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1"/>
  </p:sldMasterIdLst>
  <p:notesMasterIdLst>
    <p:notesMasterId r:id="rId10"/>
  </p:notesMasterIdLst>
  <p:sldIdLst>
    <p:sldId id="256" r:id="rId2"/>
    <p:sldId id="265" r:id="rId3"/>
    <p:sldId id="257" r:id="rId4"/>
    <p:sldId id="258" r:id="rId5"/>
    <p:sldId id="266" r:id="rId6"/>
    <p:sldId id="263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 autoAdjust="0"/>
    <p:restoredTop sz="81644" autoAdjust="0"/>
  </p:normalViewPr>
  <p:slideViewPr>
    <p:cSldViewPr snapToGrid="0">
      <p:cViewPr varScale="1">
        <p:scale>
          <a:sx n="79" d="100"/>
          <a:sy n="79" d="100"/>
        </p:scale>
        <p:origin x="240" y="4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6DE17E-F9A1-4554-BF44-C5C94E46C2B7}" type="datetimeFigureOut">
              <a:rPr lang="en-US" smtClean="0"/>
              <a:pPr/>
              <a:t>6/30/20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C387D6-7F46-479F-A16C-F2B7F4E88A4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174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770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611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67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244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64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387D6-7F46-479F-A16C-F2B7F4E88A45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pPr/>
              <a:t>6/30/20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75752-B910-41AC-AE3D-BFD98B9761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491408"/>
            <a:ext cx="8998226" cy="1762539"/>
          </a:xfrm>
        </p:spPr>
        <p:txBody>
          <a:bodyPr/>
          <a:lstStyle/>
          <a:p>
            <a:r>
              <a:rPr lang="en-US" dirty="0"/>
              <a:t>Understanding and engaging in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60859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09C9-6756-4C1B-8B6C-637AE268D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16842-D7C1-4C9F-AA34-94CC0A03C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r>
              <a:rPr lang="en-GB" sz="1900" b="1"/>
              <a:t>Tesco </a:t>
            </a:r>
            <a:r>
              <a:rPr lang="en-GB" sz="1900"/>
              <a:t>was founded in 1919 by jack Cohen. </a:t>
            </a:r>
          </a:p>
          <a:p>
            <a:r>
              <a:rPr lang="en-GB" sz="1900"/>
              <a:t>In 1934, the company’s headquarters were erected at Edmonton, North London as the business continued to expand. </a:t>
            </a:r>
          </a:p>
          <a:p>
            <a:r>
              <a:rPr lang="en-GB" sz="1900"/>
              <a:t>In 1937, it expanded its operations to regions outside London.</a:t>
            </a:r>
          </a:p>
          <a:p>
            <a:r>
              <a:rPr lang="en-GB" sz="1900"/>
              <a:t>In 1946, the company initiated self-service operations in the country in a bid to achieve competitiveness. </a:t>
            </a:r>
          </a:p>
          <a:p>
            <a:r>
              <a:rPr lang="en-GB" sz="1900"/>
              <a:t>In 2012, it launched the Everyday Value range a replacement for its Tesco Value. In 2015, it recorded the highest losses in the UK, £6.4b.</a:t>
            </a:r>
            <a:endParaRPr lang="en-US" sz="1900"/>
          </a:p>
          <a:p>
            <a:endParaRPr lang="en-US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0DE05D-3AC3-E34C-8463-5EC8F1F4E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6358" y="2403764"/>
            <a:ext cx="4231006" cy="159120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BF762F-E4AA-5045-8D45-46AA32184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358" y="4564373"/>
            <a:ext cx="4222282" cy="158791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39348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CEC8-C8C0-45EB-854B-7939542E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COSTUMER RELATION MANAGEMENT</a:t>
            </a:r>
            <a:br>
              <a:rPr lang="en-US" dirty="0"/>
            </a:br>
            <a:r>
              <a:rPr lang="en-US" dirty="0"/>
              <a:t>(CRM)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E8C3F-80B3-492B-B0BE-ED6CBA157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0"/>
            <a:ext cx="10352314" cy="4343400"/>
          </a:xfrm>
        </p:spPr>
        <p:txBody>
          <a:bodyPr>
            <a:normAutofit/>
          </a:bodyPr>
          <a:lstStyle/>
          <a:p>
            <a:r>
              <a:rPr lang="en-GB" sz="3000" dirty="0"/>
              <a:t>“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relationship management (CRM) is a combination of people, processes and technology that seeks to understand a company's customers. It is an integrated approach to managing relationships by focusing on customer retention and relationship development”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(Chen and Popovich, 2003,).</a:t>
            </a:r>
          </a:p>
          <a:p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“It links IT developments with marketing to generate outstanding customer experience” (Zamil, 2011,).</a:t>
            </a:r>
          </a:p>
        </p:txBody>
      </p:sp>
    </p:spTree>
    <p:extLst>
      <p:ext uri="{BB962C8B-B14F-4D97-AF65-F5344CB8AC3E}">
        <p14:creationId xmlns:p14="http://schemas.microsoft.com/office/powerpoint/2010/main" val="355440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B78F-A61C-4784-9B36-8136241A3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Developing and Operating Benefits of CRM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4AA63-62CF-4BFC-A9B6-A548EE42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2024743"/>
            <a:ext cx="9271726" cy="46766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benefits of CRM include the proper understanding of the needs of their customers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McElhatton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2009).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contributes to increased customer loyalty (Hassan and Parvez, 2013, ).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ability of the company to remain attentive to the needs of its customers, thus increased satisfaction.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Profit for shareholders increased by attracting customers with "Every little help”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who are extensively satisfied aby the services offered by the company tend to come back for additional or new services ( Tesco mobile; Tesco Bank) as they become loyal to the company. This create more jobs opportunities for employees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478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8665-4C0A-BD42-8301-A0E4EAFE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ea typeface="SimSun-ExtB" panose="02010609060101010101" pitchFamily="49" charset="-122"/>
                <a:cs typeface="Times New Roman" panose="02020603050405020304" pitchFamily="18" charset="0"/>
              </a:rPr>
              <a:t>TESCO OPERATES CRM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DA883-089C-DA46-9019-B22C9C9D7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created new products:</a:t>
            </a:r>
          </a:p>
          <a:p>
            <a:r>
              <a:rPr lang="en-GB" dirty="0"/>
              <a:t>Tesco club card</a:t>
            </a:r>
          </a:p>
          <a:p>
            <a:r>
              <a:rPr lang="en-GB" dirty="0"/>
              <a:t>Tesco banking</a:t>
            </a:r>
          </a:p>
        </p:txBody>
      </p:sp>
    </p:spTree>
    <p:extLst>
      <p:ext uri="{BB962C8B-B14F-4D97-AF65-F5344CB8AC3E}">
        <p14:creationId xmlns:p14="http://schemas.microsoft.com/office/powerpoint/2010/main" val="2286915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EDFF7-E523-4EA7-AC19-0F0A5F555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Developing and Operating Drawbacks of CRM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7B502-A4DB-4E99-9B57-8174057A3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1043593" cy="4374170"/>
          </a:xfrm>
        </p:spPr>
        <p:txBody>
          <a:bodyPr>
            <a:noAutofit/>
          </a:bodyPr>
          <a:lstStyle/>
          <a:p>
            <a:r>
              <a:rPr lang="en-US" sz="2700" dirty="0">
                <a:latin typeface="+mj-lt"/>
                <a:cs typeface="Times New Roman" panose="02020603050405020304" pitchFamily="18" charset="0"/>
              </a:rPr>
              <a:t> It is a costly affair to the shareholders that eats into the company’s profitability and financial sustainability (Hammett, 2018).</a:t>
            </a:r>
          </a:p>
          <a:p>
            <a:r>
              <a:rPr lang="en-US" sz="2700" dirty="0">
                <a:latin typeface="+mj-lt"/>
                <a:cs typeface="Times New Roman" panose="02020603050405020304" pitchFamily="18" charset="0"/>
              </a:rPr>
              <a:t>Tesco’s investment in different CRM initiatives requires substantial financial commitments.</a:t>
            </a:r>
          </a:p>
          <a:p>
            <a:r>
              <a:rPr lang="en-US" sz="2700" dirty="0">
                <a:latin typeface="+mj-lt"/>
                <a:cs typeface="Times New Roman" panose="02020603050405020304" pitchFamily="18" charset="0"/>
              </a:rPr>
              <a:t>The technologies adopted into the company’s CRM engagements cost substantial amounts of money.</a:t>
            </a:r>
          </a:p>
          <a:p>
            <a:r>
              <a:rPr lang="en-US" sz="2700" dirty="0">
                <a:latin typeface="+mj-lt"/>
                <a:cs typeface="Times New Roman" panose="02020603050405020304" pitchFamily="18" charset="0"/>
              </a:rPr>
              <a:t>Therefore, the approach reduces the company’s financial strength. </a:t>
            </a:r>
          </a:p>
          <a:p>
            <a:r>
              <a:rPr lang="en-US" sz="2700" dirty="0">
                <a:latin typeface="+mj-lt"/>
                <a:cs typeface="Times New Roman" panose="02020603050405020304" pitchFamily="18" charset="0"/>
              </a:rPr>
              <a:t>It is also time consuming and hectic for the employees.</a:t>
            </a:r>
            <a:endParaRPr lang="en-US" sz="2700" dirty="0">
              <a:latin typeface="+mj-lt"/>
            </a:endParaRPr>
          </a:p>
          <a:p>
            <a:endParaRPr lang="en-US" sz="27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060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59A6C-3477-4842-95B7-C33232573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TESCO CRM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F6701-04F7-4305-B9C1-D39702E43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215" y="2171700"/>
            <a:ext cx="11783786" cy="4572001"/>
          </a:xfrm>
        </p:spPr>
        <p:txBody>
          <a:bodyPr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attaches substantial relevance to CRM.</a:t>
            </a:r>
          </a:p>
          <a:p>
            <a:r>
              <a:rPr lang="en-US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strengths include attraction and retention of a wide client base, increased customer loyalty, and increased sales and profits for its shareholders.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can leverage the available opportunities to increase its competitiveness through CRM in the interest of its shareholders.</a:t>
            </a:r>
          </a:p>
          <a:p>
            <a:r>
              <a:rPr lang="en-US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 include the high costs which make it unsustainable.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needs to work on minimizing the highlighted weaknesses to increase its profitability. </a:t>
            </a:r>
          </a:p>
          <a:p>
            <a:r>
              <a:rPr lang="en-US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include venturing into the utilization of free CRM applications.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company’s management can work on exploiting such opportunities to increase its competitiveness and ability to meet the needs of its customers. </a:t>
            </a:r>
          </a:p>
          <a:p>
            <a:r>
              <a:rPr lang="en-US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 include the company’s competitors such as Sainsburys and their use of modern CRM approaches.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920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B0968-382E-4F0C-B5CE-9C356ECB0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21" y="540956"/>
            <a:ext cx="9613861" cy="1080938"/>
          </a:xfrm>
        </p:spPr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BF357-7655-4F67-BACF-465A75629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34166"/>
            <a:ext cx="12192000" cy="5023834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I. and Popovich, K., 2003. Understanding customer relationship management (CRM).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Process Management Journal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9(5), pp.672-688.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Hammett, E., 2018.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Blames High Cost Of Online Advertising As It Shuts Tesco Direct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Marketing Week. Available at: &lt;https://www.marketingweek.com/tesco-close-tesco-direct/&gt; [Accessed 4 June 2020].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Hassan, A. and Parvez, M., 2013. A Comparative Case Study Investigating the Adoption of Customer Relationship Management (CRM) The Case of Tesco and Sainsbury's.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Managing Value and Supply Chains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4(1), pp.1-10.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McElhatton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2009.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Adopts CRM Software To Improve Customer Handling In Call Centres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Campaignlive.co.uk. Available at: &lt;https://www.campaignlive.co.uk/article/tesco-adopts-crm-software-improve-customer-handling-call-centres/896708&gt; [Accessed 4 June 2020].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Zamil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2011. Customer Relationship Management: A Strategy to Sustain the Organization's Name and Products in the Customers' Minds.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Social Sciences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22(3), pp.451-456. Available at: &lt;https://www.researchgate.net/publication/220007771_Customer_Relationship_Management_a_strategy_to_sustain_the_organization's_name_and_products_in_the_customers'_minds&gt; [Accessed 4 June 2020].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51269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789</Words>
  <Application>Microsoft Macintosh PowerPoint</Application>
  <PresentationFormat>Widescreen</PresentationFormat>
  <Paragraphs>55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Times New Roman</vt:lpstr>
      <vt:lpstr>Trebuchet MS</vt:lpstr>
      <vt:lpstr>Berlin</vt:lpstr>
      <vt:lpstr>Understanding and engaging in the customer experience</vt:lpstr>
      <vt:lpstr>Introduction</vt:lpstr>
      <vt:lpstr>COSTUMER RELATION MANAGEMENT (CRM)</vt:lpstr>
      <vt:lpstr>Developing and Operating Benefits of CRM </vt:lpstr>
      <vt:lpstr>TESCO OPERATES CRM</vt:lpstr>
      <vt:lpstr>Developing and Operating Drawbacks of CRM </vt:lpstr>
      <vt:lpstr>TESCO CRM SWOT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Costel Grigorean (1812755)</dc:creator>
  <cp:lastModifiedBy/>
  <cp:revision>1</cp:revision>
  <dcterms:created xsi:type="dcterms:W3CDTF">2020-06-11T22:21:37Z</dcterms:created>
  <dcterms:modified xsi:type="dcterms:W3CDTF">2020-07-01T07:20:01Z</dcterms:modified>
</cp:coreProperties>
</file>