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3" r:id="rId6"/>
    <p:sldId id="257" r:id="rId7"/>
    <p:sldId id="258" r:id="rId8"/>
    <p:sldId id="260" r:id="rId9"/>
    <p:sldId id="261" r:id="rId10"/>
    <p:sldId id="262" r:id="rId11"/>
    <p:sldId id="264" r:id="rId12"/>
    <p:sldId id="265" r:id="rId13"/>
    <p:sldId id="266" r:id="rId14"/>
    <p:sldId id="259"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2385B-D53D-4D8B-9DFC-3FE65A818FEA}" v="11" dt="2026-07-13T06:20:17.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eresa Ruda Rubas (2541909)" userId="8a5aaf4b-bc34-403d-8189-8d32de2c3c39" providerId="ADAL" clId="{7FEE237F-E8DA-42D3-91A8-5868659556A7}"/>
    <pc:docChg chg="undo custSel addSld delSld modSld sldOrd">
      <pc:chgData name="Maria Teresa Ruda Rubas (2541909)" userId="8a5aaf4b-bc34-403d-8189-8d32de2c3c39" providerId="ADAL" clId="{7FEE237F-E8DA-42D3-91A8-5868659556A7}" dt="2026-07-13T06:20:17.437" v="1258"/>
      <pc:docMkLst>
        <pc:docMk/>
      </pc:docMkLst>
      <pc:sldChg chg="modSp mod">
        <pc:chgData name="Maria Teresa Ruda Rubas (2541909)" userId="8a5aaf4b-bc34-403d-8189-8d32de2c3c39" providerId="ADAL" clId="{7FEE237F-E8DA-42D3-91A8-5868659556A7}" dt="2026-07-12T23:57:10.740" v="113" actId="120"/>
        <pc:sldMkLst>
          <pc:docMk/>
          <pc:sldMk cId="3288595302" sldId="256"/>
        </pc:sldMkLst>
        <pc:spChg chg="mod">
          <ac:chgData name="Maria Teresa Ruda Rubas (2541909)" userId="8a5aaf4b-bc34-403d-8189-8d32de2c3c39" providerId="ADAL" clId="{7FEE237F-E8DA-42D3-91A8-5868659556A7}" dt="2026-07-12T23:57:10.740" v="113" actId="120"/>
          <ac:spMkLst>
            <pc:docMk/>
            <pc:sldMk cId="3288595302" sldId="256"/>
            <ac:spMk id="2" creationId="{992AF281-5692-4223-610F-62E225CF73BA}"/>
          </ac:spMkLst>
        </pc:spChg>
      </pc:sldChg>
      <pc:sldChg chg="modSp mod">
        <pc:chgData name="Maria Teresa Ruda Rubas (2541909)" userId="8a5aaf4b-bc34-403d-8189-8d32de2c3c39" providerId="ADAL" clId="{7FEE237F-E8DA-42D3-91A8-5868659556A7}" dt="2026-07-13T06:01:26.653" v="1257" actId="20577"/>
        <pc:sldMkLst>
          <pc:docMk/>
          <pc:sldMk cId="3952996607" sldId="257"/>
        </pc:sldMkLst>
        <pc:spChg chg="mod">
          <ac:chgData name="Maria Teresa Ruda Rubas (2541909)" userId="8a5aaf4b-bc34-403d-8189-8d32de2c3c39" providerId="ADAL" clId="{7FEE237F-E8DA-42D3-91A8-5868659556A7}" dt="2026-07-13T05:33:33.196" v="911" actId="20577"/>
          <ac:spMkLst>
            <pc:docMk/>
            <pc:sldMk cId="3952996607" sldId="257"/>
            <ac:spMk id="2" creationId="{A033A8C0-4665-9D03-6ECD-4A5DFFCF966B}"/>
          </ac:spMkLst>
        </pc:spChg>
        <pc:spChg chg="mod">
          <ac:chgData name="Maria Teresa Ruda Rubas (2541909)" userId="8a5aaf4b-bc34-403d-8189-8d32de2c3c39" providerId="ADAL" clId="{7FEE237F-E8DA-42D3-91A8-5868659556A7}" dt="2026-07-13T06:01:26.653" v="1257" actId="20577"/>
          <ac:spMkLst>
            <pc:docMk/>
            <pc:sldMk cId="3952996607" sldId="257"/>
            <ac:spMk id="3" creationId="{42B35DCE-5C37-CFDF-7F6A-6724E6A3335A}"/>
          </ac:spMkLst>
        </pc:spChg>
      </pc:sldChg>
      <pc:sldChg chg="modSp mod">
        <pc:chgData name="Maria Teresa Ruda Rubas (2541909)" userId="8a5aaf4b-bc34-403d-8189-8d32de2c3c39" providerId="ADAL" clId="{7FEE237F-E8DA-42D3-91A8-5868659556A7}" dt="2026-07-13T05:32:33.762" v="787" actId="20577"/>
        <pc:sldMkLst>
          <pc:docMk/>
          <pc:sldMk cId="2039619152" sldId="258"/>
        </pc:sldMkLst>
        <pc:spChg chg="mod">
          <ac:chgData name="Maria Teresa Ruda Rubas (2541909)" userId="8a5aaf4b-bc34-403d-8189-8d32de2c3c39" providerId="ADAL" clId="{7FEE237F-E8DA-42D3-91A8-5868659556A7}" dt="2026-07-13T05:32:33.762" v="787" actId="20577"/>
          <ac:spMkLst>
            <pc:docMk/>
            <pc:sldMk cId="2039619152" sldId="258"/>
            <ac:spMk id="2" creationId="{4A344D2F-CD51-F1B7-D153-275D492D4FF7}"/>
          </ac:spMkLst>
        </pc:spChg>
        <pc:spChg chg="mod">
          <ac:chgData name="Maria Teresa Ruda Rubas (2541909)" userId="8a5aaf4b-bc34-403d-8189-8d32de2c3c39" providerId="ADAL" clId="{7FEE237F-E8DA-42D3-91A8-5868659556A7}" dt="2026-07-12T22:32:25.244" v="3" actId="20578"/>
          <ac:spMkLst>
            <pc:docMk/>
            <pc:sldMk cId="2039619152" sldId="258"/>
            <ac:spMk id="3" creationId="{6BDC135F-DFE1-2B1E-9213-D865DBDA7537}"/>
          </ac:spMkLst>
        </pc:spChg>
      </pc:sldChg>
      <pc:sldChg chg="modSp add">
        <pc:chgData name="Maria Teresa Ruda Rubas (2541909)" userId="8a5aaf4b-bc34-403d-8189-8d32de2c3c39" providerId="ADAL" clId="{7FEE237F-E8DA-42D3-91A8-5868659556A7}" dt="2026-07-13T06:20:17.437" v="1258"/>
        <pc:sldMkLst>
          <pc:docMk/>
          <pc:sldMk cId="0" sldId="259"/>
        </pc:sldMkLst>
        <pc:spChg chg="mod">
          <ac:chgData name="Maria Teresa Ruda Rubas (2541909)" userId="8a5aaf4b-bc34-403d-8189-8d32de2c3c39" providerId="ADAL" clId="{7FEE237F-E8DA-42D3-91A8-5868659556A7}" dt="2026-07-13T06:20:17.437" v="1258"/>
          <ac:spMkLst>
            <pc:docMk/>
            <pc:sldMk cId="0" sldId="259"/>
            <ac:spMk id="4" creationId="{B423631D-4431-334E-88FE-2B907CF0D3FC}"/>
          </ac:spMkLst>
        </pc:spChg>
      </pc:sldChg>
      <pc:sldChg chg="del">
        <pc:chgData name="Maria Teresa Ruda Rubas (2541909)" userId="8a5aaf4b-bc34-403d-8189-8d32de2c3c39" providerId="ADAL" clId="{7FEE237F-E8DA-42D3-91A8-5868659556A7}" dt="2026-07-13T05:25:15.717" v="634" actId="47"/>
        <pc:sldMkLst>
          <pc:docMk/>
          <pc:sldMk cId="4102161715" sldId="259"/>
        </pc:sldMkLst>
      </pc:sldChg>
      <pc:sldChg chg="modSp mod">
        <pc:chgData name="Maria Teresa Ruda Rubas (2541909)" userId="8a5aaf4b-bc34-403d-8189-8d32de2c3c39" providerId="ADAL" clId="{7FEE237F-E8DA-42D3-91A8-5868659556A7}" dt="2026-07-13T05:31:55.405" v="759" actId="20577"/>
        <pc:sldMkLst>
          <pc:docMk/>
          <pc:sldMk cId="178756784" sldId="260"/>
        </pc:sldMkLst>
        <pc:spChg chg="mod">
          <ac:chgData name="Maria Teresa Ruda Rubas (2541909)" userId="8a5aaf4b-bc34-403d-8189-8d32de2c3c39" providerId="ADAL" clId="{7FEE237F-E8DA-42D3-91A8-5868659556A7}" dt="2026-07-13T05:31:55.405" v="759" actId="20577"/>
          <ac:spMkLst>
            <pc:docMk/>
            <pc:sldMk cId="178756784" sldId="260"/>
            <ac:spMk id="2" creationId="{F97D089A-D025-93E9-9036-5040991A5E50}"/>
          </ac:spMkLst>
        </pc:spChg>
        <pc:spChg chg="mod">
          <ac:chgData name="Maria Teresa Ruda Rubas (2541909)" userId="8a5aaf4b-bc34-403d-8189-8d32de2c3c39" providerId="ADAL" clId="{7FEE237F-E8DA-42D3-91A8-5868659556A7}" dt="2026-07-12T23:35:41.906" v="111" actId="20577"/>
          <ac:spMkLst>
            <pc:docMk/>
            <pc:sldMk cId="178756784" sldId="260"/>
            <ac:spMk id="3" creationId="{A4375C13-8F71-1E26-5D51-B4F8DCC52AED}"/>
          </ac:spMkLst>
        </pc:spChg>
      </pc:sldChg>
      <pc:sldChg chg="modSp mod">
        <pc:chgData name="Maria Teresa Ruda Rubas (2541909)" userId="8a5aaf4b-bc34-403d-8189-8d32de2c3c39" providerId="ADAL" clId="{7FEE237F-E8DA-42D3-91A8-5868659556A7}" dt="2026-07-13T05:31:06.177" v="691" actId="20577"/>
        <pc:sldMkLst>
          <pc:docMk/>
          <pc:sldMk cId="520555442" sldId="261"/>
        </pc:sldMkLst>
        <pc:spChg chg="mod">
          <ac:chgData name="Maria Teresa Ruda Rubas (2541909)" userId="8a5aaf4b-bc34-403d-8189-8d32de2c3c39" providerId="ADAL" clId="{7FEE237F-E8DA-42D3-91A8-5868659556A7}" dt="2026-07-13T05:31:06.177" v="691" actId="20577"/>
          <ac:spMkLst>
            <pc:docMk/>
            <pc:sldMk cId="520555442" sldId="261"/>
            <ac:spMk id="2" creationId="{1C431350-9AF3-35F0-F060-522B29678276}"/>
          </ac:spMkLst>
        </pc:spChg>
      </pc:sldChg>
      <pc:sldChg chg="modSp mod ord">
        <pc:chgData name="Maria Teresa Ruda Rubas (2541909)" userId="8a5aaf4b-bc34-403d-8189-8d32de2c3c39" providerId="ADAL" clId="{7FEE237F-E8DA-42D3-91A8-5868659556A7}" dt="2026-07-13T05:30:41.971" v="673" actId="20577"/>
        <pc:sldMkLst>
          <pc:docMk/>
          <pc:sldMk cId="2578183673" sldId="262"/>
        </pc:sldMkLst>
        <pc:spChg chg="mod">
          <ac:chgData name="Maria Teresa Ruda Rubas (2541909)" userId="8a5aaf4b-bc34-403d-8189-8d32de2c3c39" providerId="ADAL" clId="{7FEE237F-E8DA-42D3-91A8-5868659556A7}" dt="2026-07-13T05:30:41.971" v="673" actId="20577"/>
          <ac:spMkLst>
            <pc:docMk/>
            <pc:sldMk cId="2578183673" sldId="262"/>
            <ac:spMk id="2" creationId="{1B68C81F-7D8E-0426-37E7-4492FAB24F19}"/>
          </ac:spMkLst>
        </pc:spChg>
        <pc:spChg chg="mod">
          <ac:chgData name="Maria Teresa Ruda Rubas (2541909)" userId="8a5aaf4b-bc34-403d-8189-8d32de2c3c39" providerId="ADAL" clId="{7FEE237F-E8DA-42D3-91A8-5868659556A7}" dt="2026-07-13T05:22:27.075" v="633" actId="27636"/>
          <ac:spMkLst>
            <pc:docMk/>
            <pc:sldMk cId="2578183673" sldId="262"/>
            <ac:spMk id="3" creationId="{6F7EA3DB-B1B8-A2A3-290B-091A9DA5530C}"/>
          </ac:spMkLst>
        </pc:spChg>
      </pc:sldChg>
      <pc:sldChg chg="modSp mod ord">
        <pc:chgData name="Maria Teresa Ruda Rubas (2541909)" userId="8a5aaf4b-bc34-403d-8189-8d32de2c3c39" providerId="ADAL" clId="{7FEE237F-E8DA-42D3-91A8-5868659556A7}" dt="2026-07-13T05:34:44.082" v="1039" actId="20577"/>
        <pc:sldMkLst>
          <pc:docMk/>
          <pc:sldMk cId="777556408" sldId="263"/>
        </pc:sldMkLst>
        <pc:spChg chg="mod">
          <ac:chgData name="Maria Teresa Ruda Rubas (2541909)" userId="8a5aaf4b-bc34-403d-8189-8d32de2c3c39" providerId="ADAL" clId="{7FEE237F-E8DA-42D3-91A8-5868659556A7}" dt="2026-07-13T05:34:44.082" v="1039" actId="20577"/>
          <ac:spMkLst>
            <pc:docMk/>
            <pc:sldMk cId="777556408" sldId="263"/>
            <ac:spMk id="2" creationId="{9E46AB0A-6BC1-3B49-97C3-C008C85344A4}"/>
          </ac:spMkLst>
        </pc:spChg>
        <pc:spChg chg="mod">
          <ac:chgData name="Maria Teresa Ruda Rubas (2541909)" userId="8a5aaf4b-bc34-403d-8189-8d32de2c3c39" providerId="ADAL" clId="{7FEE237F-E8DA-42D3-91A8-5868659556A7}" dt="2026-07-13T05:13:19.438" v="497" actId="20577"/>
          <ac:spMkLst>
            <pc:docMk/>
            <pc:sldMk cId="777556408" sldId="263"/>
            <ac:spMk id="3" creationId="{81AAFF8D-AF69-55DC-155A-11DE39C6611C}"/>
          </ac:spMkLst>
        </pc:spChg>
      </pc:sldChg>
      <pc:sldChg chg="modSp add">
        <pc:chgData name="Maria Teresa Ruda Rubas (2541909)" userId="8a5aaf4b-bc34-403d-8189-8d32de2c3c39" providerId="ADAL" clId="{7FEE237F-E8DA-42D3-91A8-5868659556A7}" dt="2026-07-13T06:20:17.437" v="1258"/>
        <pc:sldMkLst>
          <pc:docMk/>
          <pc:sldMk cId="0" sldId="264"/>
        </pc:sldMkLst>
        <pc:spChg chg="mod">
          <ac:chgData name="Maria Teresa Ruda Rubas (2541909)" userId="8a5aaf4b-bc34-403d-8189-8d32de2c3c39" providerId="ADAL" clId="{7FEE237F-E8DA-42D3-91A8-5868659556A7}" dt="2026-07-13T06:20:17.437" v="1258"/>
          <ac:spMkLst>
            <pc:docMk/>
            <pc:sldMk cId="0" sldId="264"/>
            <ac:spMk id="4" creationId="{816E5C98-D968-4B2C-D7FA-14C6EEB92585}"/>
          </ac:spMkLst>
        </pc:spChg>
      </pc:sldChg>
      <pc:sldChg chg="del">
        <pc:chgData name="Maria Teresa Ruda Rubas (2541909)" userId="8a5aaf4b-bc34-403d-8189-8d32de2c3c39" providerId="ADAL" clId="{7FEE237F-E8DA-42D3-91A8-5868659556A7}" dt="2026-07-12T23:50:05.112" v="112" actId="47"/>
        <pc:sldMkLst>
          <pc:docMk/>
          <pc:sldMk cId="3263275757" sldId="264"/>
        </pc:sldMkLst>
      </pc:sldChg>
      <pc:sldChg chg="modSp add">
        <pc:chgData name="Maria Teresa Ruda Rubas (2541909)" userId="8a5aaf4b-bc34-403d-8189-8d32de2c3c39" providerId="ADAL" clId="{7FEE237F-E8DA-42D3-91A8-5868659556A7}" dt="2026-07-13T06:20:17.437" v="1258"/>
        <pc:sldMkLst>
          <pc:docMk/>
          <pc:sldMk cId="0" sldId="265"/>
        </pc:sldMkLst>
        <pc:spChg chg="mod">
          <ac:chgData name="Maria Teresa Ruda Rubas (2541909)" userId="8a5aaf4b-bc34-403d-8189-8d32de2c3c39" providerId="ADAL" clId="{7FEE237F-E8DA-42D3-91A8-5868659556A7}" dt="2026-07-13T06:20:17.437" v="1258"/>
          <ac:spMkLst>
            <pc:docMk/>
            <pc:sldMk cId="0" sldId="265"/>
            <ac:spMk id="4" creationId="{5391A5CF-BBF4-B2C6-48FF-C7A39867D768}"/>
          </ac:spMkLst>
        </pc:spChg>
      </pc:sldChg>
      <pc:sldChg chg="modSp add">
        <pc:chgData name="Maria Teresa Ruda Rubas (2541909)" userId="8a5aaf4b-bc34-403d-8189-8d32de2c3c39" providerId="ADAL" clId="{7FEE237F-E8DA-42D3-91A8-5868659556A7}" dt="2026-07-13T06:20:17.437" v="1258"/>
        <pc:sldMkLst>
          <pc:docMk/>
          <pc:sldMk cId="0" sldId="266"/>
        </pc:sldMkLst>
        <pc:spChg chg="mod">
          <ac:chgData name="Maria Teresa Ruda Rubas (2541909)" userId="8a5aaf4b-bc34-403d-8189-8d32de2c3c39" providerId="ADAL" clId="{7FEE237F-E8DA-42D3-91A8-5868659556A7}" dt="2026-07-13T06:20:17.437" v="1258"/>
          <ac:spMkLst>
            <pc:docMk/>
            <pc:sldMk cId="0" sldId="266"/>
            <ac:spMk id="4" creationId="{EB1C7804-D73D-E442-C3A1-B936F0B5A31F}"/>
          </ac:spMkLst>
        </pc:spChg>
      </pc:sldChg>
      <pc:sldChg chg="modSp add">
        <pc:chgData name="Maria Teresa Ruda Rubas (2541909)" userId="8a5aaf4b-bc34-403d-8189-8d32de2c3c39" providerId="ADAL" clId="{7FEE237F-E8DA-42D3-91A8-5868659556A7}" dt="2026-07-13T06:20:17.437" v="1258"/>
        <pc:sldMkLst>
          <pc:docMk/>
          <pc:sldMk cId="0" sldId="267"/>
        </pc:sldMkLst>
        <pc:spChg chg="mod">
          <ac:chgData name="Maria Teresa Ruda Rubas (2541909)" userId="8a5aaf4b-bc34-403d-8189-8d32de2c3c39" providerId="ADAL" clId="{7FEE237F-E8DA-42D3-91A8-5868659556A7}" dt="2026-07-13T06:20:17.437" v="1258"/>
          <ac:spMkLst>
            <pc:docMk/>
            <pc:sldMk cId="0" sldId="267"/>
            <ac:spMk id="4" creationId="{E195968E-9B2B-F9AE-7C47-D1FDB03A8CF7}"/>
          </ac:spMkLst>
        </pc:spChg>
      </pc:sldChg>
      <pc:sldChg chg="modSp add">
        <pc:chgData name="Maria Teresa Ruda Rubas (2541909)" userId="8a5aaf4b-bc34-403d-8189-8d32de2c3c39" providerId="ADAL" clId="{7FEE237F-E8DA-42D3-91A8-5868659556A7}" dt="2026-07-13T06:20:17.437" v="1258"/>
        <pc:sldMkLst>
          <pc:docMk/>
          <pc:sldMk cId="775708820" sldId="268"/>
        </pc:sldMkLst>
        <pc:spChg chg="mod">
          <ac:chgData name="Maria Teresa Ruda Rubas (2541909)" userId="8a5aaf4b-bc34-403d-8189-8d32de2c3c39" providerId="ADAL" clId="{7FEE237F-E8DA-42D3-91A8-5868659556A7}" dt="2026-07-13T06:20:17.437" v="1258"/>
          <ac:spMkLst>
            <pc:docMk/>
            <pc:sldMk cId="775708820" sldId="268"/>
            <ac:spMk id="4" creationId="{6B609C7C-8E32-F133-31BF-E340582D4ACD}"/>
          </ac:spMkLst>
        </pc:spChg>
      </pc:sldChg>
      <pc:sldChg chg="modSp add">
        <pc:chgData name="Maria Teresa Ruda Rubas (2541909)" userId="8a5aaf4b-bc34-403d-8189-8d32de2c3c39" providerId="ADAL" clId="{7FEE237F-E8DA-42D3-91A8-5868659556A7}" dt="2026-07-13T06:20:17.437" v="1258"/>
        <pc:sldMkLst>
          <pc:docMk/>
          <pc:sldMk cId="1236333797" sldId="269"/>
        </pc:sldMkLst>
        <pc:spChg chg="mod">
          <ac:chgData name="Maria Teresa Ruda Rubas (2541909)" userId="8a5aaf4b-bc34-403d-8189-8d32de2c3c39" providerId="ADAL" clId="{7FEE237F-E8DA-42D3-91A8-5868659556A7}" dt="2026-07-13T06:20:17.437" v="1258"/>
          <ac:spMkLst>
            <pc:docMk/>
            <pc:sldMk cId="1236333797" sldId="269"/>
            <ac:spMk id="4" creationId="{F69065BE-ACA5-1C45-0520-9D0E4F15F9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604F-E732-D7E6-CB36-B83BCD439C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9C7A52-8B00-9A9B-4C8E-A3BF5467C0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2FFE8E-2EDD-17C2-E6A3-AF1F6EB43A7C}"/>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5" name="Footer Placeholder 4">
            <a:extLst>
              <a:ext uri="{FF2B5EF4-FFF2-40B4-BE49-F238E27FC236}">
                <a16:creationId xmlns:a16="http://schemas.microsoft.com/office/drawing/2014/main" id="{77133842-0420-1E77-7536-EF07295B5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F07BBF-C0C7-F1D3-1732-E6ABFCBD161A}"/>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2199694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6DEF-7990-5B68-7552-673CEE137E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973BC6-CA8C-3FC9-8A29-1DD6A77761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20D97C-18E8-ED4B-8CC2-09AE6695A7AD}"/>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5" name="Footer Placeholder 4">
            <a:extLst>
              <a:ext uri="{FF2B5EF4-FFF2-40B4-BE49-F238E27FC236}">
                <a16:creationId xmlns:a16="http://schemas.microsoft.com/office/drawing/2014/main" id="{854D1427-65CD-D417-83B4-796BA6A865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4D3DD-54AC-DC45-B2A8-F3140F15661D}"/>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3719260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77B11-CDD2-D2D8-6402-392681713A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3373AE-A1B8-A12F-54E1-7C0219C3B48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E62F12-0603-AEED-BE13-37B8B1114493}"/>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5" name="Footer Placeholder 4">
            <a:extLst>
              <a:ext uri="{FF2B5EF4-FFF2-40B4-BE49-F238E27FC236}">
                <a16:creationId xmlns:a16="http://schemas.microsoft.com/office/drawing/2014/main" id="{B3B81902-AEA3-C1C3-AF19-C1311C4E7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1DB48-B432-E666-5CAD-388743D43065}"/>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1271945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206C-36D2-EC1B-8E62-FC0E4EEEE7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BE8C26-1F09-EBD5-5B22-0D547801FF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D6C915-818E-E733-7038-ADE927872B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3F3F90-69FE-1B86-8888-8A8C9A629FC9}"/>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6" name="Footer Placeholder 5">
            <a:extLst>
              <a:ext uri="{FF2B5EF4-FFF2-40B4-BE49-F238E27FC236}">
                <a16:creationId xmlns:a16="http://schemas.microsoft.com/office/drawing/2014/main" id="{6A228B51-E052-7C3F-5F6A-9AC7FEE4D0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F35F18-99DC-F952-02A5-A4F1ACC87FB7}"/>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2505623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0F288-5142-AF29-5644-3CB1CE370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FCF733-B26D-6516-8C6F-BF2F2487B1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EE2247-D61B-8676-20AD-79734C7755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A7B36F-5537-E452-AB22-E01A7AA4AF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260557-658D-8CA9-99AC-18408507AA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18F66-E66D-2F4B-E18A-C9CA885A7C65}"/>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8" name="Footer Placeholder 7">
            <a:extLst>
              <a:ext uri="{FF2B5EF4-FFF2-40B4-BE49-F238E27FC236}">
                <a16:creationId xmlns:a16="http://schemas.microsoft.com/office/drawing/2014/main" id="{B229ED40-928D-1CF3-E7AC-AA092A1905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569852-5A9B-C880-B1B6-F4BBC8090968}"/>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401128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B6BA9-01B8-B3D7-8F89-9456E7D146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73A497-3CB1-0707-9ED2-42804D71A55F}"/>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4" name="Footer Placeholder 3">
            <a:extLst>
              <a:ext uri="{FF2B5EF4-FFF2-40B4-BE49-F238E27FC236}">
                <a16:creationId xmlns:a16="http://schemas.microsoft.com/office/drawing/2014/main" id="{DF238942-F20C-C438-B9C0-03669DD15E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7BBAF1-31EF-8F42-6E89-880B0FA61FF7}"/>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333270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B08093-24B9-7513-2747-4A83B57D994F}"/>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3" name="Footer Placeholder 2">
            <a:extLst>
              <a:ext uri="{FF2B5EF4-FFF2-40B4-BE49-F238E27FC236}">
                <a16:creationId xmlns:a16="http://schemas.microsoft.com/office/drawing/2014/main" id="{14EAC961-28A7-C3AB-481F-9D75373A9F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953342-8021-F69D-29A1-3661637EA1B1}"/>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2930625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F6D6-5515-D57E-D7C0-B9858BCFE4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0BBEC9-70AB-F867-8BF8-332D9CB22A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6DE1C2-3E4A-0CC0-1672-CDF690983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ABDEE1-2919-9CD3-95F3-6133F4BF7CEC}"/>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6" name="Footer Placeholder 5">
            <a:extLst>
              <a:ext uri="{FF2B5EF4-FFF2-40B4-BE49-F238E27FC236}">
                <a16:creationId xmlns:a16="http://schemas.microsoft.com/office/drawing/2014/main" id="{2403B2B0-84D9-5DF2-24EC-77EB40ABEE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77B07-D8EF-4E3D-48EE-553CE9CA894D}"/>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1953525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EAD38-4F7F-A0FF-9DC9-36C757A833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609AF1-8EE9-9B6C-8341-0DF7358759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DC410F-E9AF-48C0-EDA9-51FE92D499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7D870E-F83C-1A82-52FF-3BA09199C532}"/>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6" name="Footer Placeholder 5">
            <a:extLst>
              <a:ext uri="{FF2B5EF4-FFF2-40B4-BE49-F238E27FC236}">
                <a16:creationId xmlns:a16="http://schemas.microsoft.com/office/drawing/2014/main" id="{A778B037-CA32-1B57-3B0B-9F6C6B5E3A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4349C-7D05-2E3A-2742-0CBC4BCFEDFD}"/>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4283203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4ADC-B6AD-0F0B-EC75-F395798A59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524FC9-4AF4-678A-16D7-45633092B5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14D234-EAD6-3A9E-D56B-C675D9ECBEFD}"/>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5" name="Footer Placeholder 4">
            <a:extLst>
              <a:ext uri="{FF2B5EF4-FFF2-40B4-BE49-F238E27FC236}">
                <a16:creationId xmlns:a16="http://schemas.microsoft.com/office/drawing/2014/main" id="{B706D691-2E22-6277-5A02-AE1645B3AE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94807-7C06-7AA4-926D-A1AF4312E0AC}"/>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4254668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ACC397-7669-1ECE-E516-DE6B851068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19FB40-B281-4C3A-BF65-280BE0B761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F073BD-0E2D-96E0-1F30-19649F07584B}"/>
              </a:ext>
            </a:extLst>
          </p:cNvPr>
          <p:cNvSpPr>
            <a:spLocks noGrp="1"/>
          </p:cNvSpPr>
          <p:nvPr>
            <p:ph type="dt" sz="half" idx="10"/>
          </p:nvPr>
        </p:nvSpPr>
        <p:spPr/>
        <p:txBody>
          <a:bodyPr/>
          <a:lstStyle/>
          <a:p>
            <a:fld id="{7525C0F8-A100-4924-AF76-98EB0F263824}" type="datetimeFigureOut">
              <a:rPr lang="en-GB" smtClean="0"/>
              <a:t>13/07/2026</a:t>
            </a:fld>
            <a:endParaRPr lang="en-GB"/>
          </a:p>
        </p:txBody>
      </p:sp>
      <p:sp>
        <p:nvSpPr>
          <p:cNvPr id="5" name="Footer Placeholder 4">
            <a:extLst>
              <a:ext uri="{FF2B5EF4-FFF2-40B4-BE49-F238E27FC236}">
                <a16:creationId xmlns:a16="http://schemas.microsoft.com/office/drawing/2014/main" id="{94602978-44CB-342A-B4F9-BBED0E450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AB395C-693B-E4DF-3216-40C6F2934900}"/>
              </a:ext>
            </a:extLst>
          </p:cNvPr>
          <p:cNvSpPr>
            <a:spLocks noGrp="1"/>
          </p:cNvSpPr>
          <p:nvPr>
            <p:ph type="sldNum" sz="quarter" idx="12"/>
          </p:nvPr>
        </p:nvSpPr>
        <p:spPr/>
        <p:txBody>
          <a:bodyPr/>
          <a:lstStyle/>
          <a:p>
            <a:fld id="{51A613E9-310A-4A14-AA1C-FB6F952C1027}" type="slidenum">
              <a:rPr lang="en-GB" smtClean="0"/>
              <a:t>‹#›</a:t>
            </a:fld>
            <a:endParaRPr lang="en-GB"/>
          </a:p>
        </p:txBody>
      </p:sp>
    </p:spTree>
    <p:extLst>
      <p:ext uri="{BB962C8B-B14F-4D97-AF65-F5344CB8AC3E}">
        <p14:creationId xmlns:p14="http://schemas.microsoft.com/office/powerpoint/2010/main" val="2290010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CB6D01-5D21-2930-3CEE-68AC17F915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F8E95-A3EB-4AF9-AEEB-842A5A1CE4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E001D-E07A-2201-A55F-9C8E53E4C7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25C0F8-A100-4924-AF76-98EB0F263824}" type="datetimeFigureOut">
              <a:rPr lang="en-GB" smtClean="0"/>
              <a:t>13/07/2026</a:t>
            </a:fld>
            <a:endParaRPr lang="en-GB"/>
          </a:p>
        </p:txBody>
      </p:sp>
      <p:sp>
        <p:nvSpPr>
          <p:cNvPr id="5" name="Footer Placeholder 4">
            <a:extLst>
              <a:ext uri="{FF2B5EF4-FFF2-40B4-BE49-F238E27FC236}">
                <a16:creationId xmlns:a16="http://schemas.microsoft.com/office/drawing/2014/main" id="{B6A96857-CA43-94BB-BD05-5183F208AC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15C1D2-1BF2-9DC2-3D87-25B6E3138A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A613E9-310A-4A14-AA1C-FB6F952C1027}" type="slidenum">
              <a:rPr lang="en-GB" smtClean="0"/>
              <a:t>‹#›</a:t>
            </a:fld>
            <a:endParaRPr lang="en-GB"/>
          </a:p>
        </p:txBody>
      </p:sp>
    </p:spTree>
    <p:extLst>
      <p:ext uri="{BB962C8B-B14F-4D97-AF65-F5344CB8AC3E}">
        <p14:creationId xmlns:p14="http://schemas.microsoft.com/office/powerpoint/2010/main" val="1371782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qc.org.uk/" TargetMode="External"/><Relationship Id="rId2" Type="http://schemas.openxmlformats.org/officeDocument/2006/relationships/hyperlink" Target="http://www.microsoft.com/en-gb/microsoft-team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kingfishercarehome.co.uk/why-is-staff-training-important-in-care-homes" TargetMode="External"/><Relationship Id="rId2" Type="http://schemas.openxmlformats.org/officeDocument/2006/relationships/hyperlink" Target="https://www.microsoft.com/en-gb/Microsoft-365/powerpoi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AF281-5692-4223-610F-62E225CF73BA}"/>
              </a:ext>
            </a:extLst>
          </p:cNvPr>
          <p:cNvSpPr>
            <a:spLocks noGrp="1"/>
          </p:cNvSpPr>
          <p:nvPr>
            <p:ph type="ctrTitle"/>
          </p:nvPr>
        </p:nvSpPr>
        <p:spPr>
          <a:xfrm>
            <a:off x="1267968" y="2870200"/>
            <a:ext cx="9144000" cy="2387600"/>
          </a:xfrm>
        </p:spPr>
        <p:txBody>
          <a:bodyPr>
            <a:noAutofit/>
          </a:bodyPr>
          <a:lstStyle/>
          <a:p>
            <a:pPr algn="l"/>
            <a:r>
              <a:rPr lang="en-GB" sz="3200" b="1">
                <a:latin typeface="Arial" panose="020B0604020202020204" pitchFamily="34" charset="0"/>
                <a:cs typeface="Arial" panose="020B0604020202020204" pitchFamily="34" charset="0"/>
              </a:rPr>
              <a:t>Digital Skills and Research Methods</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Module Code: LCHS4007</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Assignment Title: Component 1</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Topic: Staff Communication Microsoft Teams</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Student Name: Maria Teresa Rubas</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Student ID: 2541909	</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Lecturer’s Name: Amitave Banik</a:t>
            </a:r>
            <a:br>
              <a:rPr lang="en-GB" sz="3200" b="1">
                <a:latin typeface="Arial" panose="020B0604020202020204" pitchFamily="34" charset="0"/>
                <a:cs typeface="Arial" panose="020B0604020202020204" pitchFamily="34" charset="0"/>
              </a:rPr>
            </a:br>
            <a:endParaRPr lang="en-GB" sz="3200" b="1">
              <a:latin typeface="Arial" panose="020B0604020202020204" pitchFamily="34" charset="0"/>
              <a:cs typeface="Arial" panose="020B0604020202020204" pitchFamily="34" charset="0"/>
            </a:endParaRPr>
          </a:p>
        </p:txBody>
      </p:sp>
      <p:pic>
        <p:nvPicPr>
          <p:cNvPr id="5" name="Picture 4" descr="The image depicts the emblem of the University of Wales Trinity Saint David, featuring a black and blue diagonal pattern with a white leaf motif.&#10;&#10;AI-generated content may be incorrect.">
            <a:extLst>
              <a:ext uri="{FF2B5EF4-FFF2-40B4-BE49-F238E27FC236}">
                <a16:creationId xmlns:a16="http://schemas.microsoft.com/office/drawing/2014/main" id="{387D61CB-C2AF-F5E5-5727-B1447C5A4B26}"/>
              </a:ext>
            </a:extLst>
          </p:cNvPr>
          <p:cNvPicPr>
            <a:picLocks noChangeAspect="1"/>
          </p:cNvPicPr>
          <p:nvPr/>
        </p:nvPicPr>
        <p:blipFill>
          <a:blip r:embed="rId2"/>
          <a:stretch>
            <a:fillRect/>
          </a:stretch>
        </p:blipFill>
        <p:spPr>
          <a:xfrm>
            <a:off x="9701457" y="466344"/>
            <a:ext cx="1591056" cy="1591056"/>
          </a:xfrm>
          <a:prstGeom prst="rect">
            <a:avLst/>
          </a:prstGeom>
        </p:spPr>
      </p:pic>
    </p:spTree>
    <p:extLst>
      <p:ext uri="{BB962C8B-B14F-4D97-AF65-F5344CB8AC3E}">
        <p14:creationId xmlns:p14="http://schemas.microsoft.com/office/powerpoint/2010/main" val="3288595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AB0A-6BC1-3B49-97C3-C008C85344A4}"/>
              </a:ext>
            </a:extLst>
          </p:cNvPr>
          <p:cNvSpPr>
            <a:spLocks noGrp="1"/>
          </p:cNvSpPr>
          <p:nvPr>
            <p:ph type="title"/>
          </p:nvPr>
        </p:nvSpPr>
        <p:spPr/>
        <p:txBody>
          <a:bodyPr>
            <a:normAutofit/>
          </a:bodyPr>
          <a:lstStyle/>
          <a:p>
            <a:r>
              <a:rPr lang="en-GB" sz="3200" b="1" dirty="0"/>
              <a:t>Acknowledgement of the use of Artificial Intelligence (AI)</a:t>
            </a:r>
          </a:p>
        </p:txBody>
      </p:sp>
      <p:sp>
        <p:nvSpPr>
          <p:cNvPr id="3" name="Content Placeholder 2">
            <a:extLst>
              <a:ext uri="{FF2B5EF4-FFF2-40B4-BE49-F238E27FC236}">
                <a16:creationId xmlns:a16="http://schemas.microsoft.com/office/drawing/2014/main" id="{81AAFF8D-AF69-55DC-155A-11DE39C6611C}"/>
              </a:ext>
            </a:extLst>
          </p:cNvPr>
          <p:cNvSpPr>
            <a:spLocks noGrp="1"/>
          </p:cNvSpPr>
          <p:nvPr>
            <p:ph idx="1"/>
          </p:nvPr>
        </p:nvSpPr>
        <p:spPr/>
        <p:txBody>
          <a:bodyPr/>
          <a:lstStyle/>
          <a:p>
            <a:pPr marL="0" indent="0">
              <a:buNone/>
            </a:pPr>
            <a:r>
              <a:rPr lang="en-GB" b="1" dirty="0"/>
              <a:t>Artificial Intelligence (AI), specifically ChatGPT developed by  OpenAI, to support the preparation of this presentation. The tool assisted with generating ideas, organising content, and improving the clarity and presentation of the written material.</a:t>
            </a:r>
          </a:p>
          <a:p>
            <a:pPr marL="0" indent="0">
              <a:buNone/>
            </a:pPr>
            <a:r>
              <a:rPr lang="en-GB" b="1" dirty="0"/>
              <a:t> All references and citations have been checked and presented in accordance with the Harvard referencing style.</a:t>
            </a:r>
          </a:p>
        </p:txBody>
      </p:sp>
    </p:spTree>
    <p:extLst>
      <p:ext uri="{BB962C8B-B14F-4D97-AF65-F5344CB8AC3E}">
        <p14:creationId xmlns:p14="http://schemas.microsoft.com/office/powerpoint/2010/main" val="777556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A8C0-4665-9D03-6ECD-4A5DFFCF966B}"/>
              </a:ext>
            </a:extLst>
          </p:cNvPr>
          <p:cNvSpPr>
            <a:spLocks noGrp="1"/>
          </p:cNvSpPr>
          <p:nvPr>
            <p:ph type="title"/>
          </p:nvPr>
        </p:nvSpPr>
        <p:spPr/>
        <p:txBody>
          <a:bodyPr>
            <a:normAutofit/>
          </a:bodyPr>
          <a:lstStyle/>
          <a:p>
            <a:r>
              <a:rPr lang="en-GB" sz="3200" b="1" dirty="0"/>
              <a:t>Improving Staff Communication in Riverdale Nursing Home Using MICROSOFT 365</a:t>
            </a:r>
          </a:p>
        </p:txBody>
      </p:sp>
      <p:sp>
        <p:nvSpPr>
          <p:cNvPr id="3" name="Content Placeholder 2">
            <a:extLst>
              <a:ext uri="{FF2B5EF4-FFF2-40B4-BE49-F238E27FC236}">
                <a16:creationId xmlns:a16="http://schemas.microsoft.com/office/drawing/2014/main" id="{42B35DCE-5C37-CFDF-7F6A-6724E6A3335A}"/>
              </a:ext>
            </a:extLst>
          </p:cNvPr>
          <p:cNvSpPr>
            <a:spLocks noGrp="1"/>
          </p:cNvSpPr>
          <p:nvPr>
            <p:ph idx="1"/>
          </p:nvPr>
        </p:nvSpPr>
        <p:spPr/>
        <p:txBody>
          <a:bodyPr/>
          <a:lstStyle/>
          <a:p>
            <a:pPr marL="0" indent="0">
              <a:buNone/>
            </a:pPr>
            <a:r>
              <a:rPr lang="en-GB" b="1" dirty="0"/>
              <a:t>Communication is essential for ensuring resident safety, teamwork, and continuity of work. When staff do not receive accurate information, residents may experience delays in treatment or incorrect care. Time spent repeatedly sharing information limits managers’ ability  to focus on service  improvement and residents care.</a:t>
            </a:r>
          </a:p>
        </p:txBody>
      </p:sp>
    </p:spTree>
    <p:extLst>
      <p:ext uri="{BB962C8B-B14F-4D97-AF65-F5344CB8AC3E}">
        <p14:creationId xmlns:p14="http://schemas.microsoft.com/office/powerpoint/2010/main" val="3952996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44D2F-CD51-F1B7-D153-275D492D4FF7}"/>
              </a:ext>
            </a:extLst>
          </p:cNvPr>
          <p:cNvSpPr>
            <a:spLocks noGrp="1"/>
          </p:cNvSpPr>
          <p:nvPr>
            <p:ph type="title"/>
          </p:nvPr>
        </p:nvSpPr>
        <p:spPr/>
        <p:txBody>
          <a:bodyPr>
            <a:normAutofit/>
          </a:bodyPr>
          <a:lstStyle/>
          <a:p>
            <a:r>
              <a:rPr lang="en-GB" sz="3200" b="1" dirty="0"/>
              <a:t>MICROSOFT 365 Tool Chosen</a:t>
            </a:r>
          </a:p>
        </p:txBody>
      </p:sp>
      <p:sp>
        <p:nvSpPr>
          <p:cNvPr id="3" name="Content Placeholder 2">
            <a:extLst>
              <a:ext uri="{FF2B5EF4-FFF2-40B4-BE49-F238E27FC236}">
                <a16:creationId xmlns:a16="http://schemas.microsoft.com/office/drawing/2014/main" id="{6BDC135F-DFE1-2B1E-9213-D865DBDA7537}"/>
              </a:ext>
            </a:extLst>
          </p:cNvPr>
          <p:cNvSpPr>
            <a:spLocks noGrp="1"/>
          </p:cNvSpPr>
          <p:nvPr>
            <p:ph idx="1"/>
          </p:nvPr>
        </p:nvSpPr>
        <p:spPr/>
        <p:txBody>
          <a:bodyPr>
            <a:normAutofit lnSpcReduction="10000"/>
          </a:bodyPr>
          <a:lstStyle/>
          <a:p>
            <a:pPr marL="0" indent="0">
              <a:buNone/>
            </a:pPr>
            <a:r>
              <a:rPr lang="en-GB" sz="3200" b="1">
                <a:effectLst>
                  <a:outerShdw blurRad="38100" dist="38100" dir="2700000" algn="tl">
                    <a:srgbClr val="000000">
                      <a:alpha val="43137"/>
                    </a:srgbClr>
                  </a:outerShdw>
                </a:effectLst>
              </a:rPr>
              <a:t>MICROSOFT TEAMS</a:t>
            </a:r>
          </a:p>
          <a:p>
            <a:pPr marL="0" indent="0">
              <a:buNone/>
            </a:pPr>
            <a:r>
              <a:rPr lang="en-GB" b="1"/>
              <a:t>Can improve communication by:</a:t>
            </a:r>
          </a:p>
          <a:p>
            <a:r>
              <a:rPr lang="en-GB" b="1"/>
              <a:t>Video meetings for multidisciplinary team discussion </a:t>
            </a:r>
          </a:p>
          <a:p>
            <a:r>
              <a:rPr lang="en-GB" b="1"/>
              <a:t>Creating a channel for every shift handover</a:t>
            </a:r>
          </a:p>
          <a:p>
            <a:r>
              <a:rPr lang="en-GB" b="1"/>
              <a:t>Instant messaging between nurses and carers</a:t>
            </a:r>
          </a:p>
          <a:p>
            <a:r>
              <a:rPr lang="en-GB" b="1"/>
              <a:t>Sharing important announcements instantly</a:t>
            </a:r>
          </a:p>
          <a:p>
            <a:pPr marL="0" indent="0">
              <a:buNone/>
            </a:pPr>
            <a:endParaRPr lang="en-GB" b="1"/>
          </a:p>
          <a:p>
            <a:pPr marL="0" indent="0">
              <a:buNone/>
            </a:pPr>
            <a:r>
              <a:rPr lang="en-GB" b="1"/>
              <a:t>Teams improves collaboration by providing one secure place for communication and document sharing (Microsoft, 2024a).</a:t>
            </a:r>
          </a:p>
        </p:txBody>
      </p:sp>
    </p:spTree>
    <p:extLst>
      <p:ext uri="{BB962C8B-B14F-4D97-AF65-F5344CB8AC3E}">
        <p14:creationId xmlns:p14="http://schemas.microsoft.com/office/powerpoint/2010/main" val="203961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D089A-D025-93E9-9036-5040991A5E50}"/>
              </a:ext>
            </a:extLst>
          </p:cNvPr>
          <p:cNvSpPr>
            <a:spLocks noGrp="1"/>
          </p:cNvSpPr>
          <p:nvPr>
            <p:ph type="title"/>
          </p:nvPr>
        </p:nvSpPr>
        <p:spPr>
          <a:xfrm>
            <a:off x="691896" y="0"/>
            <a:ext cx="10515600" cy="1325563"/>
          </a:xfrm>
        </p:spPr>
        <p:txBody>
          <a:bodyPr>
            <a:normAutofit/>
          </a:bodyPr>
          <a:lstStyle/>
          <a:p>
            <a:r>
              <a:rPr lang="en-GB" sz="3200" b="1" dirty="0"/>
              <a:t>Advantages and Limitations of MICROSOFT TEAMS</a:t>
            </a:r>
          </a:p>
        </p:txBody>
      </p:sp>
      <p:sp>
        <p:nvSpPr>
          <p:cNvPr id="3" name="Content Placeholder 2">
            <a:extLst>
              <a:ext uri="{FF2B5EF4-FFF2-40B4-BE49-F238E27FC236}">
                <a16:creationId xmlns:a16="http://schemas.microsoft.com/office/drawing/2014/main" id="{A4375C13-8F71-1E26-5D51-B4F8DCC52AED}"/>
              </a:ext>
            </a:extLst>
          </p:cNvPr>
          <p:cNvSpPr>
            <a:spLocks noGrp="1"/>
          </p:cNvSpPr>
          <p:nvPr>
            <p:ph idx="1"/>
          </p:nvPr>
        </p:nvSpPr>
        <p:spPr>
          <a:xfrm>
            <a:off x="691896" y="1405001"/>
            <a:ext cx="10515600" cy="4351338"/>
          </a:xfrm>
        </p:spPr>
        <p:txBody>
          <a:bodyPr>
            <a:normAutofit fontScale="25000" lnSpcReduction="20000"/>
          </a:bodyPr>
          <a:lstStyle/>
          <a:p>
            <a:pPr marL="0" indent="0">
              <a:buNone/>
            </a:pPr>
            <a:r>
              <a:rPr lang="en-GB" sz="11200" b="1" dirty="0">
                <a:latin typeface="+mj-lt"/>
              </a:rPr>
              <a:t>	ADVANTAGES</a:t>
            </a:r>
          </a:p>
          <a:p>
            <a:pPr marL="0" indent="0">
              <a:buNone/>
            </a:pPr>
            <a:endParaRPr lang="en-GB" sz="5800" b="1" dirty="0">
              <a:latin typeface="+mj-lt"/>
            </a:endParaRPr>
          </a:p>
          <a:p>
            <a:pPr lvl="1"/>
            <a:r>
              <a:rPr lang="en-GB" sz="9600" b="1" dirty="0"/>
              <a:t>Document sharing</a:t>
            </a:r>
          </a:p>
          <a:p>
            <a:pPr lvl="1"/>
            <a:r>
              <a:rPr lang="en-GB" sz="9600" b="1" dirty="0"/>
              <a:t>Improve efficiency</a:t>
            </a:r>
          </a:p>
          <a:p>
            <a:pPr lvl="1"/>
            <a:r>
              <a:rPr lang="en-GB" sz="9600" b="1" dirty="0"/>
              <a:t>Improve communication</a:t>
            </a:r>
          </a:p>
          <a:p>
            <a:pPr lvl="1"/>
            <a:r>
              <a:rPr lang="en-GB" sz="9600" b="1" dirty="0"/>
              <a:t>Support teamwork</a:t>
            </a:r>
          </a:p>
          <a:p>
            <a:pPr lvl="1"/>
            <a:r>
              <a:rPr lang="en-GB" sz="9600" b="1" dirty="0"/>
              <a:t>Enhances shift handovers</a:t>
            </a:r>
          </a:p>
          <a:p>
            <a:pPr lvl="1"/>
            <a:r>
              <a:rPr lang="en-GB" sz="9600" b="1" dirty="0"/>
              <a:t>Accessible anywhere</a:t>
            </a:r>
          </a:p>
          <a:p>
            <a:pPr marL="457200" lvl="1" indent="0">
              <a:buNone/>
            </a:pPr>
            <a:endParaRPr lang="en-GB" sz="9600" b="1" dirty="0"/>
          </a:p>
          <a:p>
            <a:pPr marL="914400" lvl="2" indent="0">
              <a:buNone/>
            </a:pPr>
            <a:r>
              <a:rPr lang="en-GB" sz="10800" b="1" dirty="0"/>
              <a:t>LIMITATIONS</a:t>
            </a:r>
          </a:p>
          <a:p>
            <a:pPr marL="457200" lvl="1" indent="0">
              <a:buNone/>
            </a:pPr>
            <a:r>
              <a:rPr lang="en-GB" dirty="0"/>
              <a:t> </a:t>
            </a:r>
          </a:p>
          <a:p>
            <a:pPr marL="457200" lvl="1" indent="0">
              <a:buNone/>
            </a:pPr>
            <a:endParaRPr lang="en-GB" dirty="0"/>
          </a:p>
          <a:p>
            <a:pPr lvl="1"/>
            <a:r>
              <a:rPr lang="en-GB" sz="9600" b="1" dirty="0"/>
              <a:t>Technology issues</a:t>
            </a:r>
          </a:p>
          <a:p>
            <a:pPr lvl="1"/>
            <a:r>
              <a:rPr lang="en-GB" sz="9600" b="1" dirty="0"/>
              <a:t>Requires reliable internet access</a:t>
            </a:r>
          </a:p>
          <a:p>
            <a:pPr lvl="1"/>
            <a:r>
              <a:rPr lang="en-GB" sz="9600" b="1" dirty="0"/>
              <a:t>Training required</a:t>
            </a:r>
          </a:p>
          <a:p>
            <a:pPr lvl="1"/>
            <a:r>
              <a:rPr lang="en-GB" sz="9600" b="1" dirty="0"/>
              <a:t>Notification overload</a:t>
            </a:r>
          </a:p>
          <a:p>
            <a:pPr lvl="1"/>
            <a:r>
              <a:rPr lang="en-GB" sz="9600" b="1" dirty="0"/>
              <a:t>Data security responsibilities Internet</a:t>
            </a:r>
          </a:p>
          <a:p>
            <a:pPr marL="457200" lvl="1" indent="0">
              <a:buNone/>
            </a:pPr>
            <a:endParaRPr lang="en-GB" dirty="0"/>
          </a:p>
        </p:txBody>
      </p:sp>
    </p:spTree>
    <p:extLst>
      <p:ext uri="{BB962C8B-B14F-4D97-AF65-F5344CB8AC3E}">
        <p14:creationId xmlns:p14="http://schemas.microsoft.com/office/powerpoint/2010/main" val="178756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1350-9AF3-35F0-F060-522B29678276}"/>
              </a:ext>
            </a:extLst>
          </p:cNvPr>
          <p:cNvSpPr>
            <a:spLocks noGrp="1"/>
          </p:cNvSpPr>
          <p:nvPr>
            <p:ph type="title"/>
          </p:nvPr>
        </p:nvSpPr>
        <p:spPr/>
        <p:txBody>
          <a:bodyPr>
            <a:normAutofit/>
          </a:bodyPr>
          <a:lstStyle/>
          <a:p>
            <a:r>
              <a:rPr lang="en-GB" sz="3600" b="1" dirty="0"/>
              <a:t>Conclusion</a:t>
            </a:r>
          </a:p>
        </p:txBody>
      </p:sp>
      <p:sp>
        <p:nvSpPr>
          <p:cNvPr id="3" name="Content Placeholder 2">
            <a:extLst>
              <a:ext uri="{FF2B5EF4-FFF2-40B4-BE49-F238E27FC236}">
                <a16:creationId xmlns:a16="http://schemas.microsoft.com/office/drawing/2014/main" id="{99A08176-B4B1-DEA0-FA6B-CB9B04F33DEC}"/>
              </a:ext>
            </a:extLst>
          </p:cNvPr>
          <p:cNvSpPr>
            <a:spLocks noGrp="1"/>
          </p:cNvSpPr>
          <p:nvPr>
            <p:ph idx="1"/>
          </p:nvPr>
        </p:nvSpPr>
        <p:spPr/>
        <p:txBody>
          <a:bodyPr/>
          <a:lstStyle/>
          <a:p>
            <a:pPr marL="0" indent="0">
              <a:buNone/>
            </a:pPr>
            <a:r>
              <a:rPr lang="en-GB" b="1"/>
              <a:t>Microsoft Teams can reduce error, improve daily communication and teamwork, and provide, safer, person-centred care.</a:t>
            </a:r>
          </a:p>
        </p:txBody>
      </p:sp>
    </p:spTree>
    <p:extLst>
      <p:ext uri="{BB962C8B-B14F-4D97-AF65-F5344CB8AC3E}">
        <p14:creationId xmlns:p14="http://schemas.microsoft.com/office/powerpoint/2010/main" val="520555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C81F-7D8E-0426-37E7-4492FAB24F19}"/>
              </a:ext>
            </a:extLst>
          </p:cNvPr>
          <p:cNvSpPr>
            <a:spLocks noGrp="1"/>
          </p:cNvSpPr>
          <p:nvPr>
            <p:ph type="title"/>
          </p:nvPr>
        </p:nvSpPr>
        <p:spPr/>
        <p:txBody>
          <a:bodyPr>
            <a:normAutofit/>
          </a:bodyPr>
          <a:lstStyle/>
          <a:p>
            <a:r>
              <a:rPr lang="en-GB" sz="3600" b="1" dirty="0"/>
              <a:t>Harvard  References</a:t>
            </a:r>
          </a:p>
        </p:txBody>
      </p:sp>
      <p:sp>
        <p:nvSpPr>
          <p:cNvPr id="3" name="Content Placeholder 2">
            <a:extLst>
              <a:ext uri="{FF2B5EF4-FFF2-40B4-BE49-F238E27FC236}">
                <a16:creationId xmlns:a16="http://schemas.microsoft.com/office/drawing/2014/main" id="{6F7EA3DB-B1B8-A2A3-290B-091A9DA5530C}"/>
              </a:ext>
            </a:extLst>
          </p:cNvPr>
          <p:cNvSpPr>
            <a:spLocks noGrp="1"/>
          </p:cNvSpPr>
          <p:nvPr>
            <p:ph idx="1"/>
          </p:nvPr>
        </p:nvSpPr>
        <p:spPr/>
        <p:txBody>
          <a:bodyPr>
            <a:normAutofit/>
          </a:bodyPr>
          <a:lstStyle/>
          <a:p>
            <a:pPr marL="0" indent="0">
              <a:buNone/>
            </a:pPr>
            <a:r>
              <a:rPr lang="en-GB" b="1" dirty="0"/>
              <a:t>Microsoft (2024) </a:t>
            </a:r>
            <a:r>
              <a:rPr lang="en-GB" b="1" i="1" dirty="0"/>
              <a:t>Microsoft</a:t>
            </a:r>
            <a:r>
              <a:rPr lang="en-GB" b="1" dirty="0"/>
              <a:t> </a:t>
            </a:r>
            <a:r>
              <a:rPr lang="en-GB" b="1" i="1" dirty="0"/>
              <a:t>Teams.</a:t>
            </a:r>
          </a:p>
          <a:p>
            <a:pPr marL="0" indent="0">
              <a:buNone/>
            </a:pPr>
            <a:r>
              <a:rPr lang="en-GB" b="1" dirty="0"/>
              <a:t>Available at: https://</a:t>
            </a:r>
          </a:p>
          <a:p>
            <a:pPr marL="0" indent="0">
              <a:buNone/>
            </a:pPr>
            <a:r>
              <a:rPr lang="en-GB" b="1" dirty="0">
                <a:hlinkClick r:id="rId2"/>
              </a:rPr>
              <a:t>www.Microsoft.com/en-gb/microsoft-teams</a:t>
            </a:r>
            <a:endParaRPr lang="en-GB" b="1" dirty="0"/>
          </a:p>
          <a:p>
            <a:pPr marL="0" indent="0">
              <a:buNone/>
            </a:pPr>
            <a:r>
              <a:rPr lang="en-GB" b="1" dirty="0"/>
              <a:t>(Accessed: 9 July 2026.</a:t>
            </a:r>
          </a:p>
          <a:p>
            <a:pPr marL="0" indent="0">
              <a:buNone/>
            </a:pPr>
            <a:r>
              <a:rPr lang="en-GB" b="1" dirty="0"/>
              <a:t> </a:t>
            </a:r>
          </a:p>
          <a:p>
            <a:pPr marL="0" indent="0">
              <a:buNone/>
            </a:pPr>
            <a:r>
              <a:rPr lang="en-GB" b="1" dirty="0"/>
              <a:t>Care Quality Commission (2023) Single assessment</a:t>
            </a:r>
          </a:p>
          <a:p>
            <a:pPr marL="0" indent="0">
              <a:buNone/>
            </a:pPr>
            <a:r>
              <a:rPr lang="en-GB" b="1" dirty="0"/>
              <a:t>Framework. Available at: </a:t>
            </a:r>
          </a:p>
          <a:p>
            <a:pPr marL="0" indent="0">
              <a:buNone/>
            </a:pPr>
            <a:r>
              <a:rPr lang="en-GB" b="1" dirty="0">
                <a:hlinkClick r:id="rId3"/>
              </a:rPr>
              <a:t>https://www.cqc.org.uk</a:t>
            </a:r>
            <a:r>
              <a:rPr lang="en-GB" b="1" dirty="0"/>
              <a:t> (Accessed: 13 July 2026).</a:t>
            </a:r>
          </a:p>
          <a:p>
            <a:pPr marL="0" indent="0">
              <a:buNone/>
            </a:pPr>
            <a:endParaRPr lang="en-GB" b="1" dirty="0"/>
          </a:p>
        </p:txBody>
      </p:sp>
    </p:spTree>
    <p:extLst>
      <p:ext uri="{BB962C8B-B14F-4D97-AF65-F5344CB8AC3E}">
        <p14:creationId xmlns:p14="http://schemas.microsoft.com/office/powerpoint/2010/main" val="2578183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7BA26-C91C-8A08-0CDF-23E86990B425}"/>
              </a:ext>
            </a:extLst>
          </p:cNvPr>
          <p:cNvSpPr txBox="1">
            <a:spLocks noGrp="1"/>
          </p:cNvSpPr>
          <p:nvPr>
            <p:ph type="ctrTitle"/>
          </p:nvPr>
        </p:nvSpPr>
        <p:spPr>
          <a:xfrm>
            <a:off x="1632158" y="1122361"/>
            <a:ext cx="9035844" cy="627781"/>
          </a:xfrm>
        </p:spPr>
        <p:txBody>
          <a:bodyPr/>
          <a:lstStyle/>
          <a:p>
            <a:pPr lvl="0"/>
            <a:r>
              <a:rPr lang="en-GB" sz="3600" b="1" dirty="0">
                <a:latin typeface="Times New Roman" panose="02020603050405020304" pitchFamily="18" charset="0"/>
                <a:cs typeface="Times New Roman" panose="02020603050405020304" pitchFamily="18" charset="0"/>
              </a:rPr>
              <a:t>Digital skills and Research Methods</a:t>
            </a:r>
          </a:p>
        </p:txBody>
      </p:sp>
      <p:sp>
        <p:nvSpPr>
          <p:cNvPr id="3" name="Subtitle 2">
            <a:extLst>
              <a:ext uri="{FF2B5EF4-FFF2-40B4-BE49-F238E27FC236}">
                <a16:creationId xmlns:a16="http://schemas.microsoft.com/office/drawing/2014/main" id="{930AFAB2-E854-F547-BF0B-8C74FF7A43FC}"/>
              </a:ext>
            </a:extLst>
          </p:cNvPr>
          <p:cNvSpPr txBox="1">
            <a:spLocks noGrp="1"/>
          </p:cNvSpPr>
          <p:nvPr>
            <p:ph type="subTitle" idx="1"/>
          </p:nvPr>
        </p:nvSpPr>
        <p:spPr>
          <a:xfrm>
            <a:off x="1396179" y="1851897"/>
            <a:ext cx="9144000" cy="1655758"/>
          </a:xfrm>
        </p:spPr>
        <p:txBody>
          <a:bodyPr>
            <a:normAutofit fontScale="62500" lnSpcReduction="20000"/>
          </a:bodyPr>
          <a:lstStyle/>
          <a:p>
            <a:pPr lvl="0">
              <a:lnSpc>
                <a:spcPct val="70000"/>
              </a:lnSpc>
            </a:pPr>
            <a:r>
              <a:rPr lang="en-GB" sz="3000" dirty="0">
                <a:latin typeface="Times New Roman" panose="02020603050405020304" pitchFamily="18" charset="0"/>
                <a:cs typeface="Times New Roman" panose="02020603050405020304" pitchFamily="18" charset="0"/>
              </a:rPr>
              <a:t>Module Code: LCHS4007</a:t>
            </a:r>
          </a:p>
          <a:p>
            <a:pPr lvl="0">
              <a:lnSpc>
                <a:spcPct val="70000"/>
              </a:lnSpc>
            </a:pPr>
            <a:r>
              <a:rPr lang="en-GB" sz="3000" dirty="0">
                <a:latin typeface="Times New Roman" panose="02020603050405020304" pitchFamily="18" charset="0"/>
                <a:cs typeface="Times New Roman" panose="02020603050405020304" pitchFamily="18" charset="0"/>
              </a:rPr>
              <a:t>Assignment Title: Component 1</a:t>
            </a:r>
          </a:p>
          <a:p>
            <a:pPr lvl="0">
              <a:lnSpc>
                <a:spcPct val="70000"/>
              </a:lnSpc>
            </a:pPr>
            <a:r>
              <a:rPr lang="en-GB" sz="3000" dirty="0">
                <a:latin typeface="Times New Roman" panose="02020603050405020304" pitchFamily="18" charset="0"/>
                <a:cs typeface="Times New Roman" panose="02020603050405020304" pitchFamily="18" charset="0"/>
              </a:rPr>
              <a:t>Topic: Staff Training ~PowerPoint</a:t>
            </a:r>
          </a:p>
          <a:p>
            <a:pPr lvl="0">
              <a:lnSpc>
                <a:spcPct val="70000"/>
              </a:lnSpc>
            </a:pPr>
            <a:r>
              <a:rPr lang="en-GB" sz="3000" dirty="0">
                <a:latin typeface="Times New Roman" panose="02020603050405020304" pitchFamily="18" charset="0"/>
                <a:cs typeface="Times New Roman" panose="02020603050405020304" pitchFamily="18" charset="0"/>
              </a:rPr>
              <a:t>Student Name: Anthony </a:t>
            </a:r>
            <a:r>
              <a:rPr lang="en-GB" sz="3000" dirty="0" err="1">
                <a:latin typeface="Times New Roman" panose="02020603050405020304" pitchFamily="18" charset="0"/>
                <a:cs typeface="Times New Roman" panose="02020603050405020304" pitchFamily="18" charset="0"/>
              </a:rPr>
              <a:t>Akamo</a:t>
            </a:r>
            <a:r>
              <a:rPr lang="en-GB" sz="3000" dirty="0">
                <a:latin typeface="Times New Roman" panose="02020603050405020304" pitchFamily="18" charset="0"/>
                <a:cs typeface="Times New Roman" panose="02020603050405020304" pitchFamily="18" charset="0"/>
              </a:rPr>
              <a:t> Martins</a:t>
            </a:r>
          </a:p>
          <a:p>
            <a:pPr lvl="0">
              <a:lnSpc>
                <a:spcPct val="70000"/>
              </a:lnSpc>
            </a:pPr>
            <a:r>
              <a:rPr lang="en-GB" sz="3000" dirty="0">
                <a:latin typeface="Times New Roman" panose="02020603050405020304" pitchFamily="18" charset="0"/>
                <a:cs typeface="Times New Roman" panose="02020603050405020304" pitchFamily="18" charset="0"/>
              </a:rPr>
              <a:t>Student ID: 2544689</a:t>
            </a:r>
          </a:p>
          <a:p>
            <a:pPr lvl="0">
              <a:lnSpc>
                <a:spcPct val="70000"/>
              </a:lnSpc>
            </a:pPr>
            <a:r>
              <a:rPr lang="en-GB" sz="3000" dirty="0">
                <a:latin typeface="Times New Roman" panose="02020603050405020304" pitchFamily="18" charset="0"/>
                <a:cs typeface="Times New Roman" panose="02020603050405020304" pitchFamily="18" charset="0"/>
              </a:rPr>
              <a:t>Lecturer’s Name: </a:t>
            </a:r>
            <a:r>
              <a:rPr lang="en-GB" sz="3000" dirty="0" err="1">
                <a:latin typeface="Times New Roman" panose="02020603050405020304" pitchFamily="18" charset="0"/>
                <a:cs typeface="Times New Roman" panose="02020603050405020304" pitchFamily="18" charset="0"/>
              </a:rPr>
              <a:t>Amitave</a:t>
            </a:r>
            <a:r>
              <a:rPr lang="en-GB" sz="3000" dirty="0">
                <a:latin typeface="Times New Roman" panose="02020603050405020304" pitchFamily="18" charset="0"/>
                <a:cs typeface="Times New Roman" panose="02020603050405020304" pitchFamily="18" charset="0"/>
              </a:rPr>
              <a:t> Banik</a:t>
            </a:r>
          </a:p>
          <a:p>
            <a:pPr lvl="0">
              <a:lnSpc>
                <a:spcPct val="70000"/>
              </a:lnSpc>
            </a:pPr>
            <a:endParaRPr lang="en-GB" sz="600" dirty="0"/>
          </a:p>
        </p:txBody>
      </p:sp>
      <p:sp>
        <p:nvSpPr>
          <p:cNvPr id="4" name="Slide Number Placeholder 3">
            <a:extLst>
              <a:ext uri="{FF2B5EF4-FFF2-40B4-BE49-F238E27FC236}">
                <a16:creationId xmlns:a16="http://schemas.microsoft.com/office/drawing/2014/main" id="{816E5C98-D968-4B2C-D7FA-14C6EEB92585}"/>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3A786C73-5631-4C84-B5EB-5D87714BED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13F87-2100-A25F-3BC6-38170F8C700E}"/>
              </a:ext>
            </a:extLst>
          </p:cNvPr>
          <p:cNvSpPr txBox="1">
            <a:spLocks noGrp="1"/>
          </p:cNvSpPr>
          <p:nvPr>
            <p:ph type="title"/>
          </p:nvPr>
        </p:nvSpPr>
        <p:spPr/>
        <p:txBody>
          <a:bodyPr/>
          <a:lstStyle/>
          <a:p>
            <a:pPr lvl="0"/>
            <a:r>
              <a:rPr lang="en-GB" dirty="0">
                <a:latin typeface="Times New Roman" panose="02020603050405020304" pitchFamily="18" charset="0"/>
                <a:cs typeface="Times New Roman" panose="02020603050405020304" pitchFamily="18" charset="0"/>
              </a:rPr>
              <a:t>Acknowledgement of the use AI</a:t>
            </a:r>
          </a:p>
        </p:txBody>
      </p:sp>
      <p:sp>
        <p:nvSpPr>
          <p:cNvPr id="3" name="Content Placeholder 2">
            <a:extLst>
              <a:ext uri="{FF2B5EF4-FFF2-40B4-BE49-F238E27FC236}">
                <a16:creationId xmlns:a16="http://schemas.microsoft.com/office/drawing/2014/main" id="{F12D6F53-BD4B-0BAB-090E-0B7B5EBACE94}"/>
              </a:ext>
            </a:extLst>
          </p:cNvPr>
          <p:cNvSpPr txBox="1">
            <a:spLocks noGrp="1"/>
          </p:cNvSpPr>
          <p:nvPr>
            <p:ph idx="1"/>
          </p:nvPr>
        </p:nvSpPr>
        <p:spPr/>
        <p:txBody>
          <a:bodyPr/>
          <a:lstStyle/>
          <a:p>
            <a:pPr marL="0" lvl="0" indent="0">
              <a:buNone/>
            </a:pPr>
            <a:r>
              <a:rPr lang="en-GB" sz="2400" dirty="0">
                <a:latin typeface="Times New Roman" pitchFamily="18"/>
                <a:cs typeface="Times New Roman" pitchFamily="18"/>
              </a:rPr>
              <a:t>I confirm that I have not presented any AI generated text as my own work. I confirm I have copies of my drafts and other resources I have used before and after the use of AI tools which I may be asked to provide in evidence.</a:t>
            </a:r>
          </a:p>
          <a:p>
            <a:pPr marL="0" lvl="0" indent="0">
              <a:buNone/>
            </a:pPr>
            <a:r>
              <a:rPr lang="en-GB" sz="2400" dirty="0">
                <a:latin typeface="Times New Roman" pitchFamily="18"/>
                <a:cs typeface="Times New Roman" pitchFamily="18"/>
              </a:rPr>
              <a:t>All references and citations have been checked in accordance with Harvard referencing standards </a:t>
            </a:r>
          </a:p>
        </p:txBody>
      </p:sp>
      <p:sp>
        <p:nvSpPr>
          <p:cNvPr id="4" name="Slide Number Placeholder 3">
            <a:extLst>
              <a:ext uri="{FF2B5EF4-FFF2-40B4-BE49-F238E27FC236}">
                <a16:creationId xmlns:a16="http://schemas.microsoft.com/office/drawing/2014/main" id="{5391A5CF-BBF4-B2C6-48FF-C7A39867D768}"/>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06A0BDF2-BB0C-46D6-A215-5F63EE10B888}"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D8FDC-013D-A77F-8785-62434319B882}"/>
              </a:ext>
            </a:extLst>
          </p:cNvPr>
          <p:cNvSpPr txBox="1">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Staff Training for Riverdale Nursing Home</a:t>
            </a:r>
          </a:p>
        </p:txBody>
      </p:sp>
      <p:sp>
        <p:nvSpPr>
          <p:cNvPr id="3" name="Content Placeholder 2">
            <a:extLst>
              <a:ext uri="{FF2B5EF4-FFF2-40B4-BE49-F238E27FC236}">
                <a16:creationId xmlns:a16="http://schemas.microsoft.com/office/drawing/2014/main" id="{C56F623A-8D9B-E21E-2AC7-2B40A6239C86}"/>
              </a:ext>
            </a:extLst>
          </p:cNvPr>
          <p:cNvSpPr txBox="1">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To train staff on how to effectively and productively communicate.</a:t>
            </a:r>
          </a:p>
          <a:p>
            <a:r>
              <a:rPr lang="en-GB" sz="2400" dirty="0">
                <a:latin typeface="Times New Roman" panose="02020603050405020304" pitchFamily="18" charset="0"/>
                <a:cs typeface="Times New Roman" panose="02020603050405020304" pitchFamily="18" charset="0"/>
              </a:rPr>
              <a:t>To improve and bring staff’s up to the Care Quality Commission (CQC) health and care working standard. </a:t>
            </a:r>
          </a:p>
          <a:p>
            <a:r>
              <a:rPr lang="en-GB" sz="2400" dirty="0">
                <a:latin typeface="Times New Roman" panose="02020603050405020304" pitchFamily="18" charset="0"/>
                <a:cs typeface="Times New Roman" panose="02020603050405020304" pitchFamily="18" charset="0"/>
              </a:rPr>
              <a:t> Training on updated compliance and healthcare policies.</a:t>
            </a:r>
          </a:p>
          <a:p>
            <a:r>
              <a:rPr lang="en-GB" sz="2400" dirty="0">
                <a:latin typeface="Times New Roman" panose="02020603050405020304" pitchFamily="18" charset="0"/>
                <a:cs typeface="Times New Roman" panose="02020603050405020304" pitchFamily="18" charset="0"/>
              </a:rPr>
              <a:t>Training on time management and how to effectively work as a team.</a:t>
            </a:r>
          </a:p>
          <a:p>
            <a:r>
              <a:rPr lang="en-GB" sz="2400" dirty="0">
                <a:latin typeface="Times New Roman" panose="02020603050405020304" pitchFamily="18" charset="0"/>
                <a:cs typeface="Times New Roman" panose="02020603050405020304" pitchFamily="18" charset="0"/>
              </a:rPr>
              <a:t>To train staff on the importance safeguarding information and sensitive documents to Key Line of Enquiry [KLOE ] standards   </a:t>
            </a:r>
          </a:p>
        </p:txBody>
      </p:sp>
      <p:sp>
        <p:nvSpPr>
          <p:cNvPr id="4" name="Slide Number Placeholder 3">
            <a:extLst>
              <a:ext uri="{FF2B5EF4-FFF2-40B4-BE49-F238E27FC236}">
                <a16:creationId xmlns:a16="http://schemas.microsoft.com/office/drawing/2014/main" id="{EB1C7804-D73D-E442-C3A1-B936F0B5A31F}"/>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06A0BDF2-BB0C-46D6-A215-5F63EE10B888}"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20F4D-2C4A-CF62-8067-A2E2F2FFF760}"/>
              </a:ext>
            </a:extLst>
          </p:cNvPr>
          <p:cNvSpPr txBox="1">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Microsoft 365 tool chosen is:  Power Point</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 and the reasons are </a:t>
            </a:r>
          </a:p>
        </p:txBody>
      </p:sp>
      <p:sp>
        <p:nvSpPr>
          <p:cNvPr id="3" name="Content Placeholder 2">
            <a:extLst>
              <a:ext uri="{FF2B5EF4-FFF2-40B4-BE49-F238E27FC236}">
                <a16:creationId xmlns:a16="http://schemas.microsoft.com/office/drawing/2014/main" id="{06DA7FD5-AC83-540D-EBFA-0C4A34D45775}"/>
              </a:ext>
            </a:extLst>
          </p:cNvPr>
          <p:cNvSpPr txBox="1">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tool is accessible and flexible. </a:t>
            </a:r>
          </a:p>
          <a:p>
            <a:r>
              <a:rPr lang="en-GB" dirty="0">
                <a:latin typeface="Times New Roman" panose="02020603050405020304" pitchFamily="18" charset="0"/>
                <a:cs typeface="Times New Roman" panose="02020603050405020304" pitchFamily="18" charset="0"/>
              </a:rPr>
              <a:t>It is structured and organizing. </a:t>
            </a:r>
          </a:p>
          <a:p>
            <a:r>
              <a:rPr lang="en-GB" dirty="0">
                <a:latin typeface="Times New Roman" panose="02020603050405020304" pitchFamily="18" charset="0"/>
                <a:cs typeface="Times New Roman" panose="02020603050405020304" pitchFamily="18" charset="0"/>
              </a:rPr>
              <a:t>It provides visual information which aids human learning process and understanding quicker.</a:t>
            </a:r>
          </a:p>
          <a:p>
            <a:r>
              <a:rPr lang="en-GB" dirty="0">
                <a:latin typeface="Times New Roman" panose="02020603050405020304" pitchFamily="18" charset="0"/>
                <a:cs typeface="Times New Roman" panose="02020603050405020304" pitchFamily="18" charset="0"/>
              </a:rPr>
              <a:t>Establishes uniform training for all employees.</a:t>
            </a:r>
          </a:p>
          <a:p>
            <a:r>
              <a:rPr lang="en-GB" dirty="0">
                <a:latin typeface="Times New Roman" panose="02020603050405020304" pitchFamily="18" charset="0"/>
                <a:cs typeface="Times New Roman" panose="02020603050405020304" pitchFamily="18" charset="0"/>
              </a:rPr>
              <a:t>Easy to update and modify </a:t>
            </a:r>
            <a:r>
              <a:rPr lang="en-GB" dirty="0" err="1">
                <a:latin typeface="Times New Roman" panose="02020603050405020304" pitchFamily="18" charset="0"/>
                <a:cs typeface="Times New Roman" panose="02020603050405020304" pitchFamily="18" charset="0"/>
              </a:rPr>
              <a:t>accordinly</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423631D-4431-334E-88FE-2B907CF0D3FC}"/>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06A0BDF2-BB0C-46D6-A215-5F63EE10B888}"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81A5D-9C91-9CAC-4041-E75E4A1B1915}"/>
              </a:ext>
            </a:extLst>
          </p:cNvPr>
          <p:cNvSpPr txBox="1">
            <a:spLocks noGrp="1"/>
          </p:cNvSpPr>
          <p:nvPr>
            <p:ph type="title"/>
          </p:nvPr>
        </p:nvSpPr>
        <p:spPr/>
        <p:txBody>
          <a:bodyPr>
            <a:normAutofit/>
          </a:bodyPr>
          <a:lstStyle/>
          <a:p>
            <a:r>
              <a:rPr lang="en-GB" sz="3600" dirty="0"/>
              <a:t>Disadvantages  </a:t>
            </a:r>
          </a:p>
        </p:txBody>
      </p:sp>
      <p:sp>
        <p:nvSpPr>
          <p:cNvPr id="3" name="Content Placeholder 2">
            <a:extLst>
              <a:ext uri="{FF2B5EF4-FFF2-40B4-BE49-F238E27FC236}">
                <a16:creationId xmlns:a16="http://schemas.microsoft.com/office/drawing/2014/main" id="{918FE14C-DE91-D558-0C10-C58E1E50148D}"/>
              </a:ext>
            </a:extLst>
          </p:cNvPr>
          <p:cNvSpPr txBox="1">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All information rely on presentation of slides.</a:t>
            </a:r>
          </a:p>
          <a:p>
            <a:r>
              <a:rPr lang="en-GB" dirty="0">
                <a:latin typeface="Times New Roman" panose="02020603050405020304" pitchFamily="18" charset="0"/>
                <a:cs typeface="Times New Roman" panose="02020603050405020304" pitchFamily="18" charset="0"/>
              </a:rPr>
              <a:t>Overuse of presentations. </a:t>
            </a:r>
          </a:p>
          <a:p>
            <a:r>
              <a:rPr lang="en-GB" dirty="0">
                <a:latin typeface="Times New Roman" panose="02020603050405020304" pitchFamily="18" charset="0"/>
                <a:cs typeface="Times New Roman" panose="02020603050405020304" pitchFamily="18" charset="0"/>
              </a:rPr>
              <a:t>Tendency to overuse of information. </a:t>
            </a:r>
          </a:p>
          <a:p>
            <a:r>
              <a:rPr lang="en-GB" dirty="0">
                <a:latin typeface="Times New Roman" panose="02020603050405020304" pitchFamily="18" charset="0"/>
                <a:cs typeface="Times New Roman" panose="02020603050405020304" pitchFamily="18" charset="0"/>
              </a:rPr>
              <a:t>Technical issues is high risk .</a:t>
            </a:r>
          </a:p>
          <a:p>
            <a:r>
              <a:rPr lang="en-GB" dirty="0">
                <a:latin typeface="Times New Roman" panose="02020603050405020304" pitchFamily="18" charset="0"/>
                <a:cs typeface="Times New Roman" panose="02020603050405020304" pitchFamily="18" charset="0"/>
              </a:rPr>
              <a:t>Accessibility issues </a:t>
            </a:r>
          </a:p>
        </p:txBody>
      </p:sp>
      <p:sp>
        <p:nvSpPr>
          <p:cNvPr id="4" name="Slide Number Placeholder 3">
            <a:extLst>
              <a:ext uri="{FF2B5EF4-FFF2-40B4-BE49-F238E27FC236}">
                <a16:creationId xmlns:a16="http://schemas.microsoft.com/office/drawing/2014/main" id="{E195968E-9B2B-F9AE-7C47-D1FDB03A8CF7}"/>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06A0BDF2-BB0C-46D6-A215-5F63EE10B888}"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9F261-040D-FF78-EA7E-390F352345BC}"/>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B3720194-67E4-67A0-AD70-608BB868F443}"/>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Nursing home will benefit from having a good up to date training and it will bring awareness and knowledge to the whole staff on how to identify and solve most of the issues in the Nursing home. </a:t>
            </a:r>
          </a:p>
        </p:txBody>
      </p:sp>
      <p:sp>
        <p:nvSpPr>
          <p:cNvPr id="4" name="Slide Number Placeholder 3">
            <a:extLst>
              <a:ext uri="{FF2B5EF4-FFF2-40B4-BE49-F238E27FC236}">
                <a16:creationId xmlns:a16="http://schemas.microsoft.com/office/drawing/2014/main" id="{6B609C7C-8E32-F133-31BF-E340582D4ACD}"/>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06A0BDF2-BB0C-46D6-A215-5F63EE10B888}" type="slidenum">
              <a:rPr lang="en-GB" smtClean="0"/>
              <a:pPr/>
              <a:t>13</a:t>
            </a:fld>
            <a:endParaRPr lang="en-GB"/>
          </a:p>
        </p:txBody>
      </p:sp>
    </p:spTree>
    <p:extLst>
      <p:ext uri="{BB962C8B-B14F-4D97-AF65-F5344CB8AC3E}">
        <p14:creationId xmlns:p14="http://schemas.microsoft.com/office/powerpoint/2010/main" val="775708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13AAE-C3CA-1E38-32C9-82606D5FCEEC}"/>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BE89E39-8173-B62F-9D6F-EDFFF455E014}"/>
              </a:ext>
            </a:extLst>
          </p:cNvPr>
          <p:cNvSpPr>
            <a:spLocks noGrp="1"/>
          </p:cNvSpPr>
          <p:nvPr>
            <p:ph idx="1"/>
          </p:nvPr>
        </p:nvSpPr>
        <p:spPr/>
        <p:txBody>
          <a:bodyPr/>
          <a:lstStyle/>
          <a:p>
            <a:r>
              <a:rPr lang="en-GB" dirty="0"/>
              <a:t>Microsoft(2025) Microsoft PowerPoint. Available at:</a:t>
            </a:r>
          </a:p>
          <a:p>
            <a:pPr marL="0" indent="0">
              <a:buNone/>
            </a:pPr>
            <a:r>
              <a:rPr lang="en-GB" dirty="0">
                <a:hlinkClick r:id="rId2"/>
              </a:rPr>
              <a:t>https://www.Microsoft.com/en-gb/Microsoft-365/powerpoint</a:t>
            </a:r>
            <a:endParaRPr lang="en-GB" dirty="0"/>
          </a:p>
          <a:p>
            <a:pPr marL="0" indent="0">
              <a:buNone/>
            </a:pPr>
            <a:endParaRPr lang="en-GB" dirty="0"/>
          </a:p>
          <a:p>
            <a:pPr marL="0" indent="0">
              <a:buNone/>
            </a:pPr>
            <a:r>
              <a:rPr lang="en-GB" dirty="0"/>
              <a:t>Why Staff Training is Important in Health and Social Care</a:t>
            </a:r>
          </a:p>
          <a:p>
            <a:pPr marL="0" indent="0">
              <a:buNone/>
            </a:pPr>
            <a:r>
              <a:rPr lang="en-GB" dirty="0">
                <a:hlinkClick r:id="rId3"/>
              </a:rPr>
              <a:t>https://kingfishercarehome.co.uk/why-is-staff-training-important-in-care-homes</a:t>
            </a:r>
            <a:endParaRPr lang="en-GB" dirty="0"/>
          </a:p>
          <a:p>
            <a:pPr marL="0" indent="0">
              <a:buNone/>
            </a:pPr>
            <a:r>
              <a:rPr lang="en-GB" dirty="0"/>
              <a:t>(</a:t>
            </a:r>
            <a:r>
              <a:rPr lang="en-GB" dirty="0" err="1"/>
              <a:t>CareQuality</a:t>
            </a:r>
            <a:r>
              <a:rPr lang="en-GB"/>
              <a:t> commission 2026)</a:t>
            </a:r>
            <a:endParaRPr lang="en-GB" dirty="0"/>
          </a:p>
          <a:p>
            <a:pPr marL="0" indent="0">
              <a:buNone/>
            </a:pPr>
            <a:r>
              <a:rPr lang="en-GB" dirty="0"/>
              <a:t>  </a:t>
            </a:r>
          </a:p>
        </p:txBody>
      </p:sp>
      <p:sp>
        <p:nvSpPr>
          <p:cNvPr id="4" name="Slide Number Placeholder 3">
            <a:extLst>
              <a:ext uri="{FF2B5EF4-FFF2-40B4-BE49-F238E27FC236}">
                <a16:creationId xmlns:a16="http://schemas.microsoft.com/office/drawing/2014/main" id="{F69065BE-ACA5-1C45-0520-9D0E4F15F9DB}"/>
              </a:ext>
            </a:extLst>
          </p:cNvPr>
          <p:cNvSpPr>
            <a:spLocks noGrp="1"/>
          </p:cNvSpPr>
          <p:nvPr>
            <p:ph type="sldNum" sz="quarter" idx="8"/>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defPPr>
              <a:defRPr lang="en-US"/>
            </a:defPPr>
            <a:lvl1pPr marL="0" marR="0" lvl="0" indent="0" algn="r" defTabSz="914400" rtl="0" eaLnBrk="1" fontAlgn="auto" latinLnBrk="0" hangingPunct="1">
              <a:lnSpc>
                <a:spcPct val="100000"/>
              </a:lnSpc>
              <a:spcBef>
                <a:spcPts val="0"/>
              </a:spcBef>
              <a:spcAft>
                <a:spcPts val="0"/>
              </a:spcAft>
              <a:buNone/>
              <a:tabLst/>
              <a:defRPr lang="en-GB" sz="1200" b="0" i="0" u="none" strike="noStrike" kern="1200" cap="none" spc="0" baseline="0">
                <a:solidFill>
                  <a:srgbClr val="767676"/>
                </a:solidFill>
                <a:uFillTx/>
                <a:latin typeface="Aptos"/>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06A0BDF2-BB0C-46D6-A215-5F63EE10B888}" type="slidenum">
              <a:rPr lang="en-GB" smtClean="0"/>
              <a:pPr/>
              <a:t>14</a:t>
            </a:fld>
            <a:endParaRPr lang="en-GB"/>
          </a:p>
        </p:txBody>
      </p:sp>
    </p:spTree>
    <p:extLst>
      <p:ext uri="{BB962C8B-B14F-4D97-AF65-F5344CB8AC3E}">
        <p14:creationId xmlns:p14="http://schemas.microsoft.com/office/powerpoint/2010/main" val="12363337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B5D19D5245B9409983EC810C9067F8" ma:contentTypeVersion="4" ma:contentTypeDescription="Create a new document." ma:contentTypeScope="" ma:versionID="bc5f200e5227dd4db818e1ed85b3ea2b">
  <xsd:schema xmlns:xsd="http://www.w3.org/2001/XMLSchema" xmlns:xs="http://www.w3.org/2001/XMLSchema" xmlns:p="http://schemas.microsoft.com/office/2006/metadata/properties" xmlns:ns3="b8a14efc-8158-4062-9bc8-f81230b4ef5c" targetNamespace="http://schemas.microsoft.com/office/2006/metadata/properties" ma:root="true" ma:fieldsID="1320b3c746102909d7c9b0624059fb50" ns3:_="">
    <xsd:import namespace="b8a14efc-8158-4062-9bc8-f81230b4ef5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a14efc-8158-4062-9bc8-f81230b4ef5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5C9F7E-CB46-496D-8300-307A33C09D95}">
  <ds:schemaRefs>
    <ds:schemaRef ds:uri="http://purl.org/dc/elements/1.1/"/>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b8a14efc-8158-4062-9bc8-f81230b4ef5c"/>
    <ds:schemaRef ds:uri="http://www.w3.org/XML/1998/namespace"/>
  </ds:schemaRefs>
</ds:datastoreItem>
</file>

<file path=customXml/itemProps2.xml><?xml version="1.0" encoding="utf-8"?>
<ds:datastoreItem xmlns:ds="http://schemas.openxmlformats.org/officeDocument/2006/customXml" ds:itemID="{E791B02A-A846-4A1D-A03D-A11102286F83}">
  <ds:schemaRefs>
    <ds:schemaRef ds:uri="b8a14efc-8158-4062-9bc8-f81230b4ef5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4952341-E6E5-446A-89F0-3B31B4CBEDE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698</Words>
  <Application>Microsoft Office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Times New Roman</vt:lpstr>
      <vt:lpstr>Office Theme</vt:lpstr>
      <vt:lpstr>Digital Skills and Research Methods Module Code: LCHS4007 Assignment Title: Component 1 Topic: Staff Communication Microsoft Teams Student Name: Maria Teresa Rubas Student ID: 2541909  Lecturer’s Name: Amitave Banik </vt:lpstr>
      <vt:lpstr>Acknowledgement of the use of Artificial Intelligence (AI)</vt:lpstr>
      <vt:lpstr>Improving Staff Communication in Riverdale Nursing Home Using MICROSOFT 365</vt:lpstr>
      <vt:lpstr>MICROSOFT 365 Tool Chosen</vt:lpstr>
      <vt:lpstr>Advantages and Limitations of MICROSOFT TEAMS</vt:lpstr>
      <vt:lpstr>Conclusion</vt:lpstr>
      <vt:lpstr>Harvard  References</vt:lpstr>
      <vt:lpstr>Digital skills and Research Methods</vt:lpstr>
      <vt:lpstr>Acknowledgement of the use AI</vt:lpstr>
      <vt:lpstr>Staff Training for Riverdale Nursing Home</vt:lpstr>
      <vt:lpstr>Microsoft 365 tool chosen is:  Power Point  and the reasons are </vt:lpstr>
      <vt:lpstr>Disadvantages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Teresa Ruda Rubas (2541909)</dc:creator>
  <cp:lastModifiedBy>Maria Teresa Ruda Rubas (2541909)</cp:lastModifiedBy>
  <cp:revision>1</cp:revision>
  <dcterms:created xsi:type="dcterms:W3CDTF">2026-07-12T20:02:48Z</dcterms:created>
  <dcterms:modified xsi:type="dcterms:W3CDTF">2026-07-13T06:25:53Z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0x010100AFB5D19D5245B9409983EC810C9067F8</vt:lpwstr>
  </property>
</Properties>
</file>