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6" r:id="rId1"/>
    <p:sldMasterId id="2147483738" r:id="rId2"/>
  </p:sldMasterIdLst>
  <p:notesMasterIdLst>
    <p:notesMasterId r:id="rId42"/>
  </p:notesMasterIdLst>
  <p:handoutMasterIdLst>
    <p:handoutMasterId r:id="rId43"/>
  </p:handoutMasterIdLst>
  <p:sldIdLst>
    <p:sldId id="306" r:id="rId3"/>
    <p:sldId id="275" r:id="rId4"/>
    <p:sldId id="300" r:id="rId5"/>
    <p:sldId id="303" r:id="rId6"/>
    <p:sldId id="277" r:id="rId7"/>
    <p:sldId id="278" r:id="rId8"/>
    <p:sldId id="304" r:id="rId9"/>
    <p:sldId id="307" r:id="rId10"/>
    <p:sldId id="318" r:id="rId11"/>
    <p:sldId id="310" r:id="rId12"/>
    <p:sldId id="311" r:id="rId13"/>
    <p:sldId id="319" r:id="rId14"/>
    <p:sldId id="308" r:id="rId15"/>
    <p:sldId id="280" r:id="rId16"/>
    <p:sldId id="320" r:id="rId17"/>
    <p:sldId id="325" r:id="rId18"/>
    <p:sldId id="350" r:id="rId19"/>
    <p:sldId id="351" r:id="rId20"/>
    <p:sldId id="270" r:id="rId21"/>
    <p:sldId id="313" r:id="rId22"/>
    <p:sldId id="314" r:id="rId23"/>
    <p:sldId id="315" r:id="rId24"/>
    <p:sldId id="284" r:id="rId25"/>
    <p:sldId id="285" r:id="rId26"/>
    <p:sldId id="286" r:id="rId27"/>
    <p:sldId id="287" r:id="rId28"/>
    <p:sldId id="288" r:id="rId29"/>
    <p:sldId id="289" r:id="rId30"/>
    <p:sldId id="290" r:id="rId31"/>
    <p:sldId id="291" r:id="rId32"/>
    <p:sldId id="292" r:id="rId33"/>
    <p:sldId id="293" r:id="rId34"/>
    <p:sldId id="336" r:id="rId35"/>
    <p:sldId id="338" r:id="rId36"/>
    <p:sldId id="342" r:id="rId37"/>
    <p:sldId id="344" r:id="rId38"/>
    <p:sldId id="346" r:id="rId39"/>
    <p:sldId id="349" r:id="rId40"/>
    <p:sldId id="352" r:id="rId41"/>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a:cs typeface="ＭＳ Ｐゴシック"/>
      </a:defRPr>
    </a:lvl1pPr>
    <a:lvl2pPr marL="457200" algn="l" defTabSz="457200" rtl="0" fontAlgn="base">
      <a:spcBef>
        <a:spcPct val="0"/>
      </a:spcBef>
      <a:spcAft>
        <a:spcPct val="0"/>
      </a:spcAft>
      <a:defRPr kern="1200">
        <a:solidFill>
          <a:schemeClr val="tx1"/>
        </a:solidFill>
        <a:latin typeface="Arial" charset="0"/>
        <a:ea typeface="ＭＳ Ｐゴシック"/>
        <a:cs typeface="ＭＳ Ｐゴシック"/>
      </a:defRPr>
    </a:lvl2pPr>
    <a:lvl3pPr marL="914400" algn="l" defTabSz="457200" rtl="0" fontAlgn="base">
      <a:spcBef>
        <a:spcPct val="0"/>
      </a:spcBef>
      <a:spcAft>
        <a:spcPct val="0"/>
      </a:spcAft>
      <a:defRPr kern="1200">
        <a:solidFill>
          <a:schemeClr val="tx1"/>
        </a:solidFill>
        <a:latin typeface="Arial" charset="0"/>
        <a:ea typeface="ＭＳ Ｐゴシック"/>
        <a:cs typeface="ＭＳ Ｐゴシック"/>
      </a:defRPr>
    </a:lvl3pPr>
    <a:lvl4pPr marL="1371600" algn="l" defTabSz="457200" rtl="0" fontAlgn="base">
      <a:spcBef>
        <a:spcPct val="0"/>
      </a:spcBef>
      <a:spcAft>
        <a:spcPct val="0"/>
      </a:spcAft>
      <a:defRPr kern="1200">
        <a:solidFill>
          <a:schemeClr val="tx1"/>
        </a:solidFill>
        <a:latin typeface="Arial" charset="0"/>
        <a:ea typeface="ＭＳ Ｐゴシック"/>
        <a:cs typeface="ＭＳ Ｐゴシック"/>
      </a:defRPr>
    </a:lvl4pPr>
    <a:lvl5pPr marL="1828800" algn="l" defTabSz="457200" rtl="0" fontAlgn="base">
      <a:spcBef>
        <a:spcPct val="0"/>
      </a:spcBef>
      <a:spcAft>
        <a:spcPct val="0"/>
      </a:spcAft>
      <a:defRPr kern="1200">
        <a:solidFill>
          <a:schemeClr val="tx1"/>
        </a:solidFill>
        <a:latin typeface="Arial" charset="0"/>
        <a:ea typeface="ＭＳ Ｐゴシック"/>
        <a:cs typeface="ＭＳ Ｐゴシック"/>
      </a:defRPr>
    </a:lvl5pPr>
    <a:lvl6pPr marL="2286000" algn="l" defTabSz="914400" rtl="0" eaLnBrk="1" latinLnBrk="0" hangingPunct="1">
      <a:defRPr kern="1200">
        <a:solidFill>
          <a:schemeClr val="tx1"/>
        </a:solidFill>
        <a:latin typeface="Arial" charset="0"/>
        <a:ea typeface="ＭＳ Ｐゴシック"/>
        <a:cs typeface="ＭＳ Ｐゴシック"/>
      </a:defRPr>
    </a:lvl6pPr>
    <a:lvl7pPr marL="2743200" algn="l" defTabSz="914400" rtl="0" eaLnBrk="1" latinLnBrk="0" hangingPunct="1">
      <a:defRPr kern="1200">
        <a:solidFill>
          <a:schemeClr val="tx1"/>
        </a:solidFill>
        <a:latin typeface="Arial" charset="0"/>
        <a:ea typeface="ＭＳ Ｐゴシック"/>
        <a:cs typeface="ＭＳ Ｐゴシック"/>
      </a:defRPr>
    </a:lvl7pPr>
    <a:lvl8pPr marL="3200400" algn="l" defTabSz="914400" rtl="0" eaLnBrk="1" latinLnBrk="0" hangingPunct="1">
      <a:defRPr kern="1200">
        <a:solidFill>
          <a:schemeClr val="tx1"/>
        </a:solidFill>
        <a:latin typeface="Arial" charset="0"/>
        <a:ea typeface="ＭＳ Ｐゴシック"/>
        <a:cs typeface="ＭＳ Ｐゴシック"/>
      </a:defRPr>
    </a:lvl8pPr>
    <a:lvl9pPr marL="3657600" algn="l" defTabSz="914400" rtl="0" eaLnBrk="1" latinLnBrk="0" hangingPunct="1">
      <a:defRPr kern="1200">
        <a:solidFill>
          <a:schemeClr val="tx1"/>
        </a:solidFill>
        <a:latin typeface="Arial" charset="0"/>
        <a:ea typeface="ＭＳ Ｐゴシック"/>
        <a:cs typeface="ＭＳ Ｐゴシック"/>
      </a:defRPr>
    </a:lvl9pPr>
  </p:defaultTextStyle>
  <p:extLst>
    <p:ext uri="{EFAFB233-063F-42B5-8137-9DF3F51BA10A}">
      <p15:sldGuideLst xmlns:p15="http://schemas.microsoft.com/office/powerpoint/2012/main">
        <p15:guide id="1" orient="horz" pos="2064">
          <p15:clr>
            <a:srgbClr val="A4A3A4"/>
          </p15:clr>
        </p15:guide>
        <p15:guide id="2" pos="6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A6F"/>
    <a:srgbClr val="1F99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310" autoAdjust="0"/>
  </p:normalViewPr>
  <p:slideViewPr>
    <p:cSldViewPr snapToObjects="1">
      <p:cViewPr varScale="1">
        <p:scale>
          <a:sx n="87" d="100"/>
          <a:sy n="87" d="100"/>
        </p:scale>
        <p:origin x="900" y="36"/>
      </p:cViewPr>
      <p:guideLst>
        <p:guide orient="horz" pos="2064"/>
        <p:guide pos="62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40" d="100"/>
        <a:sy n="1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1FD2C-786A-42C5-943C-991232E6B24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30B259-DD29-46FE-9550-EA9D19BA4B1A}">
      <dgm:prSet/>
      <dgm:spPr/>
      <dgm:t>
        <a:bodyPr/>
        <a:lstStyle/>
        <a:p>
          <a:r>
            <a:rPr lang="en-GB"/>
            <a:t>Very often event costs increase dramatically; especially in sports events, cost overruns seem </a:t>
          </a:r>
          <a:br>
            <a:rPr lang="en-GB"/>
          </a:br>
          <a:r>
            <a:rPr lang="en-GB"/>
            <a:t>to be one of the biggest issues on the agenda of event organisers.</a:t>
          </a:r>
          <a:endParaRPr lang="en-US"/>
        </a:p>
      </dgm:t>
    </dgm:pt>
    <dgm:pt modelId="{F0186C30-8357-4783-ADF3-F5FF58025553}" type="parTrans" cxnId="{E9BBC79A-425F-4A95-AECF-463E87F8C2E8}">
      <dgm:prSet/>
      <dgm:spPr/>
      <dgm:t>
        <a:bodyPr/>
        <a:lstStyle/>
        <a:p>
          <a:endParaRPr lang="en-US"/>
        </a:p>
      </dgm:t>
    </dgm:pt>
    <dgm:pt modelId="{AF82275F-AB2C-4A36-86D7-C9B8589BF9BE}" type="sibTrans" cxnId="{E9BBC79A-425F-4A95-AECF-463E87F8C2E8}">
      <dgm:prSet/>
      <dgm:spPr/>
      <dgm:t>
        <a:bodyPr/>
        <a:lstStyle/>
        <a:p>
          <a:endParaRPr lang="en-US"/>
        </a:p>
      </dgm:t>
    </dgm:pt>
    <dgm:pt modelId="{7F0D9448-942F-4F78-A205-2DC7E34FE011}">
      <dgm:prSet/>
      <dgm:spPr/>
      <dgm:t>
        <a:bodyPr/>
        <a:lstStyle/>
        <a:p>
          <a:r>
            <a:rPr lang="en-GB"/>
            <a:t>Therefore, it is important to have a good overview of the costs of an event and the potential benefits event organisers face.</a:t>
          </a:r>
          <a:endParaRPr lang="en-US"/>
        </a:p>
      </dgm:t>
    </dgm:pt>
    <dgm:pt modelId="{9B97A8DF-0A2F-4A4D-B7BC-05A4671AD0DB}" type="parTrans" cxnId="{42B17B3B-6398-412C-9A32-5591611239D8}">
      <dgm:prSet/>
      <dgm:spPr/>
      <dgm:t>
        <a:bodyPr/>
        <a:lstStyle/>
        <a:p>
          <a:endParaRPr lang="en-US"/>
        </a:p>
      </dgm:t>
    </dgm:pt>
    <dgm:pt modelId="{2E12F05E-D01C-44E1-8D44-CE0646D360E0}" type="sibTrans" cxnId="{42B17B3B-6398-412C-9A32-5591611239D8}">
      <dgm:prSet/>
      <dgm:spPr/>
      <dgm:t>
        <a:bodyPr/>
        <a:lstStyle/>
        <a:p>
          <a:endParaRPr lang="en-US"/>
        </a:p>
      </dgm:t>
    </dgm:pt>
    <dgm:pt modelId="{6D6730EE-64AB-4F56-B3DE-7284A00A81BC}" type="pres">
      <dgm:prSet presAssocID="{2F81FD2C-786A-42C5-943C-991232E6B24F}" presName="root" presStyleCnt="0">
        <dgm:presLayoutVars>
          <dgm:dir/>
          <dgm:resizeHandles val="exact"/>
        </dgm:presLayoutVars>
      </dgm:prSet>
      <dgm:spPr/>
    </dgm:pt>
    <dgm:pt modelId="{E0262120-1BD4-489E-A3A6-D39544F2DD78}" type="pres">
      <dgm:prSet presAssocID="{9E30B259-DD29-46FE-9550-EA9D19BA4B1A}" presName="compNode" presStyleCnt="0"/>
      <dgm:spPr/>
    </dgm:pt>
    <dgm:pt modelId="{08C062D4-F37F-4C8D-A474-FCFC3195DC9F}" type="pres">
      <dgm:prSet presAssocID="{9E30B259-DD29-46FE-9550-EA9D19BA4B1A}" presName="bgRect" presStyleLbl="bgShp" presStyleIdx="0" presStyleCnt="2"/>
      <dgm:spPr/>
    </dgm:pt>
    <dgm:pt modelId="{441C9A55-B22C-48EA-99C2-70D0B77EDB5E}" type="pres">
      <dgm:prSet presAssocID="{9E30B259-DD29-46FE-9550-EA9D19BA4B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4B7A19D-46EF-4508-A284-9CEDE8F6E773}" type="pres">
      <dgm:prSet presAssocID="{9E30B259-DD29-46FE-9550-EA9D19BA4B1A}" presName="spaceRect" presStyleCnt="0"/>
      <dgm:spPr/>
    </dgm:pt>
    <dgm:pt modelId="{C5E8CBAC-457A-4318-A897-B3660D90DAF4}" type="pres">
      <dgm:prSet presAssocID="{9E30B259-DD29-46FE-9550-EA9D19BA4B1A}" presName="parTx" presStyleLbl="revTx" presStyleIdx="0" presStyleCnt="2">
        <dgm:presLayoutVars>
          <dgm:chMax val="0"/>
          <dgm:chPref val="0"/>
        </dgm:presLayoutVars>
      </dgm:prSet>
      <dgm:spPr/>
    </dgm:pt>
    <dgm:pt modelId="{4B92BC2D-1B65-4C1D-A5D2-189F65125AE2}" type="pres">
      <dgm:prSet presAssocID="{AF82275F-AB2C-4A36-86D7-C9B8589BF9BE}" presName="sibTrans" presStyleCnt="0"/>
      <dgm:spPr/>
    </dgm:pt>
    <dgm:pt modelId="{D4C0D6B2-21E0-4B59-B457-84CB5981268A}" type="pres">
      <dgm:prSet presAssocID="{7F0D9448-942F-4F78-A205-2DC7E34FE011}" presName="compNode" presStyleCnt="0"/>
      <dgm:spPr/>
    </dgm:pt>
    <dgm:pt modelId="{268991CD-CCDA-4BDC-A82A-71783FD9639A}" type="pres">
      <dgm:prSet presAssocID="{7F0D9448-942F-4F78-A205-2DC7E34FE011}" presName="bgRect" presStyleLbl="bgShp" presStyleIdx="1" presStyleCnt="2"/>
      <dgm:spPr/>
    </dgm:pt>
    <dgm:pt modelId="{E2D1BA45-718F-4153-8293-EA22B7FB6766}" type="pres">
      <dgm:prSet presAssocID="{7F0D9448-942F-4F78-A205-2DC7E34FE0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5D75076-3C6E-4F28-B8C5-412243D58357}" type="pres">
      <dgm:prSet presAssocID="{7F0D9448-942F-4F78-A205-2DC7E34FE011}" presName="spaceRect" presStyleCnt="0"/>
      <dgm:spPr/>
    </dgm:pt>
    <dgm:pt modelId="{CAE91B5C-B60F-48B5-9B3A-629320743A38}" type="pres">
      <dgm:prSet presAssocID="{7F0D9448-942F-4F78-A205-2DC7E34FE011}" presName="parTx" presStyleLbl="revTx" presStyleIdx="1" presStyleCnt="2">
        <dgm:presLayoutVars>
          <dgm:chMax val="0"/>
          <dgm:chPref val="0"/>
        </dgm:presLayoutVars>
      </dgm:prSet>
      <dgm:spPr/>
    </dgm:pt>
  </dgm:ptLst>
  <dgm:cxnLst>
    <dgm:cxn modelId="{42B17B3B-6398-412C-9A32-5591611239D8}" srcId="{2F81FD2C-786A-42C5-943C-991232E6B24F}" destId="{7F0D9448-942F-4F78-A205-2DC7E34FE011}" srcOrd="1" destOrd="0" parTransId="{9B97A8DF-0A2F-4A4D-B7BC-05A4671AD0DB}" sibTransId="{2E12F05E-D01C-44E1-8D44-CE0646D360E0}"/>
    <dgm:cxn modelId="{BB2BBA3C-258B-4B4B-8D1F-0D99059ABAEB}" type="presOf" srcId="{7F0D9448-942F-4F78-A205-2DC7E34FE011}" destId="{CAE91B5C-B60F-48B5-9B3A-629320743A38}" srcOrd="0" destOrd="0" presId="urn:microsoft.com/office/officeart/2018/2/layout/IconVerticalSolidList"/>
    <dgm:cxn modelId="{28ECC761-9898-4C4D-BEE2-50688646984D}" type="presOf" srcId="{2F81FD2C-786A-42C5-943C-991232E6B24F}" destId="{6D6730EE-64AB-4F56-B3DE-7284A00A81BC}" srcOrd="0" destOrd="0" presId="urn:microsoft.com/office/officeart/2018/2/layout/IconVerticalSolidList"/>
    <dgm:cxn modelId="{98B52654-962C-418D-A8BA-0F4532ED8EB3}" type="presOf" srcId="{9E30B259-DD29-46FE-9550-EA9D19BA4B1A}" destId="{C5E8CBAC-457A-4318-A897-B3660D90DAF4}" srcOrd="0" destOrd="0" presId="urn:microsoft.com/office/officeart/2018/2/layout/IconVerticalSolidList"/>
    <dgm:cxn modelId="{E9BBC79A-425F-4A95-AECF-463E87F8C2E8}" srcId="{2F81FD2C-786A-42C5-943C-991232E6B24F}" destId="{9E30B259-DD29-46FE-9550-EA9D19BA4B1A}" srcOrd="0" destOrd="0" parTransId="{F0186C30-8357-4783-ADF3-F5FF58025553}" sibTransId="{AF82275F-AB2C-4A36-86D7-C9B8589BF9BE}"/>
    <dgm:cxn modelId="{55F8D5FF-BA90-4D3B-AEA7-4EA81D2877BD}" type="presParOf" srcId="{6D6730EE-64AB-4F56-B3DE-7284A00A81BC}" destId="{E0262120-1BD4-489E-A3A6-D39544F2DD78}" srcOrd="0" destOrd="0" presId="urn:microsoft.com/office/officeart/2018/2/layout/IconVerticalSolidList"/>
    <dgm:cxn modelId="{8A1AC705-7A19-46D1-A63E-A6AB44A55A29}" type="presParOf" srcId="{E0262120-1BD4-489E-A3A6-D39544F2DD78}" destId="{08C062D4-F37F-4C8D-A474-FCFC3195DC9F}" srcOrd="0" destOrd="0" presId="urn:microsoft.com/office/officeart/2018/2/layout/IconVerticalSolidList"/>
    <dgm:cxn modelId="{29A828D6-920F-4080-8994-60FDB35D6D9F}" type="presParOf" srcId="{E0262120-1BD4-489E-A3A6-D39544F2DD78}" destId="{441C9A55-B22C-48EA-99C2-70D0B77EDB5E}" srcOrd="1" destOrd="0" presId="urn:microsoft.com/office/officeart/2018/2/layout/IconVerticalSolidList"/>
    <dgm:cxn modelId="{17427E37-CC87-4B5F-B06B-7042D56FC526}" type="presParOf" srcId="{E0262120-1BD4-489E-A3A6-D39544F2DD78}" destId="{C4B7A19D-46EF-4508-A284-9CEDE8F6E773}" srcOrd="2" destOrd="0" presId="urn:microsoft.com/office/officeart/2018/2/layout/IconVerticalSolidList"/>
    <dgm:cxn modelId="{64CB2595-0557-4167-B144-9D61FE7DFA12}" type="presParOf" srcId="{E0262120-1BD4-489E-A3A6-D39544F2DD78}" destId="{C5E8CBAC-457A-4318-A897-B3660D90DAF4}" srcOrd="3" destOrd="0" presId="urn:microsoft.com/office/officeart/2018/2/layout/IconVerticalSolidList"/>
    <dgm:cxn modelId="{BF181B3C-0AFA-4F17-961A-E345A1E9F994}" type="presParOf" srcId="{6D6730EE-64AB-4F56-B3DE-7284A00A81BC}" destId="{4B92BC2D-1B65-4C1D-A5D2-189F65125AE2}" srcOrd="1" destOrd="0" presId="urn:microsoft.com/office/officeart/2018/2/layout/IconVerticalSolidList"/>
    <dgm:cxn modelId="{B86FA534-2F6E-43A7-A2A1-3F7FC0FAD15D}" type="presParOf" srcId="{6D6730EE-64AB-4F56-B3DE-7284A00A81BC}" destId="{D4C0D6B2-21E0-4B59-B457-84CB5981268A}" srcOrd="2" destOrd="0" presId="urn:microsoft.com/office/officeart/2018/2/layout/IconVerticalSolidList"/>
    <dgm:cxn modelId="{2E156D43-00C9-4E64-A5A8-019DA439F545}" type="presParOf" srcId="{D4C0D6B2-21E0-4B59-B457-84CB5981268A}" destId="{268991CD-CCDA-4BDC-A82A-71783FD9639A}" srcOrd="0" destOrd="0" presId="urn:microsoft.com/office/officeart/2018/2/layout/IconVerticalSolidList"/>
    <dgm:cxn modelId="{D37289C4-35BC-4F09-AA89-A51E12B044EA}" type="presParOf" srcId="{D4C0D6B2-21E0-4B59-B457-84CB5981268A}" destId="{E2D1BA45-718F-4153-8293-EA22B7FB6766}" srcOrd="1" destOrd="0" presId="urn:microsoft.com/office/officeart/2018/2/layout/IconVerticalSolidList"/>
    <dgm:cxn modelId="{44313AA7-F1EE-4EEF-ABD3-67124D451B91}" type="presParOf" srcId="{D4C0D6B2-21E0-4B59-B457-84CB5981268A}" destId="{55D75076-3C6E-4F28-B8C5-412243D58357}" srcOrd="2" destOrd="0" presId="urn:microsoft.com/office/officeart/2018/2/layout/IconVerticalSolidList"/>
    <dgm:cxn modelId="{925F1556-8F47-4FD0-B54F-896D1615B369}" type="presParOf" srcId="{D4C0D6B2-21E0-4B59-B457-84CB5981268A}" destId="{CAE91B5C-B60F-48B5-9B3A-629320743A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5F03B5-6668-4442-93BD-7DA00E6E82F9}"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AC36DB-93A6-4B86-89D0-16FDFA274125}">
      <dgm:prSet custT="1"/>
      <dgm:spPr/>
      <dgm:t>
        <a:bodyPr/>
        <a:lstStyle/>
        <a:p>
          <a:r>
            <a:rPr lang="en-US" sz="2800" b="1" u="sng" dirty="0"/>
            <a:t>Management accounting</a:t>
          </a:r>
          <a:endParaRPr lang="en-US" sz="2800" u="sng" dirty="0"/>
        </a:p>
      </dgm:t>
    </dgm:pt>
    <dgm:pt modelId="{AADC76F9-440F-4489-BAD9-FF824978F69B}" type="parTrans" cxnId="{4FE0B11F-34BC-4312-BFB1-2728CCCF5F6A}">
      <dgm:prSet/>
      <dgm:spPr/>
      <dgm:t>
        <a:bodyPr/>
        <a:lstStyle/>
        <a:p>
          <a:endParaRPr lang="en-US"/>
        </a:p>
      </dgm:t>
    </dgm:pt>
    <dgm:pt modelId="{514E4697-526E-4756-A30E-F9F6CDF0DFCD}" type="sibTrans" cxnId="{4FE0B11F-34BC-4312-BFB1-2728CCCF5F6A}">
      <dgm:prSet/>
      <dgm:spPr/>
      <dgm:t>
        <a:bodyPr/>
        <a:lstStyle/>
        <a:p>
          <a:endParaRPr lang="en-US"/>
        </a:p>
      </dgm:t>
    </dgm:pt>
    <dgm:pt modelId="{603C1FAA-5C46-4106-80A7-889BA3431EE2}">
      <dgm:prSet/>
      <dgm:spPr/>
      <dgm:t>
        <a:bodyPr/>
        <a:lstStyle/>
        <a:p>
          <a:r>
            <a:rPr lang="en-GB"/>
            <a:t>Contains the areas of budgeting and forecasting, general (financial) and cost accounting, cost control procedures, statistics and audits, taxation and legal provisions.</a:t>
          </a:r>
          <a:endParaRPr lang="en-US"/>
        </a:p>
      </dgm:t>
    </dgm:pt>
    <dgm:pt modelId="{309C1AD1-DDC6-4167-BC90-339F89543936}" type="parTrans" cxnId="{D3B6B971-5878-455B-B42F-A19512DEAE18}">
      <dgm:prSet/>
      <dgm:spPr/>
      <dgm:t>
        <a:bodyPr/>
        <a:lstStyle/>
        <a:p>
          <a:endParaRPr lang="en-US"/>
        </a:p>
      </dgm:t>
    </dgm:pt>
    <dgm:pt modelId="{5EBA61C8-A701-41C0-8455-F8B9A2E92FD0}" type="sibTrans" cxnId="{D3B6B971-5878-455B-B42F-A19512DEAE18}">
      <dgm:prSet/>
      <dgm:spPr/>
      <dgm:t>
        <a:bodyPr/>
        <a:lstStyle/>
        <a:p>
          <a:endParaRPr lang="en-US"/>
        </a:p>
      </dgm:t>
    </dgm:pt>
    <dgm:pt modelId="{8C0B7E76-5E93-41E0-A824-9F4BBCA323C5}">
      <dgm:prSet/>
      <dgm:spPr/>
      <dgm:t>
        <a:bodyPr/>
        <a:lstStyle/>
        <a:p>
          <a:r>
            <a:rPr lang="en-GB"/>
            <a:t>Compared to financial accountancy, management accounting is mainly forward looking, model based, confidential and therefore for internal use, and computed with reference to the managers’ needs.</a:t>
          </a:r>
          <a:endParaRPr lang="en-US"/>
        </a:p>
      </dgm:t>
    </dgm:pt>
    <dgm:pt modelId="{DE233443-0D30-47E1-BC7D-CE059F22F3E9}" type="parTrans" cxnId="{4806F22C-6085-4C66-ADED-AE2432FBD78E}">
      <dgm:prSet/>
      <dgm:spPr/>
      <dgm:t>
        <a:bodyPr/>
        <a:lstStyle/>
        <a:p>
          <a:endParaRPr lang="en-US"/>
        </a:p>
      </dgm:t>
    </dgm:pt>
    <dgm:pt modelId="{1A6F3201-D01E-4D0B-A276-119849CF7B3F}" type="sibTrans" cxnId="{4806F22C-6085-4C66-ADED-AE2432FBD78E}">
      <dgm:prSet/>
      <dgm:spPr/>
      <dgm:t>
        <a:bodyPr/>
        <a:lstStyle/>
        <a:p>
          <a:endParaRPr lang="en-US"/>
        </a:p>
      </dgm:t>
    </dgm:pt>
    <dgm:pt modelId="{2C1A3EC1-2300-4F93-A7BC-D8FEA990866F}" type="pres">
      <dgm:prSet presAssocID="{575F03B5-6668-4442-93BD-7DA00E6E82F9}" presName="vert0" presStyleCnt="0">
        <dgm:presLayoutVars>
          <dgm:dir/>
          <dgm:animOne val="branch"/>
          <dgm:animLvl val="lvl"/>
        </dgm:presLayoutVars>
      </dgm:prSet>
      <dgm:spPr/>
    </dgm:pt>
    <dgm:pt modelId="{D37A1FA7-A03F-4CAB-9C49-6EEAB5DC5B8A}" type="pres">
      <dgm:prSet presAssocID="{52AC36DB-93A6-4B86-89D0-16FDFA274125}" presName="thickLine" presStyleLbl="alignNode1" presStyleIdx="0" presStyleCnt="3"/>
      <dgm:spPr/>
    </dgm:pt>
    <dgm:pt modelId="{B00076B4-A7B6-4DCD-99E1-91A2D33712C6}" type="pres">
      <dgm:prSet presAssocID="{52AC36DB-93A6-4B86-89D0-16FDFA274125}" presName="horz1" presStyleCnt="0"/>
      <dgm:spPr/>
    </dgm:pt>
    <dgm:pt modelId="{6B53503B-4927-4374-86EA-A90C47CA4BB9}" type="pres">
      <dgm:prSet presAssocID="{52AC36DB-93A6-4B86-89D0-16FDFA274125}" presName="tx1" presStyleLbl="revTx" presStyleIdx="0" presStyleCnt="3"/>
      <dgm:spPr/>
    </dgm:pt>
    <dgm:pt modelId="{F8F5130A-DA11-4D8D-934B-94A98DB82662}" type="pres">
      <dgm:prSet presAssocID="{52AC36DB-93A6-4B86-89D0-16FDFA274125}" presName="vert1" presStyleCnt="0"/>
      <dgm:spPr/>
    </dgm:pt>
    <dgm:pt modelId="{344470D6-5CDA-42E5-AF41-DA86FC3191B9}" type="pres">
      <dgm:prSet presAssocID="{603C1FAA-5C46-4106-80A7-889BA3431EE2}" presName="thickLine" presStyleLbl="alignNode1" presStyleIdx="1" presStyleCnt="3"/>
      <dgm:spPr/>
    </dgm:pt>
    <dgm:pt modelId="{C88632DA-B547-49D7-8A60-D583F8B48A2E}" type="pres">
      <dgm:prSet presAssocID="{603C1FAA-5C46-4106-80A7-889BA3431EE2}" presName="horz1" presStyleCnt="0"/>
      <dgm:spPr/>
    </dgm:pt>
    <dgm:pt modelId="{7D5E2FD8-99A3-47AF-96DF-A513CFADCA30}" type="pres">
      <dgm:prSet presAssocID="{603C1FAA-5C46-4106-80A7-889BA3431EE2}" presName="tx1" presStyleLbl="revTx" presStyleIdx="1" presStyleCnt="3"/>
      <dgm:spPr/>
    </dgm:pt>
    <dgm:pt modelId="{22377CB7-CA2D-46F5-8277-C6F71829A570}" type="pres">
      <dgm:prSet presAssocID="{603C1FAA-5C46-4106-80A7-889BA3431EE2}" presName="vert1" presStyleCnt="0"/>
      <dgm:spPr/>
    </dgm:pt>
    <dgm:pt modelId="{1BEE4DE1-9DB0-41A7-84B2-5D74D01155F3}" type="pres">
      <dgm:prSet presAssocID="{8C0B7E76-5E93-41E0-A824-9F4BBCA323C5}" presName="thickLine" presStyleLbl="alignNode1" presStyleIdx="2" presStyleCnt="3"/>
      <dgm:spPr/>
    </dgm:pt>
    <dgm:pt modelId="{83392F1D-8063-43A1-AE6D-17A5B8D0F54A}" type="pres">
      <dgm:prSet presAssocID="{8C0B7E76-5E93-41E0-A824-9F4BBCA323C5}" presName="horz1" presStyleCnt="0"/>
      <dgm:spPr/>
    </dgm:pt>
    <dgm:pt modelId="{5ACE529C-B18E-4998-B168-E817940317E3}" type="pres">
      <dgm:prSet presAssocID="{8C0B7E76-5E93-41E0-A824-9F4BBCA323C5}" presName="tx1" presStyleLbl="revTx" presStyleIdx="2" presStyleCnt="3"/>
      <dgm:spPr/>
    </dgm:pt>
    <dgm:pt modelId="{64C7DCF6-F480-4ECA-9DEF-74FDD4B7031F}" type="pres">
      <dgm:prSet presAssocID="{8C0B7E76-5E93-41E0-A824-9F4BBCA323C5}" presName="vert1" presStyleCnt="0"/>
      <dgm:spPr/>
    </dgm:pt>
  </dgm:ptLst>
  <dgm:cxnLst>
    <dgm:cxn modelId="{4FE0B11F-34BC-4312-BFB1-2728CCCF5F6A}" srcId="{575F03B5-6668-4442-93BD-7DA00E6E82F9}" destId="{52AC36DB-93A6-4B86-89D0-16FDFA274125}" srcOrd="0" destOrd="0" parTransId="{AADC76F9-440F-4489-BAD9-FF824978F69B}" sibTransId="{514E4697-526E-4756-A30E-F9F6CDF0DFCD}"/>
    <dgm:cxn modelId="{4806F22C-6085-4C66-ADED-AE2432FBD78E}" srcId="{575F03B5-6668-4442-93BD-7DA00E6E82F9}" destId="{8C0B7E76-5E93-41E0-A824-9F4BBCA323C5}" srcOrd="2" destOrd="0" parTransId="{DE233443-0D30-47E1-BC7D-CE059F22F3E9}" sibTransId="{1A6F3201-D01E-4D0B-A276-119849CF7B3F}"/>
    <dgm:cxn modelId="{27216442-76BB-4057-9396-98125C9A611F}" type="presOf" srcId="{52AC36DB-93A6-4B86-89D0-16FDFA274125}" destId="{6B53503B-4927-4374-86EA-A90C47CA4BB9}" srcOrd="0" destOrd="0" presId="urn:microsoft.com/office/officeart/2008/layout/LinedList"/>
    <dgm:cxn modelId="{8D79FA66-45C9-4DE4-B030-5FD23A52F790}" type="presOf" srcId="{603C1FAA-5C46-4106-80A7-889BA3431EE2}" destId="{7D5E2FD8-99A3-47AF-96DF-A513CFADCA30}" srcOrd="0" destOrd="0" presId="urn:microsoft.com/office/officeart/2008/layout/LinedList"/>
    <dgm:cxn modelId="{D3B6B971-5878-455B-B42F-A19512DEAE18}" srcId="{575F03B5-6668-4442-93BD-7DA00E6E82F9}" destId="{603C1FAA-5C46-4106-80A7-889BA3431EE2}" srcOrd="1" destOrd="0" parTransId="{309C1AD1-DDC6-4167-BC90-339F89543936}" sibTransId="{5EBA61C8-A701-41C0-8455-F8B9A2E92FD0}"/>
    <dgm:cxn modelId="{6CF4DC7C-14A6-492D-B7EE-B76586624C86}" type="presOf" srcId="{575F03B5-6668-4442-93BD-7DA00E6E82F9}" destId="{2C1A3EC1-2300-4F93-A7BC-D8FEA990866F}" srcOrd="0" destOrd="0" presId="urn:microsoft.com/office/officeart/2008/layout/LinedList"/>
    <dgm:cxn modelId="{41A4118A-667B-456D-BF49-475600D23C62}" type="presOf" srcId="{8C0B7E76-5E93-41E0-A824-9F4BBCA323C5}" destId="{5ACE529C-B18E-4998-B168-E817940317E3}" srcOrd="0" destOrd="0" presId="urn:microsoft.com/office/officeart/2008/layout/LinedList"/>
    <dgm:cxn modelId="{D417CCAE-B456-40E7-A632-12F6D7ED5584}" type="presParOf" srcId="{2C1A3EC1-2300-4F93-A7BC-D8FEA990866F}" destId="{D37A1FA7-A03F-4CAB-9C49-6EEAB5DC5B8A}" srcOrd="0" destOrd="0" presId="urn:microsoft.com/office/officeart/2008/layout/LinedList"/>
    <dgm:cxn modelId="{E861364C-85C4-4C1B-A396-D40C0AD33721}" type="presParOf" srcId="{2C1A3EC1-2300-4F93-A7BC-D8FEA990866F}" destId="{B00076B4-A7B6-4DCD-99E1-91A2D33712C6}" srcOrd="1" destOrd="0" presId="urn:microsoft.com/office/officeart/2008/layout/LinedList"/>
    <dgm:cxn modelId="{7715CDD6-3584-4F32-8C0C-39423C1A5DE8}" type="presParOf" srcId="{B00076B4-A7B6-4DCD-99E1-91A2D33712C6}" destId="{6B53503B-4927-4374-86EA-A90C47CA4BB9}" srcOrd="0" destOrd="0" presId="urn:microsoft.com/office/officeart/2008/layout/LinedList"/>
    <dgm:cxn modelId="{B9AD6CE5-7B5A-43D3-9DCE-EB8911B22077}" type="presParOf" srcId="{B00076B4-A7B6-4DCD-99E1-91A2D33712C6}" destId="{F8F5130A-DA11-4D8D-934B-94A98DB82662}" srcOrd="1" destOrd="0" presId="urn:microsoft.com/office/officeart/2008/layout/LinedList"/>
    <dgm:cxn modelId="{9D2FEB7A-BB00-4A33-B441-D994D7FB257C}" type="presParOf" srcId="{2C1A3EC1-2300-4F93-A7BC-D8FEA990866F}" destId="{344470D6-5CDA-42E5-AF41-DA86FC3191B9}" srcOrd="2" destOrd="0" presId="urn:microsoft.com/office/officeart/2008/layout/LinedList"/>
    <dgm:cxn modelId="{263CB563-9962-4FB4-BC1C-4E0D86D69819}" type="presParOf" srcId="{2C1A3EC1-2300-4F93-A7BC-D8FEA990866F}" destId="{C88632DA-B547-49D7-8A60-D583F8B48A2E}" srcOrd="3" destOrd="0" presId="urn:microsoft.com/office/officeart/2008/layout/LinedList"/>
    <dgm:cxn modelId="{FB020681-5844-44C0-9824-C4A520AF4AB7}" type="presParOf" srcId="{C88632DA-B547-49D7-8A60-D583F8B48A2E}" destId="{7D5E2FD8-99A3-47AF-96DF-A513CFADCA30}" srcOrd="0" destOrd="0" presId="urn:microsoft.com/office/officeart/2008/layout/LinedList"/>
    <dgm:cxn modelId="{A2BF15B9-3827-438F-9A34-F3DDF3E2A049}" type="presParOf" srcId="{C88632DA-B547-49D7-8A60-D583F8B48A2E}" destId="{22377CB7-CA2D-46F5-8277-C6F71829A570}" srcOrd="1" destOrd="0" presId="urn:microsoft.com/office/officeart/2008/layout/LinedList"/>
    <dgm:cxn modelId="{32556000-AA0F-409A-BCAF-6A3BEEEECA79}" type="presParOf" srcId="{2C1A3EC1-2300-4F93-A7BC-D8FEA990866F}" destId="{1BEE4DE1-9DB0-41A7-84B2-5D74D01155F3}" srcOrd="4" destOrd="0" presId="urn:microsoft.com/office/officeart/2008/layout/LinedList"/>
    <dgm:cxn modelId="{3F766A9D-1D45-4145-846D-8B0494CE9892}" type="presParOf" srcId="{2C1A3EC1-2300-4F93-A7BC-D8FEA990866F}" destId="{83392F1D-8063-43A1-AE6D-17A5B8D0F54A}" srcOrd="5" destOrd="0" presId="urn:microsoft.com/office/officeart/2008/layout/LinedList"/>
    <dgm:cxn modelId="{48F5414D-2D37-40D9-A2EC-8B6340D5D040}" type="presParOf" srcId="{83392F1D-8063-43A1-AE6D-17A5B8D0F54A}" destId="{5ACE529C-B18E-4998-B168-E817940317E3}" srcOrd="0" destOrd="0" presId="urn:microsoft.com/office/officeart/2008/layout/LinedList"/>
    <dgm:cxn modelId="{8C514423-32FB-45F5-B3F2-41577B66C992}" type="presParOf" srcId="{83392F1D-8063-43A1-AE6D-17A5B8D0F54A}" destId="{64C7DCF6-F480-4ECA-9DEF-74FDD4B70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062D4-F37F-4C8D-A474-FCFC3195DC9F}">
      <dsp:nvSpPr>
        <dsp:cNvPr id="0" name=""/>
        <dsp:cNvSpPr/>
      </dsp:nvSpPr>
      <dsp:spPr>
        <a:xfrm>
          <a:off x="0" y="707288"/>
          <a:ext cx="78867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1C9A55-B22C-48EA-99C2-70D0B77EDB5E}">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8CBAC-457A-4318-A897-B3660D90DAF4}">
      <dsp:nvSpPr>
        <dsp:cNvPr id="0" name=""/>
        <dsp:cNvSpPr/>
      </dsp:nvSpPr>
      <dsp:spPr>
        <a:xfrm>
          <a:off x="1508156" y="707288"/>
          <a:ext cx="63785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800100">
            <a:lnSpc>
              <a:spcPct val="90000"/>
            </a:lnSpc>
            <a:spcBef>
              <a:spcPct val="0"/>
            </a:spcBef>
            <a:spcAft>
              <a:spcPct val="35000"/>
            </a:spcAft>
            <a:buNone/>
          </a:pPr>
          <a:r>
            <a:rPr lang="en-GB" sz="1800" kern="1200"/>
            <a:t>Very often event costs increase dramatically; especially in sports events, cost overruns seem </a:t>
          </a:r>
          <a:br>
            <a:rPr lang="en-GB" sz="1800" kern="1200"/>
          </a:br>
          <a:r>
            <a:rPr lang="en-GB" sz="1800" kern="1200"/>
            <a:t>to be one of the biggest issues on the agenda of event organisers.</a:t>
          </a:r>
          <a:endParaRPr lang="en-US" sz="1800" kern="1200"/>
        </a:p>
      </dsp:txBody>
      <dsp:txXfrm>
        <a:off x="1508156" y="707288"/>
        <a:ext cx="6378543" cy="1305763"/>
      </dsp:txXfrm>
    </dsp:sp>
    <dsp:sp modelId="{268991CD-CCDA-4BDC-A82A-71783FD9639A}">
      <dsp:nvSpPr>
        <dsp:cNvPr id="0" name=""/>
        <dsp:cNvSpPr/>
      </dsp:nvSpPr>
      <dsp:spPr>
        <a:xfrm>
          <a:off x="0" y="2339492"/>
          <a:ext cx="78867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BA45-718F-4153-8293-EA22B7FB6766}">
      <dsp:nvSpPr>
        <dsp:cNvPr id="0" name=""/>
        <dsp:cNvSpPr/>
      </dsp:nvSpPr>
      <dsp:spPr>
        <a:xfrm>
          <a:off x="394993" y="2633289"/>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E91B5C-B60F-48B5-9B3A-629320743A38}">
      <dsp:nvSpPr>
        <dsp:cNvPr id="0" name=""/>
        <dsp:cNvSpPr/>
      </dsp:nvSpPr>
      <dsp:spPr>
        <a:xfrm>
          <a:off x="1508156" y="2339492"/>
          <a:ext cx="63785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800100">
            <a:lnSpc>
              <a:spcPct val="90000"/>
            </a:lnSpc>
            <a:spcBef>
              <a:spcPct val="0"/>
            </a:spcBef>
            <a:spcAft>
              <a:spcPct val="35000"/>
            </a:spcAft>
            <a:buNone/>
          </a:pPr>
          <a:r>
            <a:rPr lang="en-GB" sz="1800" kern="1200"/>
            <a:t>Therefore, it is important to have a good overview of the costs of an event and the potential benefits event organisers face.</a:t>
          </a:r>
          <a:endParaRPr lang="en-US" sz="1800" kern="1200"/>
        </a:p>
      </dsp:txBody>
      <dsp:txXfrm>
        <a:off x="1508156" y="2339492"/>
        <a:ext cx="6378543" cy="1305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A1FA7-A03F-4CAB-9C49-6EEAB5DC5B8A}">
      <dsp:nvSpPr>
        <dsp:cNvPr id="0" name=""/>
        <dsp:cNvSpPr/>
      </dsp:nvSpPr>
      <dsp:spPr>
        <a:xfrm>
          <a:off x="0" y="2125"/>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3503B-4927-4374-86EA-A90C47CA4BB9}">
      <dsp:nvSpPr>
        <dsp:cNvPr id="0" name=""/>
        <dsp:cNvSpPr/>
      </dsp:nvSpPr>
      <dsp:spPr>
        <a:xfrm>
          <a:off x="0" y="2125"/>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t>Management accounting</a:t>
          </a:r>
          <a:endParaRPr lang="en-US" sz="2800" u="sng" kern="1200" dirty="0"/>
        </a:p>
      </dsp:txBody>
      <dsp:txXfrm>
        <a:off x="0" y="2125"/>
        <a:ext cx="7886700" cy="1449431"/>
      </dsp:txXfrm>
    </dsp:sp>
    <dsp:sp modelId="{344470D6-5CDA-42E5-AF41-DA86FC3191B9}">
      <dsp:nvSpPr>
        <dsp:cNvPr id="0" name=""/>
        <dsp:cNvSpPr/>
      </dsp:nvSpPr>
      <dsp:spPr>
        <a:xfrm>
          <a:off x="0" y="1451556"/>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5E2FD8-99A3-47AF-96DF-A513CFADCA30}">
      <dsp:nvSpPr>
        <dsp:cNvPr id="0" name=""/>
        <dsp:cNvSpPr/>
      </dsp:nvSpPr>
      <dsp:spPr>
        <a:xfrm>
          <a:off x="0" y="1451556"/>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Contains the areas of budgeting and forecasting, general (financial) and cost accounting, cost control procedures, statistics and audits, taxation and legal provisions.</a:t>
          </a:r>
          <a:endParaRPr lang="en-US" sz="2200" kern="1200"/>
        </a:p>
      </dsp:txBody>
      <dsp:txXfrm>
        <a:off x="0" y="1451556"/>
        <a:ext cx="7886700" cy="1449431"/>
      </dsp:txXfrm>
    </dsp:sp>
    <dsp:sp modelId="{1BEE4DE1-9DB0-41A7-84B2-5D74D01155F3}">
      <dsp:nvSpPr>
        <dsp:cNvPr id="0" name=""/>
        <dsp:cNvSpPr/>
      </dsp:nvSpPr>
      <dsp:spPr>
        <a:xfrm>
          <a:off x="0" y="2900987"/>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E529C-B18E-4998-B168-E817940317E3}">
      <dsp:nvSpPr>
        <dsp:cNvPr id="0" name=""/>
        <dsp:cNvSpPr/>
      </dsp:nvSpPr>
      <dsp:spPr>
        <a:xfrm>
          <a:off x="0" y="2900987"/>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Compared to financial accountancy, management accounting is mainly forward looking, model based, confidential and therefore for internal use, and computed with reference to the managers’ needs.</a:t>
          </a:r>
          <a:endParaRPr lang="en-US" sz="2200" kern="1200"/>
        </a:p>
      </dsp:txBody>
      <dsp:txXfrm>
        <a:off x="0" y="2900987"/>
        <a:ext cx="7886700" cy="14494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3379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fld id="{A2BD43E6-373D-45D7-A232-F354233E9E2D}" type="datetimeFigureOut">
              <a:rPr lang="en-US"/>
              <a:pPr>
                <a:defRPr/>
              </a:pPr>
              <a:t>11/1/2022</a:t>
            </a:fld>
            <a:endParaRPr lang="en-US"/>
          </a:p>
        </p:txBody>
      </p:sp>
      <p:sp>
        <p:nvSpPr>
          <p:cNvPr id="3379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3379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A999614E-D875-426A-8937-D02929877635}"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842CE-DCD4-4FF8-A047-E6BE4FFD04BA}" type="datetimeFigureOut">
              <a:rPr lang="en-GB" smtClean="0"/>
              <a:t>01/11/2022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64A9B-F329-47A0-8F97-49E2A8A2A508}" type="slidenum">
              <a:rPr lang="en-GB" smtClean="0"/>
              <a:t>‹#›</a:t>
            </a:fld>
            <a:endParaRPr lang="en-GB"/>
          </a:p>
        </p:txBody>
      </p:sp>
    </p:spTree>
    <p:extLst>
      <p:ext uri="{BB962C8B-B14F-4D97-AF65-F5344CB8AC3E}">
        <p14:creationId xmlns:p14="http://schemas.microsoft.com/office/powerpoint/2010/main" val="2034265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64A9B-F329-47A0-8F97-49E2A8A2A508}" type="slidenum">
              <a:rPr lang="en-GB" smtClean="0"/>
              <a:t>7</a:t>
            </a:fld>
            <a:endParaRPr lang="en-GB"/>
          </a:p>
        </p:txBody>
      </p:sp>
    </p:spTree>
    <p:extLst>
      <p:ext uri="{BB962C8B-B14F-4D97-AF65-F5344CB8AC3E}">
        <p14:creationId xmlns:p14="http://schemas.microsoft.com/office/powerpoint/2010/main" val="255952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51FAA21-F286-42E0-BC11-7010D6819A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4A2BA2AB-C47A-4480-93A5-5E01BDA81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A10AF17D-234C-4505-AD71-7D9374E308F0}"/>
              </a:ext>
            </a:extLst>
          </p:cNvPr>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E8C8EF6-AC98-4015-9E78-11E807A9265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93BE-2DE1-25DF-A320-CA0D27D5CBC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8C8BD90-6B21-4D3A-5592-98001D6D94D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5281B4-0C0B-BB8D-599F-D37FB9C4DC40}"/>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4614B9A4-10EF-C87A-0480-E8CDF7B8A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0FB9B2-FF17-0192-FA2B-F235B23134AB}"/>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1781559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9312-DE1F-C4F8-82C4-41CE3BEA4B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09B0C-14DA-E2BD-0BE5-60A69DF74C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BA674-EAF9-45B5-CDAD-2DAD8B2B8814}"/>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32F0A3F9-8C68-A398-83FC-676B16E17D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42FE68-09EA-523E-66AC-E4BF1A9B2016}"/>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2345942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431CD-7630-D46F-E48E-330324F991C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2736E4-AD87-4108-A910-13FA808BE1D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F4E9AC-B220-B51A-731F-5C24D4BE4F98}"/>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B62B150C-5944-2BFA-B310-53D001C41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422F2D-B7E2-EE39-A5B1-B76A891068CE}"/>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19807140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40B79-141E-DFB7-F6DA-85B4927A68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A8745-FA9C-CA6C-A8EE-42419D65FE0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93E929-66FA-91A0-E07E-9BAAEA906D3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2258D6-8353-4311-CDDE-2C65244B2BC8}"/>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6" name="Footer Placeholder 5">
            <a:extLst>
              <a:ext uri="{FF2B5EF4-FFF2-40B4-BE49-F238E27FC236}">
                <a16:creationId xmlns:a16="http://schemas.microsoft.com/office/drawing/2014/main" id="{A589D774-73C0-1F19-3C3A-AD01E0838B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C2B977-EBEF-D44B-EC8A-E37B293A20C0}"/>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2075235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9E3A7-58D5-2B89-B25B-6C112193658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74DEB8-CE33-D759-AD88-B72979FA8D1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33BD5D0-79FF-66C7-EE64-46F9B7D3D4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3766B9-6FE5-1658-F79A-946962D02BC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F7B056B-FC81-1F3F-FFA9-2A45458C4AFD}"/>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CD7F5A-5C29-EA84-2F83-804F0E4DD59D}"/>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8" name="Footer Placeholder 7">
            <a:extLst>
              <a:ext uri="{FF2B5EF4-FFF2-40B4-BE49-F238E27FC236}">
                <a16:creationId xmlns:a16="http://schemas.microsoft.com/office/drawing/2014/main" id="{C7BE2922-DAAC-3BCF-6FE2-4F7F358923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A0035C-8049-0048-22D9-A193B1B8539C}"/>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217675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03DF-D46C-1A37-4485-8BC33597E1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BCF43-4EAE-3E8F-F3AA-792F4013271C}"/>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4" name="Footer Placeholder 3">
            <a:extLst>
              <a:ext uri="{FF2B5EF4-FFF2-40B4-BE49-F238E27FC236}">
                <a16:creationId xmlns:a16="http://schemas.microsoft.com/office/drawing/2014/main" id="{B8F83DEE-EC86-31BF-49E3-6A2015C120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8ECF74-435E-7F32-DBAE-E50BC10BCF5B}"/>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3849392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C0F242-24FB-EEAD-5B32-6CC451F6BDD0}"/>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3" name="Footer Placeholder 2">
            <a:extLst>
              <a:ext uri="{FF2B5EF4-FFF2-40B4-BE49-F238E27FC236}">
                <a16:creationId xmlns:a16="http://schemas.microsoft.com/office/drawing/2014/main" id="{EDF47EB8-5074-4257-31AC-9F6302B6A3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ACDAF0-7283-A125-D13C-AEC6CDF99680}"/>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25151393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5D7F7-9E8C-D421-1CA1-42BED021D29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5517F6-8C39-5896-6258-E2096E09B21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E45C24-8851-546E-7A52-9E4B0C5F082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31FE038-4A7D-C438-BF5A-C3DE26561055}"/>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6" name="Footer Placeholder 5">
            <a:extLst>
              <a:ext uri="{FF2B5EF4-FFF2-40B4-BE49-F238E27FC236}">
                <a16:creationId xmlns:a16="http://schemas.microsoft.com/office/drawing/2014/main" id="{1282C131-3601-12A2-8460-E47250887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1AA062-8E40-DD7A-46FF-1D1DF3B72468}"/>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54483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F932E-E3E6-B84E-DF9B-433D6594D4A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FDB1B8-0490-F15D-AD94-103CF7D5E8D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7BDF691-FC89-6893-0F5B-19FE6329CDB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50723F7-8ACC-3679-D24A-B7CB1BADAE23}"/>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6" name="Footer Placeholder 5">
            <a:extLst>
              <a:ext uri="{FF2B5EF4-FFF2-40B4-BE49-F238E27FC236}">
                <a16:creationId xmlns:a16="http://schemas.microsoft.com/office/drawing/2014/main" id="{1B7D013A-55FB-948B-89F8-0DB0C2E76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CE90C3-C58F-64C7-F488-1D03E0D152B7}"/>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2083795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65A33-DAD8-4935-A150-8533B0AB56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1DB5FE-BBF6-BE37-D1F7-FA0DAC9653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962E03-5FFC-C966-630F-9C35FC2C07B8}"/>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E6CE5886-7F85-F226-9424-A2F2318A0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E5557-2E68-7539-5B8D-D9F4CAB811BD}"/>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3374526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365A0-5CA3-1790-ADDE-B7EDBB87A2C4}"/>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7486C6-8476-BB02-E01F-6C054011094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88BF6-9206-C963-B31E-E4F5C11E41C2}"/>
              </a:ext>
            </a:extLst>
          </p:cNvPr>
          <p:cNvSpPr>
            <a:spLocks noGrp="1"/>
          </p:cNvSpPr>
          <p:nvPr>
            <p:ph type="dt" sz="half" idx="10"/>
          </p:nvPr>
        </p:nvSpPr>
        <p:spPr/>
        <p:txBody>
          <a:body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1BF33E96-A2C5-A281-6482-C9BE34533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A485E-AE2B-E050-87B7-6085CC99F323}"/>
              </a:ext>
            </a:extLst>
          </p:cNvPr>
          <p:cNvSpPr>
            <a:spLocks noGrp="1"/>
          </p:cNvSpPr>
          <p:nvPr>
            <p:ph type="sldNum" sz="quarter" idx="12"/>
          </p:nvPr>
        </p:nvSpPr>
        <p:spPr/>
        <p:txBody>
          <a:bodyPr/>
          <a:lstStyle/>
          <a:p>
            <a:fld id="{8610847F-C289-4D96-BE6C-6C78E9508F97}" type="slidenum">
              <a:rPr lang="en-GB" smtClean="0"/>
              <a:t>‹#›</a:t>
            </a:fld>
            <a:endParaRPr lang="en-GB"/>
          </a:p>
        </p:txBody>
      </p:sp>
    </p:spTree>
    <p:extLst>
      <p:ext uri="{BB962C8B-B14F-4D97-AF65-F5344CB8AC3E}">
        <p14:creationId xmlns:p14="http://schemas.microsoft.com/office/powerpoint/2010/main" val="3246526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31" name="Text Box 7"/>
          <p:cNvSpPr txBox="1">
            <a:spLocks noChangeArrowheads="1"/>
          </p:cNvSpPr>
          <p:nvPr userDrawn="1"/>
        </p:nvSpPr>
        <p:spPr bwMode="auto">
          <a:xfrm>
            <a:off x="7154863" y="6400800"/>
            <a:ext cx="1809750" cy="274638"/>
          </a:xfrm>
          <a:prstGeom prst="rect">
            <a:avLst/>
          </a:prstGeom>
          <a:noFill/>
          <a:ln w="9525">
            <a:noFill/>
            <a:miter lim="800000"/>
            <a:headEnd/>
            <a:tailEnd/>
          </a:ln>
          <a:effectLst/>
        </p:spPr>
        <p:txBody>
          <a:bodyPr>
            <a:spAutoFit/>
          </a:bodyPr>
          <a:lstStyle/>
          <a:p>
            <a:pPr algn="r">
              <a:spcBef>
                <a:spcPct val="50000"/>
              </a:spcBef>
              <a:defRPr/>
            </a:pPr>
            <a:r>
              <a:rPr lang="en-US" sz="1200">
                <a:solidFill>
                  <a:srgbClr val="5F5F5F"/>
                </a:solidFill>
                <a:latin typeface="Calibri" pitchFamily="34" charset="0"/>
              </a:rPr>
              <a:t>© 2012 Taylor &amp; Francis</a:t>
            </a:r>
          </a:p>
        </p:txBody>
      </p:sp>
    </p:spTree>
  </p:cSld>
  <p:clrMap bg1="lt1" tx1="dk1" bg2="lt2" tx2="dk2" accent1="accent1" accent2="accent2" accent3="accent3" accent4="accent4" accent5="accent5" accent6="accent6" hlink="hlink" folHlink="folHlink"/>
  <p:sldLayoutIdLst>
    <p:sldLayoutId id="2147483737" r:id="rId1"/>
    <p:sldLayoutId id="2147483736" r:id="rId2"/>
    <p:sldLayoutId id="2147483735" r:id="rId3"/>
    <p:sldLayoutId id="2147483734" r:id="rId4"/>
    <p:sldLayoutId id="2147483733" r:id="rId5"/>
    <p:sldLayoutId id="2147483732" r:id="rId6"/>
    <p:sldLayoutId id="2147483731" r:id="rId7"/>
    <p:sldLayoutId id="2147483730" r:id="rId8"/>
    <p:sldLayoutId id="2147483729" r:id="rId9"/>
    <p:sldLayoutId id="2147483728" r:id="rId10"/>
    <p:sldLayoutId id="2147483727"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108" charset="-128"/>
          <a:cs typeface="ＭＳ Ｐゴシック" pitchFamily="-108" charset="-128"/>
        </a:defRPr>
      </a:lvl1pPr>
      <a:lvl2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2pPr>
      <a:lvl3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3pPr>
      <a:lvl4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4pPr>
      <a:lvl5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5pPr>
      <a:lvl6pPr marL="4572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6pPr>
      <a:lvl7pPr marL="9144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7pPr>
      <a:lvl8pPr marL="13716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8pPr>
      <a:lvl9pPr marL="18288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108" charset="-128"/>
          <a:cs typeface="ＭＳ Ｐゴシック" pitchFamily="-108"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108" charset="-128"/>
          <a:cs typeface="ＭＳ Ｐゴシック"/>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pitchFamily="-108" charset="-128"/>
          <a:cs typeface="ＭＳ Ｐゴシック"/>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01EF9D-609A-6533-07BF-96134AC3ACB8}"/>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956CE0-BDDF-159A-1943-1A8BF4D1CCF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6FBF81-AC1D-E9C6-3D48-383D37B8B28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D446358-8118-4C36-9E90-8297518132FC}" type="datetimeFigureOut">
              <a:rPr lang="en-GB" smtClean="0"/>
              <a:t>01/11/2022</a:t>
            </a:fld>
            <a:endParaRPr lang="en-GB"/>
          </a:p>
        </p:txBody>
      </p:sp>
      <p:sp>
        <p:nvSpPr>
          <p:cNvPr id="5" name="Footer Placeholder 4">
            <a:extLst>
              <a:ext uri="{FF2B5EF4-FFF2-40B4-BE49-F238E27FC236}">
                <a16:creationId xmlns:a16="http://schemas.microsoft.com/office/drawing/2014/main" id="{D545A551-B7AD-1E1D-84B7-2BD4A7B9A45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8BD6CE-E0BA-AE00-915B-EB239D98E32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10847F-C289-4D96-BE6C-6C78E9508F97}" type="slidenum">
              <a:rPr lang="en-GB" smtClean="0"/>
              <a:t>‹#›</a:t>
            </a:fld>
            <a:endParaRPr lang="en-GB"/>
          </a:p>
        </p:txBody>
      </p:sp>
      <p:sp>
        <p:nvSpPr>
          <p:cNvPr id="7" name="Text Box 7">
            <a:extLst>
              <a:ext uri="{FF2B5EF4-FFF2-40B4-BE49-F238E27FC236}">
                <a16:creationId xmlns:a16="http://schemas.microsoft.com/office/drawing/2014/main" id="{2B329CFC-DA57-CEA2-CAC2-462185695E2C}"/>
              </a:ext>
            </a:extLst>
          </p:cNvPr>
          <p:cNvSpPr txBox="1">
            <a:spLocks noChangeArrowheads="1"/>
          </p:cNvSpPr>
          <p:nvPr userDrawn="1"/>
        </p:nvSpPr>
        <p:spPr bwMode="auto">
          <a:xfrm>
            <a:off x="7154863" y="6400800"/>
            <a:ext cx="1809750" cy="274638"/>
          </a:xfrm>
          <a:prstGeom prst="rect">
            <a:avLst/>
          </a:prstGeom>
          <a:noFill/>
          <a:ln w="9525">
            <a:noFill/>
            <a:miter lim="800000"/>
            <a:headEnd/>
            <a:tailEnd/>
          </a:ln>
          <a:effectLst/>
        </p:spPr>
        <p:txBody>
          <a:bodyPr>
            <a:spAutoFit/>
          </a:bodyPr>
          <a:lstStyle/>
          <a:p>
            <a:pPr algn="r">
              <a:spcBef>
                <a:spcPct val="50000"/>
              </a:spcBef>
              <a:defRPr/>
            </a:pPr>
            <a:r>
              <a:rPr lang="en-US" sz="1200">
                <a:solidFill>
                  <a:srgbClr val="5F5F5F"/>
                </a:solidFill>
                <a:latin typeface="Calibri" pitchFamily="34" charset="0"/>
              </a:rPr>
              <a:t>© 2012 Taylor &amp; Francis</a:t>
            </a:r>
          </a:p>
        </p:txBody>
      </p:sp>
    </p:spTree>
    <p:extLst>
      <p:ext uri="{BB962C8B-B14F-4D97-AF65-F5344CB8AC3E}">
        <p14:creationId xmlns:p14="http://schemas.microsoft.com/office/powerpoint/2010/main" val="121917135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ildapricot.com/articles/how-to-get-sponsorship" TargetMode="External"/><Relationship Id="rId2" Type="http://schemas.openxmlformats.org/officeDocument/2006/relationships/image" Target="../media/image1.jp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ball on a black surface&#10;&#10;Description automatically generated with low confidence">
            <a:extLst>
              <a:ext uri="{FF2B5EF4-FFF2-40B4-BE49-F238E27FC236}">
                <a16:creationId xmlns:a16="http://schemas.microsoft.com/office/drawing/2014/main" id="{2B853658-30DB-33CF-CD38-FA9AAE3DC9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3528" y="2204864"/>
            <a:ext cx="4038600" cy="2695765"/>
          </a:xfrm>
          <a:prstGeom prst="rect">
            <a:avLst/>
          </a:prstGeom>
          <a:noFill/>
        </p:spPr>
      </p:pic>
      <p:sp>
        <p:nvSpPr>
          <p:cNvPr id="14337" name="Title 1"/>
          <p:cNvSpPr>
            <a:spLocks noGrp="1"/>
          </p:cNvSpPr>
          <p:nvPr>
            <p:ph sz="half" idx="1"/>
          </p:nvPr>
        </p:nvSpPr>
        <p:spPr bwMode="auto">
          <a:xfrm>
            <a:off x="4773800" y="908720"/>
            <a:ext cx="3886200" cy="4351338"/>
          </a:xfrm>
        </p:spPr>
        <p:txBody>
          <a:bodyPr vert="horz" lIns="91440" tIns="45720" rIns="91440" bIns="45720" numCol="1" anchorCtr="0" compatLnSpc="1">
            <a:prstTxWarp prst="textNoShape">
              <a:avLst/>
            </a:prstTxWarp>
            <a:normAutofit/>
          </a:bodyPr>
          <a:lstStyle/>
          <a:p>
            <a:pPr marL="0" indent="0">
              <a:lnSpc>
                <a:spcPct val="200000"/>
              </a:lnSpc>
              <a:buNone/>
            </a:pPr>
            <a:br>
              <a:rPr lang="en-GB" b="1" dirty="0"/>
            </a:br>
            <a:r>
              <a:rPr lang="en-GB" b="1" dirty="0"/>
              <a:t>Event finance</a:t>
            </a:r>
            <a:br>
              <a:rPr lang="en-GB" b="1" dirty="0"/>
            </a:br>
            <a:r>
              <a:rPr lang="en-GB" b="1" dirty="0"/>
              <a:t>Events management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5702526-ED83-42F4-99A5-EFF1B8FECA0A}"/>
              </a:ext>
            </a:extLst>
          </p:cNvPr>
          <p:cNvSpPr>
            <a:spLocks noGrp="1" noChangeArrowheads="1"/>
          </p:cNvSpPr>
          <p:nvPr>
            <p:ph type="title"/>
          </p:nvPr>
        </p:nvSpPr>
        <p:spPr>
          <a:xfrm>
            <a:off x="-108520" y="-60139"/>
            <a:ext cx="7162800" cy="1143000"/>
          </a:xfrm>
        </p:spPr>
        <p:txBody>
          <a:bodyPr/>
          <a:lstStyle/>
          <a:p>
            <a:r>
              <a:rPr lang="en-AU" altLang="en-US" sz="3600" b="1" dirty="0">
                <a:solidFill>
                  <a:srgbClr val="FF0000"/>
                </a:solidFill>
              </a:rPr>
              <a:t>Learning Objectives</a:t>
            </a:r>
          </a:p>
        </p:txBody>
      </p:sp>
      <p:sp>
        <p:nvSpPr>
          <p:cNvPr id="5123" name="Rectangle 3">
            <a:extLst>
              <a:ext uri="{FF2B5EF4-FFF2-40B4-BE49-F238E27FC236}">
                <a16:creationId xmlns:a16="http://schemas.microsoft.com/office/drawing/2014/main" id="{4363401D-E143-49E6-B4D8-19A1B7EC149E}"/>
              </a:ext>
            </a:extLst>
          </p:cNvPr>
          <p:cNvSpPr>
            <a:spLocks noGrp="1" noChangeArrowheads="1"/>
          </p:cNvSpPr>
          <p:nvPr>
            <p:ph idx="1"/>
          </p:nvPr>
        </p:nvSpPr>
        <p:spPr>
          <a:xfrm>
            <a:off x="611560" y="1052736"/>
            <a:ext cx="7235825" cy="5300662"/>
          </a:xfrm>
        </p:spPr>
        <p:txBody>
          <a:bodyPr/>
          <a:lstStyle/>
          <a:p>
            <a:pPr marL="609600" indent="-609600">
              <a:buClr>
                <a:schemeClr val="tx1"/>
              </a:buClr>
              <a:buFontTx/>
              <a:buAutoNum type="arabicPeriod"/>
            </a:pPr>
            <a:r>
              <a:rPr lang="en-AU" altLang="en-US" sz="2700" dirty="0"/>
              <a:t>Understand the role of financial management in the overall management of an event</a:t>
            </a:r>
          </a:p>
          <a:p>
            <a:pPr marL="609600" indent="-609600">
              <a:buClr>
                <a:schemeClr val="tx1"/>
              </a:buClr>
              <a:buFontTx/>
              <a:buAutoNum type="arabicPeriod"/>
            </a:pPr>
            <a:r>
              <a:rPr lang="en-AU" altLang="en-US" sz="2700" dirty="0"/>
              <a:t>Create an event budget</a:t>
            </a:r>
          </a:p>
          <a:p>
            <a:pPr marL="609600" indent="-609600">
              <a:buClr>
                <a:schemeClr val="tx1"/>
              </a:buClr>
              <a:buFontTx/>
              <a:buAutoNum type="arabicPeriod"/>
            </a:pPr>
            <a:r>
              <a:rPr lang="en-AU" altLang="en-US" sz="2700" dirty="0"/>
              <a:t>Understand the methods of event costing and ticket pricing</a:t>
            </a:r>
          </a:p>
          <a:p>
            <a:pPr marL="609600" indent="-609600">
              <a:buClr>
                <a:schemeClr val="tx1"/>
              </a:buClr>
              <a:buFontTx/>
              <a:buAutoNum type="arabicPeriod"/>
            </a:pPr>
            <a:r>
              <a:rPr lang="en-AU" altLang="en-US" sz="2700" dirty="0"/>
              <a:t>Monitor and control the event spending and incoming finances</a:t>
            </a:r>
          </a:p>
          <a:p>
            <a:pPr marL="609600" indent="-609600">
              <a:buClr>
                <a:schemeClr val="tx1"/>
              </a:buClr>
              <a:buFontTx/>
              <a:buAutoNum type="arabicPeriod" startAt="5"/>
            </a:pPr>
            <a:r>
              <a:rPr lang="en-AU" altLang="en-US" sz="2700" dirty="0"/>
              <a:t>Identify the key elements of budgetary control and explain the relationship between them</a:t>
            </a:r>
          </a:p>
          <a:p>
            <a:pPr marL="609600" indent="-609600">
              <a:buClr>
                <a:schemeClr val="tx1"/>
              </a:buClr>
              <a:buFontTx/>
              <a:buAutoNum type="arabicPeriod" startAt="5"/>
            </a:pPr>
            <a:r>
              <a:rPr lang="en-AU" altLang="en-US" sz="2700" dirty="0"/>
              <a:t>Understand the advantages and shortcomings of using a budget</a:t>
            </a:r>
          </a:p>
          <a:p>
            <a:pPr marL="609600" indent="-609600">
              <a:buClr>
                <a:schemeClr val="tx1"/>
              </a:buClr>
              <a:buFontTx/>
              <a:buAutoNum type="arabicPeriod"/>
            </a:pPr>
            <a:endParaRPr lang="en-AU" altLang="en-US" sz="2700"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99B263-36F7-4946-822A-903A2C099E06}"/>
              </a:ext>
            </a:extLst>
          </p:cNvPr>
          <p:cNvSpPr>
            <a:spLocks noGrp="1" noChangeArrowheads="1"/>
          </p:cNvSpPr>
          <p:nvPr>
            <p:ph type="title"/>
          </p:nvPr>
        </p:nvSpPr>
        <p:spPr>
          <a:xfrm>
            <a:off x="628650" y="557188"/>
            <a:ext cx="7886700" cy="1133499"/>
          </a:xfrm>
        </p:spPr>
        <p:txBody>
          <a:bodyPr vert="horz" lIns="91440" tIns="45720" rIns="91440" bIns="45720" rtlCol="0" anchor="ctr">
            <a:normAutofit/>
          </a:bodyPr>
          <a:lstStyle/>
          <a:p>
            <a:pPr algn="ctr" eaLnBrk="1" hangingPunct="1">
              <a:lnSpc>
                <a:spcPct val="90000"/>
              </a:lnSpc>
            </a:pPr>
            <a:r>
              <a:rPr lang="en-US" altLang="en-US" sz="4500" kern="1200">
                <a:solidFill>
                  <a:schemeClr val="tx1"/>
                </a:solidFill>
                <a:latin typeface="+mj-lt"/>
                <a:ea typeface="+mj-ea"/>
                <a:cs typeface="+mj-cs"/>
              </a:rPr>
              <a:t>Introduction</a:t>
            </a:r>
          </a:p>
        </p:txBody>
      </p:sp>
      <p:graphicFrame>
        <p:nvGraphicFramePr>
          <p:cNvPr id="4101" name="Rectangle 3">
            <a:extLst>
              <a:ext uri="{FF2B5EF4-FFF2-40B4-BE49-F238E27FC236}">
                <a16:creationId xmlns:a16="http://schemas.microsoft.com/office/drawing/2014/main" id="{7E05DB57-C8BE-4EA4-87A5-BFF0B8204D99}"/>
              </a:ext>
            </a:extLst>
          </p:cNvPr>
          <p:cNvGraphicFramePr>
            <a:graphicFrameLocks noGrp="1"/>
          </p:cNvGraphicFramePr>
          <p:nvPr>
            <p:ph idx="1"/>
            <p:extLst>
              <p:ext uri="{D42A27DB-BD31-4B8C-83A1-F6EECF244321}">
                <p14:modId xmlns:p14="http://schemas.microsoft.com/office/powerpoint/2010/main" val="2868263689"/>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45F72A2-0A5B-4754-B684-57D90190204E}"/>
              </a:ext>
            </a:extLst>
          </p:cNvPr>
          <p:cNvSpPr>
            <a:spLocks noGrp="1" noChangeArrowheads="1"/>
          </p:cNvSpPr>
          <p:nvPr>
            <p:ph type="ctrTitle"/>
          </p:nvPr>
        </p:nvSpPr>
        <p:spPr>
          <a:xfrm>
            <a:off x="179512" y="1055098"/>
            <a:ext cx="2808313" cy="4747805"/>
          </a:xfrm>
        </p:spPr>
        <p:txBody>
          <a:bodyPr anchor="ctr">
            <a:normAutofit/>
          </a:bodyPr>
          <a:lstStyle/>
          <a:p>
            <a:pPr algn="l" eaLnBrk="1" hangingPunct="1"/>
            <a:r>
              <a:rPr lang="en-US" altLang="en-US" sz="3500" dirty="0">
                <a:solidFill>
                  <a:schemeClr val="tx2"/>
                </a:solidFill>
              </a:rPr>
              <a:t>Introduction (Continued)</a:t>
            </a:r>
          </a:p>
        </p:txBody>
      </p:sp>
      <p:sp>
        <p:nvSpPr>
          <p:cNvPr id="5123" name="Rectangle 3">
            <a:extLst>
              <a:ext uri="{FF2B5EF4-FFF2-40B4-BE49-F238E27FC236}">
                <a16:creationId xmlns:a16="http://schemas.microsoft.com/office/drawing/2014/main" id="{57B09179-DFA3-4F79-A494-31C9CDEE7F7B}"/>
              </a:ext>
            </a:extLst>
          </p:cNvPr>
          <p:cNvSpPr>
            <a:spLocks noGrp="1" noChangeArrowheads="1"/>
          </p:cNvSpPr>
          <p:nvPr>
            <p:ph type="subTitle" idx="1"/>
          </p:nvPr>
        </p:nvSpPr>
        <p:spPr>
          <a:xfrm>
            <a:off x="3635896" y="692696"/>
            <a:ext cx="4090072" cy="5616624"/>
          </a:xfrm>
        </p:spPr>
        <p:txBody>
          <a:bodyPr anchor="ctr">
            <a:normAutofit fontScale="92500" lnSpcReduction="10000"/>
          </a:bodyPr>
          <a:lstStyle/>
          <a:p>
            <a:pPr marL="0" indent="0" algn="l" eaLnBrk="1" hangingPunct="1">
              <a:lnSpc>
                <a:spcPct val="110000"/>
              </a:lnSpc>
              <a:buFontTx/>
              <a:buNone/>
            </a:pPr>
            <a:r>
              <a:rPr lang="en-GB" altLang="en-US" sz="2400" dirty="0">
                <a:solidFill>
                  <a:schemeClr val="tx2"/>
                </a:solidFill>
              </a:rPr>
              <a:t>Preuss and Schnitzer (2012) have noted that scholarly research very often debates the economic impacts of major events (e.g., Preuss, 2009; Matheson, 2009; Baade and Matheson, 2004) and criticise that </a:t>
            </a:r>
          </a:p>
          <a:p>
            <a:pPr marL="0" indent="0" algn="l" eaLnBrk="1" hangingPunct="1">
              <a:lnSpc>
                <a:spcPct val="110000"/>
              </a:lnSpc>
              <a:buFontTx/>
              <a:buNone/>
            </a:pPr>
            <a:r>
              <a:rPr lang="en-GB" altLang="en-US" sz="2400" dirty="0">
                <a:solidFill>
                  <a:schemeClr val="tx2"/>
                </a:solidFill>
              </a:rPr>
              <a:t>‘</a:t>
            </a:r>
            <a:r>
              <a:rPr lang="en-GB" altLang="en-US" sz="2400" i="1" dirty="0">
                <a:solidFill>
                  <a:schemeClr val="tx2"/>
                </a:solidFill>
              </a:rPr>
              <a:t>it is often a debate over the forecasts of economic effects, in particular when studies are commissioned by event organisers in an attempt to justify the use of taxpayers’ money for the bidding process, the organisation of the event or capital investments</a:t>
            </a:r>
            <a:r>
              <a:rPr lang="en-GB" altLang="en-US" sz="2400" dirty="0">
                <a:solidFill>
                  <a:schemeClr val="tx2"/>
                </a:solidFill>
              </a:rPr>
              <a:t>’.</a:t>
            </a:r>
            <a:endParaRPr lang="en-US" altLang="en-US" sz="2400" dirty="0">
              <a:solidFill>
                <a:schemeClr val="tx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6" name="Rectangle 717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a:extLst>
              <a:ext uri="{FF2B5EF4-FFF2-40B4-BE49-F238E27FC236}">
                <a16:creationId xmlns:a16="http://schemas.microsoft.com/office/drawing/2014/main" id="{AA0C3FFF-8311-457A-B61E-40ABC960A792}"/>
              </a:ext>
            </a:extLst>
          </p:cNvPr>
          <p:cNvSpPr>
            <a:spLocks noGrp="1" noChangeArrowheads="1"/>
          </p:cNvSpPr>
          <p:nvPr>
            <p:ph type="title"/>
          </p:nvPr>
        </p:nvSpPr>
        <p:spPr>
          <a:xfrm>
            <a:off x="482600" y="321734"/>
            <a:ext cx="8178799" cy="1135737"/>
          </a:xfrm>
        </p:spPr>
        <p:txBody>
          <a:bodyPr>
            <a:normAutofit/>
          </a:bodyPr>
          <a:lstStyle/>
          <a:p>
            <a:r>
              <a:rPr lang="en-AU" altLang="en-US" sz="3100" b="1"/>
              <a:t>Forecasting finance and ROI</a:t>
            </a:r>
          </a:p>
        </p:txBody>
      </p:sp>
      <p:sp>
        <p:nvSpPr>
          <p:cNvPr id="7171" name="Rectangle 3">
            <a:extLst>
              <a:ext uri="{FF2B5EF4-FFF2-40B4-BE49-F238E27FC236}">
                <a16:creationId xmlns:a16="http://schemas.microsoft.com/office/drawing/2014/main" id="{19BAE8C1-BB24-408B-B980-D5B99FEA8814}"/>
              </a:ext>
            </a:extLst>
          </p:cNvPr>
          <p:cNvSpPr>
            <a:spLocks noGrp="1" noChangeArrowheads="1"/>
          </p:cNvSpPr>
          <p:nvPr>
            <p:ph idx="1"/>
          </p:nvPr>
        </p:nvSpPr>
        <p:spPr>
          <a:xfrm>
            <a:off x="482600" y="1782981"/>
            <a:ext cx="8178799" cy="4393982"/>
          </a:xfrm>
        </p:spPr>
        <p:txBody>
          <a:bodyPr>
            <a:normAutofit/>
          </a:bodyPr>
          <a:lstStyle/>
          <a:p>
            <a:pPr>
              <a:lnSpc>
                <a:spcPct val="100000"/>
              </a:lnSpc>
              <a:buClr>
                <a:schemeClr val="tx1"/>
              </a:buClr>
            </a:pPr>
            <a:r>
              <a:rPr lang="en-AU" altLang="en-US" sz="2400" dirty="0"/>
              <a:t>Finance for events can come from:</a:t>
            </a:r>
          </a:p>
          <a:p>
            <a:pPr lvl="1">
              <a:lnSpc>
                <a:spcPct val="100000"/>
              </a:lnSpc>
              <a:buClr>
                <a:schemeClr val="tx1"/>
              </a:buClr>
            </a:pPr>
            <a:r>
              <a:rPr lang="en-AU" altLang="en-US" sz="2400" dirty="0"/>
              <a:t>Sponsorship</a:t>
            </a:r>
          </a:p>
          <a:p>
            <a:pPr lvl="1">
              <a:lnSpc>
                <a:spcPct val="100000"/>
              </a:lnSpc>
              <a:buClr>
                <a:schemeClr val="tx1"/>
              </a:buClr>
            </a:pPr>
            <a:r>
              <a:rPr lang="en-AU" altLang="en-US" sz="2400" dirty="0"/>
              <a:t>Ticket sales (e.g. concerts)</a:t>
            </a:r>
          </a:p>
          <a:p>
            <a:pPr lvl="1">
              <a:lnSpc>
                <a:spcPct val="100000"/>
              </a:lnSpc>
              <a:buClr>
                <a:schemeClr val="tx1"/>
              </a:buClr>
            </a:pPr>
            <a:r>
              <a:rPr lang="en-AU" altLang="en-US" sz="2400" dirty="0"/>
              <a:t>Sales on the day of the event</a:t>
            </a:r>
          </a:p>
          <a:p>
            <a:pPr lvl="1">
              <a:lnSpc>
                <a:spcPct val="100000"/>
              </a:lnSpc>
              <a:buClr>
                <a:schemeClr val="tx1"/>
              </a:buClr>
            </a:pPr>
            <a:r>
              <a:rPr lang="en-AU" altLang="en-US" sz="2400" dirty="0"/>
              <a:t>Money made after the event has taken place (e.g. product launches)</a:t>
            </a:r>
          </a:p>
          <a:p>
            <a:pPr>
              <a:lnSpc>
                <a:spcPct val="100000"/>
              </a:lnSpc>
              <a:buClr>
                <a:schemeClr val="tx1"/>
              </a:buClr>
            </a:pPr>
            <a:r>
              <a:rPr lang="en-AU" altLang="en-US" sz="2400" dirty="0"/>
              <a:t>ROI can be different for each of the stakeholders</a:t>
            </a:r>
          </a:p>
          <a:p>
            <a:pPr>
              <a:lnSpc>
                <a:spcPct val="100000"/>
              </a:lnSpc>
              <a:buClr>
                <a:schemeClr val="tx1"/>
              </a:buClr>
            </a:pPr>
            <a:r>
              <a:rPr lang="en-AU" altLang="en-US" sz="2400" dirty="0"/>
              <a:t>Can be hard to express ROI in purely financial terms (e.g. community happiness)</a:t>
            </a:r>
          </a:p>
          <a:p>
            <a:endParaRPr lang="en-AU" altLang="en-US" sz="1700" dirty="0"/>
          </a:p>
        </p:txBody>
      </p:sp>
      <p:sp>
        <p:nvSpPr>
          <p:cNvPr id="7178" name="Rectangle 71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Isosceles Triangle 717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Isosceles Triangle 718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4" name="Rectangle 718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2" name="Rectangle 8201">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8194" name="Rectangle 2">
            <a:extLst>
              <a:ext uri="{FF2B5EF4-FFF2-40B4-BE49-F238E27FC236}">
                <a16:creationId xmlns:a16="http://schemas.microsoft.com/office/drawing/2014/main" id="{6C6C6572-3CBA-4FD5-A3E1-280ACFEDACA3}"/>
              </a:ext>
            </a:extLst>
          </p:cNvPr>
          <p:cNvSpPr>
            <a:spLocks noGrp="1" noChangeArrowheads="1"/>
          </p:cNvSpPr>
          <p:nvPr>
            <p:ph type="title"/>
          </p:nvPr>
        </p:nvSpPr>
        <p:spPr>
          <a:xfrm>
            <a:off x="107504" y="122143"/>
            <a:ext cx="7375161" cy="1066802"/>
          </a:xfrm>
        </p:spPr>
        <p:txBody>
          <a:bodyPr anchor="b">
            <a:normAutofit/>
          </a:bodyPr>
          <a:lstStyle/>
          <a:p>
            <a:r>
              <a:rPr lang="en-AU" altLang="en-US" sz="3100" b="1" dirty="0">
                <a:solidFill>
                  <a:schemeClr val="tx2"/>
                </a:solidFill>
              </a:rPr>
              <a:t>The budget</a:t>
            </a:r>
            <a:endParaRPr lang="en-AU" altLang="en-US" sz="3100" b="1">
              <a:solidFill>
                <a:schemeClr val="tx2"/>
              </a:solidFill>
            </a:endParaRPr>
          </a:p>
        </p:txBody>
      </p:sp>
      <p:grpSp>
        <p:nvGrpSpPr>
          <p:cNvPr id="8204" name="Group 8203">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8205" name="Freeform: Shape 8204">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6" name="Freeform: Shape 8205">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Freeform: Shape 8206">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Freeform: Shape 8207">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195" name="Rectangle 3">
            <a:extLst>
              <a:ext uri="{FF2B5EF4-FFF2-40B4-BE49-F238E27FC236}">
                <a16:creationId xmlns:a16="http://schemas.microsoft.com/office/drawing/2014/main" id="{6DF86043-C491-45B3-8707-DF4689DBEABC}"/>
              </a:ext>
            </a:extLst>
          </p:cNvPr>
          <p:cNvSpPr>
            <a:spLocks noGrp="1" noChangeArrowheads="1"/>
          </p:cNvSpPr>
          <p:nvPr>
            <p:ph idx="1"/>
          </p:nvPr>
        </p:nvSpPr>
        <p:spPr>
          <a:xfrm>
            <a:off x="395536" y="2204864"/>
            <a:ext cx="7375161" cy="3868686"/>
          </a:xfrm>
        </p:spPr>
        <p:txBody>
          <a:bodyPr anchor="ctr">
            <a:normAutofit/>
          </a:bodyPr>
          <a:lstStyle/>
          <a:p>
            <a:pPr>
              <a:lnSpc>
                <a:spcPct val="110000"/>
              </a:lnSpc>
              <a:buClr>
                <a:schemeClr val="tx1"/>
              </a:buClr>
            </a:pPr>
            <a:r>
              <a:rPr lang="en-AU" altLang="en-US" sz="2800" dirty="0">
                <a:solidFill>
                  <a:schemeClr val="tx2"/>
                </a:solidFill>
              </a:rPr>
              <a:t>An event budget is used to compare actual costs and revenues with projected costs and revenues</a:t>
            </a:r>
          </a:p>
          <a:p>
            <a:pPr>
              <a:lnSpc>
                <a:spcPct val="110000"/>
              </a:lnSpc>
              <a:buClr>
                <a:schemeClr val="tx1"/>
              </a:buClr>
            </a:pPr>
            <a:r>
              <a:rPr lang="en-AU" altLang="en-US" sz="2800" dirty="0">
                <a:solidFill>
                  <a:schemeClr val="tx2"/>
                </a:solidFill>
              </a:rPr>
              <a:t>Cash flow is important as most aspects of an event require expenditure before revenue is obtained</a:t>
            </a:r>
          </a:p>
          <a:p>
            <a:pPr>
              <a:lnSpc>
                <a:spcPct val="110000"/>
              </a:lnSpc>
              <a:buClr>
                <a:schemeClr val="tx1"/>
              </a:buClr>
            </a:pPr>
            <a:r>
              <a:rPr lang="en-AU" altLang="en-US" sz="2800" dirty="0">
                <a:solidFill>
                  <a:schemeClr val="tx2"/>
                </a:solidFill>
              </a:rPr>
              <a:t>Funding or sponsorship bodies need to see a budget before committing to the event</a:t>
            </a:r>
          </a:p>
          <a:p>
            <a:endParaRPr lang="en-AU" altLang="en-US" sz="1600" dirty="0">
              <a:solidFill>
                <a:schemeClr val="tx2"/>
              </a:solidFill>
            </a:endParaRP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5" descr="V:\Graphics\Powerpoint\PE_UK\PE457-Beech\Final files\GIF\ch08\M08NF001.gif">
            <a:extLst>
              <a:ext uri="{FF2B5EF4-FFF2-40B4-BE49-F238E27FC236}">
                <a16:creationId xmlns:a16="http://schemas.microsoft.com/office/drawing/2014/main" id="{D529A77D-B1DB-4377-9C5B-B535EE35F0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3608" y="116632"/>
            <a:ext cx="6523112" cy="48670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 Box 4">
            <a:extLst>
              <a:ext uri="{FF2B5EF4-FFF2-40B4-BE49-F238E27FC236}">
                <a16:creationId xmlns:a16="http://schemas.microsoft.com/office/drawing/2014/main" id="{5C6381E5-C579-4763-AFED-84D83E48C58E}"/>
              </a:ext>
            </a:extLst>
          </p:cNvPr>
          <p:cNvSpPr txBox="1">
            <a:spLocks noChangeArrowheads="1"/>
          </p:cNvSpPr>
          <p:nvPr/>
        </p:nvSpPr>
        <p:spPr bwMode="auto">
          <a:xfrm>
            <a:off x="899592" y="5367338"/>
            <a:ext cx="6379096" cy="566738"/>
          </a:xfrm>
          <a:prstGeom prst="rect">
            <a:avLst/>
          </a:prstGeom>
          <a:noFill/>
          <a:ln>
            <a:noFill/>
          </a:ln>
        </p:spPr>
        <p:txBody>
          <a:bodyPr vert="horz" wrap="square" lIns="91440" tIns="45720" rIns="91440" bIns="45720" numCol="1" anchor="t" anchorCtr="0" compatLnSpc="1">
            <a:prstTxWarp prst="textNoShape">
              <a:avLst/>
            </a:prstTxWarp>
            <a:normAutofit/>
          </a:bodyPr>
          <a:lstStyle/>
          <a:p>
            <a:pPr marR="0" defTabSz="914400" eaLnBrk="0" latinLnBrk="0" hangingPunct="0">
              <a:spcBef>
                <a:spcPct val="20000"/>
              </a:spcBef>
              <a:buClrTx/>
              <a:buSzTx/>
              <a:tabLst/>
              <a:defRPr/>
            </a:pPr>
            <a:r>
              <a:rPr kumimoji="0" lang="en-US" sz="1400" b="0" i="0" u="none" strike="noStrike" kern="1200" cap="none" spc="0" normalizeH="0" baseline="0" noProof="0" dirty="0">
                <a:ln>
                  <a:noFill/>
                </a:ln>
                <a:effectLst/>
                <a:uLnTx/>
                <a:uFillTx/>
                <a:latin typeface="+mn-lt"/>
                <a:ea typeface="+mn-ea"/>
                <a:cs typeface="+mn-cs"/>
              </a:rPr>
              <a:t>Figure 8.1  Potential costs and incomes of events</a:t>
            </a:r>
            <a:br>
              <a:rPr kumimoji="0" lang="en-US" sz="1400" b="0" i="0" u="none" strike="noStrike" kern="1200" cap="none" spc="0" normalizeH="0" baseline="0" noProof="0" dirty="0">
                <a:ln>
                  <a:noFill/>
                </a:ln>
                <a:effectLst/>
                <a:uLnTx/>
                <a:uFillTx/>
                <a:latin typeface="+mn-lt"/>
                <a:ea typeface="+mn-ea"/>
                <a:cs typeface="+mn-cs"/>
              </a:rPr>
            </a:br>
            <a:r>
              <a:rPr kumimoji="0" lang="en-US" sz="1400" b="0" i="1" u="none" strike="noStrike" kern="1200" cap="none" spc="0" normalizeH="0" baseline="0" noProof="0" dirty="0">
                <a:ln>
                  <a:noFill/>
                </a:ln>
                <a:effectLst/>
                <a:uLnTx/>
                <a:uFillTx/>
                <a:latin typeface="+mn-lt"/>
                <a:ea typeface="+mn-ea"/>
                <a:cs typeface="+mn-cs"/>
              </a:rPr>
              <a:t>Source</a:t>
            </a:r>
            <a:r>
              <a:rPr kumimoji="0" lang="en-US" sz="1400" b="0" i="0" u="none" strike="noStrike" kern="1200" cap="none" spc="0" normalizeH="0" baseline="0" noProof="0" dirty="0">
                <a:ln>
                  <a:noFill/>
                </a:ln>
                <a:effectLst/>
                <a:uLnTx/>
                <a:uFillTx/>
                <a:latin typeface="+mn-lt"/>
                <a:ea typeface="+mn-ea"/>
                <a:cs typeface="+mn-cs"/>
              </a:rPr>
              <a:t>: Own illustration adapted from Games Legacy (2002: 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73" name="Group 89"/>
          <p:cNvGraphicFramePr>
            <a:graphicFrameLocks noGrp="1"/>
          </p:cNvGraphicFramePr>
          <p:nvPr/>
        </p:nvGraphicFramePr>
        <p:xfrm>
          <a:off x="395288" y="260350"/>
          <a:ext cx="8416925" cy="5329239"/>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Event managers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Managers </a:t>
                      </a: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require financial information so that they can make present and future plans for the event and see how effective their decisions have been.</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65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Trade contacts (e.g. suppliers)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Suppliers and other trade contacts need to know if they are going to be paid on time by the event organiser.</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Providers of private finance (e.g. banks and so 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Banks and other lenders of finance need to ensure that any loans and interest payments are going to be made on time before they lend money and during the repayment period.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public finance (e.g. government agencies, quangos and so on)</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Funding bodies will want to ensure that their funds are being used for the appropriate purpose and that those funds are helping to meet their performance objectives.</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5375" name="Title 3"/>
          <p:cNvSpPr>
            <a:spLocks/>
          </p:cNvSpPr>
          <p:nvPr/>
        </p:nvSpPr>
        <p:spPr bwMode="auto">
          <a:xfrm>
            <a:off x="396875" y="57038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a:t>
            </a:r>
            <a:br>
              <a:rPr lang="en-US" sz="2400">
                <a:latin typeface="Calibri" pitchFamily="34" charset="0"/>
              </a:rPr>
            </a:br>
            <a:r>
              <a:rPr lang="en-US" sz="2400">
                <a:latin typeface="Calibri" pitchFamily="34" charset="0"/>
              </a:rPr>
              <a:t>information needs</a:t>
            </a:r>
            <a:endParaRPr lang="en-GB" sz="2400">
              <a:latin typeface="Calibri"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909" name="Group 69"/>
          <p:cNvGraphicFramePr>
            <a:graphicFrameLocks noGrp="1"/>
          </p:cNvGraphicFramePr>
          <p:nvPr/>
        </p:nvGraphicFramePr>
        <p:xfrm>
          <a:off x="395288" y="538163"/>
          <a:ext cx="8416925" cy="4464050"/>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Tax authorities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The tax authorities require information about the profits/surplus of the event so that they can work out how much tax the organisation owes. They also need details for VAT and employees’ income tax.</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Employees/volunteers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Organisations’ employees and volunteers often wish to know whether their jobs are safe and that they are going to be paid on time or that the event is likely to go ahead.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636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It is normal for spectators to know if goods/services purchased are going to be delivered/provided.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6397" name="Title 3"/>
          <p:cNvSpPr>
            <a:spLocks/>
          </p:cNvSpPr>
          <p:nvPr/>
        </p:nvSpPr>
        <p:spPr bwMode="auto">
          <a:xfrm>
            <a:off x="373063" y="51323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information needs (contd.)</a:t>
            </a:r>
            <a:endParaRPr lang="en-GB" sz="2400">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ChangeArrowheads="1"/>
          </p:cNvSpPr>
          <p:nvPr/>
        </p:nvSpPr>
        <p:spPr bwMode="auto">
          <a:xfrm>
            <a:off x="611188" y="317500"/>
            <a:ext cx="7921625" cy="60277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Organisational objectives (MASTER)</a:t>
            </a:r>
          </a:p>
          <a:p>
            <a:pPr marL="271463" indent="-271463">
              <a:spcAft>
                <a:spcPct val="30000"/>
              </a:spcAft>
              <a:buFont typeface="Arial" charset="0"/>
              <a:buChar char="•"/>
              <a:tabLst>
                <a:tab pos="271463" algn="l"/>
              </a:tabLst>
            </a:pPr>
            <a:r>
              <a:rPr lang="en-US" sz="2400" b="1">
                <a:latin typeface="Calibri" pitchFamily="34" charset="0"/>
              </a:rPr>
              <a:t>M</a:t>
            </a:r>
            <a:r>
              <a:rPr lang="en-US" sz="2400">
                <a:latin typeface="Calibri" pitchFamily="34" charset="0"/>
              </a:rPr>
              <a:t>easurable – e.g. a profit of £3 million in the financial year, or simply to break even.</a:t>
            </a:r>
          </a:p>
          <a:p>
            <a:pPr marL="271463" indent="-271463">
              <a:spcAft>
                <a:spcPct val="30000"/>
              </a:spcAft>
              <a:buFont typeface="Arial" charset="0"/>
              <a:buChar char="•"/>
              <a:tabLst>
                <a:tab pos="271463" algn="l"/>
              </a:tabLst>
            </a:pPr>
            <a:r>
              <a:rPr lang="en-US" sz="2400" b="1">
                <a:latin typeface="Calibri" pitchFamily="34" charset="0"/>
              </a:rPr>
              <a:t>A</a:t>
            </a:r>
            <a:r>
              <a:rPr lang="en-US" sz="2400">
                <a:latin typeface="Calibri" pitchFamily="34" charset="0"/>
              </a:rPr>
              <a:t>chievable – the organisation must have the capability to attain its objectives; capability means staff, other resources, and competitive advantage.</a:t>
            </a:r>
          </a:p>
          <a:p>
            <a:pPr marL="271463" indent="-271463">
              <a:spcAft>
                <a:spcPct val="30000"/>
              </a:spcAft>
              <a:buFont typeface="Arial" charset="0"/>
              <a:buChar char="•"/>
              <a:tabLst>
                <a:tab pos="271463" algn="l"/>
              </a:tabLst>
            </a:pPr>
            <a:r>
              <a:rPr lang="en-US" sz="2400" b="1">
                <a:latin typeface="Calibri" pitchFamily="34" charset="0"/>
              </a:rPr>
              <a:t>S</a:t>
            </a:r>
            <a:r>
              <a:rPr lang="en-US" sz="2400">
                <a:latin typeface="Calibri" pitchFamily="34" charset="0"/>
              </a:rPr>
              <a:t>pecific – objectives must be specific: e.g. ‘£3 million profit’, not ‘to do well this year’.</a:t>
            </a:r>
          </a:p>
          <a:p>
            <a:pPr marL="271463" indent="-271463">
              <a:spcAft>
                <a:spcPct val="30000"/>
              </a:spcAft>
              <a:buFont typeface="Arial" charset="0"/>
              <a:buChar char="•"/>
              <a:tabLst>
                <a:tab pos="271463" algn="l"/>
              </a:tabLst>
            </a:pPr>
            <a:r>
              <a:rPr lang="en-US" sz="2400" b="1">
                <a:latin typeface="Calibri" pitchFamily="34" charset="0"/>
              </a:rPr>
              <a:t>T</a:t>
            </a:r>
            <a:r>
              <a:rPr lang="en-US" sz="2400">
                <a:latin typeface="Calibri" pitchFamily="34" charset="0"/>
              </a:rPr>
              <a:t>ime limited – objectives must have a stated date </a:t>
            </a:r>
            <a:br>
              <a:rPr lang="en-US" sz="2400">
                <a:latin typeface="Calibri" pitchFamily="34" charset="0"/>
              </a:rPr>
            </a:br>
            <a:r>
              <a:rPr lang="en-US" sz="2400">
                <a:latin typeface="Calibri" pitchFamily="34" charset="0"/>
              </a:rPr>
              <a:t>for achievement.</a:t>
            </a:r>
          </a:p>
          <a:p>
            <a:pPr marL="271463" indent="-271463">
              <a:spcAft>
                <a:spcPct val="30000"/>
              </a:spcAft>
              <a:buFont typeface="Arial" charset="0"/>
              <a:buChar char="•"/>
              <a:tabLst>
                <a:tab pos="271463" algn="l"/>
              </a:tabLst>
            </a:pPr>
            <a:r>
              <a:rPr lang="en-US" sz="2400" b="1">
                <a:latin typeface="Calibri" pitchFamily="34" charset="0"/>
              </a:rPr>
              <a:t>E</a:t>
            </a:r>
            <a:r>
              <a:rPr lang="en-US" sz="2400">
                <a:latin typeface="Calibri" pitchFamily="34" charset="0"/>
              </a:rPr>
              <a:t>nds related – objectives must relate to achieving outputs (ends) rather than describing means (how).</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anked – ideally, objectives should be ranked in order </a:t>
            </a:r>
            <a:br>
              <a:rPr lang="en-US" sz="2400">
                <a:latin typeface="Calibri" pitchFamily="34" charset="0"/>
              </a:rPr>
            </a:br>
            <a:r>
              <a:rPr lang="en-US" sz="2400">
                <a:latin typeface="Calibri" pitchFamily="34" charset="0"/>
              </a:rPr>
              <a:t>of priority.</a:t>
            </a:r>
            <a:endParaRPr lang="en-GB" sz="240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4"/>
          <p:cNvSpPr>
            <a:spLocks noChangeArrowheads="1"/>
          </p:cNvSpPr>
          <p:nvPr/>
        </p:nvSpPr>
        <p:spPr bwMode="auto">
          <a:xfrm>
            <a:off x="611188" y="317500"/>
            <a:ext cx="7921625" cy="5808663"/>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dirty="0">
                <a:latin typeface="Calibri" pitchFamily="34" charset="0"/>
              </a:rPr>
              <a:t>Quality information (CARROT)</a:t>
            </a:r>
          </a:p>
          <a:p>
            <a:pPr marL="271463" indent="-271463">
              <a:spcAft>
                <a:spcPct val="30000"/>
              </a:spcAft>
              <a:buFont typeface="Arial" charset="0"/>
              <a:buChar char="•"/>
              <a:tabLst>
                <a:tab pos="271463" algn="l"/>
              </a:tabLst>
            </a:pPr>
            <a:r>
              <a:rPr lang="en-US" sz="2400" b="1" dirty="0">
                <a:latin typeface="Calibri" pitchFamily="34" charset="0"/>
              </a:rPr>
              <a:t>C</a:t>
            </a:r>
            <a:r>
              <a:rPr lang="en-US" sz="2400" dirty="0">
                <a:latin typeface="Calibri" pitchFamily="34" charset="0"/>
              </a:rPr>
              <a:t>oncise – Information fed back to managers needs to be to the point.</a:t>
            </a:r>
          </a:p>
          <a:p>
            <a:pPr marL="271463" indent="-271463">
              <a:spcAft>
                <a:spcPct val="30000"/>
              </a:spcAft>
              <a:buFont typeface="Arial" charset="0"/>
              <a:buChar char="•"/>
              <a:tabLst>
                <a:tab pos="271463" algn="l"/>
              </a:tabLst>
            </a:pPr>
            <a:r>
              <a:rPr lang="en-US" sz="2400" b="1" dirty="0">
                <a:latin typeface="Calibri" pitchFamily="34" charset="0"/>
              </a:rPr>
              <a:t>A</a:t>
            </a:r>
            <a:r>
              <a:rPr lang="en-US" sz="2400" dirty="0">
                <a:latin typeface="Calibri" pitchFamily="34" charset="0"/>
              </a:rPr>
              <a:t>ccurate – Feedback is used for planning, decision-making and control purposes, so it follows that feedback should be error free.</a:t>
            </a:r>
          </a:p>
          <a:p>
            <a:pPr marL="271463" indent="-271463">
              <a:spcAft>
                <a:spcPct val="30000"/>
              </a:spcAft>
              <a:buFont typeface="Arial" charset="0"/>
              <a:buChar char="•"/>
              <a:tabLst>
                <a:tab pos="271463" algn="l"/>
              </a:tabLst>
            </a:pPr>
            <a:r>
              <a:rPr lang="en-US" sz="2400" b="1" dirty="0">
                <a:latin typeface="Calibri" pitchFamily="34" charset="0"/>
              </a:rPr>
              <a:t>R</a:t>
            </a:r>
            <a:r>
              <a:rPr lang="en-US" sz="2400" dirty="0">
                <a:latin typeface="Calibri" pitchFamily="34" charset="0"/>
              </a:rPr>
              <a:t>eliable – Similar to ‘Accurate’, the same results of an actual versus budget comparison should be obtained if different people carried out the analysis: that is, the source information is robust.</a:t>
            </a:r>
          </a:p>
          <a:p>
            <a:pPr marL="271463" indent="-271463">
              <a:spcAft>
                <a:spcPct val="30000"/>
              </a:spcAft>
              <a:buFont typeface="Arial" charset="0"/>
              <a:buChar char="•"/>
              <a:tabLst>
                <a:tab pos="271463" algn="l"/>
              </a:tabLst>
            </a:pPr>
            <a:r>
              <a:rPr lang="en-US" sz="2400" b="1" dirty="0">
                <a:latin typeface="Calibri" pitchFamily="34" charset="0"/>
              </a:rPr>
              <a:t>R</a:t>
            </a:r>
            <a:r>
              <a:rPr lang="en-US" sz="2400" dirty="0">
                <a:latin typeface="Calibri" pitchFamily="34" charset="0"/>
              </a:rPr>
              <a:t>elevant – Different levels of management require different levels of information; therefore, feedback should be presented in terms that are relevant to the intended recipient.</a:t>
            </a:r>
            <a:endParaRPr lang="en-GB" sz="2400" dirty="0">
              <a:latin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6" name="Rectangle 20485">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8" name="Rectangle 20487">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490" name="Group 20489">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0491" name="Freeform: Shape 20490">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Freeform: Shape 20491">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Freeform: Shape 20492">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Freeform: Shape 20493">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81" name="Rectangle 4"/>
          <p:cNvSpPr>
            <a:spLocks noChangeArrowheads="1"/>
          </p:cNvSpPr>
          <p:nvPr/>
        </p:nvSpPr>
        <p:spPr bwMode="auto">
          <a:xfrm>
            <a:off x="323528" y="1229478"/>
            <a:ext cx="7375161" cy="4464496"/>
          </a:xfrm>
          <a:prstGeom prst="rect">
            <a:avLst/>
          </a:prstGeom>
        </p:spPr>
        <p:txBody>
          <a:bodyPr vert="horz" lIns="91440" tIns="45720" rIns="91440" bIns="45720" rtlCol="0" anchor="ctr">
            <a:noAutofit/>
          </a:bodyPr>
          <a:lstStyle/>
          <a:p>
            <a:pPr marL="271463" indent="-228600" defTabSz="914400">
              <a:lnSpc>
                <a:spcPct val="150000"/>
              </a:lnSpc>
              <a:spcAft>
                <a:spcPct val="50000"/>
              </a:spcAft>
              <a:buFont typeface="Arial" panose="020B0604020202020204" pitchFamily="34" charset="0"/>
              <a:buChar char="•"/>
              <a:tabLst>
                <a:tab pos="271463" algn="l"/>
              </a:tabLst>
            </a:pPr>
            <a:r>
              <a:rPr lang="en-US" sz="2400" b="1" dirty="0">
                <a:solidFill>
                  <a:schemeClr val="tx2"/>
                </a:solidFill>
                <a:latin typeface="+mn-lt"/>
                <a:ea typeface="+mn-ea"/>
                <a:cs typeface="+mn-cs"/>
              </a:rPr>
              <a:t>Quality information (CARROT) (contd.)</a:t>
            </a:r>
          </a:p>
          <a:p>
            <a:pPr marL="271463" indent="-228600" defTabSz="914400">
              <a:lnSpc>
                <a:spcPct val="150000"/>
              </a:lnSpc>
              <a:spcAft>
                <a:spcPct val="30000"/>
              </a:spcAft>
              <a:buFont typeface="Arial" panose="020B0604020202020204" pitchFamily="34" charset="0"/>
              <a:buChar char="•"/>
              <a:tabLst>
                <a:tab pos="271463" algn="l"/>
              </a:tabLst>
            </a:pPr>
            <a:r>
              <a:rPr lang="en-US" sz="2400" b="1" dirty="0">
                <a:solidFill>
                  <a:schemeClr val="tx2"/>
                </a:solidFill>
                <a:latin typeface="+mn-lt"/>
                <a:ea typeface="+mn-ea"/>
                <a:cs typeface="+mn-cs"/>
              </a:rPr>
              <a:t>O</a:t>
            </a:r>
            <a:r>
              <a:rPr lang="en-US" sz="2400" dirty="0">
                <a:solidFill>
                  <a:schemeClr val="tx2"/>
                </a:solidFill>
                <a:latin typeface="+mn-lt"/>
                <a:ea typeface="+mn-ea"/>
                <a:cs typeface="+mn-cs"/>
              </a:rPr>
              <a:t>bjective – Feedback should be concerned with verifiable factual evidence and not with individual interpretation of findings.</a:t>
            </a:r>
          </a:p>
          <a:p>
            <a:pPr marL="271463" indent="-228600" defTabSz="914400">
              <a:lnSpc>
                <a:spcPct val="150000"/>
              </a:lnSpc>
              <a:spcAft>
                <a:spcPct val="30000"/>
              </a:spcAft>
              <a:buFont typeface="Arial" panose="020B0604020202020204" pitchFamily="34" charset="0"/>
              <a:buChar char="•"/>
              <a:tabLst>
                <a:tab pos="271463" algn="l"/>
              </a:tabLst>
            </a:pPr>
            <a:r>
              <a:rPr lang="en-US" sz="2400" b="1" dirty="0">
                <a:solidFill>
                  <a:schemeClr val="tx2"/>
                </a:solidFill>
                <a:latin typeface="+mn-lt"/>
                <a:ea typeface="+mn-ea"/>
                <a:cs typeface="+mn-cs"/>
              </a:rPr>
              <a:t>T</a:t>
            </a:r>
            <a:r>
              <a:rPr lang="en-US" sz="2400" dirty="0">
                <a:solidFill>
                  <a:schemeClr val="tx2"/>
                </a:solidFill>
                <a:latin typeface="+mn-lt"/>
                <a:ea typeface="+mn-ea"/>
                <a:cs typeface="+mn-cs"/>
              </a:rPr>
              <a:t>imely – There is a trade-off between timeliness and accuracy, but feedback should always be received in sufficient time for it to be of value in terms of planning, decision-making and control purposes.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descr="Events fig 06"/>
          <p:cNvPicPr>
            <a:picLocks noChangeAspect="1" noChangeArrowheads="1"/>
          </p:cNvPicPr>
          <p:nvPr/>
        </p:nvPicPr>
        <p:blipFill>
          <a:blip r:embed="rId2"/>
          <a:srcRect/>
          <a:stretch>
            <a:fillRect/>
          </a:stretch>
        </p:blipFill>
        <p:spPr bwMode="auto">
          <a:xfrm>
            <a:off x="1334496" y="116632"/>
            <a:ext cx="6019396" cy="5581810"/>
          </a:xfrm>
          <a:prstGeom prst="rect">
            <a:avLst/>
          </a:prstGeom>
          <a:noFill/>
          <a:ln w="9525">
            <a:noFill/>
            <a:miter lim="800000"/>
            <a:headEnd/>
            <a:tailEnd/>
          </a:ln>
        </p:spPr>
      </p:pic>
      <p:sp>
        <p:nvSpPr>
          <p:cNvPr id="17410" name="Title 3"/>
          <p:cNvSpPr>
            <a:spLocks/>
          </p:cNvSpPr>
          <p:nvPr/>
        </p:nvSpPr>
        <p:spPr bwMode="auto">
          <a:xfrm>
            <a:off x="2123728" y="6309320"/>
            <a:ext cx="5091112"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dirty="0">
                <a:latin typeface="Calibri" pitchFamily="34" charset="0"/>
              </a:rPr>
              <a:t>Figure 6.1	</a:t>
            </a:r>
            <a:r>
              <a:rPr lang="en-US" sz="2400" dirty="0">
                <a:latin typeface="Calibri" pitchFamily="34" charset="0"/>
              </a:rPr>
              <a:t>The budgeting process</a:t>
            </a:r>
            <a:endParaRPr lang="en-GB" sz="2400" dirty="0">
              <a:latin typeface="Calibri"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68FA6A3C-F28A-4097-8CDF-4655BD787D51}"/>
              </a:ext>
            </a:extLst>
          </p:cNvPr>
          <p:cNvSpPr>
            <a:spLocks noGrp="1" noChangeArrowheads="1"/>
          </p:cNvSpPr>
          <p:nvPr>
            <p:ph type="title"/>
          </p:nvPr>
        </p:nvSpPr>
        <p:spPr>
          <a:xfrm>
            <a:off x="1371600" y="260350"/>
            <a:ext cx="7772400" cy="1143000"/>
          </a:xfrm>
        </p:spPr>
        <p:txBody>
          <a:bodyPr/>
          <a:lstStyle/>
          <a:p>
            <a:r>
              <a:rPr lang="en-AU" altLang="en-US" sz="3600" b="1">
                <a:solidFill>
                  <a:srgbClr val="FF0000"/>
                </a:solidFill>
              </a:rPr>
              <a:t>The budget</a:t>
            </a:r>
          </a:p>
        </p:txBody>
      </p:sp>
      <p:sp>
        <p:nvSpPr>
          <p:cNvPr id="11267" name="Rectangle 3">
            <a:extLst>
              <a:ext uri="{FF2B5EF4-FFF2-40B4-BE49-F238E27FC236}">
                <a16:creationId xmlns:a16="http://schemas.microsoft.com/office/drawing/2014/main" id="{38EEDF23-7929-4804-BD3C-0A589AE23EB8}"/>
              </a:ext>
            </a:extLst>
          </p:cNvPr>
          <p:cNvSpPr>
            <a:spLocks noGrp="1" noChangeArrowheads="1"/>
          </p:cNvSpPr>
          <p:nvPr>
            <p:ph idx="1"/>
          </p:nvPr>
        </p:nvSpPr>
        <p:spPr>
          <a:xfrm>
            <a:off x="395536" y="1628775"/>
            <a:ext cx="8748464" cy="4392613"/>
          </a:xfrm>
        </p:spPr>
        <p:txBody>
          <a:bodyPr/>
          <a:lstStyle/>
          <a:p>
            <a:pPr>
              <a:buClr>
                <a:schemeClr val="tx1"/>
              </a:buClr>
              <a:buFontTx/>
              <a:buNone/>
            </a:pPr>
            <a:r>
              <a:rPr lang="en-AU" altLang="en-US" sz="2700" b="1" dirty="0"/>
              <a:t>       Constructing the budget</a:t>
            </a:r>
            <a:endParaRPr lang="en-AU" altLang="en-US" sz="2700" dirty="0"/>
          </a:p>
          <a:p>
            <a:pPr>
              <a:buClr>
                <a:schemeClr val="tx1"/>
              </a:buClr>
              <a:buFontTx/>
              <a:buNone/>
            </a:pPr>
            <a:endParaRPr lang="en-AU" altLang="en-US" dirty="0"/>
          </a:p>
          <a:p>
            <a:endParaRPr lang="en-AU" altLang="en-US" dirty="0"/>
          </a:p>
        </p:txBody>
      </p:sp>
      <p:pic>
        <p:nvPicPr>
          <p:cNvPr id="11268" name="Picture 15" descr="f09-04-9781856178181">
            <a:extLst>
              <a:ext uri="{FF2B5EF4-FFF2-40B4-BE49-F238E27FC236}">
                <a16:creationId xmlns:a16="http://schemas.microsoft.com/office/drawing/2014/main" id="{5728CFF6-6646-4549-A220-BCC726E44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492896"/>
            <a:ext cx="5806207" cy="2376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 Box 16">
            <a:extLst>
              <a:ext uri="{FF2B5EF4-FFF2-40B4-BE49-F238E27FC236}">
                <a16:creationId xmlns:a16="http://schemas.microsoft.com/office/drawing/2014/main" id="{8ACEDF63-39B1-49B9-B7C6-1C2603CC05F4}"/>
              </a:ext>
            </a:extLst>
          </p:cNvPr>
          <p:cNvSpPr txBox="1">
            <a:spLocks noChangeArrowheads="1"/>
          </p:cNvSpPr>
          <p:nvPr/>
        </p:nvSpPr>
        <p:spPr bwMode="auto">
          <a:xfrm>
            <a:off x="3321051" y="5661248"/>
            <a:ext cx="39608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Figure 9.4 </a:t>
            </a:r>
            <a:r>
              <a:rPr kumimoji="0" lang="en-GB"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budget process</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51" name="Rectangle 22535">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2" name="Rectangle 22537">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2530" name="Rectangle 2">
            <a:extLst>
              <a:ext uri="{FF2B5EF4-FFF2-40B4-BE49-F238E27FC236}">
                <a16:creationId xmlns:a16="http://schemas.microsoft.com/office/drawing/2014/main" id="{89DA3CC0-72BC-41C5-9E07-178B618A47D7}"/>
              </a:ext>
            </a:extLst>
          </p:cNvPr>
          <p:cNvSpPr>
            <a:spLocks noGrp="1" noChangeArrowheads="1"/>
          </p:cNvSpPr>
          <p:nvPr>
            <p:ph type="title"/>
          </p:nvPr>
        </p:nvSpPr>
        <p:spPr>
          <a:xfrm>
            <a:off x="1475656" y="180385"/>
            <a:ext cx="7375161" cy="1325563"/>
          </a:xfrm>
        </p:spPr>
        <p:txBody>
          <a:bodyPr vert="horz" lIns="91440" tIns="45720" rIns="91440" bIns="45720" rtlCol="0" anchor="b">
            <a:normAutofit/>
          </a:bodyPr>
          <a:lstStyle/>
          <a:p>
            <a:pPr algn="ctr" defTabSz="914400"/>
            <a:r>
              <a:rPr lang="en-US" altLang="en-US" sz="3100" b="1" kern="1200" dirty="0">
                <a:solidFill>
                  <a:schemeClr val="tx2"/>
                </a:solidFill>
                <a:latin typeface="+mj-lt"/>
                <a:ea typeface="+mj-ea"/>
                <a:cs typeface="+mj-cs"/>
              </a:rPr>
              <a:t>Direct and indirect costs/benefits of events – tangibility of costs/benefits</a:t>
            </a:r>
          </a:p>
        </p:txBody>
      </p:sp>
      <p:grpSp>
        <p:nvGrpSpPr>
          <p:cNvPr id="22553" name="Group 22539">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22554" name="Freeform: Shape 22540">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5" name="Freeform: Shape 22541">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6" name="Freeform: Shape 22542">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7" name="Freeform: Shape 22543">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531" name="Rectangle 3">
            <a:extLst>
              <a:ext uri="{FF2B5EF4-FFF2-40B4-BE49-F238E27FC236}">
                <a16:creationId xmlns:a16="http://schemas.microsoft.com/office/drawing/2014/main" id="{6156821B-610A-4FD8-8FC1-8A775D326FC1}"/>
              </a:ext>
            </a:extLst>
          </p:cNvPr>
          <p:cNvSpPr>
            <a:spLocks noGrp="1" noChangeArrowheads="1"/>
          </p:cNvSpPr>
          <p:nvPr>
            <p:ph idx="1"/>
          </p:nvPr>
        </p:nvSpPr>
        <p:spPr>
          <a:xfrm>
            <a:off x="883923" y="1889867"/>
            <a:ext cx="7375161" cy="4347445"/>
          </a:xfrm>
        </p:spPr>
        <p:txBody>
          <a:bodyPr vert="horz" lIns="91440" tIns="45720" rIns="91440" bIns="45720" rtlCol="0">
            <a:noAutofit/>
          </a:bodyPr>
          <a:lstStyle/>
          <a:p>
            <a:pPr marL="0" indent="-228600" defTabSz="914400">
              <a:lnSpc>
                <a:spcPct val="100000"/>
              </a:lnSpc>
            </a:pPr>
            <a:r>
              <a:rPr lang="en-US" altLang="en-US" dirty="0">
                <a:solidFill>
                  <a:schemeClr val="tx2"/>
                </a:solidFill>
              </a:rPr>
              <a:t>It is crucial to understand not only the event’s direct costs and benefits (balance of accounts), but also the costs/benefits that are not related to the event organisers.</a:t>
            </a:r>
          </a:p>
          <a:p>
            <a:pPr marL="0" indent="-228600" defTabSz="914400">
              <a:lnSpc>
                <a:spcPct val="100000"/>
              </a:lnSpc>
            </a:pPr>
            <a:r>
              <a:rPr lang="en-US" altLang="en-US" dirty="0">
                <a:solidFill>
                  <a:schemeClr val="tx2"/>
                </a:solidFill>
              </a:rPr>
              <a:t>These costs are often defined as tangible and intangible costs/benefits.</a:t>
            </a:r>
          </a:p>
          <a:p>
            <a:pPr marL="0" indent="-228600" defTabSz="914400">
              <a:lnSpc>
                <a:spcPct val="100000"/>
              </a:lnSpc>
            </a:pPr>
            <a:r>
              <a:rPr lang="en-US" altLang="en-US" dirty="0">
                <a:solidFill>
                  <a:schemeClr val="tx2"/>
                </a:solidFill>
              </a:rPr>
              <a:t>Tangible costs/benefits are monetarily impacting stakeholder groups pertaining to the event organisers, while intangible costs/benefits are difficult to quantify in monetary terms.</a:t>
            </a:r>
          </a:p>
        </p:txBody>
      </p:sp>
      <p:grpSp>
        <p:nvGrpSpPr>
          <p:cNvPr id="22546" name="Group 22545">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22547" name="Freeform: Shape 22546">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8" name="Freeform: Shape 22547">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9" name="Freeform: Shape 22548">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0" name="Freeform: Shape 22549">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0A982A4-6A2A-4CE8-A43C-002B438EA4F3}"/>
              </a:ext>
            </a:extLst>
          </p:cNvPr>
          <p:cNvSpPr>
            <a:spLocks noGrp="1" noChangeArrowheads="1"/>
          </p:cNvSpPr>
          <p:nvPr>
            <p:ph type="title"/>
          </p:nvPr>
        </p:nvSpPr>
        <p:spPr>
          <a:xfrm>
            <a:off x="628650" y="557188"/>
            <a:ext cx="7886700" cy="1133499"/>
          </a:xfrm>
        </p:spPr>
        <p:txBody>
          <a:bodyPr vert="horz" lIns="91440" tIns="45720" rIns="91440" bIns="45720" rtlCol="0" anchor="ctr">
            <a:normAutofit/>
          </a:bodyPr>
          <a:lstStyle/>
          <a:p>
            <a:pPr algn="ctr" eaLnBrk="1" hangingPunct="1">
              <a:lnSpc>
                <a:spcPct val="90000"/>
              </a:lnSpc>
            </a:pPr>
            <a:r>
              <a:rPr lang="en-US" altLang="en-US" sz="3500" kern="1200" dirty="0">
                <a:solidFill>
                  <a:schemeClr val="tx1"/>
                </a:solidFill>
                <a:latin typeface="+mj-lt"/>
                <a:ea typeface="+mj-ea"/>
                <a:cs typeface="+mj-cs"/>
              </a:rPr>
              <a:t>Techniques applied to financial operations</a:t>
            </a:r>
          </a:p>
        </p:txBody>
      </p:sp>
      <p:graphicFrame>
        <p:nvGraphicFramePr>
          <p:cNvPr id="29700" name="Rectangle 3">
            <a:extLst>
              <a:ext uri="{FF2B5EF4-FFF2-40B4-BE49-F238E27FC236}">
                <a16:creationId xmlns:a16="http://schemas.microsoft.com/office/drawing/2014/main" id="{2261EC8A-F275-47B8-81B6-C96035B17C6A}"/>
              </a:ext>
            </a:extLst>
          </p:cNvPr>
          <p:cNvGraphicFramePr>
            <a:graphicFrameLocks noGrp="1"/>
          </p:cNvGraphicFramePr>
          <p:nvPr>
            <p:ph idx="1"/>
            <p:extLst>
              <p:ext uri="{D42A27DB-BD31-4B8C-83A1-F6EECF244321}">
                <p14:modId xmlns:p14="http://schemas.microsoft.com/office/powerpoint/2010/main" val="3330096607"/>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47D72-9DD8-4E02-B0F6-2E2CCFE96A51}"/>
              </a:ext>
            </a:extLst>
          </p:cNvPr>
          <p:cNvSpPr>
            <a:spLocks noGrp="1"/>
          </p:cNvSpPr>
          <p:nvPr>
            <p:ph type="title"/>
          </p:nvPr>
        </p:nvSpPr>
        <p:spPr/>
        <p:txBody>
          <a:bodyPr/>
          <a:lstStyle/>
          <a:p>
            <a:r>
              <a:rPr lang="en-GB" sz="3600" dirty="0">
                <a:solidFill>
                  <a:srgbClr val="FF0000"/>
                </a:solidFill>
              </a:rPr>
              <a:t>The Budget </a:t>
            </a:r>
          </a:p>
        </p:txBody>
      </p:sp>
      <p:pic>
        <p:nvPicPr>
          <p:cNvPr id="5" name="Picture 14" descr="f09-05-9781856178181">
            <a:extLst>
              <a:ext uri="{FF2B5EF4-FFF2-40B4-BE49-F238E27FC236}">
                <a16:creationId xmlns:a16="http://schemas.microsoft.com/office/drawing/2014/main" id="{F6F703E6-BE95-42A0-89F9-2C30E50756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983038" y="1000125"/>
            <a:ext cx="443865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a:extLst>
              <a:ext uri="{FF2B5EF4-FFF2-40B4-BE49-F238E27FC236}">
                <a16:creationId xmlns:a16="http://schemas.microsoft.com/office/drawing/2014/main" id="{F97CA9BB-AE16-4DCC-A16C-C8EF5100CEAD}"/>
              </a:ext>
            </a:extLst>
          </p:cNvPr>
          <p:cNvSpPr>
            <a:spLocks noGrp="1"/>
          </p:cNvSpPr>
          <p:nvPr>
            <p:ph type="body" sz="half" idx="2"/>
          </p:nvPr>
        </p:nvSpPr>
        <p:spPr/>
        <p:txBody>
          <a:bodyPr/>
          <a:lstStyle/>
          <a:p>
            <a:r>
              <a:rPr lang="en-GB" sz="2000" dirty="0"/>
              <a:t>Constructing the budget</a:t>
            </a:r>
          </a:p>
          <a:p>
            <a:endParaRPr lang="en-GB" dirty="0"/>
          </a:p>
          <a:p>
            <a:endParaRPr lang="en-GB" dirty="0"/>
          </a:p>
        </p:txBody>
      </p:sp>
      <p:sp>
        <p:nvSpPr>
          <p:cNvPr id="7" name="TextBox 6">
            <a:extLst>
              <a:ext uri="{FF2B5EF4-FFF2-40B4-BE49-F238E27FC236}">
                <a16:creationId xmlns:a16="http://schemas.microsoft.com/office/drawing/2014/main" id="{4B20E4C3-F894-4E1B-A43C-7F5D58ACF052}"/>
              </a:ext>
            </a:extLst>
          </p:cNvPr>
          <p:cNvSpPr txBox="1"/>
          <p:nvPr/>
        </p:nvSpPr>
        <p:spPr>
          <a:xfrm>
            <a:off x="4860032" y="5944006"/>
            <a:ext cx="4572000" cy="276999"/>
          </a:xfrm>
          <a:prstGeom prst="rect">
            <a:avLst/>
          </a:prstGeom>
          <a:noFill/>
        </p:spPr>
        <p:txBody>
          <a:bodyPr wrap="square">
            <a:spAutoFit/>
          </a:bodyPr>
          <a:lstStyle/>
          <a:p>
            <a:r>
              <a:rPr lang="en-GB" sz="1200" dirty="0"/>
              <a:t>Figure 9.5 Generic budget - first level</a:t>
            </a:r>
          </a:p>
        </p:txBody>
      </p:sp>
    </p:spTree>
    <p:extLst>
      <p:ext uri="{BB962C8B-B14F-4D97-AF65-F5344CB8AC3E}">
        <p14:creationId xmlns:p14="http://schemas.microsoft.com/office/powerpoint/2010/main" val="3872064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7C009A-8CA4-410C-AA58-1226BFA10583}"/>
              </a:ext>
            </a:extLst>
          </p:cNvPr>
          <p:cNvPicPr>
            <a:picLocks noChangeAspect="1"/>
          </p:cNvPicPr>
          <p:nvPr/>
        </p:nvPicPr>
        <p:blipFill>
          <a:blip r:embed="rId2"/>
          <a:stretch>
            <a:fillRect/>
          </a:stretch>
        </p:blipFill>
        <p:spPr>
          <a:xfrm>
            <a:off x="1043608" y="260648"/>
            <a:ext cx="6408712" cy="5762425"/>
          </a:xfrm>
          <a:prstGeom prst="rect">
            <a:avLst/>
          </a:prstGeom>
        </p:spPr>
      </p:pic>
      <p:sp>
        <p:nvSpPr>
          <p:cNvPr id="7" name="Text Box 15">
            <a:extLst>
              <a:ext uri="{FF2B5EF4-FFF2-40B4-BE49-F238E27FC236}">
                <a16:creationId xmlns:a16="http://schemas.microsoft.com/office/drawing/2014/main" id="{B9AA6D6A-B2EE-4554-9C2F-282DDD538151}"/>
              </a:ext>
            </a:extLst>
          </p:cNvPr>
          <p:cNvSpPr txBox="1">
            <a:spLocks noChangeArrowheads="1"/>
          </p:cNvSpPr>
          <p:nvPr/>
        </p:nvSpPr>
        <p:spPr bwMode="auto">
          <a:xfrm>
            <a:off x="3419872" y="6381328"/>
            <a:ext cx="41052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Figure 9.6 </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Generic budget - second level</a:t>
            </a:r>
            <a:endParaRPr kumimoji="0" lang="en-GB"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88275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FFCB51-0695-466B-B300-F31B5DCB3781}"/>
              </a:ext>
            </a:extLst>
          </p:cNvPr>
          <p:cNvSpPr/>
          <p:nvPr/>
        </p:nvSpPr>
        <p:spPr>
          <a:xfrm>
            <a:off x="0" y="0"/>
            <a:ext cx="1428750" cy="5643563"/>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4339" name="Picture 5" descr="BHpanelR.jpg">
            <a:extLst>
              <a:ext uri="{FF2B5EF4-FFF2-40B4-BE49-F238E27FC236}">
                <a16:creationId xmlns:a16="http://schemas.microsoft.com/office/drawing/2014/main" id="{FE47F535-4029-4D13-A151-249B87B2D3D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429125"/>
            <a:ext cx="571500"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53148857.jpg">
            <a:extLst>
              <a:ext uri="{FF2B5EF4-FFF2-40B4-BE49-F238E27FC236}">
                <a16:creationId xmlns:a16="http://schemas.microsoft.com/office/drawing/2014/main" id="{AC5BA8FA-5062-46C8-BFC2-44E0B84CCE03}"/>
              </a:ext>
            </a:extLst>
          </p:cNvPr>
          <p:cNvPicPr>
            <a:picLocks noChangeAspect="1"/>
          </p:cNvPicPr>
          <p:nvPr/>
        </p:nvPicPr>
        <p:blipFill>
          <a:blip r:embed="rId4" cstate="print">
            <a:duotone>
              <a:prstClr val="black"/>
              <a:schemeClr val="accent2">
                <a:tint val="45000"/>
                <a:satMod val="400000"/>
              </a:schemeClr>
            </a:duotone>
            <a:lum bright="84000" contrast="-81000"/>
          </a:blip>
          <a:stretch>
            <a:fillRect/>
          </a:stretch>
        </p:blipFill>
        <p:spPr>
          <a:xfrm>
            <a:off x="1428729" y="0"/>
            <a:ext cx="7715272" cy="5643578"/>
          </a:xfrm>
          <a:prstGeom prst="rect">
            <a:avLst/>
          </a:prstGeom>
        </p:spPr>
      </p:pic>
      <p:pic>
        <p:nvPicPr>
          <p:cNvPr id="8" name="Picture 7" descr="9781856178181.jpg">
            <a:extLst>
              <a:ext uri="{FF2B5EF4-FFF2-40B4-BE49-F238E27FC236}">
                <a16:creationId xmlns:a16="http://schemas.microsoft.com/office/drawing/2014/main" id="{A22A492A-C14D-4D8D-BAA4-5371A693F67A}"/>
              </a:ext>
            </a:extLst>
          </p:cNvPr>
          <p:cNvPicPr>
            <a:picLocks noChangeAspect="1"/>
          </p:cNvPicPr>
          <p:nvPr/>
        </p:nvPicPr>
        <p:blipFill>
          <a:blip r:embed="rId5"/>
          <a:stretch>
            <a:fillRect/>
          </a:stretch>
        </p:blipFill>
        <p:spPr>
          <a:xfrm rot="20820000">
            <a:off x="319088" y="361950"/>
            <a:ext cx="1317625" cy="1714500"/>
          </a:xfrm>
          <a:prstGeom prst="rect">
            <a:avLst/>
          </a:prstGeom>
          <a:effectLst>
            <a:outerShdw blurRad="50800" dist="114300" dir="10800000" algn="r" rotWithShape="0">
              <a:prstClr val="black">
                <a:alpha val="20000"/>
              </a:prstClr>
            </a:outerShdw>
          </a:effectLst>
        </p:spPr>
      </p:pic>
      <p:sp>
        <p:nvSpPr>
          <p:cNvPr id="14" name="Rounded Rectangle 13">
            <a:extLst>
              <a:ext uri="{FF2B5EF4-FFF2-40B4-BE49-F238E27FC236}">
                <a16:creationId xmlns:a16="http://schemas.microsoft.com/office/drawing/2014/main" id="{3B065643-9E18-48AD-B184-FA221ECD17F4}"/>
              </a:ext>
            </a:extLst>
          </p:cNvPr>
          <p:cNvSpPr/>
          <p:nvPr/>
        </p:nvSpPr>
        <p:spPr>
          <a:xfrm>
            <a:off x="214313" y="5929313"/>
            <a:ext cx="1071562" cy="285750"/>
          </a:xfrm>
          <a:prstGeom prst="roundRect">
            <a:avLst/>
          </a:prstGeom>
          <a:solidFill>
            <a:srgbClr val="FF0000"/>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626DB886-523D-4CFD-B54C-BC4D20B10FB2}"/>
              </a:ext>
            </a:extLst>
          </p:cNvPr>
          <p:cNvSpPr txBox="1"/>
          <p:nvPr/>
        </p:nvSpPr>
        <p:spPr>
          <a:xfrm>
            <a:off x="214313" y="5857875"/>
            <a:ext cx="1071562" cy="365125"/>
          </a:xfrm>
          <a:prstGeom prst="rect">
            <a:avLst/>
          </a:prstGeom>
          <a:noFill/>
          <a:effectLst>
            <a:outerShdw blurRad="50800" dist="38100" dir="10800000" algn="r" rotWithShape="0">
              <a:prstClr val="black">
                <a:alpha val="40000"/>
              </a:prstClr>
            </a:outerShdw>
          </a:effectLst>
        </p:spPr>
        <p:txBody>
          <a:bodyPr tIns="7200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dirty="0">
                <a:ln>
                  <a:noFill/>
                </a:ln>
                <a:solidFill>
                  <a:prstClr val="white"/>
                </a:solidFill>
                <a:effectLst/>
                <a:uLnTx/>
                <a:uFillTx/>
                <a:latin typeface="Verdana" pitchFamily="34" charset="0"/>
                <a:ea typeface="+mn-ea"/>
                <a:cs typeface="Tahoma" pitchFamily="34" charset="0"/>
              </a:rPr>
              <a:t>CHAPTER</a:t>
            </a:r>
            <a:r>
              <a:rPr kumimoji="0" lang="en-GB" sz="1600" b="1" i="0" u="none" strike="noStrike" kern="1200" cap="none" spc="0" normalizeH="0" baseline="0" noProof="0" dirty="0">
                <a:ln>
                  <a:noFill/>
                </a:ln>
                <a:solidFill>
                  <a:prstClr val="white"/>
                </a:solidFill>
                <a:effectLst/>
                <a:uLnTx/>
                <a:uFillTx/>
                <a:latin typeface="Tahoma" pitchFamily="34" charset="0"/>
                <a:ea typeface="+mn-ea"/>
                <a:cs typeface="Tahoma" pitchFamily="34" charset="0"/>
              </a:rPr>
              <a:t> </a:t>
            </a:r>
          </a:p>
        </p:txBody>
      </p:sp>
      <p:sp>
        <p:nvSpPr>
          <p:cNvPr id="20" name="TextBox 19">
            <a:extLst>
              <a:ext uri="{FF2B5EF4-FFF2-40B4-BE49-F238E27FC236}">
                <a16:creationId xmlns:a16="http://schemas.microsoft.com/office/drawing/2014/main" id="{864CEF70-F2A5-42DA-98BF-CB7FE7DBFCD9}"/>
              </a:ext>
            </a:extLst>
          </p:cNvPr>
          <p:cNvSpPr txBox="1"/>
          <p:nvPr/>
        </p:nvSpPr>
        <p:spPr>
          <a:xfrm>
            <a:off x="428625" y="6215063"/>
            <a:ext cx="714375" cy="519112"/>
          </a:xfrm>
          <a:prstGeom prst="rect">
            <a:avLst/>
          </a:prstGeom>
          <a:noFill/>
          <a:effectLst>
            <a:outerShdw blurRad="50800" dist="38100" dir="10800000" algn="r" rotWithShape="0">
              <a:prstClr val="black">
                <a:alpha val="40000"/>
              </a:prstClr>
            </a:outerShdw>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Eras Bold ITC" pitchFamily="34" charset="0"/>
                <a:ea typeface="+mn-ea"/>
                <a:cs typeface="+mn-cs"/>
              </a:rPr>
              <a:t>09</a:t>
            </a:r>
          </a:p>
        </p:txBody>
      </p:sp>
      <p:pic>
        <p:nvPicPr>
          <p:cNvPr id="14345" name="Picture 13" descr="f09-07-9781856178181">
            <a:extLst>
              <a:ext uri="{FF2B5EF4-FFF2-40B4-BE49-F238E27FC236}">
                <a16:creationId xmlns:a16="http://schemas.microsoft.com/office/drawing/2014/main" id="{1D28457D-9100-49F5-905B-B482F437DD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0239" y="132919"/>
            <a:ext cx="6256217" cy="5133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6" name="Text Box 14">
            <a:extLst>
              <a:ext uri="{FF2B5EF4-FFF2-40B4-BE49-F238E27FC236}">
                <a16:creationId xmlns:a16="http://schemas.microsoft.com/office/drawing/2014/main" id="{C728B479-361B-4063-AA26-DDFB3120A935}"/>
              </a:ext>
            </a:extLst>
          </p:cNvPr>
          <p:cNvSpPr txBox="1">
            <a:spLocks noChangeArrowheads="1"/>
          </p:cNvSpPr>
          <p:nvPr/>
        </p:nvSpPr>
        <p:spPr bwMode="auto">
          <a:xfrm>
            <a:off x="3275856" y="5301208"/>
            <a:ext cx="41036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9.7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Generic budget e third level</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nvGrpSpPr>
          <p:cNvPr id="14347" name="Group 15">
            <a:extLst>
              <a:ext uri="{FF2B5EF4-FFF2-40B4-BE49-F238E27FC236}">
                <a16:creationId xmlns:a16="http://schemas.microsoft.com/office/drawing/2014/main" id="{07D2334F-FC1E-41DC-8EDA-F689708F1522}"/>
              </a:ext>
            </a:extLst>
          </p:cNvPr>
          <p:cNvGrpSpPr>
            <a:grpSpLocks/>
          </p:cNvGrpSpPr>
          <p:nvPr/>
        </p:nvGrpSpPr>
        <p:grpSpPr bwMode="auto">
          <a:xfrm>
            <a:off x="2279656" y="5984123"/>
            <a:ext cx="4929187" cy="642937"/>
            <a:chOff x="1035" y="3735"/>
            <a:chExt cx="3105" cy="405"/>
          </a:xfrm>
        </p:grpSpPr>
        <p:sp>
          <p:nvSpPr>
            <p:cNvPr id="21" name="Rounded Rectangle 20">
              <a:extLst>
                <a:ext uri="{FF2B5EF4-FFF2-40B4-BE49-F238E27FC236}">
                  <a16:creationId xmlns:a16="http://schemas.microsoft.com/office/drawing/2014/main" id="{EC345EA6-87F7-4FD1-9BA2-31D334F92D74}"/>
                </a:ext>
              </a:extLst>
            </p:cNvPr>
            <p:cNvSpPr/>
            <p:nvPr/>
          </p:nvSpPr>
          <p:spPr>
            <a:xfrm>
              <a:off x="1035" y="3735"/>
              <a:ext cx="3105" cy="405"/>
            </a:xfrm>
            <a:prstGeom prst="roundRect">
              <a:avLst/>
            </a:prstGeom>
            <a:noFill/>
            <a:ln w="69850">
              <a:solidFill>
                <a:srgbClr val="FF0000"/>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86033" name="Text Box 17">
              <a:extLst>
                <a:ext uri="{FF2B5EF4-FFF2-40B4-BE49-F238E27FC236}">
                  <a16:creationId xmlns:a16="http://schemas.microsoft.com/office/drawing/2014/main" id="{37EB3F43-B580-4DDE-8CB0-3957EDD7FE49}"/>
                </a:ext>
              </a:extLst>
            </p:cNvPr>
            <p:cNvSpPr txBox="1">
              <a:spLocks noChangeArrowheads="1"/>
            </p:cNvSpPr>
            <p:nvPr/>
          </p:nvSpPr>
          <p:spPr bwMode="auto">
            <a:xfrm>
              <a:off x="1111" y="3793"/>
              <a:ext cx="2948" cy="288"/>
            </a:xfrm>
            <a:prstGeom prst="rect">
              <a:avLst/>
            </a:prstGeom>
            <a:noFill/>
            <a:ln w="9525">
              <a:noFill/>
              <a:miter lim="800000"/>
              <a:headEnd/>
              <a:tailEnd/>
            </a:ln>
            <a:effec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a:ln>
                    <a:noFill/>
                  </a:ln>
                  <a:solidFill>
                    <a:srgbClr val="F60000"/>
                  </a:solidFill>
                  <a:effectLst>
                    <a:outerShdw blurRad="38100" dist="38100" dir="2700000" algn="tl">
                      <a:srgbClr val="C0C0C0"/>
                    </a:outerShdw>
                  </a:effectLst>
                  <a:uLnTx/>
                  <a:uFillTx/>
                  <a:latin typeface="Times New Roman" pitchFamily="18" charset="0"/>
                  <a:ea typeface="+mn-ea"/>
                  <a:cs typeface="+mn-cs"/>
                </a:rPr>
                <a:t>Financial management and events</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4"/>
          <p:cNvSpPr>
            <a:spLocks noChangeArrowheads="1"/>
          </p:cNvSpPr>
          <p:nvPr/>
        </p:nvSpPr>
        <p:spPr bwMode="auto">
          <a:xfrm>
            <a:off x="611188" y="412750"/>
            <a:ext cx="7921625" cy="5553075"/>
          </a:xfrm>
          <a:prstGeom prst="rect">
            <a:avLst/>
          </a:prstGeom>
          <a:noFill/>
          <a:ln w="9525">
            <a:noFill/>
            <a:miter lim="800000"/>
            <a:headEnd/>
            <a:tailEnd/>
          </a:ln>
        </p:spPr>
        <p:txBody>
          <a:bodyPr>
            <a:spAutoFit/>
          </a:bodyPr>
          <a:lstStyle/>
          <a:p>
            <a:pPr>
              <a:spcAft>
                <a:spcPct val="50000"/>
              </a:spcAft>
              <a:buFont typeface="Arial" charset="0"/>
              <a:buNone/>
            </a:pPr>
            <a:r>
              <a:rPr lang="en-GB" sz="2800" b="1">
                <a:latin typeface="Calibri" pitchFamily="34" charset="0"/>
              </a:rPr>
              <a:t>Key terms</a:t>
            </a:r>
          </a:p>
          <a:p>
            <a:pPr>
              <a:spcAft>
                <a:spcPct val="30000"/>
              </a:spcAft>
              <a:buFont typeface="Arial" charset="0"/>
              <a:buNone/>
            </a:pPr>
            <a:r>
              <a:rPr lang="en-US" sz="2400" b="1">
                <a:latin typeface="Calibri" pitchFamily="34" charset="0"/>
              </a:rPr>
              <a:t>Budget</a:t>
            </a:r>
            <a:r>
              <a:rPr lang="en-US" sz="2400">
                <a:latin typeface="Calibri" pitchFamily="34" charset="0"/>
              </a:rPr>
              <a:t> </a:t>
            </a:r>
            <a:r>
              <a:rPr lang="en-US" sz="2400" b="1">
                <a:latin typeface="Calibri" pitchFamily="34" charset="0"/>
              </a:rPr>
              <a:t>– </a:t>
            </a:r>
            <a:r>
              <a:rPr lang="en-US" sz="2400">
                <a:latin typeface="Calibri" pitchFamily="34" charset="0"/>
              </a:rPr>
              <a:t>the business or overall plan of an organisation expressed in financial terms.</a:t>
            </a:r>
          </a:p>
          <a:p>
            <a:pPr>
              <a:spcAft>
                <a:spcPct val="30000"/>
              </a:spcAft>
              <a:buFont typeface="Arial" charset="0"/>
              <a:buNone/>
            </a:pPr>
            <a:r>
              <a:rPr lang="en-US" sz="2400" b="1">
                <a:latin typeface="Calibri" pitchFamily="34" charset="0"/>
              </a:rPr>
              <a:t>Cash budget</a:t>
            </a:r>
            <a:r>
              <a:rPr lang="en-US" sz="2400">
                <a:latin typeface="Calibri" pitchFamily="34" charset="0"/>
              </a:rPr>
              <a:t> </a:t>
            </a:r>
            <a:r>
              <a:rPr lang="en-US" sz="2400" b="1">
                <a:latin typeface="Calibri" pitchFamily="34" charset="0"/>
              </a:rPr>
              <a:t>– </a:t>
            </a:r>
            <a:r>
              <a:rPr lang="en-US" sz="2400">
                <a:latin typeface="Calibri" pitchFamily="34" charset="0"/>
              </a:rPr>
              <a:t>an analysis of how the cash available to an organisation is expected to change over a given period of time.</a:t>
            </a:r>
          </a:p>
          <a:p>
            <a:pPr>
              <a:spcAft>
                <a:spcPct val="30000"/>
              </a:spcAft>
              <a:buFont typeface="Arial" charset="0"/>
              <a:buNone/>
            </a:pPr>
            <a:r>
              <a:rPr lang="en-US" sz="2400" b="1">
                <a:latin typeface="Calibri" pitchFamily="34" charset="0"/>
              </a:rPr>
              <a:t>Continuation budgeting</a:t>
            </a:r>
            <a:r>
              <a:rPr lang="en-US" sz="2400">
                <a:latin typeface="Calibri" pitchFamily="34" charset="0"/>
              </a:rPr>
              <a:t> </a:t>
            </a:r>
            <a:r>
              <a:rPr lang="en-US" sz="2400" b="1">
                <a:latin typeface="Calibri" pitchFamily="34" charset="0"/>
              </a:rPr>
              <a:t>– </a:t>
            </a:r>
            <a:r>
              <a:rPr lang="en-US" sz="2400">
                <a:latin typeface="Calibri" pitchFamily="34" charset="0"/>
              </a:rPr>
              <a:t>budgets compiled on the basis of no change in policies or priorities: business as usual.</a:t>
            </a:r>
          </a:p>
          <a:p>
            <a:pPr>
              <a:spcAft>
                <a:spcPct val="30000"/>
              </a:spcAft>
              <a:buFont typeface="Arial" charset="0"/>
              <a:buNone/>
            </a:pPr>
            <a:r>
              <a:rPr lang="en-US" sz="2400" b="1">
                <a:latin typeface="Calibri" pitchFamily="34" charset="0"/>
              </a:rPr>
              <a:t>Variance</a:t>
            </a:r>
            <a:r>
              <a:rPr lang="en-US" sz="2400">
                <a:latin typeface="Calibri" pitchFamily="34" charset="0"/>
              </a:rPr>
              <a:t> </a:t>
            </a:r>
            <a:r>
              <a:rPr lang="en-US" sz="2400" b="1">
                <a:latin typeface="Calibri" pitchFamily="34" charset="0"/>
              </a:rPr>
              <a:t>– </a:t>
            </a:r>
            <a:r>
              <a:rPr lang="en-US" sz="2400">
                <a:latin typeface="Calibri" pitchFamily="34" charset="0"/>
              </a:rPr>
              <a:t>the difference between actual performance and planned performance.</a:t>
            </a:r>
          </a:p>
          <a:p>
            <a:pPr>
              <a:spcAft>
                <a:spcPct val="30000"/>
              </a:spcAft>
              <a:buFont typeface="Arial" charset="0"/>
              <a:buNone/>
            </a:pPr>
            <a:r>
              <a:rPr lang="en-US" sz="2400" b="1">
                <a:latin typeface="Calibri" pitchFamily="34" charset="0"/>
              </a:rPr>
              <a:t>Zero-based budgeting</a:t>
            </a:r>
            <a:r>
              <a:rPr lang="en-US" sz="2400">
                <a:latin typeface="Calibri" pitchFamily="34" charset="0"/>
              </a:rPr>
              <a:t> </a:t>
            </a:r>
            <a:r>
              <a:rPr lang="en-US" sz="2400" b="1">
                <a:latin typeface="Calibri" pitchFamily="34" charset="0"/>
              </a:rPr>
              <a:t>– </a:t>
            </a:r>
            <a:r>
              <a:rPr lang="en-US" sz="2400">
                <a:latin typeface="Calibri" pitchFamily="34" charset="0"/>
              </a:rPr>
              <a:t>a method of budgeting which starts with the priorities of an organisation and allocates resources to those priorities according to their order of importance.</a:t>
            </a:r>
            <a:endParaRPr lang="en-GB" sz="2400">
              <a:latin typeface="Calibri"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p:cNvSpPr>
            <a:spLocks/>
          </p:cNvSpPr>
          <p:nvPr/>
        </p:nvSpPr>
        <p:spPr bwMode="auto">
          <a:xfrm>
            <a:off x="2411413" y="5589588"/>
            <a:ext cx="5046662" cy="46037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6.4	</a:t>
            </a:r>
            <a:r>
              <a:rPr lang="en-US" sz="2400">
                <a:latin typeface="Calibri" pitchFamily="34" charset="0"/>
              </a:rPr>
              <a:t>An income statement</a:t>
            </a:r>
            <a:endParaRPr lang="en-GB" sz="2400">
              <a:latin typeface="Calibri" pitchFamily="34" charset="0"/>
            </a:endParaRPr>
          </a:p>
        </p:txBody>
      </p:sp>
      <p:graphicFrame>
        <p:nvGraphicFramePr>
          <p:cNvPr id="27726" name="Group 78"/>
          <p:cNvGraphicFramePr>
            <a:graphicFrameLocks noGrp="1"/>
          </p:cNvGraphicFramePr>
          <p:nvPr/>
        </p:nvGraphicFramePr>
        <p:xfrm>
          <a:off x="2411413" y="444500"/>
          <a:ext cx="4105275" cy="4883028"/>
        </p:xfrm>
        <a:graphic>
          <a:graphicData uri="http://schemas.openxmlformats.org/drawingml/2006/table">
            <a:tbl>
              <a:tblPr/>
              <a:tblGrid>
                <a:gridCol w="2690812">
                  <a:extLst>
                    <a:ext uri="{9D8B030D-6E8A-4147-A177-3AD203B41FA5}">
                      <a16:colId xmlns:a16="http://schemas.microsoft.com/office/drawing/2014/main" val="20000"/>
                    </a:ext>
                  </a:extLst>
                </a:gridCol>
                <a:gridCol w="1414463">
                  <a:extLst>
                    <a:ext uri="{9D8B030D-6E8A-4147-A177-3AD203B41FA5}">
                      <a16:colId xmlns:a16="http://schemas.microsoft.com/office/drawing/2014/main" val="20001"/>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dirty="0">
                          <a:ln>
                            <a:noFill/>
                          </a:ln>
                          <a:solidFill>
                            <a:schemeClr val="tx1"/>
                          </a:solidFill>
                          <a:effectLst/>
                          <a:latin typeface="Calibri" pitchFamily="34" charset="0"/>
                          <a:ea typeface="ＭＳ Ｐゴシック"/>
                          <a:cs typeface="Times New Roman" pitchFamily="18" charset="0"/>
                        </a:rPr>
                        <a:t>INCOME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This year (£)</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777" name="Group 153"/>
          <p:cNvGraphicFramePr>
            <a:graphicFrameLocks noGrp="1"/>
          </p:cNvGraphicFramePr>
          <p:nvPr/>
        </p:nvGraphicFramePr>
        <p:xfrm>
          <a:off x="323850" y="549275"/>
          <a:ext cx="8351838" cy="4883028"/>
        </p:xfrm>
        <a:graphic>
          <a:graphicData uri="http://schemas.openxmlformats.org/drawingml/2006/table">
            <a:tbl>
              <a:tblPr/>
              <a:tblGrid>
                <a:gridCol w="2087563">
                  <a:extLst>
                    <a:ext uri="{9D8B030D-6E8A-4147-A177-3AD203B41FA5}">
                      <a16:colId xmlns:a16="http://schemas.microsoft.com/office/drawing/2014/main" val="20000"/>
                    </a:ext>
                  </a:extLst>
                </a:gridCol>
                <a:gridCol w="863600">
                  <a:extLst>
                    <a:ext uri="{9D8B030D-6E8A-4147-A177-3AD203B41FA5}">
                      <a16:colId xmlns:a16="http://schemas.microsoft.com/office/drawing/2014/main" val="20001"/>
                    </a:ext>
                  </a:extLst>
                </a:gridCol>
                <a:gridCol w="1008062">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865188">
                  <a:extLst>
                    <a:ext uri="{9D8B030D-6E8A-4147-A177-3AD203B41FA5}">
                      <a16:colId xmlns:a16="http://schemas.microsoft.com/office/drawing/2014/main" val="20004"/>
                    </a:ext>
                  </a:extLst>
                </a:gridCol>
                <a:gridCol w="1008062">
                  <a:extLst>
                    <a:ext uri="{9D8B030D-6E8A-4147-A177-3AD203B41FA5}">
                      <a16:colId xmlns:a16="http://schemas.microsoft.com/office/drawing/2014/main" val="20005"/>
                    </a:ext>
                  </a:extLst>
                </a:gridCol>
                <a:gridCol w="1008063">
                  <a:extLst>
                    <a:ext uri="{9D8B030D-6E8A-4147-A177-3AD203B41FA5}">
                      <a16:colId xmlns:a16="http://schemas.microsoft.com/office/drawing/2014/main" val="20006"/>
                    </a:ext>
                  </a:extLst>
                </a:gridCol>
                <a:gridCol w="574675">
                  <a:extLst>
                    <a:ext uri="{9D8B030D-6E8A-4147-A177-3AD203B41FA5}">
                      <a16:colId xmlns:a16="http://schemas.microsoft.com/office/drawing/2014/main" val="20007"/>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INCOME (£)</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Actual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Incurred</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Total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Budget</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Variance</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Direction</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Note</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1</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1,800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3</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4</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5</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392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3,728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–690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712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6</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
        <p:nvSpPr>
          <p:cNvPr id="25720" name="Title 3"/>
          <p:cNvSpPr>
            <a:spLocks/>
          </p:cNvSpPr>
          <p:nvPr/>
        </p:nvSpPr>
        <p:spPr bwMode="auto">
          <a:xfrm>
            <a:off x="323850" y="5703888"/>
            <a:ext cx="6624638" cy="461962"/>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6.6	</a:t>
            </a:r>
            <a:r>
              <a:rPr lang="en-US" sz="2400">
                <a:latin typeface="Calibri" pitchFamily="34" charset="0"/>
              </a:rPr>
              <a:t>Actual versus budget comparison</a:t>
            </a:r>
            <a:endParaRPr lang="en-GB" sz="2400">
              <a:latin typeface="Calibri"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5362" name="Rectangle 2">
            <a:extLst>
              <a:ext uri="{FF2B5EF4-FFF2-40B4-BE49-F238E27FC236}">
                <a16:creationId xmlns:a16="http://schemas.microsoft.com/office/drawing/2014/main" id="{F54B89EA-8468-4ABE-B7E4-F2BC5C0132D3}"/>
              </a:ext>
            </a:extLst>
          </p:cNvPr>
          <p:cNvSpPr>
            <a:spLocks noGrp="1" noChangeArrowheads="1"/>
          </p:cNvSpPr>
          <p:nvPr>
            <p:ph type="title"/>
          </p:nvPr>
        </p:nvSpPr>
        <p:spPr>
          <a:xfrm>
            <a:off x="1043608" y="328300"/>
            <a:ext cx="7375161" cy="1325563"/>
          </a:xfrm>
        </p:spPr>
        <p:txBody>
          <a:bodyPr anchor="b">
            <a:normAutofit/>
          </a:bodyPr>
          <a:lstStyle/>
          <a:p>
            <a:pPr algn="ctr"/>
            <a:r>
              <a:rPr lang="en-AU" altLang="en-US" sz="3100" b="1" dirty="0">
                <a:solidFill>
                  <a:schemeClr val="tx2"/>
                </a:solidFill>
              </a:rPr>
              <a:t>Control and financial ratios</a:t>
            </a:r>
          </a:p>
        </p:txBody>
      </p:sp>
      <p:grpSp>
        <p:nvGrpSpPr>
          <p:cNvPr id="15372" name="Group 1537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15373" name="Freeform: Shape 1537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Freeform: Shape 1537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5" name="Freeform: Shape 1537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6" name="Freeform: Shape 1537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63" name="Rectangle 3">
            <a:extLst>
              <a:ext uri="{FF2B5EF4-FFF2-40B4-BE49-F238E27FC236}">
                <a16:creationId xmlns:a16="http://schemas.microsoft.com/office/drawing/2014/main" id="{128F933F-BD94-4828-900B-6332194F0857}"/>
              </a:ext>
            </a:extLst>
          </p:cNvPr>
          <p:cNvSpPr>
            <a:spLocks noGrp="1" noChangeArrowheads="1"/>
          </p:cNvSpPr>
          <p:nvPr>
            <p:ph idx="1"/>
          </p:nvPr>
        </p:nvSpPr>
        <p:spPr>
          <a:xfrm>
            <a:off x="755576" y="2336092"/>
            <a:ext cx="7375161" cy="3973228"/>
          </a:xfrm>
        </p:spPr>
        <p:txBody>
          <a:bodyPr>
            <a:noAutofit/>
          </a:bodyPr>
          <a:lstStyle/>
          <a:p>
            <a:pPr>
              <a:lnSpc>
                <a:spcPct val="100000"/>
              </a:lnSpc>
              <a:buClr>
                <a:schemeClr val="tx1"/>
              </a:buClr>
            </a:pPr>
            <a:r>
              <a:rPr lang="en-AU" altLang="en-US" sz="2400" dirty="0">
                <a:solidFill>
                  <a:schemeClr val="tx2"/>
                </a:solidFill>
              </a:rPr>
              <a:t>Establish standards of performance</a:t>
            </a:r>
          </a:p>
          <a:p>
            <a:pPr lvl="1">
              <a:lnSpc>
                <a:spcPct val="100000"/>
              </a:lnSpc>
              <a:buClr>
                <a:schemeClr val="tx1"/>
              </a:buClr>
            </a:pPr>
            <a:r>
              <a:rPr lang="en-AU" altLang="en-US" sz="2400" dirty="0">
                <a:solidFill>
                  <a:schemeClr val="tx2"/>
                </a:solidFill>
              </a:rPr>
              <a:t>The budget, indicator ratios, success factors, milestones</a:t>
            </a:r>
          </a:p>
          <a:p>
            <a:pPr>
              <a:lnSpc>
                <a:spcPct val="100000"/>
              </a:lnSpc>
              <a:buClr>
                <a:schemeClr val="tx1"/>
              </a:buClr>
            </a:pPr>
            <a:r>
              <a:rPr lang="en-AU" altLang="en-US" sz="2400" dirty="0">
                <a:solidFill>
                  <a:schemeClr val="tx2"/>
                </a:solidFill>
              </a:rPr>
              <a:t>Identify deviations from the standards of performance</a:t>
            </a:r>
          </a:p>
          <a:p>
            <a:pPr lvl="1">
              <a:lnSpc>
                <a:spcPct val="100000"/>
              </a:lnSpc>
              <a:buClr>
                <a:schemeClr val="tx1"/>
              </a:buClr>
            </a:pPr>
            <a:r>
              <a:rPr lang="en-AU" altLang="en-US" sz="2400" dirty="0">
                <a:solidFill>
                  <a:schemeClr val="tx2"/>
                </a:solidFill>
              </a:rPr>
              <a:t>Comparison of budget to actual spend</a:t>
            </a:r>
          </a:p>
          <a:p>
            <a:pPr>
              <a:lnSpc>
                <a:spcPct val="100000"/>
              </a:lnSpc>
              <a:buClr>
                <a:schemeClr val="tx1"/>
              </a:buClr>
            </a:pPr>
            <a:r>
              <a:rPr lang="en-AU" altLang="en-US" sz="2400" dirty="0">
                <a:solidFill>
                  <a:schemeClr val="tx2"/>
                </a:solidFill>
              </a:rPr>
              <a:t>Correct deviations</a:t>
            </a:r>
          </a:p>
          <a:p>
            <a:pPr lvl="1">
              <a:lnSpc>
                <a:spcPct val="100000"/>
              </a:lnSpc>
              <a:buClr>
                <a:schemeClr val="tx1"/>
              </a:buClr>
            </a:pPr>
            <a:r>
              <a:rPr lang="en-AU" altLang="en-US" sz="2400" dirty="0">
                <a:solidFill>
                  <a:schemeClr val="tx2"/>
                </a:solidFill>
              </a:rPr>
              <a:t>By cutting costs, finding more money, or shifting resources</a:t>
            </a:r>
          </a:p>
        </p:txBody>
      </p:sp>
      <p:grpSp>
        <p:nvGrpSpPr>
          <p:cNvPr id="15378" name="Group 1537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15379" name="Freeform: Shape 1537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Shape 1537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1" name="Freeform: Shape 1538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2" name="Freeform: Shape 1538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01EABF4-4175-4DB6-B029-E2802B3285FD}"/>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6387" name="Rectangle 3">
            <a:extLst>
              <a:ext uri="{FF2B5EF4-FFF2-40B4-BE49-F238E27FC236}">
                <a16:creationId xmlns:a16="http://schemas.microsoft.com/office/drawing/2014/main" id="{F7CC92F6-4251-4E0F-B51D-509292D8B45F}"/>
              </a:ext>
            </a:extLst>
          </p:cNvPr>
          <p:cNvSpPr>
            <a:spLocks noGrp="1" noChangeArrowheads="1"/>
          </p:cNvSpPr>
          <p:nvPr>
            <p:ph idx="1"/>
          </p:nvPr>
        </p:nvSpPr>
        <p:spPr>
          <a:xfrm>
            <a:off x="1979613" y="1341438"/>
            <a:ext cx="4824412" cy="504825"/>
          </a:xfrm>
        </p:spPr>
        <p:txBody>
          <a:bodyPr/>
          <a:lstStyle/>
          <a:p>
            <a:pPr>
              <a:buClr>
                <a:schemeClr val="tx1"/>
              </a:buClr>
              <a:buFontTx/>
              <a:buNone/>
            </a:pPr>
            <a:r>
              <a:rPr lang="en-AU" altLang="en-US" sz="2700" b="1"/>
              <a:t>The break-even chart</a:t>
            </a:r>
            <a:r>
              <a:rPr lang="en-AU" altLang="en-US" sz="2700"/>
              <a:t> </a:t>
            </a:r>
          </a:p>
          <a:p>
            <a:pPr>
              <a:buClr>
                <a:schemeClr val="tx1"/>
              </a:buClr>
              <a:buFontTx/>
              <a:buNone/>
            </a:pPr>
            <a:endParaRPr lang="en-AU" altLang="en-US" sz="2700"/>
          </a:p>
        </p:txBody>
      </p:sp>
      <p:pic>
        <p:nvPicPr>
          <p:cNvPr id="16388" name="Picture 14" descr="f09-08-9781856178181">
            <a:extLst>
              <a:ext uri="{FF2B5EF4-FFF2-40B4-BE49-F238E27FC236}">
                <a16:creationId xmlns:a16="http://schemas.microsoft.com/office/drawing/2014/main" id="{B85CFED6-B43E-453B-A966-121479F35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132856"/>
            <a:ext cx="5532947" cy="3528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 Box 15">
            <a:extLst>
              <a:ext uri="{FF2B5EF4-FFF2-40B4-BE49-F238E27FC236}">
                <a16:creationId xmlns:a16="http://schemas.microsoft.com/office/drawing/2014/main" id="{5764A730-9A00-4095-AC3D-2896FD7C8A71}"/>
              </a:ext>
            </a:extLst>
          </p:cNvPr>
          <p:cNvSpPr txBox="1">
            <a:spLocks noChangeArrowheads="1"/>
          </p:cNvSpPr>
          <p:nvPr/>
        </p:nvSpPr>
        <p:spPr bwMode="auto">
          <a:xfrm>
            <a:off x="2915816" y="6165304"/>
            <a:ext cx="1225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9.8</a:t>
            </a: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D1F809-B06E-48A1-8451-047C0283E93B}"/>
              </a:ext>
            </a:extLst>
          </p:cNvPr>
          <p:cNvSpPr>
            <a:spLocks noGrp="1" noChangeArrowheads="1"/>
          </p:cNvSpPr>
          <p:nvPr>
            <p:ph type="title"/>
          </p:nvPr>
        </p:nvSpPr>
        <p:spPr>
          <a:xfrm>
            <a:off x="323528" y="116632"/>
            <a:ext cx="7772400" cy="1143000"/>
          </a:xfrm>
        </p:spPr>
        <p:txBody>
          <a:bodyPr/>
          <a:lstStyle/>
          <a:p>
            <a:r>
              <a:rPr lang="en-AU" altLang="en-US" sz="3600" b="1" dirty="0">
                <a:solidFill>
                  <a:srgbClr val="FF0000"/>
                </a:solidFill>
              </a:rPr>
              <a:t>Control and financial ratios</a:t>
            </a:r>
          </a:p>
        </p:txBody>
      </p:sp>
      <p:sp>
        <p:nvSpPr>
          <p:cNvPr id="17411" name="Rectangle 3">
            <a:extLst>
              <a:ext uri="{FF2B5EF4-FFF2-40B4-BE49-F238E27FC236}">
                <a16:creationId xmlns:a16="http://schemas.microsoft.com/office/drawing/2014/main" id="{BD6B6DFD-082F-4101-BA71-DC30A8EF9310}"/>
              </a:ext>
            </a:extLst>
          </p:cNvPr>
          <p:cNvSpPr>
            <a:spLocks noGrp="1" noChangeArrowheads="1"/>
          </p:cNvSpPr>
          <p:nvPr>
            <p:ph idx="1"/>
          </p:nvPr>
        </p:nvSpPr>
        <p:spPr>
          <a:xfrm>
            <a:off x="539552" y="1700808"/>
            <a:ext cx="7164387" cy="4392613"/>
          </a:xfrm>
        </p:spPr>
        <p:txBody>
          <a:bodyPr/>
          <a:lstStyle/>
          <a:p>
            <a:pPr>
              <a:buClr>
                <a:schemeClr val="tx1"/>
              </a:buClr>
              <a:buFontTx/>
              <a:buNone/>
            </a:pPr>
            <a:r>
              <a:rPr lang="en-AU" altLang="en-US" sz="2800" b="1" dirty="0"/>
              <a:t>Ratio analysis</a:t>
            </a:r>
            <a:r>
              <a:rPr lang="en-AU" altLang="en-US" sz="2800" dirty="0">
                <a:solidFill>
                  <a:srgbClr val="CC00CC"/>
                </a:solidFill>
              </a:rPr>
              <a:t> </a:t>
            </a:r>
          </a:p>
          <a:p>
            <a:pPr>
              <a:buClr>
                <a:schemeClr val="tx1"/>
              </a:buClr>
            </a:pPr>
            <a:r>
              <a:rPr lang="en-AU" altLang="en-US" sz="2800" dirty="0"/>
              <a:t> </a:t>
            </a:r>
            <a:r>
              <a:rPr lang="en-AU" altLang="en-US" sz="2700" dirty="0"/>
              <a:t>Current assets    = Financial strength</a:t>
            </a:r>
          </a:p>
          <a:p>
            <a:pPr>
              <a:buClr>
                <a:schemeClr val="tx1"/>
              </a:buClr>
              <a:buFontTx/>
              <a:buNone/>
            </a:pPr>
            <a:r>
              <a:rPr lang="en-AU" altLang="en-US" sz="2700" dirty="0"/>
              <a:t>   Current liabilities</a:t>
            </a:r>
          </a:p>
          <a:p>
            <a:pPr>
              <a:buClr>
                <a:schemeClr val="tx1"/>
              </a:buClr>
            </a:pPr>
            <a:r>
              <a:rPr lang="en-AU" altLang="en-US" sz="2700" dirty="0"/>
              <a:t>Net revenue	    = Return on investment</a:t>
            </a:r>
          </a:p>
          <a:p>
            <a:pPr>
              <a:buClr>
                <a:schemeClr val="tx1"/>
              </a:buClr>
              <a:buFontTx/>
              <a:buNone/>
            </a:pPr>
            <a:r>
              <a:rPr lang="en-AU" altLang="en-US" sz="2700" dirty="0"/>
              <a:t>	 Investment</a:t>
            </a:r>
          </a:p>
          <a:p>
            <a:pPr>
              <a:buClr>
                <a:schemeClr val="tx1"/>
              </a:buClr>
            </a:pPr>
            <a:r>
              <a:rPr lang="en-AU" altLang="en-US" sz="2700" dirty="0"/>
              <a:t>Perceived value/cost pax = value for money </a:t>
            </a:r>
          </a:p>
        </p:txBody>
      </p:sp>
      <p:sp>
        <p:nvSpPr>
          <p:cNvPr id="17412" name="Line 4">
            <a:extLst>
              <a:ext uri="{FF2B5EF4-FFF2-40B4-BE49-F238E27FC236}">
                <a16:creationId xmlns:a16="http://schemas.microsoft.com/office/drawing/2014/main" id="{3CE484E9-1626-4727-9A59-80FC3AAF0E2A}"/>
              </a:ext>
            </a:extLst>
          </p:cNvPr>
          <p:cNvSpPr>
            <a:spLocks noChangeShapeType="1"/>
          </p:cNvSpPr>
          <p:nvPr/>
        </p:nvSpPr>
        <p:spPr bwMode="auto">
          <a:xfrm>
            <a:off x="2339975" y="2708275"/>
            <a:ext cx="280828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413" name="Line 5">
            <a:extLst>
              <a:ext uri="{FF2B5EF4-FFF2-40B4-BE49-F238E27FC236}">
                <a16:creationId xmlns:a16="http://schemas.microsoft.com/office/drawing/2014/main" id="{66BBA973-BF3D-469B-B34C-6D2C09587AA6}"/>
              </a:ext>
            </a:extLst>
          </p:cNvPr>
          <p:cNvSpPr>
            <a:spLocks noChangeShapeType="1"/>
          </p:cNvSpPr>
          <p:nvPr/>
        </p:nvSpPr>
        <p:spPr bwMode="auto">
          <a:xfrm>
            <a:off x="2411413" y="3644900"/>
            <a:ext cx="208915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Rectangle 18441">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8434" name="Rectangle 2">
            <a:extLst>
              <a:ext uri="{FF2B5EF4-FFF2-40B4-BE49-F238E27FC236}">
                <a16:creationId xmlns:a16="http://schemas.microsoft.com/office/drawing/2014/main" id="{043BC7F4-50E1-44FD-A137-B388A10E7B59}"/>
              </a:ext>
            </a:extLst>
          </p:cNvPr>
          <p:cNvSpPr>
            <a:spLocks noGrp="1" noChangeArrowheads="1"/>
          </p:cNvSpPr>
          <p:nvPr>
            <p:ph type="title"/>
          </p:nvPr>
        </p:nvSpPr>
        <p:spPr>
          <a:xfrm>
            <a:off x="1547664" y="144365"/>
            <a:ext cx="7375161" cy="1325563"/>
          </a:xfrm>
        </p:spPr>
        <p:txBody>
          <a:bodyPr anchor="b">
            <a:normAutofit/>
          </a:bodyPr>
          <a:lstStyle/>
          <a:p>
            <a:pPr algn="ctr"/>
            <a:r>
              <a:rPr lang="en-AU" altLang="en-US" sz="3100" b="1" dirty="0">
                <a:solidFill>
                  <a:schemeClr val="tx2"/>
                </a:solidFill>
              </a:rPr>
              <a:t>Control and financial ratios</a:t>
            </a:r>
          </a:p>
        </p:txBody>
      </p:sp>
      <p:grpSp>
        <p:nvGrpSpPr>
          <p:cNvPr id="18444" name="Group 18443">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18445" name="Freeform: Shape 18444">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6" name="Freeform: Shape 18445">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7" name="Freeform: Shape 18446">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8" name="Freeform: Shape 18447">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435" name="Rectangle 3">
            <a:extLst>
              <a:ext uri="{FF2B5EF4-FFF2-40B4-BE49-F238E27FC236}">
                <a16:creationId xmlns:a16="http://schemas.microsoft.com/office/drawing/2014/main" id="{868375E8-B6ED-462D-81E1-67942164EB6B}"/>
              </a:ext>
            </a:extLst>
          </p:cNvPr>
          <p:cNvSpPr>
            <a:spLocks noGrp="1" noChangeArrowheads="1"/>
          </p:cNvSpPr>
          <p:nvPr>
            <p:ph idx="1"/>
          </p:nvPr>
        </p:nvSpPr>
        <p:spPr>
          <a:xfrm>
            <a:off x="883923" y="2276872"/>
            <a:ext cx="7375161" cy="4320480"/>
          </a:xfrm>
        </p:spPr>
        <p:txBody>
          <a:bodyPr>
            <a:normAutofit/>
          </a:bodyPr>
          <a:lstStyle/>
          <a:p>
            <a:pPr>
              <a:lnSpc>
                <a:spcPct val="120000"/>
              </a:lnSpc>
              <a:buClr>
                <a:schemeClr val="tx1"/>
              </a:buClr>
              <a:buFontTx/>
              <a:buNone/>
            </a:pPr>
            <a:r>
              <a:rPr lang="en-AU" altLang="en-US" sz="2400" b="1" dirty="0">
                <a:solidFill>
                  <a:schemeClr val="tx2"/>
                </a:solidFill>
              </a:rPr>
              <a:t>Cash flow</a:t>
            </a:r>
          </a:p>
          <a:p>
            <a:pPr>
              <a:lnSpc>
                <a:spcPct val="120000"/>
              </a:lnSpc>
              <a:buClr>
                <a:schemeClr val="tx1"/>
              </a:buClr>
            </a:pPr>
            <a:r>
              <a:rPr lang="en-AU" altLang="en-US" sz="2400" dirty="0">
                <a:solidFill>
                  <a:schemeClr val="tx2"/>
                </a:solidFill>
              </a:rPr>
              <a:t>Importance to event management</a:t>
            </a:r>
          </a:p>
          <a:p>
            <a:pPr>
              <a:lnSpc>
                <a:spcPct val="120000"/>
              </a:lnSpc>
              <a:buClr>
                <a:schemeClr val="tx1"/>
              </a:buClr>
            </a:pPr>
            <a:r>
              <a:rPr lang="en-AU" altLang="en-US" sz="2400" dirty="0">
                <a:solidFill>
                  <a:schemeClr val="tx2"/>
                </a:solidFill>
              </a:rPr>
              <a:t>Tips in dealing with suppliers</a:t>
            </a:r>
          </a:p>
          <a:p>
            <a:pPr lvl="1">
              <a:lnSpc>
                <a:spcPct val="120000"/>
              </a:lnSpc>
              <a:buClr>
                <a:schemeClr val="tx1"/>
              </a:buClr>
            </a:pPr>
            <a:r>
              <a:rPr lang="en-AU" altLang="en-US" sz="2400" dirty="0">
                <a:solidFill>
                  <a:schemeClr val="tx2"/>
                </a:solidFill>
              </a:rPr>
              <a:t>Background information</a:t>
            </a:r>
          </a:p>
          <a:p>
            <a:pPr lvl="1">
              <a:lnSpc>
                <a:spcPct val="120000"/>
              </a:lnSpc>
              <a:buClr>
                <a:schemeClr val="tx1"/>
              </a:buClr>
            </a:pPr>
            <a:r>
              <a:rPr lang="en-AU" altLang="en-US" sz="2400" dirty="0">
                <a:solidFill>
                  <a:schemeClr val="tx2"/>
                </a:solidFill>
              </a:rPr>
              <a:t>Flexibility</a:t>
            </a:r>
          </a:p>
          <a:p>
            <a:pPr lvl="1">
              <a:lnSpc>
                <a:spcPct val="120000"/>
              </a:lnSpc>
              <a:buClr>
                <a:schemeClr val="tx1"/>
              </a:buClr>
            </a:pPr>
            <a:r>
              <a:rPr lang="en-AU" altLang="en-US" sz="2400" dirty="0">
                <a:solidFill>
                  <a:schemeClr val="tx2"/>
                </a:solidFill>
              </a:rPr>
              <a:t>Proper documentation</a:t>
            </a:r>
          </a:p>
          <a:p>
            <a:pPr lvl="1">
              <a:lnSpc>
                <a:spcPct val="120000"/>
              </a:lnSpc>
              <a:buClr>
                <a:schemeClr val="tx1"/>
              </a:buClr>
            </a:pPr>
            <a:r>
              <a:rPr lang="en-AU" altLang="en-US" sz="2400" dirty="0">
                <a:solidFill>
                  <a:schemeClr val="tx2"/>
                </a:solidFill>
              </a:rPr>
              <a:t>Full description of goods or services</a:t>
            </a:r>
          </a:p>
          <a:p>
            <a:pPr>
              <a:lnSpc>
                <a:spcPct val="120000"/>
              </a:lnSpc>
              <a:buClr>
                <a:schemeClr val="tx1"/>
              </a:buClr>
            </a:pPr>
            <a:r>
              <a:rPr lang="en-AU" altLang="en-US" sz="2400" dirty="0">
                <a:solidFill>
                  <a:schemeClr val="tx2"/>
                </a:solidFill>
              </a:rPr>
              <a:t>Change is more costly the closer to the event date</a:t>
            </a:r>
          </a:p>
          <a:p>
            <a:endParaRPr lang="en-AU" altLang="en-US" sz="1600" dirty="0">
              <a:solidFill>
                <a:schemeClr val="tx2"/>
              </a:solidFill>
            </a:endParaRPr>
          </a:p>
        </p:txBody>
      </p:sp>
      <p:grpSp>
        <p:nvGrpSpPr>
          <p:cNvPr id="18450" name="Group 18449">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18451" name="Freeform: Shape 18450">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2" name="Freeform: Shape 18451">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3" name="Freeform: Shape 18452">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4" name="Freeform: Shape 18453">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5A0511B-E8BF-4FE2-87AD-AEDC3BD85DF1}"/>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Control and financial ratios</a:t>
            </a:r>
          </a:p>
        </p:txBody>
      </p:sp>
      <p:sp>
        <p:nvSpPr>
          <p:cNvPr id="19459" name="Rectangle 3">
            <a:extLst>
              <a:ext uri="{FF2B5EF4-FFF2-40B4-BE49-F238E27FC236}">
                <a16:creationId xmlns:a16="http://schemas.microsoft.com/office/drawing/2014/main" id="{BB831A32-902E-46DF-90FC-857AFFFB6DFF}"/>
              </a:ext>
            </a:extLst>
          </p:cNvPr>
          <p:cNvSpPr>
            <a:spLocks noGrp="1" noChangeArrowheads="1"/>
          </p:cNvSpPr>
          <p:nvPr>
            <p:ph idx="1"/>
          </p:nvPr>
        </p:nvSpPr>
        <p:spPr>
          <a:xfrm>
            <a:off x="1908175" y="1268413"/>
            <a:ext cx="3384550" cy="647700"/>
          </a:xfrm>
        </p:spPr>
        <p:txBody>
          <a:bodyPr/>
          <a:lstStyle/>
          <a:p>
            <a:pPr>
              <a:buClr>
                <a:schemeClr val="tx1"/>
              </a:buClr>
              <a:buFontTx/>
              <a:buNone/>
            </a:pPr>
            <a:r>
              <a:rPr lang="en-AU" altLang="en-US" sz="2700" b="1"/>
              <a:t>Cash flow</a:t>
            </a:r>
          </a:p>
          <a:p>
            <a:pPr>
              <a:buClr>
                <a:schemeClr val="tx1"/>
              </a:buClr>
              <a:buFontTx/>
              <a:buNone/>
            </a:pPr>
            <a:endParaRPr lang="en-AU" altLang="en-US" sz="2700" b="1"/>
          </a:p>
        </p:txBody>
      </p:sp>
      <p:pic>
        <p:nvPicPr>
          <p:cNvPr id="19460" name="Picture 13" descr="f09-09-9781856178181">
            <a:extLst>
              <a:ext uri="{FF2B5EF4-FFF2-40B4-BE49-F238E27FC236}">
                <a16:creationId xmlns:a16="http://schemas.microsoft.com/office/drawing/2014/main" id="{4F40FF39-C9CA-4398-8977-CDD47E570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009053"/>
            <a:ext cx="5892899" cy="3764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5">
            <a:extLst>
              <a:ext uri="{FF2B5EF4-FFF2-40B4-BE49-F238E27FC236}">
                <a16:creationId xmlns:a16="http://schemas.microsoft.com/office/drawing/2014/main" id="{8A6827A9-7CB9-4E06-99C4-3295DEE7A4E7}"/>
              </a:ext>
            </a:extLst>
          </p:cNvPr>
          <p:cNvSpPr>
            <a:spLocks noChangeArrowheads="1"/>
          </p:cNvSpPr>
          <p:nvPr/>
        </p:nvSpPr>
        <p:spPr bwMode="auto">
          <a:xfrm>
            <a:off x="2483768" y="5877272"/>
            <a:ext cx="35829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Figure 9.9 </a:t>
            </a: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Control, cost and time</a:t>
            </a:r>
          </a:p>
        </p:txBody>
      </p:sp>
      <p:sp>
        <p:nvSpPr>
          <p:cNvPr id="19462" name="Rectangle 6">
            <a:extLst>
              <a:ext uri="{FF2B5EF4-FFF2-40B4-BE49-F238E27FC236}">
                <a16:creationId xmlns:a16="http://schemas.microsoft.com/office/drawing/2014/main" id="{85ADBD7C-E159-44D5-A633-86B3DBD994AA}"/>
              </a:ext>
            </a:extLst>
          </p:cNvPr>
          <p:cNvSpPr>
            <a:spLocks noChangeArrowheads="1"/>
          </p:cNvSpPr>
          <p:nvPr/>
        </p:nvSpPr>
        <p:spPr bwMode="auto">
          <a:xfrm>
            <a:off x="2555776" y="6347975"/>
            <a:ext cx="30368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adapted from Burke, 2003)</a:t>
            </a:r>
            <a:endParaRPr kumimoji="0" lang="en-GB"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Rectangle 2048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0482" name="Rectangle 2">
            <a:extLst>
              <a:ext uri="{FF2B5EF4-FFF2-40B4-BE49-F238E27FC236}">
                <a16:creationId xmlns:a16="http://schemas.microsoft.com/office/drawing/2014/main" id="{DB024E9D-BF49-4E1C-864A-923432BAD18E}"/>
              </a:ext>
            </a:extLst>
          </p:cNvPr>
          <p:cNvSpPr>
            <a:spLocks noGrp="1" noChangeArrowheads="1"/>
          </p:cNvSpPr>
          <p:nvPr>
            <p:ph type="title"/>
          </p:nvPr>
        </p:nvSpPr>
        <p:spPr>
          <a:xfrm>
            <a:off x="147014" y="189635"/>
            <a:ext cx="7375161" cy="648072"/>
          </a:xfrm>
        </p:spPr>
        <p:txBody>
          <a:bodyPr anchor="b">
            <a:normAutofit/>
          </a:bodyPr>
          <a:lstStyle/>
          <a:p>
            <a:r>
              <a:rPr lang="en-AU" altLang="en-US" sz="3100" b="1" dirty="0">
                <a:solidFill>
                  <a:schemeClr val="tx2"/>
                </a:solidFill>
              </a:rPr>
              <a:t>Costing and estimating</a:t>
            </a:r>
          </a:p>
        </p:txBody>
      </p:sp>
      <p:grpSp>
        <p:nvGrpSpPr>
          <p:cNvPr id="20492" name="Group 2049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0493" name="Freeform: Shape 2049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Freeform: Shape 2049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Freeform: Shape 2049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6" name="Freeform: Shape 2049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83" name="Rectangle 3">
            <a:extLst>
              <a:ext uri="{FF2B5EF4-FFF2-40B4-BE49-F238E27FC236}">
                <a16:creationId xmlns:a16="http://schemas.microsoft.com/office/drawing/2014/main" id="{A78BE95E-1C04-4608-B828-A14EE0EB7257}"/>
              </a:ext>
            </a:extLst>
          </p:cNvPr>
          <p:cNvSpPr>
            <a:spLocks noGrp="1" noChangeArrowheads="1"/>
          </p:cNvSpPr>
          <p:nvPr>
            <p:ph idx="1"/>
          </p:nvPr>
        </p:nvSpPr>
        <p:spPr>
          <a:xfrm>
            <a:off x="251520" y="1556792"/>
            <a:ext cx="7375161" cy="4294091"/>
          </a:xfrm>
        </p:spPr>
        <p:txBody>
          <a:bodyPr anchor="ctr">
            <a:normAutofit/>
          </a:bodyPr>
          <a:lstStyle/>
          <a:p>
            <a:pPr>
              <a:lnSpc>
                <a:spcPct val="150000"/>
              </a:lnSpc>
              <a:buClr>
                <a:schemeClr val="tx1"/>
              </a:buClr>
            </a:pPr>
            <a:r>
              <a:rPr lang="en-AU" altLang="en-US" sz="2400" dirty="0">
                <a:solidFill>
                  <a:schemeClr val="tx2"/>
                </a:solidFill>
              </a:rPr>
              <a:t>Classification of costs</a:t>
            </a:r>
          </a:p>
          <a:p>
            <a:pPr lvl="1">
              <a:lnSpc>
                <a:spcPct val="150000"/>
              </a:lnSpc>
              <a:buClr>
                <a:schemeClr val="tx1"/>
              </a:buClr>
            </a:pPr>
            <a:r>
              <a:rPr lang="en-AU" altLang="en-US" sz="2400" dirty="0">
                <a:solidFill>
                  <a:schemeClr val="tx2"/>
                </a:solidFill>
              </a:rPr>
              <a:t>Fixed costs, overheads</a:t>
            </a:r>
          </a:p>
          <a:p>
            <a:pPr lvl="1">
              <a:lnSpc>
                <a:spcPct val="150000"/>
              </a:lnSpc>
              <a:buClr>
                <a:schemeClr val="tx1"/>
              </a:buClr>
            </a:pPr>
            <a:r>
              <a:rPr lang="en-AU" altLang="en-US" sz="2400" dirty="0">
                <a:solidFill>
                  <a:schemeClr val="tx2"/>
                </a:solidFill>
              </a:rPr>
              <a:t>Variable costs</a:t>
            </a:r>
          </a:p>
          <a:p>
            <a:pPr>
              <a:lnSpc>
                <a:spcPct val="150000"/>
              </a:lnSpc>
              <a:buClr>
                <a:schemeClr val="tx1"/>
              </a:buClr>
            </a:pPr>
            <a:r>
              <a:rPr lang="en-AU" altLang="en-US" sz="2400" dirty="0">
                <a:solidFill>
                  <a:schemeClr val="tx2"/>
                </a:solidFill>
              </a:rPr>
              <a:t>Estimating</a:t>
            </a:r>
          </a:p>
          <a:p>
            <a:pPr lvl="1">
              <a:lnSpc>
                <a:spcPct val="150000"/>
              </a:lnSpc>
              <a:buClr>
                <a:schemeClr val="tx1"/>
              </a:buClr>
            </a:pPr>
            <a:r>
              <a:rPr lang="en-AU" altLang="en-US" sz="2400" dirty="0">
                <a:solidFill>
                  <a:schemeClr val="tx2"/>
                </a:solidFill>
              </a:rPr>
              <a:t>Top-down estimating</a:t>
            </a:r>
          </a:p>
          <a:p>
            <a:pPr lvl="1">
              <a:lnSpc>
                <a:spcPct val="150000"/>
              </a:lnSpc>
              <a:buClr>
                <a:schemeClr val="tx1"/>
              </a:buClr>
            </a:pPr>
            <a:r>
              <a:rPr lang="en-AU" altLang="en-US" sz="2400" dirty="0">
                <a:solidFill>
                  <a:schemeClr val="tx2"/>
                </a:solidFill>
              </a:rPr>
              <a:t>Bottom-up estimating</a:t>
            </a:r>
          </a:p>
          <a:p>
            <a:pPr lvl="1">
              <a:lnSpc>
                <a:spcPct val="150000"/>
              </a:lnSpc>
              <a:buClr>
                <a:schemeClr val="tx1"/>
              </a:buClr>
            </a:pPr>
            <a:r>
              <a:rPr lang="en-AU" altLang="en-US" sz="2400" dirty="0">
                <a:solidFill>
                  <a:schemeClr val="tx2"/>
                </a:solidFill>
              </a:rPr>
              <a:t>Parametric estimating</a:t>
            </a:r>
          </a:p>
          <a:p>
            <a:endParaRPr lang="en-AU" altLang="en-US" sz="1600" dirty="0">
              <a:solidFill>
                <a:schemeClr val="tx2"/>
              </a:solidFill>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Rectangle 21513">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1506" name="Rectangle 2">
            <a:extLst>
              <a:ext uri="{FF2B5EF4-FFF2-40B4-BE49-F238E27FC236}">
                <a16:creationId xmlns:a16="http://schemas.microsoft.com/office/drawing/2014/main" id="{EA175005-6137-4B9D-9EC1-0568F633ED01}"/>
              </a:ext>
            </a:extLst>
          </p:cNvPr>
          <p:cNvSpPr>
            <a:spLocks noGrp="1" noChangeArrowheads="1"/>
          </p:cNvSpPr>
          <p:nvPr>
            <p:ph type="title"/>
          </p:nvPr>
        </p:nvSpPr>
        <p:spPr>
          <a:xfrm>
            <a:off x="121626" y="122143"/>
            <a:ext cx="7375161" cy="714569"/>
          </a:xfrm>
        </p:spPr>
        <p:txBody>
          <a:bodyPr anchor="b">
            <a:normAutofit/>
          </a:bodyPr>
          <a:lstStyle/>
          <a:p>
            <a:r>
              <a:rPr lang="en-AU" altLang="en-US" sz="3100" b="1" dirty="0">
                <a:solidFill>
                  <a:schemeClr val="tx2"/>
                </a:solidFill>
              </a:rPr>
              <a:t>Costing and estimating</a:t>
            </a:r>
          </a:p>
        </p:txBody>
      </p:sp>
      <p:grpSp>
        <p:nvGrpSpPr>
          <p:cNvPr id="21516" name="Group 21515">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1517" name="Freeform: Shape 21516">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Freeform: Shape 21517">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9" name="Freeform: Shape 21518">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0" name="Freeform: Shape 21519">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507" name="Rectangle 3">
            <a:extLst>
              <a:ext uri="{FF2B5EF4-FFF2-40B4-BE49-F238E27FC236}">
                <a16:creationId xmlns:a16="http://schemas.microsoft.com/office/drawing/2014/main" id="{C0CB00AF-F30A-404A-BE04-CAE8402DC5FD}"/>
              </a:ext>
            </a:extLst>
          </p:cNvPr>
          <p:cNvSpPr>
            <a:spLocks noGrp="1" noChangeArrowheads="1"/>
          </p:cNvSpPr>
          <p:nvPr>
            <p:ph idx="1"/>
          </p:nvPr>
        </p:nvSpPr>
        <p:spPr>
          <a:xfrm>
            <a:off x="162076" y="1521090"/>
            <a:ext cx="7375161" cy="5364293"/>
          </a:xfrm>
        </p:spPr>
        <p:txBody>
          <a:bodyPr anchor="ctr">
            <a:normAutofit/>
          </a:bodyPr>
          <a:lstStyle/>
          <a:p>
            <a:pPr>
              <a:lnSpc>
                <a:spcPct val="160000"/>
              </a:lnSpc>
              <a:buClr>
                <a:schemeClr val="tx1"/>
              </a:buClr>
            </a:pPr>
            <a:r>
              <a:rPr lang="en-AU" altLang="en-US" sz="2400" dirty="0">
                <a:solidFill>
                  <a:schemeClr val="tx2"/>
                </a:solidFill>
              </a:rPr>
              <a:t>Costing time:</a:t>
            </a:r>
          </a:p>
          <a:p>
            <a:pPr lvl="1">
              <a:lnSpc>
                <a:spcPct val="160000"/>
              </a:lnSpc>
              <a:buClr>
                <a:schemeClr val="tx1"/>
              </a:buClr>
            </a:pPr>
            <a:r>
              <a:rPr lang="en-AU" altLang="en-US" sz="2400" dirty="0">
                <a:solidFill>
                  <a:schemeClr val="tx2"/>
                </a:solidFill>
              </a:rPr>
              <a:t>A percentage of the overall event budget</a:t>
            </a:r>
          </a:p>
          <a:p>
            <a:pPr lvl="1">
              <a:lnSpc>
                <a:spcPct val="160000"/>
              </a:lnSpc>
              <a:buClr>
                <a:schemeClr val="tx1"/>
              </a:buClr>
            </a:pPr>
            <a:r>
              <a:rPr lang="en-AU" altLang="en-US" sz="2400" dirty="0">
                <a:solidFill>
                  <a:schemeClr val="tx2"/>
                </a:solidFill>
              </a:rPr>
              <a:t>A fixed fee as a lump sum or per hour rate</a:t>
            </a:r>
          </a:p>
          <a:p>
            <a:pPr lvl="1">
              <a:lnSpc>
                <a:spcPct val="160000"/>
              </a:lnSpc>
              <a:buClr>
                <a:schemeClr val="tx1"/>
              </a:buClr>
            </a:pPr>
            <a:r>
              <a:rPr lang="en-AU" altLang="en-US" sz="2400" dirty="0">
                <a:solidFill>
                  <a:schemeClr val="tx2"/>
                </a:solidFill>
              </a:rPr>
              <a:t>An incentive fee</a:t>
            </a:r>
          </a:p>
          <a:p>
            <a:pPr lvl="1">
              <a:lnSpc>
                <a:spcPct val="160000"/>
              </a:lnSpc>
              <a:buClr>
                <a:schemeClr val="tx1"/>
              </a:buClr>
            </a:pPr>
            <a:r>
              <a:rPr lang="en-AU" altLang="en-US" sz="2400" dirty="0">
                <a:solidFill>
                  <a:schemeClr val="tx2"/>
                </a:solidFill>
              </a:rPr>
              <a:t>A mixture of all three</a:t>
            </a:r>
          </a:p>
          <a:p>
            <a:pPr>
              <a:lnSpc>
                <a:spcPct val="160000"/>
              </a:lnSpc>
              <a:buClr>
                <a:schemeClr val="tx1"/>
              </a:buClr>
            </a:pPr>
            <a:r>
              <a:rPr lang="en-AU" altLang="en-US" sz="2400" dirty="0">
                <a:solidFill>
                  <a:schemeClr val="tx2"/>
                </a:solidFill>
              </a:rPr>
              <a:t>Sensitivity analysis:</a:t>
            </a:r>
          </a:p>
          <a:p>
            <a:pPr lvl="1">
              <a:lnSpc>
                <a:spcPct val="160000"/>
              </a:lnSpc>
              <a:buClr>
                <a:schemeClr val="tx1"/>
              </a:buClr>
            </a:pPr>
            <a:r>
              <a:rPr lang="en-AU" altLang="en-US" sz="2400" dirty="0">
                <a:solidFill>
                  <a:schemeClr val="tx2"/>
                </a:solidFill>
              </a:rPr>
              <a:t>The degree of influence the changes in costs have on the event and its management</a:t>
            </a:r>
          </a:p>
          <a:p>
            <a:pPr lvl="1">
              <a:lnSpc>
                <a:spcPct val="160000"/>
              </a:lnSpc>
              <a:buClr>
                <a:schemeClr val="tx1"/>
              </a:buClr>
            </a:pPr>
            <a:endParaRPr lang="en-AU" altLang="en-US" sz="2400" dirty="0">
              <a:solidFill>
                <a:schemeClr val="tx2"/>
              </a:solidFill>
            </a:endParaRPr>
          </a:p>
          <a:p>
            <a:endParaRPr lang="en-AU" altLang="en-US" sz="1600" dirty="0">
              <a:solidFill>
                <a:schemeClr val="tx2"/>
              </a:solidFill>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Rectangle 22537">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2530" name="Rectangle 2">
            <a:extLst>
              <a:ext uri="{FF2B5EF4-FFF2-40B4-BE49-F238E27FC236}">
                <a16:creationId xmlns:a16="http://schemas.microsoft.com/office/drawing/2014/main" id="{6D9BAF6A-D1A7-4819-976C-7438779B34E2}"/>
              </a:ext>
            </a:extLst>
          </p:cNvPr>
          <p:cNvSpPr>
            <a:spLocks noGrp="1" noChangeArrowheads="1"/>
          </p:cNvSpPr>
          <p:nvPr>
            <p:ph type="title"/>
          </p:nvPr>
        </p:nvSpPr>
        <p:spPr>
          <a:xfrm>
            <a:off x="193985" y="122143"/>
            <a:ext cx="7375161" cy="1066802"/>
          </a:xfrm>
        </p:spPr>
        <p:txBody>
          <a:bodyPr anchor="b">
            <a:normAutofit/>
          </a:bodyPr>
          <a:lstStyle/>
          <a:p>
            <a:r>
              <a:rPr lang="en-AU" altLang="en-US" sz="3100" b="1">
                <a:solidFill>
                  <a:schemeClr val="tx2"/>
                </a:solidFill>
              </a:rPr>
              <a:t>Costing and estimating</a:t>
            </a:r>
          </a:p>
        </p:txBody>
      </p:sp>
      <p:grpSp>
        <p:nvGrpSpPr>
          <p:cNvPr id="22540" name="Group 22539">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2541" name="Freeform: Shape 22540">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2" name="Freeform: Shape 22541">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Freeform: Shape 22542">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4" name="Freeform: Shape 22543">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531" name="Rectangle 3">
            <a:extLst>
              <a:ext uri="{FF2B5EF4-FFF2-40B4-BE49-F238E27FC236}">
                <a16:creationId xmlns:a16="http://schemas.microsoft.com/office/drawing/2014/main" id="{89E557F4-6C4E-40A0-8B8B-043D82D5861F}"/>
              </a:ext>
            </a:extLst>
          </p:cNvPr>
          <p:cNvSpPr>
            <a:spLocks noGrp="1" noChangeArrowheads="1"/>
          </p:cNvSpPr>
          <p:nvPr>
            <p:ph idx="1"/>
          </p:nvPr>
        </p:nvSpPr>
        <p:spPr>
          <a:xfrm>
            <a:off x="222073" y="1772816"/>
            <a:ext cx="7375161" cy="4294091"/>
          </a:xfrm>
        </p:spPr>
        <p:txBody>
          <a:bodyPr anchor="ctr">
            <a:normAutofit/>
          </a:bodyPr>
          <a:lstStyle/>
          <a:p>
            <a:pPr>
              <a:lnSpc>
                <a:spcPct val="110000"/>
              </a:lnSpc>
              <a:buClr>
                <a:schemeClr val="tx1"/>
              </a:buClr>
              <a:buFontTx/>
              <a:buNone/>
            </a:pPr>
            <a:r>
              <a:rPr lang="en-AU" altLang="en-US" sz="2400" b="1" dirty="0">
                <a:solidFill>
                  <a:schemeClr val="tx2"/>
                </a:solidFill>
              </a:rPr>
              <a:t>Tips on reducing costs</a:t>
            </a:r>
          </a:p>
          <a:p>
            <a:pPr>
              <a:lnSpc>
                <a:spcPct val="110000"/>
              </a:lnSpc>
              <a:buClr>
                <a:schemeClr val="tx1"/>
              </a:buClr>
            </a:pPr>
            <a:r>
              <a:rPr lang="en-AU" altLang="en-US" sz="2400" dirty="0">
                <a:solidFill>
                  <a:schemeClr val="tx2"/>
                </a:solidFill>
              </a:rPr>
              <a:t>Publicity</a:t>
            </a:r>
          </a:p>
          <a:p>
            <a:pPr>
              <a:lnSpc>
                <a:spcPct val="110000"/>
              </a:lnSpc>
              <a:buClr>
                <a:schemeClr val="tx1"/>
              </a:buClr>
            </a:pPr>
            <a:r>
              <a:rPr lang="en-AU" altLang="en-US" sz="2400" dirty="0">
                <a:solidFill>
                  <a:schemeClr val="tx2"/>
                </a:solidFill>
              </a:rPr>
              <a:t>Equipment</a:t>
            </a:r>
          </a:p>
          <a:p>
            <a:pPr>
              <a:lnSpc>
                <a:spcPct val="110000"/>
              </a:lnSpc>
              <a:buClr>
                <a:schemeClr val="tx1"/>
              </a:buClr>
            </a:pPr>
            <a:r>
              <a:rPr lang="en-AU" altLang="en-US" sz="2400" dirty="0">
                <a:solidFill>
                  <a:schemeClr val="tx2"/>
                </a:solidFill>
              </a:rPr>
              <a:t>In-kind gifts</a:t>
            </a:r>
          </a:p>
          <a:p>
            <a:pPr>
              <a:lnSpc>
                <a:spcPct val="110000"/>
              </a:lnSpc>
              <a:buClr>
                <a:schemeClr val="tx1"/>
              </a:buClr>
            </a:pPr>
            <a:r>
              <a:rPr lang="en-AU" altLang="en-US" sz="2400" dirty="0">
                <a:solidFill>
                  <a:schemeClr val="tx2"/>
                </a:solidFill>
              </a:rPr>
              <a:t>Hiring charges</a:t>
            </a:r>
          </a:p>
          <a:p>
            <a:pPr>
              <a:lnSpc>
                <a:spcPct val="110000"/>
              </a:lnSpc>
              <a:buClr>
                <a:schemeClr val="tx1"/>
              </a:buClr>
            </a:pPr>
            <a:r>
              <a:rPr lang="en-AU" altLang="en-US" sz="2400" dirty="0">
                <a:solidFill>
                  <a:schemeClr val="tx2"/>
                </a:solidFill>
              </a:rPr>
              <a:t>Priorities cost centres</a:t>
            </a:r>
          </a:p>
          <a:p>
            <a:pPr>
              <a:lnSpc>
                <a:spcPct val="110000"/>
              </a:lnSpc>
              <a:buClr>
                <a:schemeClr val="tx1"/>
              </a:buClr>
            </a:pPr>
            <a:r>
              <a:rPr lang="en-AU" altLang="en-US" sz="2400" dirty="0">
                <a:solidFill>
                  <a:schemeClr val="tx2"/>
                </a:solidFill>
              </a:rPr>
              <a:t>Volunteers</a:t>
            </a:r>
          </a:p>
          <a:p>
            <a:pPr>
              <a:buClr>
                <a:schemeClr val="tx1"/>
              </a:buClr>
            </a:pPr>
            <a:endParaRPr lang="en-AU" altLang="en-US" sz="1600" dirty="0">
              <a:solidFill>
                <a:schemeClr val="tx2"/>
              </a:solidFill>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Rectangle 23561">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3554" name="Rectangle 2">
            <a:extLst>
              <a:ext uri="{FF2B5EF4-FFF2-40B4-BE49-F238E27FC236}">
                <a16:creationId xmlns:a16="http://schemas.microsoft.com/office/drawing/2014/main" id="{4E8B7B14-2A2F-468B-AC14-1A2ACD26FD1C}"/>
              </a:ext>
            </a:extLst>
          </p:cNvPr>
          <p:cNvSpPr>
            <a:spLocks noGrp="1" noChangeArrowheads="1"/>
          </p:cNvSpPr>
          <p:nvPr>
            <p:ph type="title"/>
          </p:nvPr>
        </p:nvSpPr>
        <p:spPr>
          <a:xfrm>
            <a:off x="107504" y="85834"/>
            <a:ext cx="7375161" cy="1066802"/>
          </a:xfrm>
        </p:spPr>
        <p:txBody>
          <a:bodyPr anchor="b">
            <a:normAutofit/>
          </a:bodyPr>
          <a:lstStyle/>
          <a:p>
            <a:r>
              <a:rPr lang="en-AU" altLang="en-US" sz="3100" b="1" dirty="0">
                <a:solidFill>
                  <a:schemeClr val="tx2"/>
                </a:solidFill>
              </a:rPr>
              <a:t>Costing and estimating</a:t>
            </a:r>
          </a:p>
        </p:txBody>
      </p:sp>
      <p:grpSp>
        <p:nvGrpSpPr>
          <p:cNvPr id="23564" name="Group 23563">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3565" name="Freeform: Shape 23564">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6" name="Freeform: Shape 23565">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7" name="Freeform: Shape 23566">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Freeform: Shape 23567">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555" name="Rectangle 3">
            <a:extLst>
              <a:ext uri="{FF2B5EF4-FFF2-40B4-BE49-F238E27FC236}">
                <a16:creationId xmlns:a16="http://schemas.microsoft.com/office/drawing/2014/main" id="{DDC2E1F1-1056-450A-88CA-D2359BEE56D4}"/>
              </a:ext>
            </a:extLst>
          </p:cNvPr>
          <p:cNvSpPr>
            <a:spLocks noGrp="1" noChangeArrowheads="1"/>
          </p:cNvSpPr>
          <p:nvPr>
            <p:ph idx="1"/>
          </p:nvPr>
        </p:nvSpPr>
        <p:spPr>
          <a:xfrm>
            <a:off x="122357" y="1533656"/>
            <a:ext cx="7375161" cy="5063696"/>
          </a:xfrm>
        </p:spPr>
        <p:txBody>
          <a:bodyPr anchor="ctr">
            <a:normAutofit/>
          </a:bodyPr>
          <a:lstStyle/>
          <a:p>
            <a:pPr>
              <a:lnSpc>
                <a:spcPct val="100000"/>
              </a:lnSpc>
              <a:buClr>
                <a:schemeClr val="tx1"/>
              </a:buClr>
              <a:buFontTx/>
              <a:buNone/>
            </a:pPr>
            <a:r>
              <a:rPr lang="en-AU" altLang="en-US" sz="2400" b="1" dirty="0">
                <a:solidFill>
                  <a:schemeClr val="tx2"/>
                </a:solidFill>
              </a:rPr>
              <a:t>Revenue</a:t>
            </a:r>
          </a:p>
          <a:p>
            <a:pPr>
              <a:lnSpc>
                <a:spcPct val="100000"/>
              </a:lnSpc>
              <a:buClr>
                <a:schemeClr val="tx1"/>
              </a:buClr>
            </a:pPr>
            <a:r>
              <a:rPr lang="en-AU" altLang="en-US" sz="2400" dirty="0">
                <a:solidFill>
                  <a:schemeClr val="tx2"/>
                </a:solidFill>
              </a:rPr>
              <a:t>Various revenue sources including:</a:t>
            </a:r>
          </a:p>
          <a:p>
            <a:pPr lvl="1">
              <a:lnSpc>
                <a:spcPct val="100000"/>
              </a:lnSpc>
              <a:buClr>
                <a:schemeClr val="tx1"/>
              </a:buClr>
            </a:pPr>
            <a:r>
              <a:rPr lang="en-AU" altLang="en-US" sz="2400" dirty="0">
                <a:solidFill>
                  <a:schemeClr val="tx2"/>
                </a:solidFill>
              </a:rPr>
              <a:t>Ticket sales</a:t>
            </a:r>
          </a:p>
          <a:p>
            <a:pPr lvl="1">
              <a:lnSpc>
                <a:spcPct val="100000"/>
              </a:lnSpc>
              <a:buClr>
                <a:schemeClr val="tx1"/>
              </a:buClr>
            </a:pPr>
            <a:r>
              <a:rPr lang="en-AU" altLang="en-US" sz="2400" dirty="0">
                <a:solidFill>
                  <a:schemeClr val="tx2"/>
                </a:solidFill>
              </a:rPr>
              <a:t>Sponsorship</a:t>
            </a:r>
          </a:p>
          <a:p>
            <a:pPr lvl="1">
              <a:lnSpc>
                <a:spcPct val="100000"/>
              </a:lnSpc>
              <a:buClr>
                <a:schemeClr val="tx1"/>
              </a:buClr>
            </a:pPr>
            <a:r>
              <a:rPr lang="en-AU" altLang="en-US" sz="2400" dirty="0">
                <a:solidFill>
                  <a:schemeClr val="tx2"/>
                </a:solidFill>
              </a:rPr>
              <a:t>Merchandising</a:t>
            </a:r>
          </a:p>
          <a:p>
            <a:pPr lvl="1">
              <a:lnSpc>
                <a:spcPct val="100000"/>
              </a:lnSpc>
              <a:buClr>
                <a:schemeClr val="tx1"/>
              </a:buClr>
            </a:pPr>
            <a:r>
              <a:rPr lang="en-AU" altLang="en-US" sz="2400" dirty="0">
                <a:solidFill>
                  <a:schemeClr val="tx2"/>
                </a:solidFill>
              </a:rPr>
              <a:t>Grants and fundraising</a:t>
            </a:r>
          </a:p>
          <a:p>
            <a:pPr>
              <a:lnSpc>
                <a:spcPct val="100000"/>
              </a:lnSpc>
              <a:buClr>
                <a:schemeClr val="tx1"/>
              </a:buClr>
            </a:pPr>
            <a:r>
              <a:rPr lang="en-AU" altLang="en-US" sz="2400" dirty="0">
                <a:solidFill>
                  <a:schemeClr val="tx2"/>
                </a:solidFill>
              </a:rPr>
              <a:t>Ticket pricing</a:t>
            </a:r>
          </a:p>
          <a:p>
            <a:pPr lvl="1">
              <a:lnSpc>
                <a:spcPct val="100000"/>
              </a:lnSpc>
              <a:buClr>
                <a:schemeClr val="tx1"/>
              </a:buClr>
            </a:pPr>
            <a:r>
              <a:rPr lang="en-AU" altLang="en-US" sz="2400" dirty="0">
                <a:solidFill>
                  <a:schemeClr val="tx2"/>
                </a:solidFill>
              </a:rPr>
              <a:t>Covering costs</a:t>
            </a:r>
          </a:p>
          <a:p>
            <a:pPr lvl="1">
              <a:lnSpc>
                <a:spcPct val="100000"/>
              </a:lnSpc>
              <a:buClr>
                <a:schemeClr val="tx1"/>
              </a:buClr>
            </a:pPr>
            <a:r>
              <a:rPr lang="en-AU" altLang="en-US" sz="2400" dirty="0">
                <a:solidFill>
                  <a:schemeClr val="tx2"/>
                </a:solidFill>
              </a:rPr>
              <a:t>Market demand</a:t>
            </a:r>
          </a:p>
          <a:p>
            <a:pPr lvl="1">
              <a:lnSpc>
                <a:spcPct val="100000"/>
              </a:lnSpc>
              <a:buClr>
                <a:schemeClr val="tx1"/>
              </a:buClr>
            </a:pPr>
            <a:r>
              <a:rPr lang="en-AU" altLang="en-US" sz="2400" dirty="0">
                <a:solidFill>
                  <a:schemeClr val="tx2"/>
                </a:solidFill>
              </a:rPr>
              <a:t>Perceived value</a:t>
            </a:r>
          </a:p>
          <a:p>
            <a:pPr>
              <a:lnSpc>
                <a:spcPct val="100000"/>
              </a:lnSpc>
              <a:buClr>
                <a:schemeClr val="tx1"/>
              </a:buClr>
            </a:pPr>
            <a:endParaRPr lang="en-AU" altLang="en-US" sz="1600" dirty="0">
              <a:solidFill>
                <a:schemeClr val="tx2"/>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Rectangle 24585">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4578" name="Rectangle 2">
            <a:extLst>
              <a:ext uri="{FF2B5EF4-FFF2-40B4-BE49-F238E27FC236}">
                <a16:creationId xmlns:a16="http://schemas.microsoft.com/office/drawing/2014/main" id="{7E3CA955-4867-45C0-B719-DE9635197FD5}"/>
              </a:ext>
            </a:extLst>
          </p:cNvPr>
          <p:cNvSpPr>
            <a:spLocks noGrp="1" noChangeArrowheads="1"/>
          </p:cNvSpPr>
          <p:nvPr>
            <p:ph type="title"/>
          </p:nvPr>
        </p:nvSpPr>
        <p:spPr>
          <a:xfrm>
            <a:off x="35496" y="44624"/>
            <a:ext cx="7375161" cy="1066802"/>
          </a:xfrm>
        </p:spPr>
        <p:txBody>
          <a:bodyPr anchor="b">
            <a:normAutofit/>
          </a:bodyPr>
          <a:lstStyle/>
          <a:p>
            <a:r>
              <a:rPr lang="en-AU" altLang="en-US" sz="3100" b="1" dirty="0">
                <a:solidFill>
                  <a:schemeClr val="tx2"/>
                </a:solidFill>
              </a:rPr>
              <a:t>Costing and estimating</a:t>
            </a:r>
          </a:p>
        </p:txBody>
      </p:sp>
      <p:grpSp>
        <p:nvGrpSpPr>
          <p:cNvPr id="24588" name="Group 24587">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24589" name="Freeform: Shape 24588">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0" name="Freeform: Shape 24589">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1" name="Freeform: Shape 24590">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2" name="Freeform: Shape 24591">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579" name="Rectangle 3">
            <a:extLst>
              <a:ext uri="{FF2B5EF4-FFF2-40B4-BE49-F238E27FC236}">
                <a16:creationId xmlns:a16="http://schemas.microsoft.com/office/drawing/2014/main" id="{7DE04CF2-D8D0-4C61-BDC5-87E5DBA94954}"/>
              </a:ext>
            </a:extLst>
          </p:cNvPr>
          <p:cNvSpPr>
            <a:spLocks noGrp="1" noChangeArrowheads="1"/>
          </p:cNvSpPr>
          <p:nvPr>
            <p:ph idx="1"/>
          </p:nvPr>
        </p:nvSpPr>
        <p:spPr>
          <a:xfrm>
            <a:off x="251520" y="1382829"/>
            <a:ext cx="7375161" cy="5203767"/>
          </a:xfrm>
        </p:spPr>
        <p:txBody>
          <a:bodyPr anchor="ctr">
            <a:normAutofit/>
          </a:bodyPr>
          <a:lstStyle/>
          <a:p>
            <a:pPr>
              <a:lnSpc>
                <a:spcPct val="100000"/>
              </a:lnSpc>
              <a:buClr>
                <a:schemeClr val="tx1"/>
              </a:buClr>
              <a:buFontTx/>
              <a:buNone/>
            </a:pPr>
            <a:r>
              <a:rPr lang="en-AU" altLang="en-US" sz="2400" b="1" dirty="0">
                <a:solidFill>
                  <a:schemeClr val="tx2"/>
                </a:solidFill>
              </a:rPr>
              <a:t>Tips for increasing projected income</a:t>
            </a:r>
          </a:p>
          <a:p>
            <a:pPr>
              <a:lnSpc>
                <a:spcPct val="100000"/>
              </a:lnSpc>
              <a:buClr>
                <a:schemeClr val="tx1"/>
              </a:buClr>
            </a:pPr>
            <a:r>
              <a:rPr lang="en-AU" altLang="en-US" sz="2400" dirty="0">
                <a:solidFill>
                  <a:schemeClr val="tx2"/>
                </a:solidFill>
              </a:rPr>
              <a:t>Ticket scaling</a:t>
            </a:r>
          </a:p>
          <a:p>
            <a:pPr>
              <a:lnSpc>
                <a:spcPct val="100000"/>
              </a:lnSpc>
              <a:buClr>
                <a:schemeClr val="tx1"/>
              </a:buClr>
            </a:pPr>
            <a:r>
              <a:rPr lang="en-AU" altLang="en-US" sz="2400" dirty="0">
                <a:solidFill>
                  <a:schemeClr val="tx2"/>
                </a:solidFill>
              </a:rPr>
              <a:t>In-kind support</a:t>
            </a:r>
          </a:p>
          <a:p>
            <a:pPr>
              <a:lnSpc>
                <a:spcPct val="100000"/>
              </a:lnSpc>
              <a:buClr>
                <a:schemeClr val="tx1"/>
              </a:buClr>
            </a:pPr>
            <a:r>
              <a:rPr lang="en-AU" altLang="en-US" sz="2400" dirty="0">
                <a:solidFill>
                  <a:schemeClr val="tx2"/>
                </a:solidFill>
              </a:rPr>
              <a:t>Merchandising</a:t>
            </a:r>
          </a:p>
          <a:p>
            <a:pPr>
              <a:lnSpc>
                <a:spcPct val="100000"/>
              </a:lnSpc>
              <a:buClr>
                <a:schemeClr val="tx1"/>
              </a:buClr>
            </a:pPr>
            <a:r>
              <a:rPr lang="en-AU" altLang="en-US" sz="2400" dirty="0">
                <a:solidFill>
                  <a:schemeClr val="tx2"/>
                </a:solidFill>
              </a:rPr>
              <a:t>Broadcast rights</a:t>
            </a:r>
          </a:p>
          <a:p>
            <a:pPr>
              <a:lnSpc>
                <a:spcPct val="100000"/>
              </a:lnSpc>
              <a:buClr>
                <a:schemeClr val="tx1"/>
              </a:buClr>
            </a:pPr>
            <a:r>
              <a:rPr lang="en-AU" altLang="en-US" sz="2400" dirty="0">
                <a:solidFill>
                  <a:schemeClr val="tx2"/>
                </a:solidFill>
              </a:rPr>
              <a:t>Sponsorship leverage</a:t>
            </a:r>
          </a:p>
          <a:p>
            <a:pPr>
              <a:lnSpc>
                <a:spcPct val="100000"/>
              </a:lnSpc>
              <a:buClr>
                <a:schemeClr val="tx1"/>
              </a:buClr>
            </a:pPr>
            <a:r>
              <a:rPr lang="en-AU" altLang="en-US" sz="2400" dirty="0">
                <a:solidFill>
                  <a:schemeClr val="tx2"/>
                </a:solidFill>
              </a:rPr>
              <a:t>Special features</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0" name="Rectangle 4096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0962" name="Rectangle 2">
            <a:extLst>
              <a:ext uri="{FF2B5EF4-FFF2-40B4-BE49-F238E27FC236}">
                <a16:creationId xmlns:a16="http://schemas.microsoft.com/office/drawing/2014/main" id="{4A7BA258-9A22-4DD3-8979-CEBF91CE572B}"/>
              </a:ext>
            </a:extLst>
          </p:cNvPr>
          <p:cNvSpPr>
            <a:spLocks noGrp="1" noChangeArrowheads="1"/>
          </p:cNvSpPr>
          <p:nvPr>
            <p:ph type="title"/>
          </p:nvPr>
        </p:nvSpPr>
        <p:spPr>
          <a:xfrm>
            <a:off x="323528" y="195549"/>
            <a:ext cx="7375161" cy="641163"/>
          </a:xfrm>
        </p:spPr>
        <p:txBody>
          <a:bodyPr anchor="b">
            <a:normAutofit/>
          </a:bodyPr>
          <a:lstStyle/>
          <a:p>
            <a:pPr eaLnBrk="1" hangingPunct="1"/>
            <a:r>
              <a:rPr lang="en-GB" altLang="en-US" sz="3100" dirty="0">
                <a:solidFill>
                  <a:schemeClr val="tx2"/>
                </a:solidFill>
              </a:rPr>
              <a:t>Critical success factors for financing events</a:t>
            </a:r>
            <a:endParaRPr lang="en-US" altLang="en-US" sz="3100" dirty="0">
              <a:solidFill>
                <a:schemeClr val="tx2"/>
              </a:solidFill>
            </a:endParaRPr>
          </a:p>
        </p:txBody>
      </p:sp>
      <p:grpSp>
        <p:nvGrpSpPr>
          <p:cNvPr id="40972" name="Group 4097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40973" name="Freeform: Shape 4097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4" name="Freeform: Shape 4097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5" name="Freeform: Shape 4097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6" name="Freeform: Shape 4097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963" name="Rectangle 3">
            <a:extLst>
              <a:ext uri="{FF2B5EF4-FFF2-40B4-BE49-F238E27FC236}">
                <a16:creationId xmlns:a16="http://schemas.microsoft.com/office/drawing/2014/main" id="{14B5F2B0-346D-4CA9-B61C-77313AB2074F}"/>
              </a:ext>
            </a:extLst>
          </p:cNvPr>
          <p:cNvSpPr>
            <a:spLocks noGrp="1" noChangeArrowheads="1"/>
          </p:cNvSpPr>
          <p:nvPr>
            <p:ph idx="1"/>
          </p:nvPr>
        </p:nvSpPr>
        <p:spPr>
          <a:xfrm>
            <a:off x="179512" y="1032260"/>
            <a:ext cx="7375161" cy="5616624"/>
          </a:xfrm>
        </p:spPr>
        <p:txBody>
          <a:bodyPr anchor="ctr">
            <a:normAutofit fontScale="92500"/>
          </a:bodyPr>
          <a:lstStyle/>
          <a:p>
            <a:pPr marL="352425" indent="-352425" eaLnBrk="1" hangingPunct="1">
              <a:lnSpc>
                <a:spcPct val="110000"/>
              </a:lnSpc>
              <a:buFontTx/>
              <a:buAutoNum type="arabicPeriod"/>
            </a:pPr>
            <a:r>
              <a:rPr lang="en-GB" altLang="en-US" sz="2200" b="1" dirty="0">
                <a:solidFill>
                  <a:schemeClr val="tx2"/>
                </a:solidFill>
              </a:rPr>
              <a:t>The dynamics of budgets</a:t>
            </a:r>
            <a:r>
              <a:rPr lang="en-GB" altLang="en-US" sz="2200" dirty="0">
                <a:solidFill>
                  <a:schemeClr val="tx2"/>
                </a:solidFill>
              </a:rPr>
              <a:t>, especially in the bidding stages (inflation, exchange rates) </a:t>
            </a:r>
            <a:br>
              <a:rPr lang="en-GB" altLang="en-US" sz="2200" dirty="0">
                <a:solidFill>
                  <a:schemeClr val="tx2"/>
                </a:solidFill>
              </a:rPr>
            </a:br>
            <a:r>
              <a:rPr lang="en-GB" altLang="en-US" sz="2200" dirty="0">
                <a:solidFill>
                  <a:schemeClr val="tx2"/>
                </a:solidFill>
              </a:rPr>
              <a:t>need to be understood, tracked, continuously evaluated and discussed within the organisation delivering the event. </a:t>
            </a:r>
            <a:br>
              <a:rPr lang="en-GB" altLang="en-US" sz="2200" dirty="0">
                <a:solidFill>
                  <a:schemeClr val="tx2"/>
                </a:solidFill>
              </a:rPr>
            </a:br>
            <a:r>
              <a:rPr lang="en-GB" altLang="en-US" sz="2200" dirty="0">
                <a:solidFill>
                  <a:schemeClr val="tx2"/>
                </a:solidFill>
              </a:rPr>
              <a:t>Thinking through different scenarios and playing through different situations helps to avoid making big financial mistakes.</a:t>
            </a:r>
          </a:p>
          <a:p>
            <a:pPr marL="352425" indent="-352425">
              <a:lnSpc>
                <a:spcPct val="110000"/>
              </a:lnSpc>
              <a:buFontTx/>
              <a:buAutoNum type="arabicPeriod"/>
            </a:pPr>
            <a:r>
              <a:rPr lang="en-GB" altLang="en-US" sz="2200" b="1" dirty="0"/>
              <a:t>Contingency planning </a:t>
            </a:r>
            <a:r>
              <a:rPr lang="en-GB" altLang="en-US" sz="2200" dirty="0"/>
              <a:t>is crucial – some event</a:t>
            </a:r>
            <a:br>
              <a:rPr lang="en-GB" altLang="en-US" sz="2200" dirty="0"/>
            </a:br>
            <a:r>
              <a:rPr lang="en-GB" altLang="en-US" sz="2200" dirty="0"/>
              <a:t>owners ask the organiser to add 10% of all costs </a:t>
            </a:r>
            <a:br>
              <a:rPr lang="en-GB" altLang="en-US" sz="2200" dirty="0"/>
            </a:br>
            <a:r>
              <a:rPr lang="en-GB" altLang="en-US" sz="2200" dirty="0"/>
              <a:t>to the ordinary budget as a reserve.</a:t>
            </a:r>
            <a:br>
              <a:rPr lang="en-GB" altLang="en-US" sz="2200" dirty="0"/>
            </a:br>
            <a:r>
              <a:rPr lang="en-GB" altLang="en-US" sz="2200" dirty="0"/>
              <a:t>Events have many, mainly negative surprises, where finances are concerned.</a:t>
            </a:r>
            <a:br>
              <a:rPr lang="en-GB" altLang="en-US" sz="2200" dirty="0"/>
            </a:br>
            <a:r>
              <a:rPr lang="en-GB" altLang="en-US" sz="2200" dirty="0"/>
              <a:t>Secondly, showing the stakeholders that the organiser is aware of potential surprises and has allowed for a reserve is also a sign of professionalism. </a:t>
            </a:r>
            <a:br>
              <a:rPr lang="en-GB" altLang="en-US" sz="2200" dirty="0"/>
            </a:br>
            <a:r>
              <a:rPr lang="en-GB" altLang="en-US" sz="2200" dirty="0"/>
              <a:t>The major guideline for budgeting is be very careful, moderate and pessimistic rather than optimistic when budgeting.</a:t>
            </a:r>
            <a:endParaRPr lang="en-US" altLang="en-US" sz="2200" dirty="0"/>
          </a:p>
          <a:p>
            <a:pPr marL="352425" indent="-352425" eaLnBrk="1" hangingPunct="1">
              <a:buFontTx/>
              <a:buAutoNum type="arabicPeriod"/>
            </a:pPr>
            <a:endParaRPr lang="en-GB" altLang="en-US" sz="1600" dirty="0">
              <a:solidFill>
                <a:schemeClr val="tx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6" name="Rectangle 430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10" name="Rectangle 2">
            <a:extLst>
              <a:ext uri="{FF2B5EF4-FFF2-40B4-BE49-F238E27FC236}">
                <a16:creationId xmlns:a16="http://schemas.microsoft.com/office/drawing/2014/main" id="{4F58CE96-6A60-48EB-A7EF-0BC8243160ED}"/>
              </a:ext>
            </a:extLst>
          </p:cNvPr>
          <p:cNvSpPr>
            <a:spLocks noGrp="1" noChangeArrowheads="1"/>
          </p:cNvSpPr>
          <p:nvPr>
            <p:ph type="title"/>
          </p:nvPr>
        </p:nvSpPr>
        <p:spPr>
          <a:xfrm>
            <a:off x="196802" y="127061"/>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3011" name="Rectangle 3">
            <a:extLst>
              <a:ext uri="{FF2B5EF4-FFF2-40B4-BE49-F238E27FC236}">
                <a16:creationId xmlns:a16="http://schemas.microsoft.com/office/drawing/2014/main" id="{936E6163-2B22-4CF5-B349-B169C5D07C86}"/>
              </a:ext>
            </a:extLst>
          </p:cNvPr>
          <p:cNvSpPr>
            <a:spLocks noGrp="1" noChangeArrowheads="1"/>
          </p:cNvSpPr>
          <p:nvPr>
            <p:ph idx="1"/>
          </p:nvPr>
        </p:nvSpPr>
        <p:spPr>
          <a:xfrm>
            <a:off x="323528" y="1485107"/>
            <a:ext cx="8178799" cy="4947958"/>
          </a:xfrm>
        </p:spPr>
        <p:txBody>
          <a:bodyPr>
            <a:normAutofit/>
          </a:bodyPr>
          <a:lstStyle/>
          <a:p>
            <a:pPr marL="514350" indent="-514350" eaLnBrk="1" hangingPunct="1">
              <a:lnSpc>
                <a:spcPct val="100000"/>
              </a:lnSpc>
              <a:buFontTx/>
              <a:buAutoNum type="arabicPeriod" startAt="3"/>
            </a:pPr>
            <a:r>
              <a:rPr lang="en-GB" altLang="en-US" sz="2000" dirty="0"/>
              <a:t>Very often </a:t>
            </a:r>
            <a:r>
              <a:rPr lang="en-GB" altLang="en-US" sz="2000" b="1" dirty="0"/>
              <a:t>‘big bucket’ costs are not quantifiable </a:t>
            </a:r>
            <a:r>
              <a:rPr lang="en-GB" altLang="en-US" sz="2000" dirty="0"/>
              <a:t>and need to be borne by third parties, mainly the public. </a:t>
            </a:r>
            <a:br>
              <a:rPr lang="en-GB" altLang="en-US" sz="2000" dirty="0"/>
            </a:br>
            <a:r>
              <a:rPr lang="en-GB" altLang="en-US" sz="2000" dirty="0"/>
              <a:t>Be honest with public funders and make them understand that </a:t>
            </a:r>
            <a:r>
              <a:rPr lang="en-GB" altLang="en-US" sz="2000" b="1" dirty="0"/>
              <a:t>variability of costs is part of managing expectations. </a:t>
            </a:r>
            <a:br>
              <a:rPr lang="en-GB" altLang="en-US" sz="2000" dirty="0"/>
            </a:br>
            <a:r>
              <a:rPr lang="en-GB" altLang="en-US" sz="2000" dirty="0"/>
              <a:t>Especially working in a political context involves being very clear about the financial implications of the events.</a:t>
            </a:r>
          </a:p>
          <a:p>
            <a:pPr marL="514350" indent="-514350">
              <a:lnSpc>
                <a:spcPct val="100000"/>
              </a:lnSpc>
              <a:buFontTx/>
              <a:buAutoNum type="arabicPeriod" startAt="3"/>
            </a:pPr>
            <a:r>
              <a:rPr lang="en-GB" altLang="en-US" sz="2000" dirty="0"/>
              <a:t>The costs and also potential revenues greatly depend on situations that cannot be influenced. </a:t>
            </a:r>
            <a:br>
              <a:rPr lang="en-GB" altLang="en-US" sz="2000" dirty="0"/>
            </a:br>
            <a:r>
              <a:rPr lang="en-GB" altLang="en-US" sz="2000" dirty="0"/>
              <a:t>The </a:t>
            </a:r>
            <a:r>
              <a:rPr lang="en-GB" altLang="en-US" sz="2000" b="1" dirty="0"/>
              <a:t>unpredictability of the results of a sports event</a:t>
            </a:r>
            <a:r>
              <a:rPr lang="en-GB" altLang="en-US" sz="2000" dirty="0"/>
              <a:t> can have massive impacts. </a:t>
            </a:r>
            <a:br>
              <a:rPr lang="en-US" altLang="en-US" sz="2000" dirty="0"/>
            </a:br>
            <a:r>
              <a:rPr lang="en-GB" altLang="en-US" sz="2000" dirty="0"/>
              <a:t>Such implications may also have impacts on the consumer behaviour of event tourists, positively in the case of sporting success and negatively in the case of unsuccessful sporting outcomes. </a:t>
            </a:r>
            <a:br>
              <a:rPr lang="en-GB" altLang="en-US" sz="2000" dirty="0"/>
            </a:br>
            <a:r>
              <a:rPr lang="en-GB" altLang="en-US" sz="2000" dirty="0"/>
              <a:t>These situations need to be considered and may be part of an overall risk management strategy.</a:t>
            </a:r>
          </a:p>
          <a:p>
            <a:pPr marL="514350" indent="-514350" eaLnBrk="1" hangingPunct="1">
              <a:buFontTx/>
              <a:buAutoNum type="arabicPeriod" startAt="3"/>
            </a:pPr>
            <a:endParaRPr lang="en-US" altLang="en-US" sz="1700" dirty="0"/>
          </a:p>
        </p:txBody>
      </p:sp>
      <p:sp>
        <p:nvSpPr>
          <p:cNvPr id="43018" name="Rectangle 4301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0" name="Isosceles Triangle 4301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2" name="Isosceles Triangle 430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024" name="Rectangle 430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64" name="Rectangle 4506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59" name="Rectangle 2">
            <a:extLst>
              <a:ext uri="{FF2B5EF4-FFF2-40B4-BE49-F238E27FC236}">
                <a16:creationId xmlns:a16="http://schemas.microsoft.com/office/drawing/2014/main" id="{DB03F35B-1B13-4391-8619-C30200BD7FD8}"/>
              </a:ext>
            </a:extLst>
          </p:cNvPr>
          <p:cNvSpPr>
            <a:spLocks noGrp="1" noChangeArrowheads="1"/>
          </p:cNvSpPr>
          <p:nvPr>
            <p:ph type="title"/>
          </p:nvPr>
        </p:nvSpPr>
        <p:spPr>
          <a:xfrm>
            <a:off x="107504" y="61178"/>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5058" name="Content Placeholder 2">
            <a:extLst>
              <a:ext uri="{FF2B5EF4-FFF2-40B4-BE49-F238E27FC236}">
                <a16:creationId xmlns:a16="http://schemas.microsoft.com/office/drawing/2014/main" id="{1BC9A29B-B191-4C7B-8400-7EEB485D495B}"/>
              </a:ext>
            </a:extLst>
          </p:cNvPr>
          <p:cNvSpPr>
            <a:spLocks noGrp="1"/>
          </p:cNvSpPr>
          <p:nvPr>
            <p:ph idx="1"/>
          </p:nvPr>
        </p:nvSpPr>
        <p:spPr>
          <a:xfrm>
            <a:off x="482600" y="1412776"/>
            <a:ext cx="8178799" cy="5206302"/>
          </a:xfrm>
        </p:spPr>
        <p:txBody>
          <a:bodyPr>
            <a:normAutofit fontScale="92500" lnSpcReduction="20000"/>
          </a:bodyPr>
          <a:lstStyle/>
          <a:p>
            <a:pPr marL="457200" indent="-457200">
              <a:lnSpc>
                <a:spcPct val="120000"/>
              </a:lnSpc>
              <a:buFontTx/>
              <a:buAutoNum type="arabicPeriod" startAt="5"/>
            </a:pPr>
            <a:r>
              <a:rPr lang="en-GB" altLang="en-US" sz="2400" dirty="0"/>
              <a:t>The </a:t>
            </a:r>
            <a:r>
              <a:rPr lang="en-GB" altLang="en-US" sz="2400" b="1" dirty="0"/>
              <a:t>principles of good governance </a:t>
            </a:r>
            <a:r>
              <a:rPr lang="en-GB" altLang="en-US" sz="2400" dirty="0"/>
              <a:t>(transparency, accountability, democracy, responsibility, equity, effectiveness, efficiency) may also be used as guiding principles for financing events. </a:t>
            </a:r>
            <a:br>
              <a:rPr lang="en-GB" altLang="en-US" sz="2400" dirty="0"/>
            </a:br>
            <a:r>
              <a:rPr lang="en-GB" altLang="en-US" sz="2400" dirty="0"/>
              <a:t>For example, transparent decision-making policies within the event organisation may prevent conflict </a:t>
            </a:r>
            <a:br>
              <a:rPr lang="en-GB" altLang="en-US" sz="2400" dirty="0"/>
            </a:br>
            <a:r>
              <a:rPr lang="en-GB" altLang="en-US" sz="2400" dirty="0"/>
              <a:t>in the team.</a:t>
            </a:r>
          </a:p>
          <a:p>
            <a:pPr marL="457200" indent="-457200">
              <a:lnSpc>
                <a:spcPct val="120000"/>
              </a:lnSpc>
              <a:buFontTx/>
              <a:buAutoNum type="arabicPeriod" startAt="5"/>
            </a:pPr>
            <a:r>
              <a:rPr lang="en-GB" altLang="en-US" sz="2400" b="1" dirty="0"/>
              <a:t>Planning liquidity </a:t>
            </a:r>
            <a:r>
              <a:rPr lang="en-GB" altLang="en-US" sz="2400" dirty="0"/>
              <a:t>is also crucial to success. </a:t>
            </a:r>
            <a:br>
              <a:rPr lang="en-GB" altLang="en-US" sz="2400" dirty="0"/>
            </a:br>
            <a:r>
              <a:rPr lang="en-GB" altLang="en-US" sz="2400" dirty="0"/>
              <a:t>Event budgets ‘explode’ just before and right after </a:t>
            </a:r>
            <a:br>
              <a:rPr lang="en-GB" altLang="en-US" sz="2400" dirty="0"/>
            </a:br>
            <a:r>
              <a:rPr lang="en-GB" altLang="en-US" sz="2400" dirty="0"/>
              <a:t>the event and high amounts of financial resources are required during this peak period. </a:t>
            </a:r>
            <a:br>
              <a:rPr lang="en-GB" altLang="en-US" sz="2400" dirty="0"/>
            </a:br>
            <a:r>
              <a:rPr lang="en-GB" altLang="en-US" sz="2400" dirty="0"/>
              <a:t>It is crucial to guarantee good planning with regard </a:t>
            </a:r>
            <a:br>
              <a:rPr lang="en-GB" altLang="en-US" sz="2400" dirty="0"/>
            </a:br>
            <a:r>
              <a:rPr lang="en-GB" altLang="en-US" sz="2400" dirty="0"/>
              <a:t>to who will be paid during these hectic phases, whilst spreading pay deadlines with service providers over longer periods before and after the event.</a:t>
            </a:r>
          </a:p>
        </p:txBody>
      </p:sp>
      <p:sp>
        <p:nvSpPr>
          <p:cNvPr id="45066" name="Rectangle 4506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Isosceles Triangle 4506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Isosceles Triangle 4506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072" name="Rectangle 4507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12" name="Rectangle 471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107" name="Rectangle 2">
            <a:extLst>
              <a:ext uri="{FF2B5EF4-FFF2-40B4-BE49-F238E27FC236}">
                <a16:creationId xmlns:a16="http://schemas.microsoft.com/office/drawing/2014/main" id="{5C17A32B-FEDA-43A2-8F65-F1E089962F7F}"/>
              </a:ext>
            </a:extLst>
          </p:cNvPr>
          <p:cNvSpPr>
            <a:spLocks noGrp="1" noChangeArrowheads="1"/>
          </p:cNvSpPr>
          <p:nvPr>
            <p:ph type="title"/>
          </p:nvPr>
        </p:nvSpPr>
        <p:spPr>
          <a:xfrm>
            <a:off x="482600" y="321734"/>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7106" name="Content Placeholder 2">
            <a:extLst>
              <a:ext uri="{FF2B5EF4-FFF2-40B4-BE49-F238E27FC236}">
                <a16:creationId xmlns:a16="http://schemas.microsoft.com/office/drawing/2014/main" id="{D3C258DB-8EDA-4DA2-A7D5-48591AD2C954}"/>
              </a:ext>
            </a:extLst>
          </p:cNvPr>
          <p:cNvSpPr>
            <a:spLocks noGrp="1"/>
          </p:cNvSpPr>
          <p:nvPr>
            <p:ph idx="1"/>
          </p:nvPr>
        </p:nvSpPr>
        <p:spPr>
          <a:xfrm>
            <a:off x="482600" y="1782981"/>
            <a:ext cx="8178799" cy="4393982"/>
          </a:xfrm>
        </p:spPr>
        <p:txBody>
          <a:bodyPr>
            <a:normAutofit lnSpcReduction="10000"/>
          </a:bodyPr>
          <a:lstStyle/>
          <a:p>
            <a:pPr marL="352425" indent="-352425">
              <a:lnSpc>
                <a:spcPct val="100000"/>
              </a:lnSpc>
              <a:buFontTx/>
              <a:buAutoNum type="arabicPeriod" startAt="7"/>
            </a:pPr>
            <a:r>
              <a:rPr lang="en-GB" altLang="en-US" sz="2000" b="1" dirty="0"/>
              <a:t>Written agreements </a:t>
            </a:r>
            <a:r>
              <a:rPr lang="en-GB" altLang="en-US" sz="2000" dirty="0"/>
              <a:t>have not always been part </a:t>
            </a:r>
            <a:br>
              <a:rPr lang="en-GB" altLang="en-US" sz="2000" dirty="0"/>
            </a:br>
            <a:r>
              <a:rPr lang="en-GB" altLang="en-US" sz="2000" dirty="0"/>
              <a:t>of the agenda in the event business and many organisers have had to learn from bad experiences. </a:t>
            </a:r>
            <a:br>
              <a:rPr lang="en-GB" altLang="en-US" sz="2000" dirty="0"/>
            </a:br>
            <a:r>
              <a:rPr lang="en-GB" altLang="en-US" sz="2000" dirty="0"/>
              <a:t>Where financial management is concerned, a contracting service provider also means that there </a:t>
            </a:r>
            <a:br>
              <a:rPr lang="en-GB" altLang="en-US" sz="2000" dirty="0"/>
            </a:br>
            <a:r>
              <a:rPr lang="en-GB" altLang="en-US" sz="2000" dirty="0"/>
              <a:t>is a clear understanding of the costs, fewer problems and fewer misunderstandings whilst a legal framework also helps handle potential conflict.</a:t>
            </a:r>
          </a:p>
          <a:p>
            <a:pPr marL="352425" indent="-352425">
              <a:lnSpc>
                <a:spcPct val="100000"/>
              </a:lnSpc>
              <a:buFontTx/>
              <a:buAutoNum type="arabicPeriod" startAt="7"/>
            </a:pPr>
            <a:r>
              <a:rPr lang="en-GB" altLang="en-US" sz="2000" b="1" dirty="0"/>
              <a:t>Empowerment</a:t>
            </a:r>
            <a:r>
              <a:rPr lang="en-GB" altLang="en-US" sz="2000" dirty="0"/>
              <a:t> also on a financial level leads to increased motivation amongst employees. </a:t>
            </a:r>
            <a:br>
              <a:rPr lang="en-GB" altLang="en-US" sz="2000" dirty="0"/>
            </a:br>
            <a:r>
              <a:rPr lang="en-GB" altLang="en-US" sz="2000" dirty="0"/>
              <a:t>Also, giving financial responsibility to the team members leads to increased commitment. </a:t>
            </a:r>
            <a:br>
              <a:rPr lang="en-GB" altLang="en-US" sz="2000" dirty="0"/>
            </a:br>
            <a:r>
              <a:rPr lang="en-GB" altLang="en-US" sz="2000" dirty="0"/>
              <a:t>Nevertheless, a clear frame and power limitations </a:t>
            </a:r>
            <a:br>
              <a:rPr lang="en-GB" altLang="en-US" sz="2000" dirty="0"/>
            </a:br>
            <a:r>
              <a:rPr lang="en-GB" altLang="en-US" sz="2000" dirty="0"/>
              <a:t>as well as control are crucial if unpleasant surprises are to be avoided after the event.</a:t>
            </a:r>
          </a:p>
        </p:txBody>
      </p:sp>
      <p:sp>
        <p:nvSpPr>
          <p:cNvPr id="47114" name="Rectangle 471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6" name="Isosceles Triangle 471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8" name="Isosceles Triangle 471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120" name="Rectangle 471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60" name="Rectangle 491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155" name="Rectangle 2">
            <a:extLst>
              <a:ext uri="{FF2B5EF4-FFF2-40B4-BE49-F238E27FC236}">
                <a16:creationId xmlns:a16="http://schemas.microsoft.com/office/drawing/2014/main" id="{FD897A64-513E-45E0-AEF9-43208772E16B}"/>
              </a:ext>
            </a:extLst>
          </p:cNvPr>
          <p:cNvSpPr>
            <a:spLocks noGrp="1" noChangeArrowheads="1"/>
          </p:cNvSpPr>
          <p:nvPr>
            <p:ph type="title"/>
          </p:nvPr>
        </p:nvSpPr>
        <p:spPr>
          <a:xfrm>
            <a:off x="28797" y="46833"/>
            <a:ext cx="8178799" cy="1135737"/>
          </a:xfrm>
        </p:spPr>
        <p:txBody>
          <a:bodyPr>
            <a:normAutofit/>
          </a:bodyPr>
          <a:lstStyle/>
          <a:p>
            <a:pPr eaLnBrk="1" hangingPunct="1"/>
            <a:r>
              <a:rPr lang="en-GB" altLang="en-US" sz="3100" dirty="0"/>
              <a:t>Critical success factors for financing events (Continued)</a:t>
            </a:r>
            <a:endParaRPr lang="en-US" altLang="en-US" sz="3100" dirty="0"/>
          </a:p>
        </p:txBody>
      </p:sp>
      <p:sp>
        <p:nvSpPr>
          <p:cNvPr id="49154" name="Content Placeholder 2">
            <a:extLst>
              <a:ext uri="{FF2B5EF4-FFF2-40B4-BE49-F238E27FC236}">
                <a16:creationId xmlns:a16="http://schemas.microsoft.com/office/drawing/2014/main" id="{030FABD5-B54F-4C2B-948A-D6ED364CACB6}"/>
              </a:ext>
            </a:extLst>
          </p:cNvPr>
          <p:cNvSpPr>
            <a:spLocks noGrp="1"/>
          </p:cNvSpPr>
          <p:nvPr>
            <p:ph idx="1"/>
          </p:nvPr>
        </p:nvSpPr>
        <p:spPr>
          <a:xfrm>
            <a:off x="380272" y="1457471"/>
            <a:ext cx="8178799" cy="4393982"/>
          </a:xfrm>
        </p:spPr>
        <p:txBody>
          <a:bodyPr>
            <a:normAutofit lnSpcReduction="10000"/>
          </a:bodyPr>
          <a:lstStyle/>
          <a:p>
            <a:pPr marL="514350" indent="-514350">
              <a:lnSpc>
                <a:spcPct val="100000"/>
              </a:lnSpc>
              <a:buFontTx/>
              <a:buAutoNum type="arabicPeriod" startAt="9"/>
            </a:pPr>
            <a:r>
              <a:rPr lang="en-GB" altLang="en-US" sz="2000" b="1" dirty="0"/>
              <a:t>Setting priorities </a:t>
            </a:r>
            <a:r>
              <a:rPr lang="en-GB" altLang="en-US" sz="2000" dirty="0"/>
              <a:t>in terms of understanding the essentials and the desirables when budgeting and decision making. </a:t>
            </a:r>
            <a:br>
              <a:rPr lang="en-GB" altLang="en-US" sz="2000" dirty="0"/>
            </a:br>
            <a:r>
              <a:rPr lang="en-GB" altLang="en-US" sz="2000" dirty="0"/>
              <a:t>In the event planning phase, internal (between the different functions) and external forces (from stakeholders) must try to bind as many economic resources as possible. </a:t>
            </a:r>
            <a:br>
              <a:rPr lang="en-GB" altLang="en-US" sz="2000" dirty="0"/>
            </a:br>
            <a:r>
              <a:rPr lang="en-GB" altLang="en-US" sz="2000" dirty="0"/>
              <a:t>Clear strategies and shared goals help distinguish between the desirables (e.g. fancy opening ceremony) and the essentials (e.g. security measures required by the authorities).</a:t>
            </a:r>
          </a:p>
          <a:p>
            <a:pPr marL="514350" indent="-514350">
              <a:lnSpc>
                <a:spcPct val="100000"/>
              </a:lnSpc>
              <a:buFontTx/>
              <a:buAutoNum type="arabicPeriod" startAt="9"/>
            </a:pPr>
            <a:r>
              <a:rPr lang="en-GB" altLang="en-US" sz="2000" dirty="0"/>
              <a:t>The importance of </a:t>
            </a:r>
            <a:r>
              <a:rPr lang="en-GB" altLang="en-US" sz="2000" b="1" dirty="0"/>
              <a:t>value-in-kind sponsorships (VIK) </a:t>
            </a:r>
            <a:r>
              <a:rPr lang="en-GB" altLang="en-US" sz="2000" dirty="0"/>
              <a:t>is often underestimated. </a:t>
            </a:r>
            <a:br>
              <a:rPr lang="en-GB" altLang="en-US" sz="2000" dirty="0"/>
            </a:br>
            <a:r>
              <a:rPr lang="en-GB" altLang="en-US" sz="2000" dirty="0"/>
              <a:t>Very often sponsorships are related only to cash income in an organisation, but for many sponsors, providing their products (e.g. cars, food, drinks, IT solutions) is cheaper; the products can be tested on potential clients and gain increased visibility among potential consumers.</a:t>
            </a:r>
          </a:p>
        </p:txBody>
      </p:sp>
      <p:sp>
        <p:nvSpPr>
          <p:cNvPr id="49162" name="Rectangle 491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4" name="Isosceles Triangle 491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6" name="Isosceles Triangle 491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168" name="Rectangle 491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32" name="Rectangle 5223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227" name="Rectangle 2">
            <a:extLst>
              <a:ext uri="{FF2B5EF4-FFF2-40B4-BE49-F238E27FC236}">
                <a16:creationId xmlns:a16="http://schemas.microsoft.com/office/drawing/2014/main" id="{62107630-2290-437C-8DDB-121B6EE22513}"/>
              </a:ext>
            </a:extLst>
          </p:cNvPr>
          <p:cNvSpPr>
            <a:spLocks noGrp="1" noChangeArrowheads="1"/>
          </p:cNvSpPr>
          <p:nvPr>
            <p:ph type="title"/>
          </p:nvPr>
        </p:nvSpPr>
        <p:spPr>
          <a:xfrm>
            <a:off x="482600" y="321734"/>
            <a:ext cx="8178799" cy="1135737"/>
          </a:xfrm>
        </p:spPr>
        <p:txBody>
          <a:bodyPr>
            <a:normAutofit/>
          </a:bodyPr>
          <a:lstStyle/>
          <a:p>
            <a:pPr eaLnBrk="1" hangingPunct="1"/>
            <a:r>
              <a:rPr lang="en-GB" altLang="en-US" sz="3100"/>
              <a:t>Critical success factors for financing events (Continued)</a:t>
            </a:r>
            <a:endParaRPr lang="en-US" altLang="en-US" sz="3100"/>
          </a:p>
        </p:txBody>
      </p:sp>
      <p:sp>
        <p:nvSpPr>
          <p:cNvPr id="52226" name="Content Placeholder 2">
            <a:extLst>
              <a:ext uri="{FF2B5EF4-FFF2-40B4-BE49-F238E27FC236}">
                <a16:creationId xmlns:a16="http://schemas.microsoft.com/office/drawing/2014/main" id="{808009FB-7DC4-4BB7-928A-0447CF911E03}"/>
              </a:ext>
            </a:extLst>
          </p:cNvPr>
          <p:cNvSpPr>
            <a:spLocks noGrp="1"/>
          </p:cNvSpPr>
          <p:nvPr>
            <p:ph idx="1"/>
          </p:nvPr>
        </p:nvSpPr>
        <p:spPr>
          <a:xfrm>
            <a:off x="482600" y="1782981"/>
            <a:ext cx="8178799" cy="4393982"/>
          </a:xfrm>
        </p:spPr>
        <p:txBody>
          <a:bodyPr>
            <a:normAutofit/>
          </a:bodyPr>
          <a:lstStyle/>
          <a:p>
            <a:pPr marL="596900" indent="-596900">
              <a:lnSpc>
                <a:spcPct val="100000"/>
              </a:lnSpc>
              <a:buFontTx/>
              <a:buNone/>
            </a:pPr>
            <a:r>
              <a:rPr lang="en-GB" altLang="en-US" sz="1700" b="1" dirty="0"/>
              <a:t>11.	</a:t>
            </a:r>
            <a:r>
              <a:rPr lang="en-GB" altLang="en-US" sz="2400" dirty="0"/>
              <a:t>Budgeting and control is a very important discipline in event management. </a:t>
            </a:r>
            <a:br>
              <a:rPr lang="en-GB" altLang="en-US" sz="2400" dirty="0"/>
            </a:br>
            <a:r>
              <a:rPr lang="en-GB" altLang="en-US" sz="2400" dirty="0"/>
              <a:t>Get the </a:t>
            </a:r>
            <a:r>
              <a:rPr lang="en-GB" altLang="en-US" sz="2400" b="1" dirty="0"/>
              <a:t>right people </a:t>
            </a:r>
            <a:r>
              <a:rPr lang="en-GB" altLang="en-US" sz="2400" dirty="0"/>
              <a:t>for this job who are prepared to be the ‘bad cops’ and to say ‘no’ more often than ‘yes’. </a:t>
            </a:r>
            <a:br>
              <a:rPr lang="en-GB" altLang="en-US" sz="2400" dirty="0"/>
            </a:br>
            <a:r>
              <a:rPr lang="en-GB" altLang="en-US" sz="2400" dirty="0"/>
              <a:t>These people need to have a certain amount of experience and be completely opposed to a laissez-faire style. </a:t>
            </a:r>
            <a:br>
              <a:rPr lang="en-GB" altLang="en-US" sz="2400" dirty="0"/>
            </a:br>
            <a:r>
              <a:rPr lang="en-GB" altLang="en-US" sz="2400" dirty="0"/>
              <a:t>Finally, it is very common to contract sponsors and providers at the very last minute, just before the event starts, so negotiating till the end to gain resources also requires a lot of energy and stamina. </a:t>
            </a:r>
            <a:endParaRPr lang="en-GB" altLang="en-US" sz="2400" b="1" dirty="0"/>
          </a:p>
        </p:txBody>
      </p:sp>
      <p:sp>
        <p:nvSpPr>
          <p:cNvPr id="52234" name="Rectangle 5223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6" name="Isosceles Triangle 5223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8" name="Isosceles Triangle 522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240" name="Rectangle 5223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2919-E1C3-4036-86E4-2655FC320B8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5ED1501-5E62-4C7B-BB7A-67470E0B5FDD}"/>
              </a:ext>
            </a:extLst>
          </p:cNvPr>
          <p:cNvSpPr>
            <a:spLocks noGrp="1"/>
          </p:cNvSpPr>
          <p:nvPr>
            <p:ph idx="1"/>
          </p:nvPr>
        </p:nvSpPr>
        <p:spPr>
          <a:xfrm>
            <a:off x="113441" y="1772816"/>
            <a:ext cx="8401909" cy="4404147"/>
          </a:xfrm>
        </p:spPr>
        <p:txBody>
          <a:bodyPr/>
          <a:lstStyle/>
          <a:p>
            <a:r>
              <a:rPr lang="en-GB" dirty="0"/>
              <a:t>Source of Information/adapted from </a:t>
            </a:r>
          </a:p>
        </p:txBody>
      </p:sp>
      <p:sp>
        <p:nvSpPr>
          <p:cNvPr id="5" name="TextBox 4">
            <a:extLst>
              <a:ext uri="{FF2B5EF4-FFF2-40B4-BE49-F238E27FC236}">
                <a16:creationId xmlns:a16="http://schemas.microsoft.com/office/drawing/2014/main" id="{C2E94747-5D10-4F04-8CC2-0F15839D209D}"/>
              </a:ext>
            </a:extLst>
          </p:cNvPr>
          <p:cNvSpPr txBox="1"/>
          <p:nvPr/>
        </p:nvSpPr>
        <p:spPr>
          <a:xfrm>
            <a:off x="179512" y="2132856"/>
            <a:ext cx="9033997" cy="923330"/>
          </a:xfrm>
          <a:prstGeom prst="rect">
            <a:avLst/>
          </a:prstGeom>
          <a:noFill/>
        </p:spPr>
        <p:txBody>
          <a:bodyPr wrap="square">
            <a:spAutoFit/>
          </a:bodyPr>
          <a:lstStyle/>
          <a:p>
            <a:r>
              <a:rPr lang="en-GB" dirty="0"/>
              <a:t>Events Management: (Events Management 3rd New edition) Chapter 9.</a:t>
            </a:r>
          </a:p>
          <a:p>
            <a:r>
              <a:rPr lang="en-GB" dirty="0"/>
              <a:t>By Glenn A.J. </a:t>
            </a:r>
            <a:r>
              <a:rPr lang="en-GB" dirty="0" err="1"/>
              <a:t>Bowdin</a:t>
            </a:r>
            <a:r>
              <a:rPr lang="en-GB" dirty="0"/>
              <a:t> (Author) Glenn A.J. </a:t>
            </a:r>
            <a:r>
              <a:rPr lang="en-GB" dirty="0" err="1"/>
              <a:t>Bowdin</a:t>
            </a:r>
            <a:r>
              <a:rPr lang="en-GB" dirty="0"/>
              <a:t> (Author) Johnny Allen (Author) William O'Toole (Author) Rob Harris (Author) Ian McDonnell (Author) </a:t>
            </a:r>
          </a:p>
        </p:txBody>
      </p:sp>
      <p:sp>
        <p:nvSpPr>
          <p:cNvPr id="7" name="TextBox 6">
            <a:extLst>
              <a:ext uri="{FF2B5EF4-FFF2-40B4-BE49-F238E27FC236}">
                <a16:creationId xmlns:a16="http://schemas.microsoft.com/office/drawing/2014/main" id="{FE84A3C3-1F13-4DCF-B633-82E626A7A4BD}"/>
              </a:ext>
            </a:extLst>
          </p:cNvPr>
          <p:cNvSpPr txBox="1"/>
          <p:nvPr/>
        </p:nvSpPr>
        <p:spPr>
          <a:xfrm>
            <a:off x="251520" y="3429000"/>
            <a:ext cx="8779039" cy="646331"/>
          </a:xfrm>
          <a:prstGeom prst="rect">
            <a:avLst/>
          </a:prstGeom>
          <a:noFill/>
        </p:spPr>
        <p:txBody>
          <a:bodyPr wrap="square">
            <a:spAutoFit/>
          </a:bodyPr>
          <a:lstStyle/>
          <a:p>
            <a:r>
              <a:rPr lang="en-GB" b="0" i="0" dirty="0">
                <a:solidFill>
                  <a:srgbClr val="111111"/>
                </a:solidFill>
                <a:effectLst/>
                <a:latin typeface="Roboto" panose="02000000000000000000" pitchFamily="2" charset="0"/>
              </a:rPr>
              <a:t>Events Management: An Introduction, </a:t>
            </a:r>
            <a:r>
              <a:rPr lang="en-GB" dirty="0"/>
              <a:t>Chapter 6 - Event finance) </a:t>
            </a:r>
            <a:r>
              <a:rPr lang="en-GB" b="0" i="0" dirty="0">
                <a:solidFill>
                  <a:srgbClr val="111111"/>
                </a:solidFill>
                <a:effectLst/>
                <a:latin typeface="Roboto" panose="02000000000000000000" pitchFamily="2" charset="0"/>
              </a:rPr>
              <a:t>C. </a:t>
            </a:r>
            <a:r>
              <a:rPr lang="en-GB" b="0" i="0" dirty="0" err="1">
                <a:solidFill>
                  <a:srgbClr val="111111"/>
                </a:solidFill>
                <a:effectLst/>
                <a:latin typeface="Roboto" panose="02000000000000000000" pitchFamily="2" charset="0"/>
              </a:rPr>
              <a:t>Bladen</a:t>
            </a:r>
            <a:r>
              <a:rPr lang="en-GB" b="0" i="0" dirty="0">
                <a:solidFill>
                  <a:srgbClr val="111111"/>
                </a:solidFill>
                <a:effectLst/>
                <a:latin typeface="Roboto" panose="02000000000000000000" pitchFamily="2" charset="0"/>
              </a:rPr>
              <a:t>, J. </a:t>
            </a:r>
            <a:r>
              <a:rPr lang="en-GB" b="0" i="0" dirty="0" err="1">
                <a:solidFill>
                  <a:srgbClr val="111111"/>
                </a:solidFill>
                <a:effectLst/>
                <a:latin typeface="Roboto" panose="02000000000000000000" pitchFamily="2" charset="0"/>
              </a:rPr>
              <a:t>Kennell</a:t>
            </a:r>
            <a:r>
              <a:rPr lang="en-GB" b="0" i="0" dirty="0">
                <a:solidFill>
                  <a:srgbClr val="111111"/>
                </a:solidFill>
                <a:effectLst/>
                <a:latin typeface="Roboto" panose="02000000000000000000" pitchFamily="2" charset="0"/>
              </a:rPr>
              <a:t>, E. </a:t>
            </a:r>
            <a:r>
              <a:rPr lang="en-GB" b="0" i="0" dirty="0" err="1">
                <a:solidFill>
                  <a:srgbClr val="111111"/>
                </a:solidFill>
                <a:effectLst/>
                <a:latin typeface="Roboto" panose="02000000000000000000" pitchFamily="2" charset="0"/>
              </a:rPr>
              <a:t>Abson</a:t>
            </a:r>
            <a:r>
              <a:rPr lang="en-GB" b="0" i="0" dirty="0">
                <a:solidFill>
                  <a:srgbClr val="111111"/>
                </a:solidFill>
                <a:effectLst/>
                <a:latin typeface="Roboto" panose="02000000000000000000" pitchFamily="2" charset="0"/>
              </a:rPr>
              <a:t>, N. Wilde. Routledge, Oxon, UK (2012)</a:t>
            </a:r>
            <a:endParaRPr lang="en-GB" dirty="0"/>
          </a:p>
        </p:txBody>
      </p:sp>
    </p:spTree>
    <p:extLst>
      <p:ext uri="{BB962C8B-B14F-4D97-AF65-F5344CB8AC3E}">
        <p14:creationId xmlns:p14="http://schemas.microsoft.com/office/powerpoint/2010/main" val="345416411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2667</Words>
  <Application>Microsoft Office PowerPoint</Application>
  <PresentationFormat>On-screen Show (4:3)</PresentationFormat>
  <Paragraphs>306</Paragraphs>
  <Slides>39</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Arial</vt:lpstr>
      <vt:lpstr>Calibri</vt:lpstr>
      <vt:lpstr>Calibri Light</vt:lpstr>
      <vt:lpstr>Eras Bold ITC</vt:lpstr>
      <vt:lpstr>Roboto</vt:lpstr>
      <vt:lpstr>Tahoma</vt:lpstr>
      <vt:lpstr>Times New Roman</vt:lpstr>
      <vt:lpstr>Verdana</vt:lpstr>
      <vt:lpstr>1_Office Theme</vt:lpstr>
      <vt:lpstr>Office Theme</vt:lpstr>
      <vt:lpstr>PowerPoint Presentation</vt:lpstr>
      <vt:lpstr>Learning Objectives</vt:lpstr>
      <vt:lpstr>Introduction</vt:lpstr>
      <vt:lpstr>Introduction (Continued)</vt:lpstr>
      <vt:lpstr>Forecasting finance and ROI</vt:lpstr>
      <vt:lpstr>The budget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budget</vt:lpstr>
      <vt:lpstr>Direct and indirect costs/benefits of events – tangibility of costs/benefits</vt:lpstr>
      <vt:lpstr>Techniques applied to financial operations</vt:lpstr>
      <vt:lpstr>The Budget </vt:lpstr>
      <vt:lpstr>PowerPoint Presentation</vt:lpstr>
      <vt:lpstr>PowerPoint Presentation</vt:lpstr>
      <vt:lpstr>PowerPoint Presentation</vt:lpstr>
      <vt:lpstr>PowerPoint Presentation</vt:lpstr>
      <vt:lpstr>PowerPoint Presentation</vt:lpstr>
      <vt:lpstr>Control and financial ratios</vt:lpstr>
      <vt:lpstr>Control and financial ratios</vt:lpstr>
      <vt:lpstr>Control and financial ratios</vt:lpstr>
      <vt:lpstr>Control and financial ratios</vt:lpstr>
      <vt:lpstr>Control and financial ratios</vt:lpstr>
      <vt:lpstr>Costing and estimating</vt:lpstr>
      <vt:lpstr>Costing and estimating</vt:lpstr>
      <vt:lpstr>Costing and estimating</vt:lpstr>
      <vt:lpstr>Costing and estimating</vt:lpstr>
      <vt:lpstr>Costing and estimating</vt:lpstr>
      <vt:lpstr>Critical success factors for financing events</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2021-10-13T14:21:52Z</dcterms:created>
  <dcterms:modified xsi:type="dcterms:W3CDTF">2022-11-01T11:43:42Z</dcterms:modified>
</cp:coreProperties>
</file>