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handoutMasterIdLst>
    <p:handoutMasterId r:id="rId29"/>
  </p:handoutMasterIdLst>
  <p:sldIdLst>
    <p:sldId id="258" r:id="rId2"/>
    <p:sldId id="265" r:id="rId3"/>
    <p:sldId id="280" r:id="rId4"/>
    <p:sldId id="257" r:id="rId5"/>
    <p:sldId id="260" r:id="rId6"/>
    <p:sldId id="261" r:id="rId7"/>
    <p:sldId id="262" r:id="rId8"/>
    <p:sldId id="307" r:id="rId9"/>
    <p:sldId id="263" r:id="rId10"/>
    <p:sldId id="264" r:id="rId11"/>
    <p:sldId id="297" r:id="rId12"/>
    <p:sldId id="268" r:id="rId13"/>
    <p:sldId id="269" r:id="rId14"/>
    <p:sldId id="299" r:id="rId15"/>
    <p:sldId id="300" r:id="rId16"/>
    <p:sldId id="301" r:id="rId17"/>
    <p:sldId id="302" r:id="rId18"/>
    <p:sldId id="303" r:id="rId19"/>
    <p:sldId id="304" r:id="rId20"/>
    <p:sldId id="305" r:id="rId21"/>
    <p:sldId id="295" r:id="rId22"/>
    <p:sldId id="274" r:id="rId23"/>
    <p:sldId id="296" r:id="rId24"/>
    <p:sldId id="275" r:id="rId25"/>
    <p:sldId id="276" r:id="rId26"/>
    <p:sldId id="306"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93" autoAdjust="0"/>
    <p:restoredTop sz="94660"/>
  </p:normalViewPr>
  <p:slideViewPr>
    <p:cSldViewPr>
      <p:cViewPr varScale="1">
        <p:scale>
          <a:sx n="109" d="100"/>
          <a:sy n="109" d="100"/>
        </p:scale>
        <p:origin x="1032"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DD6ABBC-7182-4291-8DB5-9CA4FC2A3123}" type="datetimeFigureOut">
              <a:rPr lang="en-GB" smtClean="0"/>
              <a:t>05/10/2017</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F0B9269-137D-4C93-8B9A-DD317DAF1AE0}" type="slidenum">
              <a:rPr lang="en-GB" smtClean="0"/>
              <a:t>‹#›</a:t>
            </a:fld>
            <a:endParaRPr lang="en-GB"/>
          </a:p>
        </p:txBody>
      </p:sp>
    </p:spTree>
    <p:extLst>
      <p:ext uri="{BB962C8B-B14F-4D97-AF65-F5344CB8AC3E}">
        <p14:creationId xmlns:p14="http://schemas.microsoft.com/office/powerpoint/2010/main" val="23895037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7C4F13-BD03-40C6-9688-C6CF3FC5B417}" type="datetimeFigureOut">
              <a:rPr lang="en-GB" smtClean="0"/>
              <a:t>05/10/2017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95D088-C574-42DB-93CF-3915B297C502}" type="slidenum">
              <a:rPr lang="en-GB" smtClean="0"/>
              <a:t>‹#›</a:t>
            </a:fld>
            <a:endParaRPr lang="en-GB"/>
          </a:p>
        </p:txBody>
      </p:sp>
    </p:spTree>
    <p:extLst>
      <p:ext uri="{BB962C8B-B14F-4D97-AF65-F5344CB8AC3E}">
        <p14:creationId xmlns:p14="http://schemas.microsoft.com/office/powerpoint/2010/main" val="3950681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63150E-0E6C-4538-A479-EA12EA747824}" type="slidenum">
              <a:rPr lang="en-US">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32868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3457417-6240-4EB1-A761-320500B4409D}" type="slidenum">
              <a:rPr lang="en-GB" smtClean="0"/>
              <a:t>2</a:t>
            </a:fld>
            <a:endParaRPr lang="en-GB"/>
          </a:p>
        </p:txBody>
      </p:sp>
    </p:spTree>
    <p:extLst>
      <p:ext uri="{BB962C8B-B14F-4D97-AF65-F5344CB8AC3E}">
        <p14:creationId xmlns:p14="http://schemas.microsoft.com/office/powerpoint/2010/main" val="2659560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163150E-0E6C-4538-A479-EA12EA747824}"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4291314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1143000" y="685800"/>
            <a:ext cx="4572000" cy="3429000"/>
          </a:xfrm>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As we progress through the module you will find the evaluative comments easier to make – based on your increasing knowledge of the field of research methods.  </a:t>
            </a: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fld id="{D6D7FBFE-CEFC-438C-8EBF-1C78B2556F92}" type="slidenum">
              <a:rPr lang="cy-GB" altLang="en-US" sz="1200" smtClean="0">
                <a:latin typeface="Arial" pitchFamily="34" charset="0"/>
              </a:rPr>
              <a:pPr/>
              <a:t>17</a:t>
            </a:fld>
            <a:endParaRPr lang="cy-GB" altLang="en-US" sz="1200"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xfrm>
            <a:off x="1143000" y="685800"/>
            <a:ext cx="4572000" cy="3429000"/>
          </a:xfrm>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latin typeface="Arial" pitchFamily="34" charset="0"/>
              </a:rPr>
              <a:t>20 minutes or so – see slide 5 especially. </a:t>
            </a:r>
          </a:p>
          <a:p>
            <a:endParaRPr lang="en-GB" altLang="en-US" smtClean="0">
              <a:latin typeface="Arial"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MS PGothic" pitchFamily="34" charset="-128"/>
              </a:defRPr>
            </a:lvl1pPr>
            <a:lvl2pPr marL="742950" indent="-285750">
              <a:defRPr sz="2400">
                <a:solidFill>
                  <a:schemeClr val="tx1"/>
                </a:solidFill>
                <a:latin typeface="Times" charset="0"/>
                <a:ea typeface="MS PGothic" pitchFamily="34" charset="-128"/>
              </a:defRPr>
            </a:lvl2pPr>
            <a:lvl3pPr marL="1143000" indent="-228600">
              <a:defRPr sz="2400">
                <a:solidFill>
                  <a:schemeClr val="tx1"/>
                </a:solidFill>
                <a:latin typeface="Times" charset="0"/>
                <a:ea typeface="MS PGothic" pitchFamily="34" charset="-128"/>
              </a:defRPr>
            </a:lvl3pPr>
            <a:lvl4pPr marL="1600200" indent="-228600">
              <a:defRPr sz="2400">
                <a:solidFill>
                  <a:schemeClr val="tx1"/>
                </a:solidFill>
                <a:latin typeface="Times" charset="0"/>
                <a:ea typeface="MS PGothic" pitchFamily="34" charset="-128"/>
              </a:defRPr>
            </a:lvl4pPr>
            <a:lvl5pPr marL="2057400" indent="-228600">
              <a:defRPr sz="2400">
                <a:solidFill>
                  <a:schemeClr val="tx1"/>
                </a:solidFill>
                <a:latin typeface="Times" charset="0"/>
                <a:ea typeface="MS PGothic" pitchFamily="34" charset="-128"/>
              </a:defRPr>
            </a:lvl5pPr>
            <a:lvl6pPr marL="2514600" indent="-228600" eaLnBrk="0" fontAlgn="base" hangingPunct="0">
              <a:spcBef>
                <a:spcPct val="0"/>
              </a:spcBef>
              <a:spcAft>
                <a:spcPct val="0"/>
              </a:spcAft>
              <a:defRPr sz="2400">
                <a:solidFill>
                  <a:schemeClr val="tx1"/>
                </a:solidFill>
                <a:latin typeface="Times" charset="0"/>
                <a:ea typeface="MS PGothic" pitchFamily="34" charset="-128"/>
              </a:defRPr>
            </a:lvl6pPr>
            <a:lvl7pPr marL="2971800" indent="-228600" eaLnBrk="0" fontAlgn="base" hangingPunct="0">
              <a:spcBef>
                <a:spcPct val="0"/>
              </a:spcBef>
              <a:spcAft>
                <a:spcPct val="0"/>
              </a:spcAft>
              <a:defRPr sz="2400">
                <a:solidFill>
                  <a:schemeClr val="tx1"/>
                </a:solidFill>
                <a:latin typeface="Times" charset="0"/>
                <a:ea typeface="MS PGothic" pitchFamily="34" charset="-128"/>
              </a:defRPr>
            </a:lvl7pPr>
            <a:lvl8pPr marL="3429000" indent="-228600" eaLnBrk="0" fontAlgn="base" hangingPunct="0">
              <a:spcBef>
                <a:spcPct val="0"/>
              </a:spcBef>
              <a:spcAft>
                <a:spcPct val="0"/>
              </a:spcAft>
              <a:defRPr sz="2400">
                <a:solidFill>
                  <a:schemeClr val="tx1"/>
                </a:solidFill>
                <a:latin typeface="Times" charset="0"/>
                <a:ea typeface="MS PGothic" pitchFamily="34" charset="-128"/>
              </a:defRPr>
            </a:lvl8pPr>
            <a:lvl9pPr marL="3886200" indent="-228600" eaLnBrk="0" fontAlgn="base" hangingPunct="0">
              <a:spcBef>
                <a:spcPct val="0"/>
              </a:spcBef>
              <a:spcAft>
                <a:spcPct val="0"/>
              </a:spcAft>
              <a:defRPr sz="2400">
                <a:solidFill>
                  <a:schemeClr val="tx1"/>
                </a:solidFill>
                <a:latin typeface="Times" charset="0"/>
                <a:ea typeface="MS PGothic" pitchFamily="34" charset="-128"/>
              </a:defRPr>
            </a:lvl9pPr>
          </a:lstStyle>
          <a:p>
            <a:fld id="{2BCD69A1-85F0-4694-8310-CA7EE2658449}" type="slidenum">
              <a:rPr lang="cy-GB" altLang="en-US" sz="1200" smtClean="0">
                <a:latin typeface="Arial" pitchFamily="34" charset="0"/>
              </a:rPr>
              <a:pPr/>
              <a:t>20</a:t>
            </a:fld>
            <a:endParaRPr lang="cy-GB" altLang="en-US" sz="1200"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B206BD8-F8F9-4C07-9275-1E83DCC8DF9D}" type="datetimeFigureOut">
              <a:rPr lang="en-GB" smtClean="0"/>
              <a:t>05/10/2017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25382-B3D0-46D2-8326-065C07E98AB9}"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206BD8-F8F9-4C07-9275-1E83DCC8DF9D}" type="datetimeFigureOut">
              <a:rPr lang="en-GB" smtClean="0"/>
              <a:t>05/10/2017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25382-B3D0-46D2-8326-065C07E98AB9}" type="slidenum">
              <a:rPr lang="en-GB" smtClean="0"/>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206BD8-F8F9-4C07-9275-1E83DCC8DF9D}" type="datetimeFigureOut">
              <a:rPr lang="en-GB" smtClean="0"/>
              <a:t>05/10/2017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25382-B3D0-46D2-8326-065C07E98AB9}"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CB206BD8-F8F9-4C07-9275-1E83DCC8DF9D}" type="datetimeFigureOut">
              <a:rPr lang="en-GB" smtClean="0"/>
              <a:t>05/10/2017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725382-B3D0-46D2-8326-065C07E98AB9}"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B206BD8-F8F9-4C07-9275-1E83DCC8DF9D}" type="datetimeFigureOut">
              <a:rPr lang="en-GB" smtClean="0"/>
              <a:t>05/10/2017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725382-B3D0-46D2-8326-065C07E98AB9}"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B206BD8-F8F9-4C07-9275-1E83DCC8DF9D}" type="datetimeFigureOut">
              <a:rPr lang="en-GB" smtClean="0"/>
              <a:t>05/10/2017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725382-B3D0-46D2-8326-065C07E98AB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CB206BD8-F8F9-4C07-9275-1E83DCC8DF9D}" type="datetimeFigureOut">
              <a:rPr lang="en-GB" smtClean="0"/>
              <a:t>05/10/2017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725382-B3D0-46D2-8326-065C07E98AB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CB206BD8-F8F9-4C07-9275-1E83DCC8DF9D}" type="datetimeFigureOut">
              <a:rPr lang="en-GB" smtClean="0"/>
              <a:t>05/10/2017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725382-B3D0-46D2-8326-065C07E98AB9}"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206BD8-F8F9-4C07-9275-1E83DCC8DF9D}" type="datetimeFigureOut">
              <a:rPr lang="en-GB" smtClean="0"/>
              <a:t>05/10/2017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725382-B3D0-46D2-8326-065C07E98AB9}"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206BD8-F8F9-4C07-9275-1E83DCC8DF9D}" type="datetimeFigureOut">
              <a:rPr lang="en-GB" smtClean="0"/>
              <a:t>05/10/2017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25382-B3D0-46D2-8326-065C07E98AB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CB206BD8-F8F9-4C07-9275-1E83DCC8DF9D}" type="datetimeFigureOut">
              <a:rPr lang="en-GB" smtClean="0"/>
              <a:t>05/10/2017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725382-B3D0-46D2-8326-065C07E98AB9}"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CB206BD8-F8F9-4C07-9275-1E83DCC8DF9D}" type="datetimeFigureOut">
              <a:rPr lang="en-GB" smtClean="0"/>
              <a:t>05/10/2017</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4B725382-B3D0-46D2-8326-065C07E98AB9}"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uk/url?sa=i&amp;rct=j&amp;q=&amp;esrc=s&amp;source=images&amp;cd=&amp;cad=rja&amp;uact=8&amp;ved=0ahUKEwi_5s-tv9TWAhVPL1AKHc_lBFgQjRwIBw&amp;url=http://mealplanspreadsheet.com/8-personal-swot-analysis-examples/personal-swot-analysis-examples-swot-for-superman-analysis-650x630-png/&amp;psig=AOvVaw3xL1guTDVlueD0goUHXNyY&amp;ust=1507121521392979"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2649" y="2718699"/>
            <a:ext cx="7630999" cy="1905417"/>
          </a:xfrm>
        </p:spPr>
        <p:txBody>
          <a:bodyPr>
            <a:normAutofit fontScale="90000"/>
          </a:bodyPr>
          <a:lstStyle/>
          <a:p>
            <a:r>
              <a:rPr lang="en-US" sz="4000" b="1" dirty="0">
                <a:latin typeface="Calibri" charset="0"/>
                <a:ea typeface="Calibri" charset="0"/>
                <a:cs typeface="Calibri" charset="0"/>
              </a:rPr>
              <a:t>Level 7 </a:t>
            </a:r>
            <a:r>
              <a:rPr lang="en-US" sz="4000" b="1" dirty="0" smtClean="0">
                <a:latin typeface="Calibri" charset="0"/>
                <a:ea typeface="Calibri" charset="0"/>
                <a:cs typeface="Calibri" charset="0"/>
              </a:rPr>
              <a:t>Leading the Learning</a:t>
            </a:r>
            <a:r>
              <a:rPr lang="en-US" sz="4000" b="1" dirty="0" smtClean="0">
                <a:latin typeface="Calibri" charset="0"/>
                <a:ea typeface="Calibri" charset="0"/>
                <a:cs typeface="Calibri" charset="0"/>
              </a:rPr>
              <a:t/>
            </a:r>
            <a:br>
              <a:rPr lang="en-US" sz="4000" b="1" dirty="0" smtClean="0">
                <a:latin typeface="Calibri" charset="0"/>
                <a:ea typeface="Calibri" charset="0"/>
                <a:cs typeface="Calibri" charset="0"/>
              </a:rPr>
            </a:br>
            <a:r>
              <a:rPr lang="en-US" sz="4000" b="1" dirty="0" smtClean="0">
                <a:latin typeface="Calibri" charset="0"/>
                <a:ea typeface="Calibri" charset="0"/>
                <a:cs typeface="Calibri" charset="0"/>
              </a:rPr>
              <a:t>“Successful </a:t>
            </a:r>
            <a:r>
              <a:rPr lang="en-US" sz="4000" b="1" dirty="0">
                <a:latin typeface="Calibri" charset="0"/>
                <a:ea typeface="Calibri" charset="0"/>
                <a:cs typeface="Calibri" charset="0"/>
              </a:rPr>
              <a:t>Futures</a:t>
            </a:r>
            <a:r>
              <a:rPr lang="en-US" sz="4000" b="1" dirty="0" smtClean="0">
                <a:latin typeface="Calibri" charset="0"/>
                <a:ea typeface="Calibri" charset="0"/>
                <a:cs typeface="Calibri" charset="0"/>
              </a:rPr>
              <a:t>”</a:t>
            </a:r>
            <a:br>
              <a:rPr lang="en-US" sz="4000" b="1" dirty="0" smtClean="0">
                <a:latin typeface="Calibri" charset="0"/>
                <a:ea typeface="Calibri" charset="0"/>
                <a:cs typeface="Calibri" charset="0"/>
              </a:rPr>
            </a:br>
            <a:r>
              <a:rPr lang="en-US" sz="4000" b="1" dirty="0" smtClean="0">
                <a:latin typeface="Calibri" charset="0"/>
                <a:ea typeface="Calibri" charset="0"/>
                <a:cs typeface="Calibri" charset="0"/>
              </a:rPr>
              <a:t>Session 1</a:t>
            </a:r>
            <a:endParaRPr lang="en-US" sz="4000" dirty="0">
              <a:latin typeface="Calibri" charset="0"/>
              <a:ea typeface="Calibri" charset="0"/>
              <a:cs typeface="Calibri" charset="0"/>
            </a:endParaRPr>
          </a:p>
        </p:txBody>
      </p:sp>
      <p:sp>
        <p:nvSpPr>
          <p:cNvPr id="3" name="Subtitle 2"/>
          <p:cNvSpPr>
            <a:spLocks noGrp="1"/>
          </p:cNvSpPr>
          <p:nvPr>
            <p:ph type="subTitle" idx="1"/>
          </p:nvPr>
        </p:nvSpPr>
        <p:spPr>
          <a:xfrm>
            <a:off x="3980355" y="4624168"/>
            <a:ext cx="4633309" cy="1621041"/>
          </a:xfrm>
        </p:spPr>
        <p:txBody>
          <a:bodyPr vert="horz" lIns="0" tIns="0" rIns="0" bIns="0" rtlCol="0" anchor="t">
            <a:normAutofit/>
          </a:bodyPr>
          <a:lstStyle/>
          <a:p>
            <a:pPr algn="r"/>
            <a:r>
              <a:rPr lang="en-US" dirty="0">
                <a:latin typeface="Calibri" charset="0"/>
                <a:ea typeface="Calibri" charset="0"/>
                <a:cs typeface="Calibri" charset="0"/>
              </a:rPr>
              <a:t>Module 2</a:t>
            </a:r>
            <a:r>
              <a:rPr lang="en-US" dirty="0" smtClean="0">
                <a:latin typeface="Calibri" charset="0"/>
                <a:ea typeface="Calibri" charset="0"/>
                <a:cs typeface="Calibri" charset="0"/>
              </a:rPr>
              <a:t> </a:t>
            </a:r>
            <a:r>
              <a:rPr lang="en-US" smtClean="0">
                <a:latin typeface="Calibri" charset="0"/>
                <a:ea typeface="Calibri" charset="0"/>
                <a:cs typeface="Calibri" charset="0"/>
              </a:rPr>
              <a:t>– </a:t>
            </a:r>
            <a:r>
              <a:rPr lang="en-US" smtClean="0">
                <a:latin typeface="Calibri" charset="0"/>
                <a:ea typeface="Calibri" charset="0"/>
                <a:cs typeface="Calibri" charset="0"/>
              </a:rPr>
              <a:t> SF Curriculum </a:t>
            </a:r>
            <a:r>
              <a:rPr lang="en-US" dirty="0">
                <a:latin typeface="Calibri" charset="0"/>
                <a:ea typeface="Calibri" charset="0"/>
                <a:cs typeface="Calibri" charset="0"/>
              </a:rPr>
              <a:t>– </a:t>
            </a:r>
            <a:r>
              <a:rPr lang="en-US" dirty="0" smtClean="0">
                <a:latin typeface="Calibri" charset="0"/>
                <a:ea typeface="Calibri" charset="0"/>
                <a:cs typeface="Calibri" charset="0"/>
              </a:rPr>
              <a:t>October  2017</a:t>
            </a:r>
            <a:endParaRPr lang="en-US" dirty="0">
              <a:latin typeface="Calibri" charset="0"/>
              <a:ea typeface="Calibri" charset="0"/>
              <a:cs typeface="Calibri"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245" y="261248"/>
            <a:ext cx="3033378" cy="1003348"/>
          </a:xfrm>
          <a:prstGeom prst="rect">
            <a:avLst/>
          </a:prstGeom>
        </p:spPr>
      </p:pic>
    </p:spTree>
    <p:extLst>
      <p:ext uri="{BB962C8B-B14F-4D97-AF65-F5344CB8AC3E}">
        <p14:creationId xmlns:p14="http://schemas.microsoft.com/office/powerpoint/2010/main" val="19178593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1800" b="1" dirty="0" smtClean="0"/>
              <a:t>2-2.30</a:t>
            </a:r>
            <a:r>
              <a:rPr lang="en-GB" sz="1800" dirty="0" smtClean="0">
                <a:solidFill>
                  <a:schemeClr val="tx2"/>
                </a:solidFill>
              </a:rPr>
              <a:t> 	– </a:t>
            </a:r>
            <a:r>
              <a:rPr lang="en-GB" sz="1800" dirty="0">
                <a:solidFill>
                  <a:schemeClr val="tx2"/>
                </a:solidFill>
              </a:rPr>
              <a:t>	</a:t>
            </a:r>
            <a:r>
              <a:rPr lang="en-GB" sz="1800" dirty="0" smtClean="0">
                <a:solidFill>
                  <a:schemeClr val="tx2"/>
                </a:solidFill>
              </a:rPr>
              <a:t>Introduction to new Module</a:t>
            </a:r>
          </a:p>
          <a:p>
            <a:pPr marL="0" indent="0" algn="ctr">
              <a:buNone/>
            </a:pPr>
            <a:endParaRPr lang="en-GB" sz="1800" dirty="0" smtClean="0">
              <a:solidFill>
                <a:schemeClr val="tx2"/>
              </a:solidFill>
            </a:endParaRPr>
          </a:p>
          <a:p>
            <a:pPr marL="0" indent="0" algn="ctr">
              <a:buNone/>
            </a:pPr>
            <a:r>
              <a:rPr lang="en-GB" sz="1800" b="1" dirty="0" smtClean="0"/>
              <a:t>                   2.30-3</a:t>
            </a:r>
            <a:r>
              <a:rPr lang="en-GB" sz="1800" dirty="0" smtClean="0">
                <a:solidFill>
                  <a:schemeClr val="tx2"/>
                </a:solidFill>
              </a:rPr>
              <a:t> 	-                  </a:t>
            </a:r>
            <a:r>
              <a:rPr lang="en-GB" sz="1800" dirty="0" smtClean="0"/>
              <a:t>Research </a:t>
            </a:r>
            <a:r>
              <a:rPr lang="en-GB" sz="1800" dirty="0"/>
              <a:t>Methods an introduction</a:t>
            </a:r>
            <a:r>
              <a:rPr lang="en-GB" sz="1800" dirty="0" smtClean="0">
                <a:solidFill>
                  <a:schemeClr val="tx2"/>
                </a:solidFill>
              </a:rPr>
              <a:t>	</a:t>
            </a:r>
          </a:p>
          <a:p>
            <a:pPr marL="0" indent="0" algn="ctr">
              <a:buNone/>
            </a:pPr>
            <a:endParaRPr lang="en-GB" sz="1800" dirty="0" smtClean="0">
              <a:solidFill>
                <a:schemeClr val="tx2"/>
              </a:solidFill>
            </a:endParaRPr>
          </a:p>
          <a:p>
            <a:pPr marL="0" indent="0">
              <a:buNone/>
            </a:pPr>
            <a:r>
              <a:rPr lang="en-GB" sz="1800" dirty="0" smtClean="0"/>
              <a:t>	         3- 4  -                          Critiquing </a:t>
            </a:r>
            <a:r>
              <a:rPr lang="en-GB" sz="1800" dirty="0"/>
              <a:t>a research article</a:t>
            </a:r>
          </a:p>
          <a:p>
            <a:pPr marL="0" indent="0">
              <a:buNone/>
            </a:pPr>
            <a:endParaRPr lang="en-GB" sz="1800" dirty="0" smtClean="0"/>
          </a:p>
          <a:p>
            <a:pPr marL="0" indent="0">
              <a:buNone/>
            </a:pPr>
            <a:r>
              <a:rPr lang="en-GB" sz="1800" dirty="0" smtClean="0"/>
              <a:t>	        4-4.30</a:t>
            </a:r>
            <a:r>
              <a:rPr lang="en-GB" sz="1800" dirty="0" smtClean="0">
                <a:solidFill>
                  <a:schemeClr val="tx2"/>
                </a:solidFill>
              </a:rPr>
              <a:t>-                         SWOT analysis</a:t>
            </a:r>
          </a:p>
          <a:p>
            <a:pPr marL="0" indent="0">
              <a:buNone/>
            </a:pPr>
            <a:endParaRPr lang="en-GB" sz="1800" dirty="0" smtClean="0">
              <a:solidFill>
                <a:schemeClr val="tx2"/>
              </a:solidFill>
            </a:endParaRPr>
          </a:p>
          <a:p>
            <a:pPr marL="0" indent="0">
              <a:buNone/>
            </a:pPr>
            <a:r>
              <a:rPr lang="en-GB" sz="1800" b="1" dirty="0" smtClean="0"/>
              <a:t>	</a:t>
            </a:r>
            <a:endParaRPr lang="en-GB" sz="1800" dirty="0">
              <a:solidFill>
                <a:schemeClr val="tx2"/>
              </a:solidFill>
            </a:endParaRPr>
          </a:p>
        </p:txBody>
      </p:sp>
      <p:sp>
        <p:nvSpPr>
          <p:cNvPr id="2" name="Title 1"/>
          <p:cNvSpPr>
            <a:spLocks noGrp="1"/>
          </p:cNvSpPr>
          <p:nvPr>
            <p:ph type="title"/>
          </p:nvPr>
        </p:nvSpPr>
        <p:spPr/>
        <p:txBody>
          <a:bodyPr/>
          <a:lstStyle/>
          <a:p>
            <a:pPr algn="ctr"/>
            <a:r>
              <a:rPr lang="en-GB" dirty="0" smtClean="0"/>
              <a:t>Thursday</a:t>
            </a:r>
            <a:r>
              <a:rPr lang="en-GB" dirty="0" smtClean="0"/>
              <a:t> </a:t>
            </a:r>
            <a:r>
              <a:rPr lang="en-GB" dirty="0" smtClean="0"/>
              <a:t>October </a:t>
            </a:r>
            <a:r>
              <a:rPr lang="en-GB" dirty="0"/>
              <a:t>5</a:t>
            </a:r>
            <a:r>
              <a:rPr lang="en-GB" dirty="0" smtClean="0"/>
              <a:t>th </a:t>
            </a:r>
            <a:r>
              <a:rPr lang="en-GB" dirty="0" smtClean="0"/>
              <a:t>2017</a:t>
            </a:r>
            <a:endParaRPr lang="en-GB" dirty="0"/>
          </a:p>
        </p:txBody>
      </p:sp>
    </p:spTree>
    <p:extLst>
      <p:ext uri="{BB962C8B-B14F-4D97-AF65-F5344CB8AC3E}">
        <p14:creationId xmlns:p14="http://schemas.microsoft.com/office/powerpoint/2010/main" val="6397835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072622"/>
            <a:ext cx="8229600" cy="4525963"/>
          </a:xfrm>
        </p:spPr>
        <p:txBody>
          <a:bodyPr anchor="t">
            <a:normAutofit fontScale="70000" lnSpcReduction="20000"/>
          </a:bodyPr>
          <a:lstStyle/>
          <a:p>
            <a:endParaRPr lang="en-US" sz="2400" b="1" dirty="0" smtClean="0">
              <a:solidFill>
                <a:srgbClr val="000000"/>
              </a:solidFill>
              <a:latin typeface="Arial"/>
            </a:endParaRPr>
          </a:p>
          <a:p>
            <a:endParaRPr lang="en-US" b="1" dirty="0">
              <a:solidFill>
                <a:srgbClr val="000000"/>
              </a:solidFill>
              <a:latin typeface="Arial"/>
            </a:endParaRPr>
          </a:p>
          <a:p>
            <a:r>
              <a:rPr lang="en-US" b="1" dirty="0"/>
              <a:t>LEARNING OUTCOMES</a:t>
            </a:r>
            <a:endParaRPr lang="en-GB" dirty="0"/>
          </a:p>
          <a:p>
            <a:pPr marL="0" indent="0">
              <a:buNone/>
            </a:pPr>
            <a:r>
              <a:rPr lang="en-US" b="1" dirty="0"/>
              <a:t> </a:t>
            </a:r>
            <a:endParaRPr lang="en-GB" dirty="0"/>
          </a:p>
          <a:p>
            <a:r>
              <a:rPr lang="en-US" dirty="0"/>
              <a:t>Upon the successful completion of this module, the student should be able to demonstrate the ability to:</a:t>
            </a:r>
            <a:endParaRPr lang="en-GB" dirty="0"/>
          </a:p>
          <a:p>
            <a:pPr lvl="0"/>
            <a:r>
              <a:rPr lang="en-US" dirty="0"/>
              <a:t>demonstrate systematic understanding of current thinking in the field of leading the learning in an educational setting</a:t>
            </a:r>
            <a:endParaRPr lang="en-GB" dirty="0"/>
          </a:p>
          <a:p>
            <a:pPr marL="0" indent="0">
              <a:buNone/>
            </a:pPr>
            <a:r>
              <a:rPr lang="en-US" dirty="0"/>
              <a:t> </a:t>
            </a:r>
            <a:endParaRPr lang="en-GB" dirty="0"/>
          </a:p>
          <a:p>
            <a:pPr lvl="0"/>
            <a:r>
              <a:rPr lang="en-US" dirty="0"/>
              <a:t>design, plan and implement strategies designed to improve their own practice and have a positive influence on the whole-school learning culture</a:t>
            </a:r>
            <a:endParaRPr lang="en-GB" dirty="0"/>
          </a:p>
          <a:p>
            <a:pPr marL="0" indent="0">
              <a:buNone/>
            </a:pPr>
            <a:r>
              <a:rPr lang="en-US" dirty="0"/>
              <a:t> </a:t>
            </a:r>
            <a:endParaRPr lang="en-GB" dirty="0"/>
          </a:p>
          <a:p>
            <a:pPr lvl="0"/>
            <a:r>
              <a:rPr lang="en-US" dirty="0"/>
              <a:t>carry out research to evaluate the impact of any changes on practice</a:t>
            </a:r>
            <a:endParaRPr lang="en-GB" dirty="0"/>
          </a:p>
          <a:p>
            <a:pPr marL="0" indent="0">
              <a:buNone/>
            </a:pPr>
            <a:r>
              <a:rPr lang="en-US" dirty="0"/>
              <a:t> </a:t>
            </a:r>
            <a:endParaRPr lang="en-GB" dirty="0"/>
          </a:p>
          <a:p>
            <a:pPr lvl="0"/>
            <a:r>
              <a:rPr lang="en-US" dirty="0"/>
              <a:t>make recommendations based on the results of the research to improve learning at a classroom and a whole school level.</a:t>
            </a:r>
            <a:endParaRPr lang="en-GB" dirty="0"/>
          </a:p>
          <a:p>
            <a:pPr marL="0" indent="0">
              <a:buNone/>
            </a:pPr>
            <a:r>
              <a:rPr lang="en-US" dirty="0"/>
              <a:t> </a:t>
            </a:r>
            <a:endParaRPr lang="en-GB" dirty="0"/>
          </a:p>
          <a:p>
            <a:r>
              <a:rPr lang="en-GB" dirty="0" smtClean="0">
                <a:solidFill>
                  <a:srgbClr val="FF0000"/>
                </a:solidFill>
              </a:rPr>
              <a:t>This is all though the Successful Futures –Curriculum vehicle</a:t>
            </a:r>
            <a:endParaRPr lang="en-GB" sz="2400" dirty="0">
              <a:solidFill>
                <a:srgbClr val="FF0000"/>
              </a:solidFill>
            </a:endParaRPr>
          </a:p>
          <a:p>
            <a:pPr marL="0" lvl="0" indent="0">
              <a:buNone/>
            </a:pPr>
            <a:endParaRPr lang="en-GB" sz="2400" dirty="0">
              <a:solidFill>
                <a:schemeClr val="tx2"/>
              </a:solidFill>
            </a:endParaRPr>
          </a:p>
        </p:txBody>
      </p:sp>
      <p:sp>
        <p:nvSpPr>
          <p:cNvPr id="5" name="Title 4"/>
          <p:cNvSpPr>
            <a:spLocks noGrp="1"/>
          </p:cNvSpPr>
          <p:nvPr>
            <p:ph type="title"/>
          </p:nvPr>
        </p:nvSpPr>
        <p:spPr/>
        <p:txBody>
          <a:bodyPr/>
          <a:lstStyle/>
          <a:p>
            <a:pPr algn="ctr"/>
            <a:r>
              <a:rPr lang="en-GB" sz="3600" dirty="0"/>
              <a:t>Learning </a:t>
            </a:r>
            <a:r>
              <a:rPr lang="en-GB" sz="3600" dirty="0" smtClean="0"/>
              <a:t>Outcomes from this module</a:t>
            </a:r>
            <a:endParaRPr lang="en-GB" sz="3600" dirty="0">
              <a:solidFill>
                <a:srgbClr val="FFFFFF"/>
              </a:solidFill>
              <a:latin typeface="Calibri"/>
            </a:endParaRPr>
          </a:p>
        </p:txBody>
      </p:sp>
    </p:spTree>
    <p:extLst>
      <p:ext uri="{BB962C8B-B14F-4D97-AF65-F5344CB8AC3E}">
        <p14:creationId xmlns:p14="http://schemas.microsoft.com/office/powerpoint/2010/main" val="16905022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	Recommendation 2. The school curriculum should be designed to help all children and young people to develop in relation to clear and agreed purposes. The purposes should be constructed so that they can directly influence decisions about curriculum, pedagogy and assessment.</a:t>
            </a:r>
            <a:endParaRPr lang="en-GB" dirty="0"/>
          </a:p>
        </p:txBody>
      </p:sp>
      <p:sp>
        <p:nvSpPr>
          <p:cNvPr id="2" name="Title 1"/>
          <p:cNvSpPr>
            <a:spLocks noGrp="1"/>
          </p:cNvSpPr>
          <p:nvPr>
            <p:ph type="title"/>
          </p:nvPr>
        </p:nvSpPr>
        <p:spPr/>
        <p:txBody>
          <a:bodyPr/>
          <a:lstStyle/>
          <a:p>
            <a:r>
              <a:rPr lang="en-GB" dirty="0" smtClean="0"/>
              <a:t>Successful Futures Curriculum</a:t>
            </a:r>
            <a:endParaRPr lang="en-GB" dirty="0"/>
          </a:p>
        </p:txBody>
      </p:sp>
    </p:spTree>
    <p:extLst>
      <p:ext uri="{BB962C8B-B14F-4D97-AF65-F5344CB8AC3E}">
        <p14:creationId xmlns:p14="http://schemas.microsoft.com/office/powerpoint/2010/main" val="13759774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772816"/>
            <a:ext cx="7596832" cy="4353347"/>
          </a:xfrm>
        </p:spPr>
        <p:txBody>
          <a:bodyPr>
            <a:normAutofit/>
          </a:bodyPr>
          <a:lstStyle/>
          <a:p>
            <a:r>
              <a:rPr lang="en-GB" dirty="0"/>
              <a:t>›››	Recommendation 3. The purposes of the curriculum in Wales should be that children and young people develop as:</a:t>
            </a:r>
          </a:p>
          <a:p>
            <a:r>
              <a:rPr lang="en-GB" dirty="0"/>
              <a:t> ›	ambitious, capable learners, ready to learn throughout their lives</a:t>
            </a:r>
          </a:p>
          <a:p>
            <a:r>
              <a:rPr lang="en-GB" dirty="0"/>
              <a:t> ›	enterprising, creative contributors, ready to play a full part in life and work</a:t>
            </a:r>
          </a:p>
          <a:p>
            <a:r>
              <a:rPr lang="en-GB" dirty="0"/>
              <a:t> ›	ethical, informed citizens of Wales and the world</a:t>
            </a:r>
          </a:p>
          <a:p>
            <a:r>
              <a:rPr lang="en-GB" dirty="0"/>
              <a:t> ›	healthy, confident individuals, ready to lead fulfilling lives as valued    members of society</a:t>
            </a:r>
            <a:r>
              <a:rPr lang="en-GB" dirty="0" smtClean="0"/>
              <a:t>.</a:t>
            </a:r>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6510154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	Recommendation 4. The curriculum 3–16 should be organised into Areas of Learning and Experience that establish the breadth of the curriculum. These areas should provide rich contexts for developing the four curriculum purposes, be internally coherent, employ distinctive ways of thinking, and have an identifiable core of disciplinary or instrumental knowledge.</a:t>
            </a:r>
          </a:p>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2306522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a:t>›››	Recommendation 5. The new national curriculum in Wales should have six Areas of Learning and Experience: </a:t>
            </a:r>
            <a:endParaRPr lang="en-GB" dirty="0" smtClean="0"/>
          </a:p>
          <a:p>
            <a:r>
              <a:rPr lang="en-GB" dirty="0" smtClean="0"/>
              <a:t>Expressive </a:t>
            </a:r>
            <a:r>
              <a:rPr lang="en-GB" dirty="0"/>
              <a:t>arts; </a:t>
            </a:r>
            <a:endParaRPr lang="en-GB" dirty="0" smtClean="0"/>
          </a:p>
          <a:p>
            <a:r>
              <a:rPr lang="en-GB" dirty="0" smtClean="0"/>
              <a:t>Health </a:t>
            </a:r>
            <a:r>
              <a:rPr lang="en-GB" dirty="0"/>
              <a:t>and well-being; </a:t>
            </a:r>
            <a:endParaRPr lang="en-GB" dirty="0" smtClean="0"/>
          </a:p>
          <a:p>
            <a:r>
              <a:rPr lang="en-GB" dirty="0" smtClean="0"/>
              <a:t>Humanities</a:t>
            </a:r>
            <a:r>
              <a:rPr lang="en-GB" dirty="0"/>
              <a:t>; </a:t>
            </a:r>
            <a:endParaRPr lang="en-GB" dirty="0" smtClean="0"/>
          </a:p>
          <a:p>
            <a:r>
              <a:rPr lang="en-GB" dirty="0" smtClean="0"/>
              <a:t>Languages</a:t>
            </a:r>
            <a:r>
              <a:rPr lang="en-GB" dirty="0"/>
              <a:t>, literacy and communication; </a:t>
            </a:r>
            <a:endParaRPr lang="en-GB" dirty="0" smtClean="0"/>
          </a:p>
          <a:p>
            <a:r>
              <a:rPr lang="en-GB" dirty="0" smtClean="0"/>
              <a:t>Mathematics </a:t>
            </a:r>
            <a:r>
              <a:rPr lang="en-GB" dirty="0"/>
              <a:t>and numeracy; and </a:t>
            </a:r>
            <a:endParaRPr lang="en-GB" dirty="0" smtClean="0"/>
          </a:p>
          <a:p>
            <a:r>
              <a:rPr lang="en-GB" dirty="0" smtClean="0"/>
              <a:t>Science </a:t>
            </a:r>
            <a:r>
              <a:rPr lang="en-GB" dirty="0"/>
              <a:t>and technology</a:t>
            </a:r>
            <a:r>
              <a:rPr lang="en-GB" dirty="0" smtClean="0"/>
              <a:t>.</a:t>
            </a:r>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6249513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AoLE</a:t>
            </a:r>
            <a:endParaRPr lang="en-GB" dirty="0"/>
          </a:p>
        </p:txBody>
      </p:sp>
      <p:pic>
        <p:nvPicPr>
          <p:cNvPr id="4" name="Content Placeholder 3"/>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5203" t="23505" r="3927" b="4186"/>
          <a:stretch/>
        </p:blipFill>
        <p:spPr bwMode="auto">
          <a:xfrm>
            <a:off x="1403648" y="2492896"/>
            <a:ext cx="6956694" cy="4151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007472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t>›››	Recommendations 6. Children and young people should have their learning developed across the curriculum through three Cross-curriculum Responsibilities that should be the responsibility of all teachers: literacy; numeracy; and digital competence. </a:t>
            </a: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777536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a:t>›››7. A digital competence framework and an accompanying ‘Routes to Learning Digital Competence’ should be developed and be included as a  Cross-curriculum Responsibility. </a:t>
            </a:r>
          </a:p>
          <a:p>
            <a:pPr marL="0" indent="0">
              <a:buNone/>
            </a:pPr>
            <a:r>
              <a:rPr lang="en-GB" dirty="0"/>
              <a:t>	</a:t>
            </a:r>
            <a:endParaRPr lang="en-GB" dirty="0" smtClean="0"/>
          </a:p>
          <a:p>
            <a:endParaRPr lang="en-GB" dirty="0"/>
          </a:p>
          <a:p>
            <a:r>
              <a:rPr lang="en-GB" dirty="0" smtClean="0"/>
              <a:t>Recommendation </a:t>
            </a:r>
            <a:r>
              <a:rPr lang="en-GB" dirty="0"/>
              <a:t>8. The expectations for the three Cross-curriculum Responsibilities and wider skills should be embedded within the Areas of Learning and </a:t>
            </a:r>
            <a:r>
              <a:rPr lang="en-GB" dirty="0" smtClean="0"/>
              <a:t>Experience</a:t>
            </a:r>
          </a:p>
          <a:p>
            <a:endParaRPr lang="en-GB" dirty="0"/>
          </a:p>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33142816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a:p>
        </p:txBody>
      </p:sp>
      <p:sp>
        <p:nvSpPr>
          <p:cNvPr id="3" name="Title 2"/>
          <p:cNvSpPr>
            <a:spLocks noGrp="1"/>
          </p:cNvSpPr>
          <p:nvPr>
            <p:ph type="title"/>
          </p:nvPr>
        </p:nvSpPr>
        <p:spPr/>
        <p:txBody>
          <a:bodyPr/>
          <a:lstStyle/>
          <a:p>
            <a:endParaRPr lang="en-GB"/>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372750" cy="6921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54469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mtClean="0"/>
              <a:t>See handout (Red)</a:t>
            </a:r>
            <a:endParaRPr lang="en-GB" dirty="0" smtClean="0"/>
          </a:p>
          <a:p>
            <a:r>
              <a:rPr lang="en-GB" dirty="0" smtClean="0"/>
              <a:t>PowerPoint 2 and 3</a:t>
            </a:r>
            <a:endParaRPr lang="en-GB" dirty="0"/>
          </a:p>
        </p:txBody>
      </p:sp>
      <p:sp>
        <p:nvSpPr>
          <p:cNvPr id="3" name="Title 2"/>
          <p:cNvSpPr>
            <a:spLocks noGrp="1"/>
          </p:cNvSpPr>
          <p:nvPr>
            <p:ph type="title"/>
          </p:nvPr>
        </p:nvSpPr>
        <p:spPr/>
        <p:txBody>
          <a:bodyPr/>
          <a:lstStyle/>
          <a:p>
            <a:r>
              <a:rPr lang="en-GB" dirty="0" smtClean="0">
                <a:solidFill>
                  <a:srgbClr val="002060"/>
                </a:solidFill>
              </a:rPr>
              <a:t>Research Methods</a:t>
            </a:r>
            <a:endParaRPr lang="en-GB" dirty="0">
              <a:solidFill>
                <a:srgbClr val="002060"/>
              </a:solidFill>
            </a:endParaRPr>
          </a:p>
        </p:txBody>
      </p:sp>
    </p:spTree>
    <p:extLst>
      <p:ext uri="{BB962C8B-B14F-4D97-AF65-F5344CB8AC3E}">
        <p14:creationId xmlns:p14="http://schemas.microsoft.com/office/powerpoint/2010/main" val="13891956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3600" dirty="0"/>
              <a:t>How to critique a research article</a:t>
            </a:r>
          </a:p>
        </p:txBody>
      </p:sp>
      <p:sp>
        <p:nvSpPr>
          <p:cNvPr id="3" name="Title 2"/>
          <p:cNvSpPr>
            <a:spLocks noGrp="1"/>
          </p:cNvSpPr>
          <p:nvPr>
            <p:ph type="title"/>
          </p:nvPr>
        </p:nvSpPr>
        <p:spPr/>
        <p:txBody>
          <a:bodyPr/>
          <a:lstStyle/>
          <a:p>
            <a:endParaRPr lang="en-GB" dirty="0"/>
          </a:p>
        </p:txBody>
      </p:sp>
    </p:spTree>
    <p:extLst>
      <p:ext uri="{BB962C8B-B14F-4D97-AF65-F5344CB8AC3E}">
        <p14:creationId xmlns:p14="http://schemas.microsoft.com/office/powerpoint/2010/main" val="17743122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84213" y="333375"/>
            <a:ext cx="7772400" cy="1143000"/>
          </a:xfrm>
        </p:spPr>
        <p:txBody>
          <a:bodyPr>
            <a:normAutofit fontScale="90000"/>
          </a:bodyPr>
          <a:lstStyle/>
          <a:p>
            <a:r>
              <a:rPr lang="en-US" altLang="en-US" smtClean="0"/>
              <a:t>Critically reviewing education research literature</a:t>
            </a:r>
            <a:endParaRPr lang="cy-GB" altLang="en-US" smtClean="0"/>
          </a:p>
        </p:txBody>
      </p:sp>
      <p:sp>
        <p:nvSpPr>
          <p:cNvPr id="3075" name="Rectangle 3"/>
          <p:cNvSpPr>
            <a:spLocks noGrp="1" noChangeArrowheads="1"/>
          </p:cNvSpPr>
          <p:nvPr>
            <p:ph type="body" idx="1"/>
          </p:nvPr>
        </p:nvSpPr>
        <p:spPr>
          <a:xfrm>
            <a:off x="684213" y="1600200"/>
            <a:ext cx="7772400" cy="3856038"/>
          </a:xfrm>
        </p:spPr>
        <p:txBody>
          <a:bodyPr/>
          <a:lstStyle/>
          <a:p>
            <a:endParaRPr lang="en-US" altLang="en-US" dirty="0" smtClean="0"/>
          </a:p>
          <a:p>
            <a:endParaRPr lang="en-US" altLang="en-US" dirty="0"/>
          </a:p>
          <a:p>
            <a:r>
              <a:rPr lang="en-US" altLang="en-US" dirty="0" smtClean="0"/>
              <a:t>How do we critically evaluate research literature</a:t>
            </a:r>
          </a:p>
          <a:p>
            <a:pPr lvl="1"/>
            <a:r>
              <a:rPr lang="en-US" altLang="en-US" dirty="0" smtClean="0"/>
              <a:t>At the level of the article</a:t>
            </a:r>
          </a:p>
          <a:p>
            <a:pPr lvl="1"/>
            <a:r>
              <a:rPr lang="en-US" altLang="en-US" dirty="0" smtClean="0"/>
              <a:t>At the level of the field of interest</a:t>
            </a:r>
            <a:endParaRPr lang="en-GB" altLang="en-US" dirty="0" smtClean="0"/>
          </a:p>
          <a:p>
            <a:r>
              <a:rPr lang="en-US" altLang="en-US" i="1" dirty="0" smtClean="0"/>
              <a:t>It’s all published so should it be the ‘final word’?</a:t>
            </a:r>
            <a:endParaRPr lang="en-GB" altLang="en-US" i="1" dirty="0" smtClean="0"/>
          </a:p>
          <a:p>
            <a:r>
              <a:rPr lang="en-US" altLang="en-US" dirty="0" smtClean="0"/>
              <a:t>‘The literature review’</a:t>
            </a:r>
            <a:endParaRPr lang="cy-GB" altLang="en-US" dirty="0" smtClean="0"/>
          </a:p>
          <a:p>
            <a:endParaRPr lang="cy-GB" altLang="en-US" dirty="0" smtClean="0"/>
          </a:p>
          <a:p>
            <a:endParaRPr lang="cy-GB" altLang="en-US" dirty="0" smtClean="0"/>
          </a:p>
        </p:txBody>
      </p:sp>
    </p:spTree>
    <p:extLst>
      <p:ext uri="{BB962C8B-B14F-4D97-AF65-F5344CB8AC3E}">
        <p14:creationId xmlns:p14="http://schemas.microsoft.com/office/powerpoint/2010/main" val="3230558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GB" altLang="en-US" smtClean="0"/>
              <a:t>Critical and </a:t>
            </a:r>
            <a:r>
              <a:rPr lang="en-GB" altLang="en-US" i="1" smtClean="0"/>
              <a:t>critical </a:t>
            </a:r>
          </a:p>
        </p:txBody>
      </p:sp>
      <p:sp>
        <p:nvSpPr>
          <p:cNvPr id="4099" name="Content Placeholder 2"/>
          <p:cNvSpPr>
            <a:spLocks noGrp="1"/>
          </p:cNvSpPr>
          <p:nvPr>
            <p:ph idx="1"/>
          </p:nvPr>
        </p:nvSpPr>
        <p:spPr>
          <a:solidFill>
            <a:schemeClr val="bg1"/>
          </a:solidFill>
        </p:spPr>
        <p:txBody>
          <a:bodyPr/>
          <a:lstStyle/>
          <a:p>
            <a:pPr>
              <a:buFontTx/>
              <a:buNone/>
            </a:pPr>
            <a:r>
              <a:rPr lang="en-GB" altLang="en-US" i="1" smtClean="0"/>
              <a:t>‘well, I think it’s rubbish because I don’t agree; my year 3s / year7s would never respond like that’ </a:t>
            </a:r>
          </a:p>
          <a:p>
            <a:pPr>
              <a:buFontTx/>
              <a:buNone/>
            </a:pPr>
            <a:r>
              <a:rPr lang="en-GB" altLang="en-US" i="1" smtClean="0"/>
              <a:t>‘I like it, I know the author is a professor and I agree that phonics is the way forward; it’s how I learnt after all’ </a:t>
            </a:r>
          </a:p>
          <a:p>
            <a:r>
              <a:rPr lang="en-GB" altLang="en-US" smtClean="0"/>
              <a:t>Being academically critical ... </a:t>
            </a:r>
          </a:p>
        </p:txBody>
      </p:sp>
    </p:spTree>
    <p:extLst>
      <p:ext uri="{BB962C8B-B14F-4D97-AF65-F5344CB8AC3E}">
        <p14:creationId xmlns:p14="http://schemas.microsoft.com/office/powerpoint/2010/main" val="24364880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GB" altLang="en-US" smtClean="0"/>
              <a:t>Your ‘voice’</a:t>
            </a:r>
          </a:p>
        </p:txBody>
      </p:sp>
      <p:sp>
        <p:nvSpPr>
          <p:cNvPr id="5123" name="Content Placeholder 2"/>
          <p:cNvSpPr>
            <a:spLocks noGrp="1"/>
          </p:cNvSpPr>
          <p:nvPr>
            <p:ph idx="1"/>
          </p:nvPr>
        </p:nvSpPr>
        <p:spPr/>
        <p:txBody>
          <a:bodyPr/>
          <a:lstStyle/>
          <a:p>
            <a:r>
              <a:rPr lang="en-GB" altLang="en-US" smtClean="0"/>
              <a:t>You are the audience for educational research </a:t>
            </a:r>
          </a:p>
          <a:p>
            <a:r>
              <a:rPr lang="en-GB" altLang="en-US" smtClean="0"/>
              <a:t>Your </a:t>
            </a:r>
            <a:r>
              <a:rPr lang="en-GB" altLang="en-US" i="1" smtClean="0"/>
              <a:t>considered</a:t>
            </a:r>
            <a:r>
              <a:rPr lang="en-GB" altLang="en-US" smtClean="0"/>
              <a:t> opinion is valued in judging any educational research </a:t>
            </a:r>
          </a:p>
          <a:p>
            <a:r>
              <a:rPr lang="en-GB" altLang="en-US" smtClean="0"/>
              <a:t>You are able to undertake </a:t>
            </a:r>
            <a:r>
              <a:rPr lang="en-GB" altLang="en-US" i="1" smtClean="0"/>
              <a:t>academically critical</a:t>
            </a:r>
            <a:r>
              <a:rPr lang="en-GB" altLang="en-US" smtClean="0"/>
              <a:t> consideration </a:t>
            </a:r>
          </a:p>
        </p:txBody>
      </p:sp>
    </p:spTree>
    <p:extLst>
      <p:ext uri="{BB962C8B-B14F-4D97-AF65-F5344CB8AC3E}">
        <p14:creationId xmlns:p14="http://schemas.microsoft.com/office/powerpoint/2010/main" val="20460302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GB" altLang="en-US" smtClean="0"/>
              <a:t>Evaluating a research article 1</a:t>
            </a:r>
          </a:p>
        </p:txBody>
      </p:sp>
      <p:sp>
        <p:nvSpPr>
          <p:cNvPr id="6147" name="Content Placeholder 2"/>
          <p:cNvSpPr>
            <a:spLocks noGrp="1"/>
          </p:cNvSpPr>
          <p:nvPr>
            <p:ph idx="1"/>
          </p:nvPr>
        </p:nvSpPr>
        <p:spPr>
          <a:xfrm>
            <a:off x="684213" y="1773238"/>
            <a:ext cx="7772400" cy="4824412"/>
          </a:xfrm>
          <a:solidFill>
            <a:schemeClr val="bg1"/>
          </a:solidFill>
        </p:spPr>
        <p:txBody>
          <a:bodyPr/>
          <a:lstStyle/>
          <a:p>
            <a:pPr>
              <a:buFontTx/>
              <a:buNone/>
            </a:pPr>
            <a:r>
              <a:rPr lang="en-US" altLang="en-US" sz="2000" b="1" smtClean="0"/>
              <a:t>Key Questions</a:t>
            </a:r>
          </a:p>
          <a:p>
            <a:r>
              <a:rPr lang="en-US" altLang="en-US" sz="2000" smtClean="0"/>
              <a:t>Is it coherent?</a:t>
            </a:r>
          </a:p>
          <a:p>
            <a:r>
              <a:rPr lang="en-US" altLang="en-US" sz="2000" smtClean="0"/>
              <a:t>Is it convincing?</a:t>
            </a:r>
          </a:p>
          <a:p>
            <a:pPr>
              <a:buFontTx/>
              <a:buNone/>
            </a:pPr>
            <a:endParaRPr lang="en-US" altLang="en-US" sz="2000" i="1" u="sng" smtClean="0"/>
          </a:p>
          <a:p>
            <a:pPr>
              <a:buFontTx/>
              <a:buNone/>
            </a:pPr>
            <a:r>
              <a:rPr lang="en-US" altLang="en-US" sz="2000" b="1" smtClean="0"/>
              <a:t>Some starting points :</a:t>
            </a:r>
            <a:endParaRPr lang="en-GB" altLang="en-US" sz="2000" b="1" smtClean="0"/>
          </a:p>
          <a:p>
            <a:r>
              <a:rPr lang="en-US" altLang="en-US" sz="2000" smtClean="0"/>
              <a:t>What are the aims and objectives of the research? </a:t>
            </a:r>
            <a:r>
              <a:rPr lang="en-US" altLang="en-US" sz="2000" i="1" smtClean="0"/>
              <a:t>(If not stated explicitly try and work it/them out.)</a:t>
            </a:r>
            <a:endParaRPr lang="en-GB" altLang="en-US" sz="2000" smtClean="0"/>
          </a:p>
          <a:p>
            <a:r>
              <a:rPr lang="en-US" altLang="en-US" sz="2000" smtClean="0"/>
              <a:t>What research questions or hypothesis guide the study? </a:t>
            </a:r>
            <a:r>
              <a:rPr lang="en-US" altLang="en-US" sz="2000" i="1" smtClean="0"/>
              <a:t>(If not stated explicitly try and work it/them out.)</a:t>
            </a:r>
            <a:endParaRPr lang="en-GB" altLang="en-US" sz="2000" smtClean="0"/>
          </a:p>
          <a:p>
            <a:r>
              <a:rPr lang="en-US" altLang="en-US" sz="2000" smtClean="0"/>
              <a:t>What is the context of the study?</a:t>
            </a:r>
            <a:endParaRPr lang="en-GB" altLang="en-US" sz="2000" smtClean="0"/>
          </a:p>
          <a:p>
            <a:r>
              <a:rPr lang="en-US" altLang="en-US" sz="2000" smtClean="0"/>
              <a:t>What is the sample size and type – how selected? (</a:t>
            </a:r>
            <a:r>
              <a:rPr lang="en-US" altLang="en-US" sz="2000" i="1" smtClean="0"/>
              <a:t>Fair?)</a:t>
            </a:r>
            <a:endParaRPr lang="en-GB" altLang="en-US" sz="2000" i="1" smtClean="0"/>
          </a:p>
          <a:p>
            <a:r>
              <a:rPr lang="en-US" altLang="en-US" sz="2000" smtClean="0"/>
              <a:t>Ethical issues – are ethical issues identified and explored? Are you satisfied with this aspect of the article?  </a:t>
            </a:r>
            <a:r>
              <a:rPr lang="en-US" altLang="en-US" sz="2000" i="1" smtClean="0"/>
              <a:t>Why?  Why not?</a:t>
            </a:r>
            <a:endParaRPr lang="en-GB" altLang="en-US" sz="2000" i="1" smtClean="0"/>
          </a:p>
          <a:p>
            <a:endParaRPr lang="en-GB" altLang="en-US" smtClean="0"/>
          </a:p>
        </p:txBody>
      </p:sp>
    </p:spTree>
    <p:extLst>
      <p:ext uri="{BB962C8B-B14F-4D97-AF65-F5344CB8AC3E}">
        <p14:creationId xmlns:p14="http://schemas.microsoft.com/office/powerpoint/2010/main" val="18277598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mtClean="0"/>
              <a:t>Evaluating a research article 2</a:t>
            </a:r>
          </a:p>
        </p:txBody>
      </p:sp>
      <p:sp>
        <p:nvSpPr>
          <p:cNvPr id="7171" name="Content Placeholder 2"/>
          <p:cNvSpPr>
            <a:spLocks noGrp="1"/>
          </p:cNvSpPr>
          <p:nvPr>
            <p:ph idx="1"/>
          </p:nvPr>
        </p:nvSpPr>
        <p:spPr>
          <a:xfrm>
            <a:off x="684213" y="1773238"/>
            <a:ext cx="7772400" cy="4114800"/>
          </a:xfrm>
          <a:solidFill>
            <a:schemeClr val="bg1"/>
          </a:solidFill>
        </p:spPr>
        <p:txBody>
          <a:bodyPr/>
          <a:lstStyle/>
          <a:p>
            <a:r>
              <a:rPr lang="en-US" altLang="en-US" sz="2400" smtClean="0"/>
              <a:t>What was the researcher’s role?  </a:t>
            </a:r>
            <a:r>
              <a:rPr lang="en-US" altLang="en-US" sz="2400" i="1" smtClean="0"/>
              <a:t>(Participant, non-participant, professional researcher, teacher etc)</a:t>
            </a:r>
            <a:endParaRPr lang="en-GB" altLang="en-US" sz="2400" smtClean="0"/>
          </a:p>
          <a:p>
            <a:r>
              <a:rPr lang="en-US" altLang="en-US" sz="2400" smtClean="0"/>
              <a:t>What data collection methods were used?  What do you consider the strengths and weaknesses of the chosen methods?</a:t>
            </a:r>
            <a:endParaRPr lang="en-GB" altLang="en-US" sz="2400" smtClean="0"/>
          </a:p>
          <a:p>
            <a:r>
              <a:rPr lang="en-US" altLang="en-US" sz="2400" smtClean="0"/>
              <a:t>Raw data – what raw data was collected?  </a:t>
            </a:r>
            <a:endParaRPr lang="en-GB" altLang="en-US" sz="2400" smtClean="0"/>
          </a:p>
          <a:p>
            <a:r>
              <a:rPr lang="en-US" altLang="en-US" sz="2400" smtClean="0"/>
              <a:t>Data management – how was the raw data organised for presentation in the article? </a:t>
            </a:r>
            <a:endParaRPr lang="en-GB" altLang="en-US" sz="2400" smtClean="0"/>
          </a:p>
          <a:p>
            <a:r>
              <a:rPr lang="en-US" altLang="en-US" sz="2400" smtClean="0"/>
              <a:t>Analysis strategy – how was the data analysed? (</a:t>
            </a:r>
            <a:r>
              <a:rPr lang="en-US" altLang="en-US" sz="2400" i="1" smtClean="0"/>
              <a:t>Qualitative/quantitative/mixed method</a:t>
            </a:r>
            <a:r>
              <a:rPr lang="en-US" altLang="en-US" sz="2400" smtClean="0"/>
              <a:t>)</a:t>
            </a:r>
            <a:endParaRPr lang="en-GB" altLang="en-US" sz="2400" smtClean="0"/>
          </a:p>
        </p:txBody>
      </p:sp>
    </p:spTree>
    <p:extLst>
      <p:ext uri="{BB962C8B-B14F-4D97-AF65-F5344CB8AC3E}">
        <p14:creationId xmlns:p14="http://schemas.microsoft.com/office/powerpoint/2010/main" val="40361786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altLang="en-US" smtClean="0"/>
              <a:t>Evaluating a research article 3</a:t>
            </a:r>
          </a:p>
        </p:txBody>
      </p:sp>
      <p:sp>
        <p:nvSpPr>
          <p:cNvPr id="8195" name="Content Placeholder 2"/>
          <p:cNvSpPr>
            <a:spLocks noGrp="1"/>
          </p:cNvSpPr>
          <p:nvPr>
            <p:ph idx="1"/>
          </p:nvPr>
        </p:nvSpPr>
        <p:spPr/>
        <p:txBody>
          <a:bodyPr/>
          <a:lstStyle/>
          <a:p>
            <a:r>
              <a:rPr lang="en-US" altLang="en-US" sz="2400" smtClean="0"/>
              <a:t>What conclusions does the author come to? </a:t>
            </a:r>
            <a:endParaRPr lang="en-GB" altLang="en-US" sz="2400" smtClean="0"/>
          </a:p>
          <a:p>
            <a:r>
              <a:rPr lang="en-US" altLang="en-US" sz="2400" smtClean="0"/>
              <a:t>What are the implications of the findings for teachers/educators?</a:t>
            </a:r>
            <a:endParaRPr lang="en-GB" altLang="en-US" sz="2400" smtClean="0"/>
          </a:p>
          <a:p>
            <a:r>
              <a:rPr lang="en-US" altLang="en-US" sz="2400" smtClean="0"/>
              <a:t>What are the main point(s) of view</a:t>
            </a:r>
            <a:r>
              <a:rPr lang="en-US" altLang="en-US" sz="2400" b="1" smtClean="0"/>
              <a:t> </a:t>
            </a:r>
            <a:r>
              <a:rPr lang="en-US" altLang="en-US" sz="2400" smtClean="0"/>
              <a:t>presented in this article? (</a:t>
            </a:r>
            <a:r>
              <a:rPr lang="en-US" altLang="en-US" sz="2400" i="1" smtClean="0"/>
              <a:t>What argument(s) are the author/s putting forward?)</a:t>
            </a:r>
            <a:endParaRPr lang="en-GB" altLang="en-US" sz="2400" smtClean="0"/>
          </a:p>
          <a:p>
            <a:r>
              <a:rPr lang="en-US" altLang="en-US" sz="2400" smtClean="0"/>
              <a:t>Are you convinced by the argument/s? (</a:t>
            </a:r>
            <a:r>
              <a:rPr lang="en-US" altLang="en-US" sz="2400" i="1" smtClean="0"/>
              <a:t>Explain your response: why/why not?</a:t>
            </a:r>
            <a:r>
              <a:rPr lang="en-US" altLang="en-US" sz="2400" smtClean="0"/>
              <a:t>)</a:t>
            </a:r>
            <a:endParaRPr lang="en-GB" altLang="en-US" sz="2400" smtClean="0"/>
          </a:p>
          <a:p>
            <a:endParaRPr lang="en-GB" altLang="en-US" smtClean="0"/>
          </a:p>
          <a:p>
            <a:endParaRPr lang="en-GB" altLang="en-US" smtClean="0"/>
          </a:p>
        </p:txBody>
      </p:sp>
    </p:spTree>
    <p:extLst>
      <p:ext uri="{BB962C8B-B14F-4D97-AF65-F5344CB8AC3E}">
        <p14:creationId xmlns:p14="http://schemas.microsoft.com/office/powerpoint/2010/main" val="34508398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normAutofit fontScale="90000"/>
          </a:bodyPr>
          <a:lstStyle/>
          <a:p>
            <a:r>
              <a:rPr lang="en-GB" altLang="en-US" dirty="0" smtClean="0"/>
              <a:t>‘Leaders views on the value of school based research’</a:t>
            </a:r>
          </a:p>
        </p:txBody>
      </p:sp>
      <p:sp>
        <p:nvSpPr>
          <p:cNvPr id="9219" name="Content Placeholder 2"/>
          <p:cNvSpPr>
            <a:spLocks noGrp="1"/>
          </p:cNvSpPr>
          <p:nvPr>
            <p:ph idx="1"/>
          </p:nvPr>
        </p:nvSpPr>
        <p:spPr/>
        <p:txBody>
          <a:bodyPr/>
          <a:lstStyle/>
          <a:p>
            <a:r>
              <a:rPr lang="en-GB" altLang="en-US" dirty="0" smtClean="0"/>
              <a:t>Start to identify aspects of your research paper using the prompts </a:t>
            </a:r>
          </a:p>
          <a:p>
            <a:r>
              <a:rPr lang="en-GB" altLang="en-US" dirty="0" smtClean="0"/>
              <a:t>(Work in pairs if you wish) </a:t>
            </a:r>
          </a:p>
        </p:txBody>
      </p:sp>
    </p:spTree>
    <p:extLst>
      <p:ext uri="{BB962C8B-B14F-4D97-AF65-F5344CB8AC3E}">
        <p14:creationId xmlns:p14="http://schemas.microsoft.com/office/powerpoint/2010/main" val="10431120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p:nvPr/>
        </p:nvPicPr>
        <p:blipFill rotWithShape="1">
          <a:blip r:embed="rId2"/>
          <a:srcRect l="11385" t="8940" r="11490" b="20166"/>
          <a:stretch/>
        </p:blipFill>
        <p:spPr bwMode="auto">
          <a:xfrm>
            <a:off x="467544" y="260648"/>
            <a:ext cx="8296275" cy="588137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06963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7496" t="4240" r="17407" b="20805"/>
          <a:stretch/>
        </p:blipFill>
        <p:spPr bwMode="auto">
          <a:xfrm>
            <a:off x="1619672" y="836712"/>
            <a:ext cx="6711064" cy="57955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02773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3074" name="Picture 2" descr="Image result for SWOT analysis for Superma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6166" y="620688"/>
            <a:ext cx="6191250" cy="600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9702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1010" t="5075" r="21183" b="19914"/>
          <a:stretch/>
        </p:blipFill>
        <p:spPr bwMode="auto">
          <a:xfrm>
            <a:off x="1403649" y="332657"/>
            <a:ext cx="6624736" cy="6525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44050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775" t="6239" r="14521" b="28787"/>
          <a:stretch/>
        </p:blipFill>
        <p:spPr bwMode="auto">
          <a:xfrm>
            <a:off x="263494" y="717848"/>
            <a:ext cx="8880506"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44090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GB" sz="3600" dirty="0" smtClean="0"/>
              <a:t>Bring your ideas to session 2:</a:t>
            </a:r>
          </a:p>
          <a:p>
            <a:r>
              <a:rPr lang="en-GB" sz="3600" dirty="0" smtClean="0"/>
              <a:t>Area of focus</a:t>
            </a:r>
          </a:p>
          <a:p>
            <a:r>
              <a:rPr lang="en-GB" sz="3600" dirty="0" smtClean="0"/>
              <a:t>What research are you going to conduct</a:t>
            </a:r>
          </a:p>
          <a:p>
            <a:r>
              <a:rPr lang="en-GB" sz="3600" dirty="0" smtClean="0"/>
              <a:t>Questions to be answered</a:t>
            </a:r>
            <a:endParaRPr lang="en-GB" sz="3600" dirty="0"/>
          </a:p>
        </p:txBody>
      </p:sp>
      <p:sp>
        <p:nvSpPr>
          <p:cNvPr id="3" name="Title 2"/>
          <p:cNvSpPr>
            <a:spLocks noGrp="1"/>
          </p:cNvSpPr>
          <p:nvPr>
            <p:ph type="title"/>
          </p:nvPr>
        </p:nvSpPr>
        <p:spPr>
          <a:xfrm>
            <a:off x="457200" y="338328"/>
            <a:ext cx="8291264" cy="2154568"/>
          </a:xfrm>
        </p:spPr>
        <p:txBody>
          <a:bodyPr>
            <a:normAutofit/>
          </a:bodyPr>
          <a:lstStyle/>
          <a:p>
            <a:r>
              <a:rPr lang="en-GB" dirty="0" smtClean="0">
                <a:solidFill>
                  <a:srgbClr val="002060"/>
                </a:solidFill>
              </a:rPr>
              <a:t>Use  SWOT analysis tool to identify an area for research-focus SF Curriculum</a:t>
            </a:r>
            <a:endParaRPr lang="en-GB" dirty="0">
              <a:solidFill>
                <a:srgbClr val="002060"/>
              </a:solidFill>
            </a:endParaRPr>
          </a:p>
        </p:txBody>
      </p:sp>
    </p:spTree>
    <p:extLst>
      <p:ext uri="{BB962C8B-B14F-4D97-AF65-F5344CB8AC3E}">
        <p14:creationId xmlns:p14="http://schemas.microsoft.com/office/powerpoint/2010/main" val="4465981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99</TotalTime>
  <Words>563</Words>
  <Application>Microsoft Office PowerPoint</Application>
  <PresentationFormat>On-screen Show (4:3)</PresentationFormat>
  <Paragraphs>105</Paragraphs>
  <Slides>26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MS PGothic</vt:lpstr>
      <vt:lpstr>Arial</vt:lpstr>
      <vt:lpstr>Calibri</vt:lpstr>
      <vt:lpstr>Candara</vt:lpstr>
      <vt:lpstr>Symbol</vt:lpstr>
      <vt:lpstr>Waveform</vt:lpstr>
      <vt:lpstr>Level 7 Leading the Learning “Successful Futures” Session 1</vt:lpstr>
      <vt:lpstr>Thursday October 5th 2017</vt:lpstr>
      <vt:lpstr>Learning Outcomes from this module</vt:lpstr>
      <vt:lpstr>Successful Futures Curriculum</vt:lpstr>
      <vt:lpstr>PowerPoint Presentation</vt:lpstr>
      <vt:lpstr>PowerPoint Presentation</vt:lpstr>
      <vt:lpstr>PowerPoint Presentation</vt:lpstr>
      <vt:lpstr>AoLE</vt:lpstr>
      <vt:lpstr>PowerPoint Presentation</vt:lpstr>
      <vt:lpstr>PowerPoint Presentation</vt:lpstr>
      <vt:lpstr>PowerPoint Presentation</vt:lpstr>
      <vt:lpstr>Research Methods</vt:lpstr>
      <vt:lpstr>PowerPoint Presentation</vt:lpstr>
      <vt:lpstr>Critically reviewing education research literature</vt:lpstr>
      <vt:lpstr>Critical and critical </vt:lpstr>
      <vt:lpstr>Your ‘voice’</vt:lpstr>
      <vt:lpstr>Evaluating a research article 1</vt:lpstr>
      <vt:lpstr>Evaluating a research article 2</vt:lpstr>
      <vt:lpstr>Evaluating a research article 3</vt:lpstr>
      <vt:lpstr>‘Leaders views on the value of school based research’</vt:lpstr>
      <vt:lpstr>PowerPoint Presentation</vt:lpstr>
      <vt:lpstr>PowerPoint Presentation</vt:lpstr>
      <vt:lpstr>PowerPoint Presentation</vt:lpstr>
      <vt:lpstr>PowerPoint Presentation</vt:lpstr>
      <vt:lpstr>PowerPoint Presentation</vt:lpstr>
      <vt:lpstr>Use  SWOT analysis tool to identify an area for research-focus SF Curriculum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7 PG Cert Teaching &amp; Learning “Successful Futures” Day 1</dc:title>
  <dc:creator>Jim Statts</dc:creator>
  <cp:lastModifiedBy>Linda Statts</cp:lastModifiedBy>
  <cp:revision>43</cp:revision>
  <cp:lastPrinted>2017-10-04T17:32:55Z</cp:lastPrinted>
  <dcterms:created xsi:type="dcterms:W3CDTF">2017-09-15T15:58:15Z</dcterms:created>
  <dcterms:modified xsi:type="dcterms:W3CDTF">2017-10-05T12:43:57Z</dcterms:modified>
</cp:coreProperties>
</file>