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ADE887-BB2C-4698-AB17-8C54635AF376}" v="299" dt="2024-02-12T15:25:20.0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81" d="100"/>
          <a:sy n="81" d="100"/>
        </p:scale>
        <p:origin x="-96"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5941CC-7B9F-42D5-8F9B-72603EF8C38B}" type="datetimeFigureOut">
              <a:t>2/22/2024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ABD471-B4FA-4DFC-9ECF-B5451C3F9A8B}" type="slidenum">
              <a:t>‹#›</a:t>
            </a:fld>
            <a:endParaRPr lang="en-US"/>
          </a:p>
        </p:txBody>
      </p:sp>
    </p:spTree>
    <p:extLst>
      <p:ext uri="{BB962C8B-B14F-4D97-AF65-F5344CB8AC3E}">
        <p14:creationId xmlns:p14="http://schemas.microsoft.com/office/powerpoint/2010/main" val="38416839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Reinforcing the priority given to health and safety in the workplace is considered important. This entails both protecting we and ensuring the wellbeing of the individuals or guests in the hotel. Therefore, the analysis of the understanding of the guidelines and their implementation is going to be done (Mullins et al., 2013).</a:t>
            </a:r>
            <a:endParaRPr lang="en-US" dirty="0"/>
          </a:p>
        </p:txBody>
      </p:sp>
      <p:sp>
        <p:nvSpPr>
          <p:cNvPr id="4" name="Slide Number Placeholder 3"/>
          <p:cNvSpPr>
            <a:spLocks noGrp="1"/>
          </p:cNvSpPr>
          <p:nvPr>
            <p:ph type="sldNum" sz="quarter" idx="5"/>
          </p:nvPr>
        </p:nvSpPr>
        <p:spPr/>
        <p:txBody>
          <a:bodyPr/>
          <a:lstStyle/>
          <a:p>
            <a:fld id="{CFABD471-B4FA-4DFC-9ECF-B5451C3F9A8B}" type="slidenum">
              <a:t>2</a:t>
            </a:fld>
            <a:endParaRPr lang="en-US"/>
          </a:p>
        </p:txBody>
      </p:sp>
    </p:spTree>
    <p:extLst>
      <p:ext uri="{BB962C8B-B14F-4D97-AF65-F5344CB8AC3E}">
        <p14:creationId xmlns:p14="http://schemas.microsoft.com/office/powerpoint/2010/main" val="3860132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precautions that are outlined in the health and safety guide include personal protective equipment (PPE), handling of chemicals, lifting and manual handling, and electrical safety. There is a need for gloves, and non-slip footwear is important for protecting themselves against hazardous materials. Proper chemical handling is important as this incorporates ratios in solutions and the storage criteria as this results in the safety of the environment. Implementation of employee safety techniques is also important, and this includes adherence to the electrical safety tips, which include the inspection of the sockets, which prevents injuries at the workplace (Quick et al., 2020).</a:t>
            </a:r>
            <a:endParaRPr lang="en-US" dirty="0"/>
          </a:p>
        </p:txBody>
      </p:sp>
      <p:sp>
        <p:nvSpPr>
          <p:cNvPr id="4" name="Slide Number Placeholder 3"/>
          <p:cNvSpPr>
            <a:spLocks noGrp="1"/>
          </p:cNvSpPr>
          <p:nvPr>
            <p:ph type="sldNum" sz="quarter" idx="5"/>
          </p:nvPr>
        </p:nvSpPr>
        <p:spPr/>
        <p:txBody>
          <a:bodyPr/>
          <a:lstStyle/>
          <a:p>
            <a:fld id="{CFABD471-B4FA-4DFC-9ECF-B5451C3F9A8B}" type="slidenum">
              <a:t>3</a:t>
            </a:fld>
            <a:endParaRPr lang="en-US"/>
          </a:p>
        </p:txBody>
      </p:sp>
    </p:spTree>
    <p:extLst>
      <p:ext uri="{BB962C8B-B14F-4D97-AF65-F5344CB8AC3E}">
        <p14:creationId xmlns:p14="http://schemas.microsoft.com/office/powerpoint/2010/main" val="26446484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preparation is considered essential, as it is known to ensure that there are necessary supplies and equipment during the preparation of cleaning and before entering the guest rooms. The ventilation of the rooms is also considered important, as it helps in the dispersal of fumes from the room. This is followed by the systematic sequence in cleaning, as it starts with the high-touch surfaces and then moves to the dusting, vacuuming, and final mopping of the floors. Finally, waste disposal is considered important, as there is a need to ensure that the waste is properly situated in their bins. This is done by separating the recyclable materials from the general waste (Rogers et al., 2018).</a:t>
            </a:r>
            <a:endParaRPr lang="en-US" dirty="0"/>
          </a:p>
        </p:txBody>
      </p:sp>
      <p:sp>
        <p:nvSpPr>
          <p:cNvPr id="4" name="Slide Number Placeholder 3"/>
          <p:cNvSpPr>
            <a:spLocks noGrp="1"/>
          </p:cNvSpPr>
          <p:nvPr>
            <p:ph type="sldNum" sz="quarter" idx="5"/>
          </p:nvPr>
        </p:nvSpPr>
        <p:spPr/>
        <p:txBody>
          <a:bodyPr/>
          <a:lstStyle/>
          <a:p>
            <a:fld id="{CFABD471-B4FA-4DFC-9ECF-B5451C3F9A8B}" type="slidenum">
              <a:t>4</a:t>
            </a:fld>
            <a:endParaRPr lang="en-US"/>
          </a:p>
        </p:txBody>
      </p:sp>
    </p:spTree>
    <p:extLst>
      <p:ext uri="{BB962C8B-B14F-4D97-AF65-F5344CB8AC3E}">
        <p14:creationId xmlns:p14="http://schemas.microsoft.com/office/powerpoint/2010/main" val="1632778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Being able to comprehend the right equipment to be used is important for maintaining a clean and safe environment. The cleaning equipment includes disinfectants and microfiber clothes, safety equipment like gloves, and equipment like vacuum cleaners (Jones et al., 2010). The inspection and maintenance of the equipment's cleaning are crucial, as this leads to safe and efficient operations, reducing accident occurrences.</a:t>
            </a:r>
            <a:endParaRPr lang="en-US" dirty="0"/>
          </a:p>
        </p:txBody>
      </p:sp>
      <p:sp>
        <p:nvSpPr>
          <p:cNvPr id="4" name="Slide Number Placeholder 3"/>
          <p:cNvSpPr>
            <a:spLocks noGrp="1"/>
          </p:cNvSpPr>
          <p:nvPr>
            <p:ph type="sldNum" sz="quarter" idx="5"/>
          </p:nvPr>
        </p:nvSpPr>
        <p:spPr/>
        <p:txBody>
          <a:bodyPr/>
          <a:lstStyle/>
          <a:p>
            <a:fld id="{CFABD471-B4FA-4DFC-9ECF-B5451C3F9A8B}" type="slidenum">
              <a:t>5</a:t>
            </a:fld>
            <a:endParaRPr lang="en-US"/>
          </a:p>
        </p:txBody>
      </p:sp>
    </p:spTree>
    <p:extLst>
      <p:ext uri="{BB962C8B-B14F-4D97-AF65-F5344CB8AC3E}">
        <p14:creationId xmlns:p14="http://schemas.microsoft.com/office/powerpoint/2010/main" val="3699765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Being able to identify and conceptualise the hazards that have potential is important for safe working environment maintenance. This includes aspects such as slips, trips, and falls that can occur in the walkways, as well as using the caution signs. being exposed to the chemical can help minimise the chemical exposure. This can be prevented through proper handling and storage procedures (Raghubalan et al., 2016).</a:t>
            </a:r>
            <a:endParaRPr lang="en-US" dirty="0"/>
          </a:p>
        </p:txBody>
      </p:sp>
      <p:sp>
        <p:nvSpPr>
          <p:cNvPr id="4" name="Slide Number Placeholder 3"/>
          <p:cNvSpPr>
            <a:spLocks noGrp="1"/>
          </p:cNvSpPr>
          <p:nvPr>
            <p:ph type="sldNum" sz="quarter" idx="5"/>
          </p:nvPr>
        </p:nvSpPr>
        <p:spPr/>
        <p:txBody>
          <a:bodyPr/>
          <a:lstStyle/>
          <a:p>
            <a:fld id="{CFABD471-B4FA-4DFC-9ECF-B5451C3F9A8B}" type="slidenum">
              <a:t>6</a:t>
            </a:fld>
            <a:endParaRPr lang="en-US"/>
          </a:p>
        </p:txBody>
      </p:sp>
    </p:spTree>
    <p:extLst>
      <p:ext uri="{BB962C8B-B14F-4D97-AF65-F5344CB8AC3E}">
        <p14:creationId xmlns:p14="http://schemas.microsoft.com/office/powerpoint/2010/main" val="4267519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Study: Slip and Fall Incident Scenario: When the workers are cleaning the guest room and they are not able to realise the spills on the floor, this can result in a fall that can lead to minor injuries. This can lead to an underscoring of the importance of maintaining vigilance and addressing hazards in the prevention of accidents at the workplace (Rogers et al., 2008).</a:t>
            </a:r>
            <a:endParaRPr lang="en-US" dirty="0"/>
          </a:p>
          <a:p>
            <a:r>
              <a:rPr lang="en-GB" dirty="0"/>
              <a:t>Therefore, this explains the need for the housekeeping staff to be able to recognise the various potential hazards and take steps to adhere to the safety measures in the working environment.</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FABD471-B4FA-4DFC-9ECF-B5451C3F9A8B}" type="slidenum">
              <a:t>7</a:t>
            </a:fld>
            <a:endParaRPr lang="en-US"/>
          </a:p>
        </p:txBody>
      </p:sp>
    </p:spTree>
    <p:extLst>
      <p:ext uri="{BB962C8B-B14F-4D97-AF65-F5344CB8AC3E}">
        <p14:creationId xmlns:p14="http://schemas.microsoft.com/office/powerpoint/2010/main" val="14533386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components of personal protective equipment's (PPE)</a:t>
            </a:r>
            <a:endParaRPr lang="en-US" dirty="0"/>
          </a:p>
          <a:p>
            <a:r>
              <a:rPr lang="en-GB" dirty="0"/>
              <a:t>How can proper ventilation be ensured?</a:t>
            </a:r>
            <a:endParaRPr lang="en-US" dirty="0"/>
          </a:p>
          <a:p>
            <a:r>
              <a:rPr lang="en-GB" dirty="0"/>
              <a:t>Give the steps that are supposed to be involved in safe lifting techniques.</a:t>
            </a:r>
            <a:endParaRPr lang="en-US" dirty="0"/>
          </a:p>
          <a:p>
            <a:r>
              <a:rPr lang="en-GB" dirty="0"/>
              <a:t>How can you easily identify and prevent the hazards that cause slips, trips, and falls?</a:t>
            </a:r>
            <a:endParaRPr lang="en-US" dirty="0"/>
          </a:p>
          <a:p>
            <a:r>
              <a:rPr lang="en-GB" dirty="0"/>
              <a:t>Why is regular inspection and maintenance of the cleaning equipment considered important?</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FABD471-B4FA-4DFC-9ECF-B5451C3F9A8B}" type="slidenum">
              <a:t>8</a:t>
            </a:fld>
            <a:endParaRPr lang="en-US"/>
          </a:p>
        </p:txBody>
      </p:sp>
    </p:spTree>
    <p:extLst>
      <p:ext uri="{BB962C8B-B14F-4D97-AF65-F5344CB8AC3E}">
        <p14:creationId xmlns:p14="http://schemas.microsoft.com/office/powerpoint/2010/main" val="4213027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aspects of the health and safety guidelines have been analysed for housekeeping. This has cut across precautions, procedures, equipment, and hazard prevention. It is also important to adhere to the provided guidelines, as this can help in the promotion of a safe working environment (Sharma et al., 2019).</a:t>
            </a:r>
            <a:endParaRPr lang="en-US" dirty="0"/>
          </a:p>
        </p:txBody>
      </p:sp>
      <p:sp>
        <p:nvSpPr>
          <p:cNvPr id="4" name="Slide Number Placeholder 3"/>
          <p:cNvSpPr>
            <a:spLocks noGrp="1"/>
          </p:cNvSpPr>
          <p:nvPr>
            <p:ph type="sldNum" sz="quarter" idx="5"/>
          </p:nvPr>
        </p:nvSpPr>
        <p:spPr/>
        <p:txBody>
          <a:bodyPr/>
          <a:lstStyle/>
          <a:p>
            <a:fld id="{CFABD471-B4FA-4DFC-9ECF-B5451C3F9A8B}" type="slidenum">
              <a:t>9</a:t>
            </a:fld>
            <a:endParaRPr lang="en-US"/>
          </a:p>
        </p:txBody>
      </p:sp>
    </p:spTree>
    <p:extLst>
      <p:ext uri="{BB962C8B-B14F-4D97-AF65-F5344CB8AC3E}">
        <p14:creationId xmlns:p14="http://schemas.microsoft.com/office/powerpoint/2010/main" val="498159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giving priority to health and safety in our daily operations, we can ensure the wellbeing of everyone in the workplace. There is also a need to be able to continue with the task of ensuring that there is a safe and secure working environment.</a:t>
            </a:r>
            <a:endParaRPr lang="en-US" dirty="0"/>
          </a:p>
        </p:txBody>
      </p:sp>
      <p:sp>
        <p:nvSpPr>
          <p:cNvPr id="4" name="Slide Number Placeholder 3"/>
          <p:cNvSpPr>
            <a:spLocks noGrp="1"/>
          </p:cNvSpPr>
          <p:nvPr>
            <p:ph type="sldNum" sz="quarter" idx="5"/>
          </p:nvPr>
        </p:nvSpPr>
        <p:spPr/>
        <p:txBody>
          <a:bodyPr/>
          <a:lstStyle/>
          <a:p>
            <a:fld id="{CFABD471-B4FA-4DFC-9ECF-B5451C3F9A8B}" type="slidenum">
              <a:t>10</a:t>
            </a:fld>
            <a:endParaRPr lang="en-US"/>
          </a:p>
        </p:txBody>
      </p:sp>
    </p:spTree>
    <p:extLst>
      <p:ext uri="{BB962C8B-B14F-4D97-AF65-F5344CB8AC3E}">
        <p14:creationId xmlns:p14="http://schemas.microsoft.com/office/powerpoint/2010/main" val="2622555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Bridger, E. (2018) </a:t>
            </a:r>
            <a:r>
              <a:rPr lang="en-GB" i="1" dirty="0"/>
              <a:t>Employee engagement: a practical introduction</a:t>
            </a:r>
            <a:r>
              <a:rPr lang="en-GB" dirty="0"/>
              <a:t>. 2nd ed. HR Fundamentals. London: CIPD and Kogan Page.</a:t>
            </a:r>
            <a:endParaRPr lang="en-US" dirty="0"/>
          </a:p>
          <a:p>
            <a:r>
              <a:rPr lang="en-GB" dirty="0"/>
              <a:t>Casado, M. (2012) </a:t>
            </a:r>
            <a:r>
              <a:rPr lang="en-GB" i="1" dirty="0"/>
              <a:t>Housekeeping Management</a:t>
            </a:r>
            <a:r>
              <a:rPr lang="en-GB" dirty="0"/>
              <a:t>. London: Wiley.</a:t>
            </a:r>
            <a:endParaRPr lang="en-US"/>
          </a:p>
          <a:p>
            <a:r>
              <a:rPr lang="en-GB" dirty="0"/>
              <a:t>Cottrell, S. (2019) </a:t>
            </a:r>
            <a:r>
              <a:rPr lang="en-GB" i="1" dirty="0"/>
              <a:t>The Study Skills Handbook</a:t>
            </a:r>
            <a:r>
              <a:rPr lang="en-GB" dirty="0"/>
              <a:t>. 5th ed. London: Red Globe Press.</a:t>
            </a:r>
            <a:endParaRPr lang="en-US"/>
          </a:p>
          <a:p>
            <a:r>
              <a:rPr lang="en-GB" dirty="0"/>
              <a:t>Fallon, M. &amp; Rutherford, D. (2010) </a:t>
            </a:r>
            <a:r>
              <a:rPr lang="en-GB" i="1" dirty="0"/>
              <a:t>Hotel Management and Operations</a:t>
            </a:r>
            <a:r>
              <a:rPr lang="en-GB" dirty="0"/>
              <a:t>. London: Pearson.</a:t>
            </a:r>
            <a:endParaRPr lang="en-US" dirty="0"/>
          </a:p>
          <a:p>
            <a:r>
              <a:rPr lang="en-GB" dirty="0"/>
              <a:t>Ferdinand, N. and Kitchin, P. (2017) </a:t>
            </a:r>
            <a:r>
              <a:rPr lang="en-GB" i="1" dirty="0"/>
              <a:t>Events Management - An International Approach</a:t>
            </a:r>
            <a:r>
              <a:rPr lang="en-GB" dirty="0"/>
              <a:t>. 2nd ed. London: SAGE Publications Ltd.</a:t>
            </a:r>
            <a:endParaRPr lang="en-US" dirty="0"/>
          </a:p>
          <a:p>
            <a:r>
              <a:rPr lang="en-GB" dirty="0"/>
              <a:t>Johnston, R., Clark, G. &amp; </a:t>
            </a:r>
            <a:r>
              <a:rPr lang="en-GB" dirty="0" err="1"/>
              <a:t>Shulver</a:t>
            </a:r>
            <a:r>
              <a:rPr lang="en-GB" dirty="0"/>
              <a:t>, M. (2012) </a:t>
            </a:r>
            <a:r>
              <a:rPr lang="en-GB" i="1" dirty="0"/>
              <a:t>Service Operations Management</a:t>
            </a:r>
            <a:r>
              <a:rPr lang="en-GB" dirty="0"/>
              <a:t>. London: Pearson.</a:t>
            </a:r>
            <a:endParaRPr lang="en-US" dirty="0"/>
          </a:p>
          <a:p>
            <a:r>
              <a:rPr lang="en-GB" dirty="0"/>
              <a:t>Jones, T. (2010) </a:t>
            </a:r>
            <a:r>
              <a:rPr lang="en-GB" i="1" dirty="0"/>
              <a:t>Professional Management Housekeeping Operations</a:t>
            </a:r>
            <a:r>
              <a:rPr lang="en-GB" dirty="0"/>
              <a:t>. London: Wiley.</a:t>
            </a:r>
            <a:endParaRPr lang="en-US" dirty="0"/>
          </a:p>
          <a:p>
            <a:r>
              <a:rPr lang="en-GB" dirty="0"/>
              <a:t>Leiter, M. P. and Bakker, A. B. (2010) </a:t>
            </a:r>
            <a:r>
              <a:rPr lang="en-GB" i="1" dirty="0"/>
              <a:t>Work Engagement : A Handbook of Essential Theory and Research</a:t>
            </a:r>
            <a:r>
              <a:rPr lang="en-GB" dirty="0"/>
              <a:t>. Hove [England]: Psychology Press.</a:t>
            </a:r>
            <a:endParaRPr lang="en-US" dirty="0"/>
          </a:p>
          <a:p>
            <a:r>
              <a:rPr lang="en-GB" dirty="0"/>
              <a:t>Mullins, L. and </a:t>
            </a:r>
            <a:r>
              <a:rPr lang="en-GB" dirty="0" err="1"/>
              <a:t>Dossor</a:t>
            </a:r>
            <a:r>
              <a:rPr lang="en-GB" dirty="0"/>
              <a:t>, P. (2013) </a:t>
            </a:r>
            <a:r>
              <a:rPr lang="en-GB" i="1" dirty="0"/>
              <a:t>Hospitality Management and Organisational Behaviour</a:t>
            </a:r>
            <a:r>
              <a:rPr lang="en-GB" dirty="0"/>
              <a:t>. 5th ed. Harlow: Pearson.</a:t>
            </a:r>
            <a:endParaRPr lang="en-US" dirty="0"/>
          </a:p>
          <a:p>
            <a:r>
              <a:rPr lang="en-GB" dirty="0"/>
              <a:t>Quick, L. (2020) </a:t>
            </a:r>
            <a:r>
              <a:rPr lang="en-GB" i="1" dirty="0"/>
              <a:t>Managing Events. Real Challenges, Real Outcomes</a:t>
            </a:r>
            <a:r>
              <a:rPr lang="en-GB" dirty="0"/>
              <a:t>. London: SAGE Publications Ltd.</a:t>
            </a:r>
            <a:endParaRPr lang="en-US" dirty="0"/>
          </a:p>
          <a:p>
            <a:r>
              <a:rPr lang="en-GB" dirty="0"/>
              <a:t>Raghubalan, G. and Raghubalan, S. (2016) </a:t>
            </a:r>
            <a:r>
              <a:rPr lang="en-GB" i="1" dirty="0"/>
              <a:t>Hotel Housekeeping - Operations And Management</a:t>
            </a:r>
            <a:r>
              <a:rPr lang="en-GB" dirty="0"/>
              <a:t>. 3rd ed. India: Oxford University Press.</a:t>
            </a:r>
            <a:endParaRPr lang="en-US" dirty="0"/>
          </a:p>
          <a:p>
            <a:r>
              <a:rPr lang="en-GB" dirty="0"/>
              <a:t>Rogers, T. (2008) </a:t>
            </a:r>
            <a:r>
              <a:rPr lang="en-GB" i="1" dirty="0"/>
              <a:t>Conferences and conventions a global industry (2nd ed., Events management series)</a:t>
            </a:r>
            <a:r>
              <a:rPr lang="en-GB" dirty="0"/>
              <a:t>. Oxford ; Boston: Butterworth-Heinemann.</a:t>
            </a:r>
            <a:endParaRPr lang="en-US" dirty="0"/>
          </a:p>
          <a:p>
            <a:r>
              <a:rPr lang="en-GB" dirty="0"/>
              <a:t>Sharma, N., Chaudhary, N. and Singh, V. (2019) </a:t>
            </a:r>
            <a:r>
              <a:rPr lang="en-GB" i="1" dirty="0"/>
              <a:t>Management Techniques For Employee Engagement In Contemporary Organizations</a:t>
            </a:r>
            <a:r>
              <a:rPr lang="en-GB" dirty="0"/>
              <a:t>. Hershey, Pennsylvania: IGI Global.</a:t>
            </a:r>
            <a:endParaRPr lang="en-US" dirty="0"/>
          </a:p>
          <a:p>
            <a:r>
              <a:rPr lang="en-GB" dirty="0"/>
              <a:t>Tesone, D. (2010) </a:t>
            </a:r>
            <a:r>
              <a:rPr lang="en-GB" i="1" dirty="0"/>
              <a:t>Principles Of Management For The Hospitality Industry</a:t>
            </a:r>
            <a:r>
              <a:rPr lang="en-GB" dirty="0"/>
              <a:t>. 1st ed. London: Routledge.</a:t>
            </a:r>
            <a:endParaRPr lang="en-US" dirty="0"/>
          </a:p>
          <a:p>
            <a:r>
              <a:rPr lang="en-GB" dirty="0"/>
              <a:t>Vallen, G. &amp; Vallen, J. (2012) </a:t>
            </a:r>
            <a:r>
              <a:rPr lang="en-GB" i="1" dirty="0"/>
              <a:t>Managing Hotel Operations</a:t>
            </a:r>
            <a:r>
              <a:rPr lang="en-GB" dirty="0"/>
              <a:t>. London: Pearson.</a:t>
            </a:r>
            <a:endParaRPr lang="en-US" dirty="0"/>
          </a:p>
          <a:p>
            <a:r>
              <a:rPr lang="en-GB" dirty="0"/>
              <a:t>Wood, R. (2013) </a:t>
            </a:r>
            <a:r>
              <a:rPr lang="en-GB" i="1" dirty="0"/>
              <a:t>Key Concepts in Hospitality Management</a:t>
            </a:r>
            <a:r>
              <a:rPr lang="en-GB" dirty="0"/>
              <a:t>. London: Sage.</a:t>
            </a:r>
            <a:endParaRPr lang="en-US" dirty="0"/>
          </a:p>
          <a:p>
            <a:r>
              <a:rPr lang="en-GB" dirty="0"/>
              <a:t>Williams, K, </a:t>
            </a:r>
            <a:r>
              <a:rPr lang="en-GB" dirty="0" err="1"/>
              <a:t>Woolliams</a:t>
            </a:r>
            <a:r>
              <a:rPr lang="en-GB" dirty="0"/>
              <a:t>, M &amp; Spiro, J. (2020) </a:t>
            </a:r>
            <a:r>
              <a:rPr lang="en-GB" i="1" dirty="0"/>
              <a:t>Reflective writing</a:t>
            </a:r>
            <a:r>
              <a:rPr lang="en-GB" dirty="0"/>
              <a:t>. Macmillan International, Oxford.</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FABD471-B4FA-4DFC-9ECF-B5451C3F9A8B}" type="slidenum">
              <a:t>11</a:t>
            </a:fld>
            <a:endParaRPr lang="en-US"/>
          </a:p>
        </p:txBody>
      </p:sp>
    </p:spTree>
    <p:extLst>
      <p:ext uri="{BB962C8B-B14F-4D97-AF65-F5344CB8AC3E}">
        <p14:creationId xmlns:p14="http://schemas.microsoft.com/office/powerpoint/2010/main" val="4178069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2/22/2024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ommons.wikimedia.org/wiki/File:Shangri-La_H%C3%B4tel_Paris_2011.jpg"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image" Target="../media/image3.png"/><Relationship Id="rId4" Type="http://schemas.openxmlformats.org/officeDocument/2006/relationships/hyperlink" Target="https://www.flickr.com/photos/aquamech-utah/24776659480"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4.jpeg"/><Relationship Id="rId7" Type="http://schemas.openxmlformats.org/officeDocument/2006/relationships/hyperlink" Target="https://creativecommons.org/licenses/by/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technofaq.org/posts/2020/08/why-electrical-test-safety-matters-the-importance-standards-test-equipment/" TargetMode="External"/><Relationship Id="rId5" Type="http://schemas.openxmlformats.org/officeDocument/2006/relationships/image" Target="../media/image5.jpeg"/><Relationship Id="rId4" Type="http://schemas.openxmlformats.org/officeDocument/2006/relationships/hyperlink" Target="https://www.bundabergnow.com/2019/03/11/chemclear-disposal-chemical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flickr.com/photos/sustainunsw/4557071171"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8.jpeg"/><Relationship Id="rId7" Type="http://schemas.openxmlformats.org/officeDocument/2006/relationships/hyperlink" Target="https://creativecommons.org/licenses/by-sa/3.0/"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support.skillscommons.org/showcases/open-courseware/covid-19/safety/" TargetMode="External"/><Relationship Id="rId5" Type="http://schemas.openxmlformats.org/officeDocument/2006/relationships/image" Target="../media/image9.jpeg"/><Relationship Id="rId4" Type="http://schemas.openxmlformats.org/officeDocument/2006/relationships/hyperlink" Target="https://millops.community.uaf.edu/prt-110/prt-110-lesson-6-hazardous-chemical-identification-hazcom-toxicology-and-do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www.slideshare.net/MikeWilson20/slip-and-fall-accident-prevention"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cam.ac.uk/research/news/upgrading-ppe-for-staff-working-on-covid-19-wards-cut-hospital-acquired-infections-dramatically" TargetMode="Externa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freebie.photography/home/slides/sponge_mop.ht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en.wikipedia.org/wiki/File:London_Eye_at_night_2.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ECC07320-C2CA-4E29-8481-9D9E143C77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arge building with many windows&#10;&#10;Description automatically generated">
            <a:extLst>
              <a:ext uri="{FF2B5EF4-FFF2-40B4-BE49-F238E27FC236}">
                <a16:creationId xmlns:a16="http://schemas.microsoft.com/office/drawing/2014/main" xmlns="" id="{3B65391F-4DE0-23AE-9533-E59427C66216}"/>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t="5436"/>
          <a:stretch/>
        </p:blipFill>
        <p:spPr>
          <a:xfrm>
            <a:off x="2522358" y="10"/>
            <a:ext cx="9669642" cy="6857990"/>
          </a:xfrm>
          <a:prstGeom prst="rect">
            <a:avLst/>
          </a:prstGeom>
        </p:spPr>
      </p:pic>
      <p:sp>
        <p:nvSpPr>
          <p:cNvPr id="12" name="Rectangle 11">
            <a:extLst>
              <a:ext uri="{FF2B5EF4-FFF2-40B4-BE49-F238E27FC236}">
                <a16:creationId xmlns:a16="http://schemas.microsoft.com/office/drawing/2014/main" xmlns="" id="{178FB36B-5BFE-42CA-BC60-1115E0D95E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952229" y="4629234"/>
            <a:ext cx="3973386" cy="1485319"/>
          </a:xfrm>
          <a:noFill/>
        </p:spPr>
        <p:txBody>
          <a:bodyPr vert="horz" lIns="91440" tIns="45720" rIns="91440" bIns="45720" rtlCol="0">
            <a:normAutofit/>
          </a:bodyPr>
          <a:lstStyle/>
          <a:p>
            <a:pPr algn="l"/>
            <a:r>
              <a:rPr lang="en-US" sz="1000" b="1" dirty="0">
                <a:latin typeface="Segoe UI"/>
                <a:cs typeface="Segoe UI"/>
              </a:rPr>
              <a:t>Operating Hotel </a:t>
            </a:r>
            <a:r>
              <a:rPr lang="en-US" sz="1000" b="1" dirty="0" smtClean="0">
                <a:latin typeface="Segoe UI"/>
                <a:cs typeface="Segoe UI"/>
              </a:rPr>
              <a:t>Facilities </a:t>
            </a:r>
            <a:r>
              <a:rPr lang="en-US" sz="1000" b="1" dirty="0">
                <a:latin typeface="Segoe UI"/>
                <a:cs typeface="Segoe UI"/>
              </a:rPr>
              <a:t>Placement</a:t>
            </a:r>
          </a:p>
          <a:p>
            <a:pPr algn="l"/>
            <a:r>
              <a:rPr lang="en-US" sz="1000" b="1" dirty="0">
                <a:latin typeface="Segoe UI"/>
                <a:cs typeface="Segoe UI"/>
              </a:rPr>
              <a:t>Student </a:t>
            </a:r>
            <a:r>
              <a:rPr lang="en-US" sz="1000" b="1" dirty="0" smtClean="0">
                <a:latin typeface="Segoe UI"/>
                <a:cs typeface="Segoe UI"/>
              </a:rPr>
              <a:t>name: </a:t>
            </a:r>
            <a:r>
              <a:rPr lang="en-US" sz="1000" b="1" dirty="0" err="1" smtClean="0">
                <a:latin typeface="Segoe UI"/>
                <a:cs typeface="Segoe UI"/>
              </a:rPr>
              <a:t>Sorin</a:t>
            </a:r>
            <a:r>
              <a:rPr lang="en-US" sz="1000" b="1" dirty="0" smtClean="0">
                <a:latin typeface="Segoe UI"/>
                <a:cs typeface="Segoe UI"/>
              </a:rPr>
              <a:t> </a:t>
            </a:r>
            <a:r>
              <a:rPr lang="en-US" sz="1000" b="1" dirty="0" err="1" smtClean="0">
                <a:latin typeface="Segoe UI"/>
                <a:cs typeface="Segoe UI"/>
              </a:rPr>
              <a:t>Bindea</a:t>
            </a:r>
            <a:endParaRPr lang="en-US" sz="1000" b="1" dirty="0">
              <a:latin typeface="Segoe UI"/>
              <a:cs typeface="Segoe UI"/>
            </a:endParaRPr>
          </a:p>
          <a:p>
            <a:pPr algn="l"/>
            <a:r>
              <a:rPr lang="en-US" sz="1000" b="1" dirty="0">
                <a:latin typeface="Segoe UI"/>
                <a:cs typeface="Segoe UI"/>
              </a:rPr>
              <a:t>Student </a:t>
            </a:r>
            <a:r>
              <a:rPr lang="en-US" sz="1000" b="1" dirty="0" smtClean="0">
                <a:latin typeface="Segoe UI"/>
                <a:cs typeface="Segoe UI"/>
              </a:rPr>
              <a:t>id: 2246420</a:t>
            </a:r>
            <a:endParaRPr lang="en-US" sz="1000" b="1" dirty="0">
              <a:latin typeface="Segoe UI"/>
              <a:cs typeface="Segoe UI"/>
            </a:endParaRPr>
          </a:p>
          <a:p>
            <a:pPr algn="l"/>
            <a:r>
              <a:rPr lang="en-US" sz="1000" b="1" dirty="0">
                <a:latin typeface="Segoe UI"/>
                <a:cs typeface="Segoe UI"/>
              </a:rPr>
              <a:t>Module </a:t>
            </a:r>
            <a:r>
              <a:rPr lang="en-US" sz="1000" b="1" dirty="0" smtClean="0">
                <a:latin typeface="Segoe UI"/>
                <a:cs typeface="Segoe UI"/>
              </a:rPr>
              <a:t>id:</a:t>
            </a:r>
            <a:r>
              <a:rPr lang="en-GB" sz="1000" b="1" dirty="0" smtClean="0"/>
              <a:t>BMIH4006</a:t>
            </a:r>
            <a:endParaRPr lang="en-US" sz="1000" b="1" dirty="0">
              <a:latin typeface="Segoe UI"/>
              <a:cs typeface="Segoe UI"/>
            </a:endParaRPr>
          </a:p>
          <a:p>
            <a:pPr algn="l"/>
            <a:r>
              <a:rPr lang="en-US" sz="1000" b="1" dirty="0" smtClean="0">
                <a:latin typeface="Segoe UI"/>
                <a:cs typeface="Segoe UI"/>
              </a:rPr>
              <a:t>Lecturer: Giulia </a:t>
            </a:r>
            <a:r>
              <a:rPr lang="en-US" sz="1000" b="1" dirty="0" err="1" smtClean="0">
                <a:latin typeface="Segoe UI"/>
                <a:cs typeface="Segoe UI"/>
              </a:rPr>
              <a:t>Chifari</a:t>
            </a:r>
            <a:endParaRPr lang="en-US" sz="1000" b="1" dirty="0">
              <a:latin typeface="Segoe UI"/>
              <a:cs typeface="Segoe UI"/>
            </a:endParaRPr>
          </a:p>
        </p:txBody>
      </p:sp>
      <p:sp>
        <p:nvSpPr>
          <p:cNvPr id="5" name="TextBox 4">
            <a:extLst>
              <a:ext uri="{FF2B5EF4-FFF2-40B4-BE49-F238E27FC236}">
                <a16:creationId xmlns:a16="http://schemas.microsoft.com/office/drawing/2014/main" xmlns="" id="{63194D66-F465-555D-4BBB-72AF16E32161}"/>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xmlns="" val="tx"/>
                    </a:ext>
                  </a:extLst>
                </a:hlinkClick>
              </a:rPr>
              <a:t>CC BY-SA</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231BF440-39FA-4087-84CC-2EEC0BBDAF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cleaning a sink&#10;&#10;Description automatically generated">
            <a:extLst>
              <a:ext uri="{FF2B5EF4-FFF2-40B4-BE49-F238E27FC236}">
                <a16:creationId xmlns:a16="http://schemas.microsoft.com/office/drawing/2014/main" xmlns="" id="{FA18F52F-B424-C000-88BE-A0D1527F005A}"/>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t="2598" r="-2" b="28428"/>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8" name="Picture 7" descr="Hygiene Wash Hands Washing - Free vector graphic on Pixabay">
            <a:extLst>
              <a:ext uri="{FF2B5EF4-FFF2-40B4-BE49-F238E27FC236}">
                <a16:creationId xmlns:a16="http://schemas.microsoft.com/office/drawing/2014/main" xmlns="" id="{12BE19AB-72BF-B3D2-8B31-B6BD14A21AD7}"/>
              </a:ext>
            </a:extLst>
          </p:cNvPr>
          <p:cNvPicPr>
            <a:picLocks noChangeAspect="1"/>
          </p:cNvPicPr>
          <p:nvPr/>
        </p:nvPicPr>
        <p:blipFill rotWithShape="1">
          <a:blip r:embed="rId5"/>
          <a:srcRect t="30772" r="-2" b="19185"/>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5" name="Freeform: Shape 14">
            <a:extLst>
              <a:ext uri="{FF2B5EF4-FFF2-40B4-BE49-F238E27FC236}">
                <a16:creationId xmlns:a16="http://schemas.microsoft.com/office/drawing/2014/main" xmlns="" id="{F04E4CBA-303B-48BD-8451-C2701CB0EEB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xmlns="" id="{F6CA58B3-AFCC-4A40-9882-50D5080879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xmlns="" id="{E8E1ECF8-4476-7DE2-7296-AE884621A2EC}"/>
              </a:ext>
            </a:extLst>
          </p:cNvPr>
          <p:cNvSpPr>
            <a:spLocks noGrp="1"/>
          </p:cNvSpPr>
          <p:nvPr>
            <p:ph type="title"/>
          </p:nvPr>
        </p:nvSpPr>
        <p:spPr>
          <a:xfrm>
            <a:off x="448056" y="859536"/>
            <a:ext cx="4832802" cy="1243584"/>
          </a:xfrm>
        </p:spPr>
        <p:txBody>
          <a:bodyPr>
            <a:normAutofit/>
          </a:bodyPr>
          <a:lstStyle/>
          <a:p>
            <a:r>
              <a:rPr lang="en-US" sz="3400">
                <a:ea typeface="Calibri Light"/>
                <a:cs typeface="Calibri Light"/>
              </a:rPr>
              <a:t>Introduction</a:t>
            </a:r>
            <a:endParaRPr lang="en-US" sz="3400"/>
          </a:p>
        </p:txBody>
      </p:sp>
      <p:sp>
        <p:nvSpPr>
          <p:cNvPr id="19" name="Rectangle 18">
            <a:extLst>
              <a:ext uri="{FF2B5EF4-FFF2-40B4-BE49-F238E27FC236}">
                <a16:creationId xmlns:a16="http://schemas.microsoft.com/office/drawing/2014/main" xmlns="" id="{75C56826-D4E5-42ED-8529-079651CB30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1" name="Rectangle 20">
            <a:extLst>
              <a:ext uri="{FF2B5EF4-FFF2-40B4-BE49-F238E27FC236}">
                <a16:creationId xmlns:a16="http://schemas.microsoft.com/office/drawing/2014/main" xmlns="" id="{82095FCE-EF05-4443-B97A-85DEE3A5CA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xmlns="" id="{CA00AE6B-AA30-4CF8-BA6F-339B780AD7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xmlns="" id="{E1B4BFD7-B6BC-FA26-988B-F80F1C2B91B8}"/>
              </a:ext>
            </a:extLst>
          </p:cNvPr>
          <p:cNvSpPr>
            <a:spLocks noGrp="1"/>
          </p:cNvSpPr>
          <p:nvPr>
            <p:ph idx="1"/>
          </p:nvPr>
        </p:nvSpPr>
        <p:spPr>
          <a:xfrm>
            <a:off x="448056" y="2512611"/>
            <a:ext cx="4832803" cy="3664351"/>
          </a:xfrm>
        </p:spPr>
        <p:txBody>
          <a:bodyPr vert="horz" lIns="91440" tIns="45720" rIns="91440" bIns="45720" rtlCol="0">
            <a:normAutofit/>
          </a:bodyPr>
          <a:lstStyle/>
          <a:p>
            <a:r>
              <a:rPr lang="en-GB" sz="2000">
                <a:latin typeface="Times New Roman"/>
                <a:cs typeface="Times New Roman"/>
              </a:rPr>
              <a:t>Reinforcing the priority given to health and safety in the workplace is considered important. </a:t>
            </a:r>
            <a:endParaRPr lang="en-US" sz="2000">
              <a:latin typeface="Times New Roman"/>
              <a:cs typeface="Times New Roman"/>
            </a:endParaRPr>
          </a:p>
          <a:p>
            <a:r>
              <a:rPr lang="en-GB" sz="2000">
                <a:latin typeface="Times New Roman"/>
                <a:cs typeface="Times New Roman"/>
              </a:rPr>
              <a:t>This entails both protecting we and ensuring the wellbeing of the individuals or guests in the hotel. </a:t>
            </a:r>
            <a:endParaRPr lang="en-US" sz="2000">
              <a:latin typeface="Times New Roman"/>
              <a:cs typeface="Times New Roman"/>
            </a:endParaRPr>
          </a:p>
          <a:p>
            <a:r>
              <a:rPr lang="en-GB" sz="2000">
                <a:latin typeface="Times New Roman"/>
                <a:cs typeface="Times New Roman"/>
              </a:rPr>
              <a:t>Therefore, the analysis of the understanding of the guidelines and their implementation is going to be done (Mullins et al., 2013).</a:t>
            </a:r>
            <a:endParaRPr lang="en-US" sz="2000">
              <a:latin typeface="Times New Roman"/>
              <a:cs typeface="Times New Roman"/>
            </a:endParaRPr>
          </a:p>
        </p:txBody>
      </p:sp>
      <p:sp>
        <p:nvSpPr>
          <p:cNvPr id="6" name="TextBox 5">
            <a:extLst>
              <a:ext uri="{FF2B5EF4-FFF2-40B4-BE49-F238E27FC236}">
                <a16:creationId xmlns:a16="http://schemas.microsoft.com/office/drawing/2014/main" xmlns="" id="{0EA1FCF1-513F-4842-B243-022750D5C3EF}"/>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xmlns="" val="tx"/>
                    </a:ext>
                  </a:extLst>
                </a:hlinkClick>
              </a:rPr>
              <a:t>CC BY</a:t>
            </a:r>
            <a:r>
              <a:rPr lang="en-US" sz="700">
                <a:solidFill>
                  <a:srgbClr val="FFFFFF"/>
                </a:solidFill>
              </a:rPr>
              <a:t>.</a:t>
            </a:r>
          </a:p>
        </p:txBody>
      </p:sp>
    </p:spTree>
    <p:extLst>
      <p:ext uri="{BB962C8B-B14F-4D97-AF65-F5344CB8AC3E}">
        <p14:creationId xmlns:p14="http://schemas.microsoft.com/office/powerpoint/2010/main" val="914712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D2B783EE-0239-4717-BBEA-8C9EAC61C8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A395993-3577-CA29-7309-C52AE07666A4}"/>
              </a:ext>
            </a:extLst>
          </p:cNvPr>
          <p:cNvSpPr>
            <a:spLocks noGrp="1"/>
          </p:cNvSpPr>
          <p:nvPr>
            <p:ph type="title"/>
          </p:nvPr>
        </p:nvSpPr>
        <p:spPr>
          <a:xfrm>
            <a:off x="838201" y="345810"/>
            <a:ext cx="5120561" cy="1325563"/>
          </a:xfrm>
        </p:spPr>
        <p:txBody>
          <a:bodyPr>
            <a:normAutofit/>
          </a:bodyPr>
          <a:lstStyle/>
          <a:p>
            <a:r>
              <a:rPr lang="en-US" dirty="0">
                <a:ea typeface="Calibri Light"/>
                <a:cs typeface="Calibri Light"/>
              </a:rPr>
              <a:t>Precautions</a:t>
            </a:r>
            <a:endParaRPr lang="en-US" dirty="0"/>
          </a:p>
        </p:txBody>
      </p:sp>
      <p:sp>
        <p:nvSpPr>
          <p:cNvPr id="3" name="Content Placeholder 2">
            <a:extLst>
              <a:ext uri="{FF2B5EF4-FFF2-40B4-BE49-F238E27FC236}">
                <a16:creationId xmlns:a16="http://schemas.microsoft.com/office/drawing/2014/main" xmlns="" id="{060D7435-BBB6-86E9-217A-06DA4C88A83E}"/>
              </a:ext>
            </a:extLst>
          </p:cNvPr>
          <p:cNvSpPr>
            <a:spLocks noGrp="1"/>
          </p:cNvSpPr>
          <p:nvPr>
            <p:ph idx="1"/>
          </p:nvPr>
        </p:nvSpPr>
        <p:spPr>
          <a:xfrm>
            <a:off x="838201" y="1825625"/>
            <a:ext cx="5092194" cy="4351338"/>
          </a:xfrm>
        </p:spPr>
        <p:txBody>
          <a:bodyPr vert="horz" lIns="91440" tIns="45720" rIns="91440" bIns="45720" rtlCol="0">
            <a:normAutofit/>
          </a:bodyPr>
          <a:lstStyle/>
          <a:p>
            <a:r>
              <a:rPr lang="en-GB" sz="1500">
                <a:latin typeface="Times New Roman"/>
                <a:cs typeface="Times New Roman"/>
              </a:rPr>
              <a:t>The precautions that are outlined in the health and safety guide include personal protective equipment (PPE), handling of chemicals, lifting and manual handling, and electrical safety. </a:t>
            </a:r>
            <a:endParaRPr lang="en-US" sz="1500">
              <a:latin typeface="Times New Roman"/>
              <a:cs typeface="Times New Roman"/>
            </a:endParaRPr>
          </a:p>
          <a:p>
            <a:r>
              <a:rPr lang="en-GB" sz="1500">
                <a:latin typeface="Times New Roman"/>
                <a:cs typeface="Times New Roman"/>
              </a:rPr>
              <a:t>There is a need for gloves, and non-slip footwear is important for protecting themselves against hazardous materials. </a:t>
            </a:r>
            <a:endParaRPr lang="en-US" sz="1500">
              <a:latin typeface="Times New Roman"/>
              <a:cs typeface="Times New Roman"/>
            </a:endParaRPr>
          </a:p>
          <a:p>
            <a:r>
              <a:rPr lang="en-GB" sz="1500">
                <a:latin typeface="Times New Roman"/>
                <a:cs typeface="Times New Roman"/>
              </a:rPr>
              <a:t>Proper chemical handling is important as this incorporates ratios in solutions and the storage criteria as this results in the safety of the environment. </a:t>
            </a:r>
            <a:endParaRPr lang="en-US" sz="1500">
              <a:latin typeface="Times New Roman"/>
              <a:cs typeface="Times New Roman"/>
            </a:endParaRPr>
          </a:p>
          <a:p>
            <a:r>
              <a:rPr lang="en-GB" sz="1500">
                <a:latin typeface="Times New Roman"/>
                <a:cs typeface="Times New Roman"/>
              </a:rPr>
              <a:t>Implementation of employee safety techniques is also important, and this includes adherence to the electrical safety tips, which include the inspection of the sockets, which prevents injuries at the workplace (Quick et al., 2020).</a:t>
            </a:r>
            <a:endParaRPr lang="en-US" sz="1500">
              <a:latin typeface="Times New Roman"/>
              <a:cs typeface="Times New Roman"/>
            </a:endParaRPr>
          </a:p>
        </p:txBody>
      </p:sp>
      <p:sp>
        <p:nvSpPr>
          <p:cNvPr id="15" name="Oval 14">
            <a:extLst>
              <a:ext uri="{FF2B5EF4-FFF2-40B4-BE49-F238E27FC236}">
                <a16:creationId xmlns:a16="http://schemas.microsoft.com/office/drawing/2014/main" xmlns="" id="{A7B99495-F43F-4D80-A44F-2CB4764EB9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A person pouring water into a metal container&#10;&#10;Description automatically generated">
            <a:extLst>
              <a:ext uri="{FF2B5EF4-FFF2-40B4-BE49-F238E27FC236}">
                <a16:creationId xmlns:a16="http://schemas.microsoft.com/office/drawing/2014/main" xmlns="" id="{B0A854B9-51B6-6154-22B2-1D8469B6B064}"/>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25142" r="5514"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7" name="Arc 16">
            <a:extLst>
              <a:ext uri="{FF2B5EF4-FFF2-40B4-BE49-F238E27FC236}">
                <a16:creationId xmlns:a16="http://schemas.microsoft.com/office/drawing/2014/main" xmlns="" id="{70BEB1E7-2F88-40BC-B73D-42E5B6F80B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 name="Picture 6" descr="A yellow sign with black lightning bolt&#10;&#10;Description automatically generated">
            <a:extLst>
              <a:ext uri="{FF2B5EF4-FFF2-40B4-BE49-F238E27FC236}">
                <a16:creationId xmlns:a16="http://schemas.microsoft.com/office/drawing/2014/main" xmlns="" id="{772D505B-9F99-25AC-C533-737DC436A717}"/>
              </a:ext>
            </a:extLst>
          </p:cNvPr>
          <p:cNvPicPr>
            <a:picLocks noChangeAspect="1"/>
          </p:cNvPicPr>
          <p:nvPr/>
        </p:nvPicPr>
        <p:blipFill rotWithShape="1">
          <a:blip r:embed="rId5">
            <a:extLst>
              <a:ext uri="{837473B0-CC2E-450A-ABE3-18F120FF3D39}">
                <a1611:picAttrSrcUrl xmlns:a1611="http://schemas.microsoft.com/office/drawing/2016/11/main" xmlns="" r:id="rId6"/>
              </a:ext>
            </a:extLst>
          </a:blip>
          <a:srcRect l="16935" r="17249"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xmlns="" id="{38791060-C6ED-0671-2B21-B8CEEE6308FA}"/>
              </a:ext>
            </a:extLst>
          </p:cNvPr>
          <p:cNvSpPr txBox="1"/>
          <p:nvPr/>
        </p:nvSpPr>
        <p:spPr>
          <a:xfrm>
            <a:off x="9990756" y="6870700"/>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xmlns="" val="tx"/>
                    </a:ext>
                  </a:extLst>
                </a:hlinkClick>
              </a:rPr>
              <a:t>CC BY</a:t>
            </a:r>
            <a:r>
              <a:rPr lang="en-US" sz="700">
                <a:solidFill>
                  <a:srgbClr val="FFFFFF"/>
                </a:solidFill>
              </a:rPr>
              <a:t>.</a:t>
            </a:r>
          </a:p>
        </p:txBody>
      </p:sp>
      <p:sp>
        <p:nvSpPr>
          <p:cNvPr id="8" name="TextBox 7">
            <a:extLst>
              <a:ext uri="{FF2B5EF4-FFF2-40B4-BE49-F238E27FC236}">
                <a16:creationId xmlns:a16="http://schemas.microsoft.com/office/drawing/2014/main" xmlns="" id="{67758C8D-4B5F-CA1A-EE1A-6F314B015F40}"/>
              </a:ext>
            </a:extLst>
          </p:cNvPr>
          <p:cNvSpPr txBox="1"/>
          <p:nvPr/>
        </p:nvSpPr>
        <p:spPr>
          <a:xfrm>
            <a:off x="7523538"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xmlns="" val="tx"/>
                    </a:ext>
                  </a:extLst>
                </a:hlinkClick>
              </a:rPr>
              <a:t>CC BY-SA-NC</a:t>
            </a:r>
            <a:r>
              <a:rPr lang="en-US" sz="700">
                <a:solidFill>
                  <a:srgbClr val="FFFFFF"/>
                </a:solidFill>
              </a:rPr>
              <a:t>.</a:t>
            </a:r>
          </a:p>
        </p:txBody>
      </p:sp>
    </p:spTree>
    <p:extLst>
      <p:ext uri="{BB962C8B-B14F-4D97-AF65-F5344CB8AC3E}">
        <p14:creationId xmlns:p14="http://schemas.microsoft.com/office/powerpoint/2010/main" val="1023987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04812C46-200A-4DEB-A05E-3ED6C68C23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two trash cans on a sidewalk&#10;&#10;Description automatically generated">
            <a:extLst>
              <a:ext uri="{FF2B5EF4-FFF2-40B4-BE49-F238E27FC236}">
                <a16:creationId xmlns:a16="http://schemas.microsoft.com/office/drawing/2014/main" xmlns="" id="{D9A84D7B-DCEC-847B-DC57-88A24DC826BC}"/>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b="543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xmlns="" id="{D1EA859B-E555-4109-94F3-6700E046E0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79E41965-4BFF-E645-07A4-89CD50B0D369}"/>
              </a:ext>
            </a:extLst>
          </p:cNvPr>
          <p:cNvSpPr>
            <a:spLocks noGrp="1"/>
          </p:cNvSpPr>
          <p:nvPr>
            <p:ph type="title"/>
          </p:nvPr>
        </p:nvSpPr>
        <p:spPr>
          <a:xfrm>
            <a:off x="838200" y="365125"/>
            <a:ext cx="3822189" cy="1899912"/>
          </a:xfrm>
        </p:spPr>
        <p:txBody>
          <a:bodyPr>
            <a:normAutofit/>
          </a:bodyPr>
          <a:lstStyle/>
          <a:p>
            <a:r>
              <a:rPr lang="en-US" sz="4000">
                <a:ea typeface="Calibri Light"/>
                <a:cs typeface="Calibri Light"/>
              </a:rPr>
              <a:t>Procedures</a:t>
            </a:r>
            <a:endParaRPr lang="en-US" sz="4000"/>
          </a:p>
        </p:txBody>
      </p:sp>
      <p:sp>
        <p:nvSpPr>
          <p:cNvPr id="3" name="Content Placeholder 2">
            <a:extLst>
              <a:ext uri="{FF2B5EF4-FFF2-40B4-BE49-F238E27FC236}">
                <a16:creationId xmlns:a16="http://schemas.microsoft.com/office/drawing/2014/main" xmlns="" id="{93D22D6B-486E-A484-74B1-DCB7F6665EAF}"/>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1300">
                <a:latin typeface="Times New Roman"/>
                <a:cs typeface="Times New Roman"/>
              </a:rPr>
              <a:t>The preparation is considered essential, as it is known to ensure that there are necessary supplies and equipment during the preparation of cleaning and before entering the guest rooms. </a:t>
            </a:r>
            <a:endParaRPr lang="en-US" sz="1300">
              <a:latin typeface="Times New Roman"/>
              <a:cs typeface="Times New Roman"/>
            </a:endParaRPr>
          </a:p>
          <a:p>
            <a:r>
              <a:rPr lang="en-GB" sz="1300">
                <a:latin typeface="Times New Roman"/>
                <a:cs typeface="Times New Roman"/>
              </a:rPr>
              <a:t>The ventilation of the rooms is also considered important, as it helps in the dispersal of fumes from the room. </a:t>
            </a:r>
            <a:endParaRPr lang="en-US" sz="1300">
              <a:latin typeface="Times New Roman"/>
              <a:cs typeface="Times New Roman"/>
            </a:endParaRPr>
          </a:p>
          <a:p>
            <a:r>
              <a:rPr lang="en-GB" sz="1300">
                <a:latin typeface="Times New Roman"/>
                <a:cs typeface="Times New Roman"/>
              </a:rPr>
              <a:t>This is followed by the systematic sequence in cleaning, as it starts with the high-touch surfaces and then moves to the dusting, vacuuming, and final mopping of the floors. </a:t>
            </a:r>
            <a:endParaRPr lang="en-US" sz="1300">
              <a:latin typeface="Times New Roman"/>
              <a:cs typeface="Times New Roman"/>
            </a:endParaRPr>
          </a:p>
          <a:p>
            <a:r>
              <a:rPr lang="en-GB" sz="1300">
                <a:latin typeface="Times New Roman"/>
                <a:cs typeface="Times New Roman"/>
              </a:rPr>
              <a:t>Finally, waste disposal is considered important, as there is a need to ensure that the waste is properly situated in their bins.</a:t>
            </a:r>
            <a:endParaRPr lang="en-US" sz="1300">
              <a:latin typeface="Times New Roman"/>
              <a:cs typeface="Times New Roman"/>
            </a:endParaRPr>
          </a:p>
          <a:p>
            <a:pPr lvl="1">
              <a:buFont typeface="Courier New" panose="020B0604020202020204" pitchFamily="34" charset="0"/>
              <a:buChar char="o"/>
            </a:pPr>
            <a:r>
              <a:rPr lang="en-GB" sz="1300">
                <a:latin typeface="Times New Roman"/>
                <a:cs typeface="Times New Roman"/>
              </a:rPr>
              <a:t> This is done by separating the recyclable materials from the general waste (Rogers et al., 2018).</a:t>
            </a:r>
            <a:endParaRPr lang="en-US" sz="1300">
              <a:latin typeface="Times New Roman"/>
              <a:cs typeface="Times New Roman"/>
            </a:endParaRPr>
          </a:p>
        </p:txBody>
      </p:sp>
      <p:sp>
        <p:nvSpPr>
          <p:cNvPr id="5" name="TextBox 4">
            <a:extLst>
              <a:ext uri="{FF2B5EF4-FFF2-40B4-BE49-F238E27FC236}">
                <a16:creationId xmlns:a16="http://schemas.microsoft.com/office/drawing/2014/main" xmlns="" id="{CF704AA3-0D23-4AFC-1032-7B01E1E3BBEE}"/>
              </a:ext>
            </a:extLst>
          </p:cNvPr>
          <p:cNvSpPr txBox="1"/>
          <p:nvPr/>
        </p:nvSpPr>
        <p:spPr>
          <a:xfrm>
            <a:off x="9737480"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xmlns="" val="tx"/>
                    </a:ext>
                  </a:extLst>
                </a:hlinkClick>
              </a:rPr>
              <a:t>CC BY-SA-NC</a:t>
            </a:r>
            <a:r>
              <a:rPr lang="en-US" sz="700">
                <a:solidFill>
                  <a:srgbClr val="FFFFFF"/>
                </a:solidFill>
              </a:rPr>
              <a:t>.</a:t>
            </a:r>
          </a:p>
        </p:txBody>
      </p:sp>
    </p:spTree>
    <p:extLst>
      <p:ext uri="{BB962C8B-B14F-4D97-AF65-F5344CB8AC3E}">
        <p14:creationId xmlns:p14="http://schemas.microsoft.com/office/powerpoint/2010/main" val="3692118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45D37F4E-DDB4-456B-97E0-9937730A03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F896F56-75B2-4171-220D-AC67D8F230D8}"/>
              </a:ext>
            </a:extLst>
          </p:cNvPr>
          <p:cNvSpPr>
            <a:spLocks noGrp="1"/>
          </p:cNvSpPr>
          <p:nvPr>
            <p:ph type="title"/>
          </p:nvPr>
        </p:nvSpPr>
        <p:spPr>
          <a:xfrm>
            <a:off x="572493" y="238539"/>
            <a:ext cx="11018520" cy="1434415"/>
          </a:xfrm>
        </p:spPr>
        <p:txBody>
          <a:bodyPr anchor="b">
            <a:normAutofit/>
          </a:bodyPr>
          <a:lstStyle/>
          <a:p>
            <a:r>
              <a:rPr lang="en-US" sz="5400">
                <a:ea typeface="Calibri Light"/>
                <a:cs typeface="Calibri Light"/>
              </a:rPr>
              <a:t>Equipment</a:t>
            </a:r>
            <a:endParaRPr lang="en-US" sz="5400"/>
          </a:p>
        </p:txBody>
      </p:sp>
      <p:sp>
        <p:nvSpPr>
          <p:cNvPr id="11" name="sketchy line">
            <a:extLst>
              <a:ext uri="{FF2B5EF4-FFF2-40B4-BE49-F238E27FC236}">
                <a16:creationId xmlns:a16="http://schemas.microsoft.com/office/drawing/2014/main" xmlns="" id="{B2DD41CD-8F47-4F56-AD12-4E2FF76969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92723500-8143-56DA-3140-066F0233E900}"/>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latin typeface="Times New Roman"/>
                <a:cs typeface="Times New Roman"/>
              </a:rPr>
              <a:t>Being able to comprehend the right equipment to be used is important for maintaining a clean and safe environment. </a:t>
            </a:r>
            <a:endParaRPr lang="en-US" sz="2200">
              <a:latin typeface="Times New Roman"/>
              <a:cs typeface="Times New Roman"/>
            </a:endParaRPr>
          </a:p>
          <a:p>
            <a:r>
              <a:rPr lang="en-GB" sz="2200">
                <a:latin typeface="Times New Roman"/>
                <a:cs typeface="Times New Roman"/>
              </a:rPr>
              <a:t>The cleaning equipment includes disinfectants and microfiber clothes, safety equipment like gloves, and equipment like vacuum cleaners (Jones et al., 2010). </a:t>
            </a:r>
            <a:endParaRPr lang="en-US" sz="2200">
              <a:latin typeface="Times New Roman"/>
              <a:cs typeface="Times New Roman"/>
            </a:endParaRPr>
          </a:p>
          <a:p>
            <a:r>
              <a:rPr lang="en-GB" sz="2200">
                <a:latin typeface="Times New Roman"/>
                <a:cs typeface="Times New Roman"/>
              </a:rPr>
              <a:t>The inspection and maintenance of the equipment's cleaning are crucial, as this leads to safe and efficient operations, reducing accident occurrences.</a:t>
            </a:r>
            <a:endParaRPr lang="en-US" sz="2200">
              <a:latin typeface="Times New Roman"/>
              <a:cs typeface="Times New Roman"/>
            </a:endParaRPr>
          </a:p>
        </p:txBody>
      </p:sp>
      <p:pic>
        <p:nvPicPr>
          <p:cNvPr id="4" name="Picture 3" descr="Cleaning Equipment Free Stock Photo - Public Domain Pictures">
            <a:extLst>
              <a:ext uri="{FF2B5EF4-FFF2-40B4-BE49-F238E27FC236}">
                <a16:creationId xmlns:a16="http://schemas.microsoft.com/office/drawing/2014/main" xmlns="" id="{5D6A1433-37D7-CF4A-962B-568DA2565898}"/>
              </a:ext>
            </a:extLst>
          </p:cNvPr>
          <p:cNvPicPr>
            <a:picLocks noChangeAspect="1"/>
          </p:cNvPicPr>
          <p:nvPr/>
        </p:nvPicPr>
        <p:blipFill rotWithShape="1">
          <a:blip r:embed="rId3"/>
          <a:srcRect l="5747" r="7667" b="-2"/>
          <a:stretch/>
        </p:blipFill>
        <p:spPr>
          <a:xfrm>
            <a:off x="7675658" y="2093976"/>
            <a:ext cx="3941064" cy="4096512"/>
          </a:xfrm>
          <a:prstGeom prst="rect">
            <a:avLst/>
          </a:prstGeom>
        </p:spPr>
      </p:pic>
    </p:spTree>
    <p:extLst>
      <p:ext uri="{BB962C8B-B14F-4D97-AF65-F5344CB8AC3E}">
        <p14:creationId xmlns:p14="http://schemas.microsoft.com/office/powerpoint/2010/main" val="1874939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7A203437-703A-4E00-A8C0-91D328D6C7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48F0A42-2A0F-E328-E498-B3FAEAB37A73}"/>
              </a:ext>
            </a:extLst>
          </p:cNvPr>
          <p:cNvSpPr>
            <a:spLocks noGrp="1"/>
          </p:cNvSpPr>
          <p:nvPr>
            <p:ph type="title"/>
          </p:nvPr>
        </p:nvSpPr>
        <p:spPr>
          <a:xfrm>
            <a:off x="589009" y="502400"/>
            <a:ext cx="3367171" cy="1818064"/>
          </a:xfrm>
        </p:spPr>
        <p:txBody>
          <a:bodyPr>
            <a:normAutofit/>
          </a:bodyPr>
          <a:lstStyle/>
          <a:p>
            <a:pPr algn="ctr"/>
            <a:r>
              <a:rPr lang="en-US" sz="2800">
                <a:ea typeface="Calibri Light"/>
                <a:cs typeface="Calibri Light"/>
              </a:rPr>
              <a:t>Hazard mitigation </a:t>
            </a:r>
            <a:endParaRPr lang="en-US" sz="2800"/>
          </a:p>
        </p:txBody>
      </p:sp>
      <p:pic>
        <p:nvPicPr>
          <p:cNvPr id="4" name="Picture 3" descr="A row of warning signs&#10;&#10;Description automatically generated">
            <a:extLst>
              <a:ext uri="{FF2B5EF4-FFF2-40B4-BE49-F238E27FC236}">
                <a16:creationId xmlns:a16="http://schemas.microsoft.com/office/drawing/2014/main" xmlns="" id="{E001D4D9-B57E-FB95-CB03-D448EC11D37F}"/>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t="4048" b="31061"/>
          <a:stretch/>
        </p:blipFill>
        <p:spPr>
          <a:xfrm>
            <a:off x="4555236" y="6"/>
            <a:ext cx="7636763" cy="2762724"/>
          </a:xfrm>
          <a:prstGeom prst="rect">
            <a:avLst/>
          </a:prstGeom>
        </p:spPr>
      </p:pic>
      <p:sp>
        <p:nvSpPr>
          <p:cNvPr id="15" name="Rectangle 14">
            <a:extLst>
              <a:ext uri="{FF2B5EF4-FFF2-40B4-BE49-F238E27FC236}">
                <a16:creationId xmlns:a16="http://schemas.microsoft.com/office/drawing/2014/main" xmlns="" id="{CD84038B-4A56-439B-A184-79B2D45066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7" name="Picture 6" descr="A person wearing blue gloves&#10;&#10;Description automatically generated">
            <a:extLst>
              <a:ext uri="{FF2B5EF4-FFF2-40B4-BE49-F238E27FC236}">
                <a16:creationId xmlns:a16="http://schemas.microsoft.com/office/drawing/2014/main" xmlns="" id="{E2EDBF89-E334-B5C4-FCFD-53F8BF3FF95D}"/>
              </a:ext>
            </a:extLst>
          </p:cNvPr>
          <p:cNvPicPr>
            <a:picLocks noChangeAspect="1"/>
          </p:cNvPicPr>
          <p:nvPr/>
        </p:nvPicPr>
        <p:blipFill rotWithShape="1">
          <a:blip r:embed="rId5">
            <a:extLst>
              <a:ext uri="{837473B0-CC2E-450A-ABE3-18F120FF3D39}">
                <a1611:picAttrSrcUrl xmlns:a1611="http://schemas.microsoft.com/office/drawing/2016/11/main" xmlns="" r:id="rId6"/>
              </a:ext>
            </a:extLst>
          </a:blip>
          <a:srcRect l="18511" r="21838" b="-1"/>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xmlns="" id="{CE17C9A1-967B-E375-7D44-E3DC72040EB1}"/>
              </a:ext>
            </a:extLst>
          </p:cNvPr>
          <p:cNvSpPr>
            <a:spLocks noGrp="1"/>
          </p:cNvSpPr>
          <p:nvPr>
            <p:ph idx="1"/>
          </p:nvPr>
        </p:nvSpPr>
        <p:spPr>
          <a:xfrm>
            <a:off x="5449633" y="3455208"/>
            <a:ext cx="5742432" cy="2344708"/>
          </a:xfrm>
        </p:spPr>
        <p:txBody>
          <a:bodyPr vert="horz" lIns="91440" tIns="45720" rIns="91440" bIns="45720" rtlCol="0" anchor="ctr">
            <a:normAutofit/>
          </a:bodyPr>
          <a:lstStyle/>
          <a:p>
            <a:r>
              <a:rPr lang="en-GB" sz="1600">
                <a:latin typeface="Times New Roman"/>
                <a:cs typeface="Times New Roman"/>
              </a:rPr>
              <a:t>Being able to identify and conceptualise the hazards that have potential is important for safe working environment maintenance. </a:t>
            </a:r>
            <a:endParaRPr lang="en-US" sz="1600">
              <a:latin typeface="Times New Roman"/>
              <a:cs typeface="Times New Roman"/>
            </a:endParaRPr>
          </a:p>
          <a:p>
            <a:r>
              <a:rPr lang="en-GB" sz="1600">
                <a:latin typeface="Times New Roman"/>
                <a:cs typeface="Times New Roman"/>
              </a:rPr>
              <a:t>This includes aspects such as slips, trips, and falls that can occur in the walkways, as well as using the caution signs. being exposed to the chemical can help minimise the chemical exposure. </a:t>
            </a:r>
            <a:endParaRPr lang="en-US" sz="1600">
              <a:latin typeface="Times New Roman"/>
              <a:cs typeface="Times New Roman"/>
            </a:endParaRPr>
          </a:p>
          <a:p>
            <a:pPr lvl="1">
              <a:buFont typeface="Courier New" panose="020B0604020202020204" pitchFamily="34" charset="0"/>
              <a:buChar char="o"/>
            </a:pPr>
            <a:r>
              <a:rPr lang="en-GB" sz="1600">
                <a:latin typeface="Times New Roman"/>
                <a:cs typeface="Times New Roman"/>
              </a:rPr>
              <a:t>This can be prevented through proper handling and storage procedures (Raghubalan et al., 2016).</a:t>
            </a:r>
            <a:endParaRPr lang="en-US" sz="1600">
              <a:latin typeface="Times New Roman"/>
              <a:cs typeface="Times New Roman"/>
            </a:endParaRPr>
          </a:p>
        </p:txBody>
      </p:sp>
      <p:sp>
        <p:nvSpPr>
          <p:cNvPr id="17" name="Rectangle 16">
            <a:extLst>
              <a:ext uri="{FF2B5EF4-FFF2-40B4-BE49-F238E27FC236}">
                <a16:creationId xmlns:a16="http://schemas.microsoft.com/office/drawing/2014/main" xmlns="" id="{4F96EE13-2C4D-4262-812E-DDE5FC35F0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5" name="TextBox 4">
            <a:extLst>
              <a:ext uri="{FF2B5EF4-FFF2-40B4-BE49-F238E27FC236}">
                <a16:creationId xmlns:a16="http://schemas.microsoft.com/office/drawing/2014/main" xmlns="" id="{4E449A73-4182-32DA-06C8-270C034BDF2F}"/>
              </a:ext>
            </a:extLst>
          </p:cNvPr>
          <p:cNvSpPr txBox="1"/>
          <p:nvPr/>
        </p:nvSpPr>
        <p:spPr>
          <a:xfrm>
            <a:off x="9870531" y="256267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xmlns="" val="tx"/>
                    </a:ext>
                  </a:extLst>
                </a:hlinkClick>
              </a:rPr>
              <a:t>CC BY-SA</a:t>
            </a:r>
            <a:r>
              <a:rPr lang="en-US" sz="700">
                <a:solidFill>
                  <a:srgbClr val="FFFFFF"/>
                </a:solidFill>
              </a:rPr>
              <a:t>.</a:t>
            </a:r>
          </a:p>
        </p:txBody>
      </p:sp>
      <p:sp>
        <p:nvSpPr>
          <p:cNvPr id="8" name="TextBox 7">
            <a:extLst>
              <a:ext uri="{FF2B5EF4-FFF2-40B4-BE49-F238E27FC236}">
                <a16:creationId xmlns:a16="http://schemas.microsoft.com/office/drawing/2014/main" xmlns="" id="{572038C2-2417-ABE6-2B21-C2ED36AC1D02}"/>
              </a:ext>
            </a:extLst>
          </p:cNvPr>
          <p:cNvSpPr txBox="1"/>
          <p:nvPr/>
        </p:nvSpPr>
        <p:spPr>
          <a:xfrm>
            <a:off x="2364534"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xmlns="" val="tx"/>
                    </a:ext>
                  </a:extLst>
                </a:hlinkClick>
              </a:rPr>
              <a:t>CC BY</a:t>
            </a:r>
            <a:r>
              <a:rPr lang="en-US" sz="700">
                <a:solidFill>
                  <a:srgbClr val="FFFFFF"/>
                </a:solidFill>
              </a:rPr>
              <a:t>.</a:t>
            </a:r>
          </a:p>
        </p:txBody>
      </p:sp>
    </p:spTree>
    <p:extLst>
      <p:ext uri="{BB962C8B-B14F-4D97-AF65-F5344CB8AC3E}">
        <p14:creationId xmlns:p14="http://schemas.microsoft.com/office/powerpoint/2010/main" val="2627397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4F7EBAE4-9945-4473-9E34-B2C66EA0F0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xmlns="" id="{5676665D-754C-5CE6-850F-7B8D08122A7D}"/>
              </a:ext>
            </a:extLst>
          </p:cNvPr>
          <p:cNvSpPr>
            <a:spLocks noGrp="1"/>
          </p:cNvSpPr>
          <p:nvPr>
            <p:ph type="title"/>
          </p:nvPr>
        </p:nvSpPr>
        <p:spPr>
          <a:xfrm>
            <a:off x="838200" y="365125"/>
            <a:ext cx="5393361" cy="1325563"/>
          </a:xfrm>
        </p:spPr>
        <p:txBody>
          <a:bodyPr>
            <a:normAutofit/>
          </a:bodyPr>
          <a:lstStyle/>
          <a:p>
            <a:r>
              <a:rPr lang="en-US" dirty="0">
                <a:ea typeface="Calibri Light"/>
                <a:cs typeface="Calibri Light"/>
              </a:rPr>
              <a:t>Case study</a:t>
            </a:r>
            <a:endParaRPr lang="en-US" dirty="0"/>
          </a:p>
        </p:txBody>
      </p:sp>
      <p:sp>
        <p:nvSpPr>
          <p:cNvPr id="3" name="Content Placeholder 2">
            <a:extLst>
              <a:ext uri="{FF2B5EF4-FFF2-40B4-BE49-F238E27FC236}">
                <a16:creationId xmlns:a16="http://schemas.microsoft.com/office/drawing/2014/main" xmlns="" id="{2031DD2F-969A-CEC6-7465-809609ADC001}"/>
              </a:ext>
            </a:extLst>
          </p:cNvPr>
          <p:cNvSpPr>
            <a:spLocks noGrp="1"/>
          </p:cNvSpPr>
          <p:nvPr>
            <p:ph idx="1"/>
          </p:nvPr>
        </p:nvSpPr>
        <p:spPr>
          <a:xfrm>
            <a:off x="838200" y="1825625"/>
            <a:ext cx="5393361" cy="4351338"/>
          </a:xfrm>
        </p:spPr>
        <p:txBody>
          <a:bodyPr vert="horz" lIns="91440" tIns="45720" rIns="91440" bIns="45720" rtlCol="0">
            <a:normAutofit/>
          </a:bodyPr>
          <a:lstStyle/>
          <a:p>
            <a:r>
              <a:rPr lang="en-GB" sz="1400">
                <a:latin typeface="Times New Roman"/>
                <a:cs typeface="Times New Roman"/>
              </a:rPr>
              <a:t>Case Study: Slip and Fall Incident Scenario: </a:t>
            </a:r>
            <a:endParaRPr lang="en-US" sz="1400">
              <a:latin typeface="Times New Roman"/>
              <a:cs typeface="Times New Roman"/>
            </a:endParaRPr>
          </a:p>
          <a:p>
            <a:pPr lvl="1">
              <a:buFont typeface="Courier New" panose="020B0604020202020204" pitchFamily="34" charset="0"/>
              <a:buChar char="o"/>
            </a:pPr>
            <a:r>
              <a:rPr lang="en-GB" sz="1400">
                <a:latin typeface="Times New Roman"/>
                <a:cs typeface="Times New Roman"/>
              </a:rPr>
              <a:t>When the workers are cleaning the guest room and they are not able to realise the spills on the floor, this can result in a fall that can lead to minor injuries.</a:t>
            </a:r>
            <a:endParaRPr lang="en-US" sz="1400">
              <a:latin typeface="Times New Roman"/>
              <a:cs typeface="Times New Roman"/>
            </a:endParaRPr>
          </a:p>
          <a:p>
            <a:pPr lvl="1">
              <a:buFont typeface="Courier New" panose="020B0604020202020204" pitchFamily="34" charset="0"/>
              <a:buChar char="o"/>
            </a:pPr>
            <a:r>
              <a:rPr lang="en-GB" sz="1400">
                <a:latin typeface="Times New Roman"/>
                <a:cs typeface="Times New Roman"/>
              </a:rPr>
              <a:t> This can lead to an underscoring of the importance of maintaining vigilance and addressing hazards in the prevention of accidents at the workplace (Rogers et al., 2008).</a:t>
            </a:r>
            <a:endParaRPr lang="en-US" sz="1400">
              <a:latin typeface="Times New Roman"/>
              <a:cs typeface="Times New Roman"/>
            </a:endParaRPr>
          </a:p>
          <a:p>
            <a:pPr lvl="1">
              <a:buFont typeface="Courier New" panose="020B0604020202020204" pitchFamily="34" charset="0"/>
              <a:buChar char="o"/>
            </a:pPr>
            <a:r>
              <a:rPr lang="en-GB" sz="1400">
                <a:latin typeface="Times New Roman"/>
                <a:cs typeface="Times New Roman"/>
              </a:rPr>
              <a:t>Therefore, this explains the need for the housekeeping staff to be able to recognise the various potential hazards and take steps to adhere to the safety measures in the working environment.</a:t>
            </a:r>
            <a:endParaRPr lang="en-US" sz="1400">
              <a:latin typeface="Times New Roman"/>
              <a:cs typeface="Times New Roman"/>
            </a:endParaRPr>
          </a:p>
          <a:p>
            <a:endParaRPr lang="en-US" sz="1400">
              <a:ea typeface="Calibri"/>
              <a:cs typeface="Calibri"/>
            </a:endParaRPr>
          </a:p>
        </p:txBody>
      </p:sp>
      <p:pic>
        <p:nvPicPr>
          <p:cNvPr id="7" name="Picture 6" descr="A close up of a sign&#10;&#10;Description automatically generated">
            <a:extLst>
              <a:ext uri="{FF2B5EF4-FFF2-40B4-BE49-F238E27FC236}">
                <a16:creationId xmlns:a16="http://schemas.microsoft.com/office/drawing/2014/main" xmlns="" id="{978156FA-9919-8B3E-E43B-F49605025341}"/>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15174" r="28578"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5" name="!!Arc">
            <a:extLst>
              <a:ext uri="{FF2B5EF4-FFF2-40B4-BE49-F238E27FC236}">
                <a16:creationId xmlns:a16="http://schemas.microsoft.com/office/drawing/2014/main" xmlns="" id="{70BEB1E7-2F88-40BC-B73D-42E5B6F80B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a:extLst>
              <a:ext uri="{FF2B5EF4-FFF2-40B4-BE49-F238E27FC236}">
                <a16:creationId xmlns:a16="http://schemas.microsoft.com/office/drawing/2014/main" xmlns="" id="{A7B99495-F43F-4D80-A44F-2CB4764EB9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xmlns="" id="{BA6A9824-5457-FA08-23F9-2E89015B98FA}"/>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xmlns="" val="tx"/>
                    </a:ext>
                  </a:extLst>
                </a:hlinkClick>
              </a:rPr>
              <a:t>CC BY-NC</a:t>
            </a:r>
            <a:r>
              <a:rPr lang="en-US" sz="700">
                <a:solidFill>
                  <a:srgbClr val="FFFFFF"/>
                </a:solidFill>
              </a:rPr>
              <a:t>.</a:t>
            </a:r>
          </a:p>
        </p:txBody>
      </p:sp>
    </p:spTree>
    <p:extLst>
      <p:ext uri="{BB962C8B-B14F-4D97-AF65-F5344CB8AC3E}">
        <p14:creationId xmlns:p14="http://schemas.microsoft.com/office/powerpoint/2010/main" val="1192552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D2B783EE-0239-4717-BBEA-8C9EAC61C8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163F502-A2D8-40F5-BBEE-1D64BCD22822}"/>
              </a:ext>
            </a:extLst>
          </p:cNvPr>
          <p:cNvSpPr>
            <a:spLocks noGrp="1"/>
          </p:cNvSpPr>
          <p:nvPr>
            <p:ph type="title"/>
          </p:nvPr>
        </p:nvSpPr>
        <p:spPr>
          <a:xfrm>
            <a:off x="838201" y="345810"/>
            <a:ext cx="5120561" cy="1325563"/>
          </a:xfrm>
        </p:spPr>
        <p:txBody>
          <a:bodyPr>
            <a:normAutofit/>
          </a:bodyPr>
          <a:lstStyle/>
          <a:p>
            <a:r>
              <a:rPr lang="en-US" dirty="0">
                <a:ea typeface="Calibri Light"/>
                <a:cs typeface="Calibri Light"/>
              </a:rPr>
              <a:t>Quiz </a:t>
            </a:r>
            <a:endParaRPr lang="en-US" dirty="0"/>
          </a:p>
        </p:txBody>
      </p:sp>
      <p:sp>
        <p:nvSpPr>
          <p:cNvPr id="3" name="Content Placeholder 2">
            <a:extLst>
              <a:ext uri="{FF2B5EF4-FFF2-40B4-BE49-F238E27FC236}">
                <a16:creationId xmlns:a16="http://schemas.microsoft.com/office/drawing/2014/main" xmlns="" id="{89EE6A8C-C84D-E73F-0711-B88D0762E23A}"/>
              </a:ext>
            </a:extLst>
          </p:cNvPr>
          <p:cNvSpPr>
            <a:spLocks noGrp="1"/>
          </p:cNvSpPr>
          <p:nvPr>
            <p:ph idx="1"/>
          </p:nvPr>
        </p:nvSpPr>
        <p:spPr>
          <a:xfrm>
            <a:off x="838201" y="1825625"/>
            <a:ext cx="5092194" cy="4351338"/>
          </a:xfrm>
        </p:spPr>
        <p:txBody>
          <a:bodyPr vert="horz" lIns="91440" tIns="45720" rIns="91440" bIns="45720" rtlCol="0">
            <a:normAutofit/>
          </a:bodyPr>
          <a:lstStyle/>
          <a:p>
            <a:r>
              <a:rPr lang="en-GB" sz="2200">
                <a:latin typeface="Times New Roman"/>
                <a:cs typeface="Times New Roman"/>
              </a:rPr>
              <a:t>What are the components of personal protective equipment's (PPE)</a:t>
            </a:r>
            <a:endParaRPr lang="en-US" sz="2200">
              <a:latin typeface="Times New Roman"/>
              <a:cs typeface="Times New Roman"/>
            </a:endParaRPr>
          </a:p>
          <a:p>
            <a:r>
              <a:rPr lang="en-GB" sz="2200">
                <a:latin typeface="Times New Roman"/>
                <a:cs typeface="Times New Roman"/>
              </a:rPr>
              <a:t>How can proper ventilation be ensured?</a:t>
            </a:r>
            <a:endParaRPr lang="en-US" sz="2200">
              <a:latin typeface="Times New Roman"/>
              <a:cs typeface="Times New Roman"/>
            </a:endParaRPr>
          </a:p>
          <a:p>
            <a:r>
              <a:rPr lang="en-GB" sz="2200">
                <a:latin typeface="Times New Roman"/>
                <a:cs typeface="Times New Roman"/>
              </a:rPr>
              <a:t>Give the steps that are supposed to be involved in safe lifting techniques.</a:t>
            </a:r>
            <a:endParaRPr lang="en-US" sz="2200">
              <a:latin typeface="Times New Roman"/>
              <a:cs typeface="Times New Roman"/>
            </a:endParaRPr>
          </a:p>
          <a:p>
            <a:r>
              <a:rPr lang="en-GB" sz="2200">
                <a:latin typeface="Times New Roman"/>
                <a:cs typeface="Times New Roman"/>
              </a:rPr>
              <a:t>How can you easily identify and prevent the hazards that cause slips, trips, and falls?</a:t>
            </a:r>
            <a:endParaRPr lang="en-US" sz="2200">
              <a:latin typeface="Times New Roman"/>
              <a:cs typeface="Times New Roman"/>
            </a:endParaRPr>
          </a:p>
          <a:p>
            <a:r>
              <a:rPr lang="en-GB" sz="2200">
                <a:latin typeface="Times New Roman"/>
                <a:cs typeface="Times New Roman"/>
              </a:rPr>
              <a:t>Why is regular inspection and maintenance of the cleaning equipment considered important?</a:t>
            </a:r>
            <a:endParaRPr lang="en-US" sz="2200">
              <a:latin typeface="Times New Roman"/>
              <a:cs typeface="Times New Roman"/>
            </a:endParaRPr>
          </a:p>
          <a:p>
            <a:endParaRPr lang="en-US" sz="2200">
              <a:ea typeface="Calibri"/>
              <a:cs typeface="Calibri"/>
            </a:endParaRPr>
          </a:p>
        </p:txBody>
      </p:sp>
      <p:sp>
        <p:nvSpPr>
          <p:cNvPr id="14" name="Oval 13">
            <a:extLst>
              <a:ext uri="{FF2B5EF4-FFF2-40B4-BE49-F238E27FC236}">
                <a16:creationId xmlns:a16="http://schemas.microsoft.com/office/drawing/2014/main" xmlns="" id="{A7B99495-F43F-4D80-A44F-2CB4764EB9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descr="Free Images : cleaning, service, cleaner, hand, business, housecleaning ...">
            <a:extLst>
              <a:ext uri="{FF2B5EF4-FFF2-40B4-BE49-F238E27FC236}">
                <a16:creationId xmlns:a16="http://schemas.microsoft.com/office/drawing/2014/main" xmlns="" id="{C1CE07CD-A25E-19CB-DAC7-B1DB227684B8}"/>
              </a:ext>
            </a:extLst>
          </p:cNvPr>
          <p:cNvPicPr>
            <a:picLocks noChangeAspect="1"/>
          </p:cNvPicPr>
          <p:nvPr/>
        </p:nvPicPr>
        <p:blipFill rotWithShape="1">
          <a:blip r:embed="rId3"/>
          <a:srcRect l="30207" r="9540"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xmlns="" id="{70BEB1E7-2F88-40BC-B73D-42E5B6F80B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descr="A person putting on a mask&#10;&#10;Description automatically generated">
            <a:extLst>
              <a:ext uri="{FF2B5EF4-FFF2-40B4-BE49-F238E27FC236}">
                <a16:creationId xmlns:a16="http://schemas.microsoft.com/office/drawing/2014/main" xmlns="" id="{925D7534-92F8-415C-172D-C9939E0488BE}"/>
              </a:ext>
            </a:extLst>
          </p:cNvPr>
          <p:cNvPicPr>
            <a:picLocks noChangeAspect="1"/>
          </p:cNvPicPr>
          <p:nvPr/>
        </p:nvPicPr>
        <p:blipFill rotWithShape="1">
          <a:blip r:embed="rId4">
            <a:extLst>
              <a:ext uri="{837473B0-CC2E-450A-ABE3-18F120FF3D39}">
                <a1611:picAttrSrcUrl xmlns:a1611="http://schemas.microsoft.com/office/drawing/2016/11/main" xmlns="" r:id="rId5"/>
              </a:ext>
            </a:extLst>
          </a:blip>
          <a:srcRect l="27530" r="1543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xmlns="" id="{80B4D3EB-9501-6D34-AFD0-5A5E29B98A76}"/>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xmlns="" val="tx"/>
                    </a:ext>
                  </a:extLst>
                </a:hlinkClick>
              </a:rPr>
              <a:t>CC BY</a:t>
            </a:r>
            <a:r>
              <a:rPr lang="en-US" sz="700">
                <a:solidFill>
                  <a:srgbClr val="FFFFFF"/>
                </a:solidFill>
              </a:rPr>
              <a:t>.</a:t>
            </a:r>
          </a:p>
        </p:txBody>
      </p:sp>
    </p:spTree>
    <p:extLst>
      <p:ext uri="{BB962C8B-B14F-4D97-AF65-F5344CB8AC3E}">
        <p14:creationId xmlns:p14="http://schemas.microsoft.com/office/powerpoint/2010/main" val="781092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DB304A14-32D0-4873-B914-423ED7B8DA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xmlns="" id="{C6823070-BE5A-2AAF-74AF-E95449A6288A}"/>
              </a:ext>
            </a:extLst>
          </p:cNvPr>
          <p:cNvSpPr>
            <a:spLocks noGrp="1"/>
          </p:cNvSpPr>
          <p:nvPr>
            <p:ph type="title"/>
          </p:nvPr>
        </p:nvSpPr>
        <p:spPr>
          <a:xfrm>
            <a:off x="838200" y="365125"/>
            <a:ext cx="5387502" cy="1325563"/>
          </a:xfrm>
        </p:spPr>
        <p:txBody>
          <a:bodyPr>
            <a:normAutofit/>
          </a:bodyPr>
          <a:lstStyle/>
          <a:p>
            <a:r>
              <a:rPr lang="en-US" dirty="0">
                <a:ea typeface="Calibri Light"/>
                <a:cs typeface="Calibri Light"/>
              </a:rPr>
              <a:t>Summary</a:t>
            </a:r>
            <a:endParaRPr lang="en-US" dirty="0"/>
          </a:p>
        </p:txBody>
      </p:sp>
      <p:sp>
        <p:nvSpPr>
          <p:cNvPr id="3" name="Content Placeholder 2">
            <a:extLst>
              <a:ext uri="{FF2B5EF4-FFF2-40B4-BE49-F238E27FC236}">
                <a16:creationId xmlns:a16="http://schemas.microsoft.com/office/drawing/2014/main" xmlns="" id="{35142F82-9F09-1BC4-E40A-78A2CB420E25}"/>
              </a:ext>
            </a:extLst>
          </p:cNvPr>
          <p:cNvSpPr>
            <a:spLocks noGrp="1"/>
          </p:cNvSpPr>
          <p:nvPr>
            <p:ph idx="1"/>
          </p:nvPr>
        </p:nvSpPr>
        <p:spPr>
          <a:xfrm>
            <a:off x="838200" y="1825625"/>
            <a:ext cx="5387502" cy="4351338"/>
          </a:xfrm>
        </p:spPr>
        <p:txBody>
          <a:bodyPr vert="horz" lIns="91440" tIns="45720" rIns="91440" bIns="45720" rtlCol="0">
            <a:normAutofit/>
          </a:bodyPr>
          <a:lstStyle/>
          <a:p>
            <a:r>
              <a:rPr lang="en-GB" sz="2600">
                <a:latin typeface="Times New Roman"/>
                <a:cs typeface="Times New Roman"/>
              </a:rPr>
              <a:t>In this presentation, aspects of the health and safety guidelines have been analysed for housekeeping. </a:t>
            </a:r>
            <a:endParaRPr lang="en-US" sz="2600">
              <a:latin typeface="Times New Roman"/>
              <a:cs typeface="Times New Roman"/>
            </a:endParaRPr>
          </a:p>
          <a:p>
            <a:r>
              <a:rPr lang="en-GB" sz="2600">
                <a:latin typeface="Times New Roman"/>
                <a:cs typeface="Times New Roman"/>
              </a:rPr>
              <a:t>This has cut across precautions, procedures, equipment, and hazard prevention. </a:t>
            </a:r>
            <a:endParaRPr lang="en-US" sz="2600">
              <a:latin typeface="Times New Roman"/>
              <a:cs typeface="Times New Roman"/>
            </a:endParaRPr>
          </a:p>
          <a:p>
            <a:r>
              <a:rPr lang="en-GB" sz="2600">
                <a:latin typeface="Times New Roman"/>
                <a:cs typeface="Times New Roman"/>
              </a:rPr>
              <a:t>It is also important to adhere to the provided guidelines, as this can help in the promotion of a safe working environment (Sharma et al., 2019).</a:t>
            </a:r>
            <a:endParaRPr lang="en-US" sz="2600">
              <a:latin typeface="Times New Roman"/>
              <a:cs typeface="Times New Roman"/>
            </a:endParaRPr>
          </a:p>
        </p:txBody>
      </p:sp>
      <p:pic>
        <p:nvPicPr>
          <p:cNvPr id="4" name="Picture 3" descr="Safety Warning Free Stock Photo - Public Domain Pictures">
            <a:extLst>
              <a:ext uri="{FF2B5EF4-FFF2-40B4-BE49-F238E27FC236}">
                <a16:creationId xmlns:a16="http://schemas.microsoft.com/office/drawing/2014/main" xmlns="" id="{49FF0B27-A61F-9D0F-0C35-D65021F405C2}"/>
              </a:ext>
            </a:extLst>
          </p:cNvPr>
          <p:cNvPicPr>
            <a:picLocks noChangeAspect="1"/>
          </p:cNvPicPr>
          <p:nvPr/>
        </p:nvPicPr>
        <p:blipFill rotWithShape="1">
          <a:blip r:embed="rId3"/>
          <a:srcRect l="16954" r="17702"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xmlns="" id="{1D460C86-854F-4FB3-ABC2-E823D8FEB9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xmlns="" id="{BB48116A-278A-4CC5-89D3-9DE8E8FF12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0747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04812C46-200A-4DEB-A05E-3ED6C68C23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op on a tile floor&#10;&#10;Description automatically generated">
            <a:extLst>
              <a:ext uri="{FF2B5EF4-FFF2-40B4-BE49-F238E27FC236}">
                <a16:creationId xmlns:a16="http://schemas.microsoft.com/office/drawing/2014/main" xmlns="" id="{8C843B31-0D48-112C-76DA-8CE41090B576}"/>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r="6237"/>
          <a:stretch/>
        </p:blipFill>
        <p:spPr>
          <a:xfrm>
            <a:off x="1" y="10"/>
            <a:ext cx="9669642" cy="6857990"/>
          </a:xfrm>
          <a:prstGeom prst="rect">
            <a:avLst/>
          </a:prstGeom>
        </p:spPr>
      </p:pic>
      <p:sp>
        <p:nvSpPr>
          <p:cNvPr id="12" name="Rectangle 11">
            <a:extLst>
              <a:ext uri="{FF2B5EF4-FFF2-40B4-BE49-F238E27FC236}">
                <a16:creationId xmlns:a16="http://schemas.microsoft.com/office/drawing/2014/main" xmlns="" id="{D1EA859B-E555-4109-94F3-6700E046E0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D2884DAD-E236-D39A-378C-FBE615B068F7}"/>
              </a:ext>
            </a:extLst>
          </p:cNvPr>
          <p:cNvSpPr>
            <a:spLocks noGrp="1"/>
          </p:cNvSpPr>
          <p:nvPr>
            <p:ph type="title"/>
          </p:nvPr>
        </p:nvSpPr>
        <p:spPr>
          <a:xfrm>
            <a:off x="7531610" y="365125"/>
            <a:ext cx="3822189" cy="1899912"/>
          </a:xfrm>
        </p:spPr>
        <p:txBody>
          <a:bodyPr>
            <a:normAutofit/>
          </a:bodyPr>
          <a:lstStyle/>
          <a:p>
            <a:r>
              <a:rPr lang="en-US" sz="4000">
                <a:ea typeface="Calibri Light"/>
                <a:cs typeface="Calibri Light"/>
              </a:rPr>
              <a:t>Conclusion </a:t>
            </a:r>
            <a:endParaRPr lang="en-US" sz="4000"/>
          </a:p>
        </p:txBody>
      </p:sp>
      <p:sp>
        <p:nvSpPr>
          <p:cNvPr id="3" name="Content Placeholder 2">
            <a:extLst>
              <a:ext uri="{FF2B5EF4-FFF2-40B4-BE49-F238E27FC236}">
                <a16:creationId xmlns:a16="http://schemas.microsoft.com/office/drawing/2014/main" xmlns="" id="{1BC8B745-9066-D59B-A9B5-ED04F12B8913}"/>
              </a:ext>
            </a:extLst>
          </p:cNvPr>
          <p:cNvSpPr>
            <a:spLocks noGrp="1"/>
          </p:cNvSpPr>
          <p:nvPr>
            <p:ph idx="1"/>
          </p:nvPr>
        </p:nvSpPr>
        <p:spPr>
          <a:xfrm>
            <a:off x="7531610" y="2434201"/>
            <a:ext cx="3822189" cy="3742762"/>
          </a:xfrm>
        </p:spPr>
        <p:txBody>
          <a:bodyPr vert="horz" lIns="91440" tIns="45720" rIns="91440" bIns="45720" rtlCol="0">
            <a:normAutofit/>
          </a:bodyPr>
          <a:lstStyle/>
          <a:p>
            <a:r>
              <a:rPr lang="en-GB" sz="2000">
                <a:latin typeface="Times New Roman"/>
                <a:cs typeface="Times New Roman"/>
              </a:rPr>
              <a:t>By giving priority to health and safety in our daily operations, we can ensure the wellbeing of everyone in the workplace. </a:t>
            </a:r>
            <a:endParaRPr lang="en-US" sz="2000">
              <a:latin typeface="Times New Roman"/>
              <a:cs typeface="Times New Roman"/>
            </a:endParaRPr>
          </a:p>
          <a:p>
            <a:r>
              <a:rPr lang="en-GB" sz="2000">
                <a:latin typeface="Times New Roman"/>
                <a:cs typeface="Times New Roman"/>
              </a:rPr>
              <a:t>There is also a need to be able to continue with the task of ensuring that there is a safe and secure working environment.</a:t>
            </a:r>
            <a:endParaRPr lang="en-US" sz="2000">
              <a:latin typeface="Times New Roman"/>
              <a:cs typeface="Times New Roman"/>
            </a:endParaRPr>
          </a:p>
        </p:txBody>
      </p:sp>
      <p:sp>
        <p:nvSpPr>
          <p:cNvPr id="5" name="TextBox 4">
            <a:extLst>
              <a:ext uri="{FF2B5EF4-FFF2-40B4-BE49-F238E27FC236}">
                <a16:creationId xmlns:a16="http://schemas.microsoft.com/office/drawing/2014/main" xmlns="" id="{C75A62BF-7E8C-4F43-4062-93309C8ABDB4}"/>
              </a:ext>
            </a:extLst>
          </p:cNvPr>
          <p:cNvSpPr txBox="1"/>
          <p:nvPr/>
        </p:nvSpPr>
        <p:spPr>
          <a:xfrm>
            <a:off x="7468399"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xmlns="" val="tx"/>
                    </a:ext>
                  </a:extLst>
                </a:hlinkClick>
              </a:rPr>
              <a:t>CC BY</a:t>
            </a:r>
            <a:r>
              <a:rPr lang="en-US" sz="700">
                <a:solidFill>
                  <a:srgbClr val="FFFFFF"/>
                </a:solidFill>
              </a:rPr>
              <a:t>.</a:t>
            </a:r>
          </a:p>
        </p:txBody>
      </p:sp>
    </p:spTree>
    <p:extLst>
      <p:ext uri="{BB962C8B-B14F-4D97-AF65-F5344CB8AC3E}">
        <p14:creationId xmlns:p14="http://schemas.microsoft.com/office/powerpoint/2010/main" val="4006161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45D37F4E-DDB4-456B-97E0-9937730A03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5A3544E-A798-9803-1FD1-37E742AC961F}"/>
              </a:ext>
            </a:extLst>
          </p:cNvPr>
          <p:cNvSpPr>
            <a:spLocks noGrp="1"/>
          </p:cNvSpPr>
          <p:nvPr>
            <p:ph type="title"/>
          </p:nvPr>
        </p:nvSpPr>
        <p:spPr>
          <a:xfrm>
            <a:off x="572493" y="238539"/>
            <a:ext cx="11018520" cy="1434415"/>
          </a:xfrm>
        </p:spPr>
        <p:txBody>
          <a:bodyPr anchor="b">
            <a:normAutofit/>
          </a:bodyPr>
          <a:lstStyle/>
          <a:p>
            <a:r>
              <a:rPr lang="en-US" sz="5400">
                <a:ea typeface="Calibri Light"/>
                <a:cs typeface="Calibri Light"/>
              </a:rPr>
              <a:t>References</a:t>
            </a:r>
            <a:endParaRPr lang="en-US" sz="5400"/>
          </a:p>
        </p:txBody>
      </p:sp>
      <p:sp>
        <p:nvSpPr>
          <p:cNvPr id="12" name="sketchy line">
            <a:extLst>
              <a:ext uri="{FF2B5EF4-FFF2-40B4-BE49-F238E27FC236}">
                <a16:creationId xmlns:a16="http://schemas.microsoft.com/office/drawing/2014/main" xmlns="" id="{B2DD41CD-8F47-4F56-AD12-4E2FF76969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4A36365D-F712-A51C-EA69-8F7FB88DF838}"/>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700" dirty="0">
                <a:latin typeface="Times New Roman"/>
                <a:cs typeface="Times New Roman"/>
              </a:rPr>
              <a:t>Bridger, E. (2018) </a:t>
            </a:r>
            <a:r>
              <a:rPr lang="en-GB" sz="700" i="1" dirty="0">
                <a:latin typeface="Times New Roman"/>
                <a:cs typeface="Times New Roman"/>
              </a:rPr>
              <a:t>Employee engagement: a practical introduction</a:t>
            </a:r>
            <a:r>
              <a:rPr lang="en-GB" sz="700" dirty="0">
                <a:latin typeface="Times New Roman"/>
                <a:cs typeface="Times New Roman"/>
              </a:rPr>
              <a:t>. 2nd ed. HR Fundamentals. London: CIPD and Kogan Page.</a:t>
            </a:r>
            <a:endParaRPr lang="en-US" sz="700">
              <a:latin typeface="Times New Roman"/>
              <a:cs typeface="Times New Roman"/>
            </a:endParaRPr>
          </a:p>
          <a:p>
            <a:r>
              <a:rPr lang="en-GB" sz="700" dirty="0">
                <a:latin typeface="Times New Roman"/>
                <a:cs typeface="Times New Roman"/>
              </a:rPr>
              <a:t>Casado, M. (2012) </a:t>
            </a:r>
            <a:r>
              <a:rPr lang="en-GB" sz="700" i="1" dirty="0">
                <a:latin typeface="Times New Roman"/>
                <a:cs typeface="Times New Roman"/>
              </a:rPr>
              <a:t>Housekeeping Management</a:t>
            </a:r>
            <a:r>
              <a:rPr lang="en-GB" sz="700" dirty="0">
                <a:latin typeface="Times New Roman"/>
                <a:cs typeface="Times New Roman"/>
              </a:rPr>
              <a:t>. London: Wiley.</a:t>
            </a:r>
            <a:endParaRPr lang="en-US" sz="700">
              <a:latin typeface="Times New Roman"/>
              <a:cs typeface="Times New Roman"/>
            </a:endParaRPr>
          </a:p>
          <a:p>
            <a:r>
              <a:rPr lang="en-GB" sz="700" dirty="0">
                <a:latin typeface="Times New Roman"/>
                <a:cs typeface="Times New Roman"/>
              </a:rPr>
              <a:t>Cottrell, S. (2019) </a:t>
            </a:r>
            <a:r>
              <a:rPr lang="en-GB" sz="700" i="1" dirty="0">
                <a:latin typeface="Times New Roman"/>
                <a:cs typeface="Times New Roman"/>
              </a:rPr>
              <a:t>The Study Skills Handbook</a:t>
            </a:r>
            <a:r>
              <a:rPr lang="en-GB" sz="700" dirty="0">
                <a:latin typeface="Times New Roman"/>
                <a:cs typeface="Times New Roman"/>
              </a:rPr>
              <a:t>. 5th ed. London: Red Globe Press.</a:t>
            </a:r>
            <a:endParaRPr lang="en-US" sz="700">
              <a:latin typeface="Times New Roman"/>
              <a:cs typeface="Times New Roman"/>
            </a:endParaRPr>
          </a:p>
          <a:p>
            <a:r>
              <a:rPr lang="en-GB" sz="700" dirty="0">
                <a:latin typeface="Times New Roman"/>
                <a:cs typeface="Times New Roman"/>
              </a:rPr>
              <a:t>Fallon, M. &amp; Rutherford, D. (2010) </a:t>
            </a:r>
            <a:r>
              <a:rPr lang="en-GB" sz="700" i="1" dirty="0">
                <a:latin typeface="Times New Roman"/>
                <a:cs typeface="Times New Roman"/>
              </a:rPr>
              <a:t>Hotel Management and Operations</a:t>
            </a:r>
            <a:r>
              <a:rPr lang="en-GB" sz="700" dirty="0">
                <a:latin typeface="Times New Roman"/>
                <a:cs typeface="Times New Roman"/>
              </a:rPr>
              <a:t>. London: Pearson.</a:t>
            </a:r>
            <a:endParaRPr lang="en-US" sz="700">
              <a:latin typeface="Times New Roman"/>
              <a:cs typeface="Times New Roman"/>
            </a:endParaRPr>
          </a:p>
          <a:p>
            <a:r>
              <a:rPr lang="en-GB" sz="700" dirty="0">
                <a:latin typeface="Times New Roman"/>
                <a:cs typeface="Times New Roman"/>
              </a:rPr>
              <a:t>Ferdinand, N. and Kitchin, P. (2017) </a:t>
            </a:r>
            <a:r>
              <a:rPr lang="en-GB" sz="700" i="1" dirty="0">
                <a:latin typeface="Times New Roman"/>
                <a:cs typeface="Times New Roman"/>
              </a:rPr>
              <a:t>Events Management - An International Approach</a:t>
            </a:r>
            <a:r>
              <a:rPr lang="en-GB" sz="700" dirty="0">
                <a:latin typeface="Times New Roman"/>
                <a:cs typeface="Times New Roman"/>
              </a:rPr>
              <a:t>. 2nd ed. London: SAGE Publications Ltd.</a:t>
            </a:r>
            <a:endParaRPr lang="en-US" sz="700">
              <a:latin typeface="Times New Roman"/>
              <a:cs typeface="Times New Roman"/>
            </a:endParaRPr>
          </a:p>
          <a:p>
            <a:r>
              <a:rPr lang="en-GB" sz="700" dirty="0">
                <a:latin typeface="Times New Roman"/>
                <a:cs typeface="Times New Roman"/>
              </a:rPr>
              <a:t>Johnston, R., Clark, G. &amp; </a:t>
            </a:r>
            <a:r>
              <a:rPr lang="en-GB" sz="700" err="1">
                <a:latin typeface="Times New Roman"/>
                <a:cs typeface="Times New Roman"/>
              </a:rPr>
              <a:t>Shulver</a:t>
            </a:r>
            <a:r>
              <a:rPr lang="en-GB" sz="700" dirty="0">
                <a:latin typeface="Times New Roman"/>
                <a:cs typeface="Times New Roman"/>
              </a:rPr>
              <a:t>, M. (2012) </a:t>
            </a:r>
            <a:r>
              <a:rPr lang="en-GB" sz="700" i="1" dirty="0">
                <a:latin typeface="Times New Roman"/>
                <a:cs typeface="Times New Roman"/>
              </a:rPr>
              <a:t>Service Operations Management</a:t>
            </a:r>
            <a:r>
              <a:rPr lang="en-GB" sz="700" dirty="0">
                <a:latin typeface="Times New Roman"/>
                <a:cs typeface="Times New Roman"/>
              </a:rPr>
              <a:t>. London: Pearson.</a:t>
            </a:r>
            <a:endParaRPr lang="en-US" sz="700">
              <a:latin typeface="Times New Roman"/>
              <a:cs typeface="Times New Roman"/>
            </a:endParaRPr>
          </a:p>
          <a:p>
            <a:r>
              <a:rPr lang="en-GB" sz="700" dirty="0">
                <a:latin typeface="Times New Roman"/>
                <a:cs typeface="Times New Roman"/>
              </a:rPr>
              <a:t>Jones, T. (2010) </a:t>
            </a:r>
            <a:r>
              <a:rPr lang="en-GB" sz="700" i="1" dirty="0">
                <a:latin typeface="Times New Roman"/>
                <a:cs typeface="Times New Roman"/>
              </a:rPr>
              <a:t>Professional Management Housekeeping Operations</a:t>
            </a:r>
            <a:r>
              <a:rPr lang="en-GB" sz="700" dirty="0">
                <a:latin typeface="Times New Roman"/>
                <a:cs typeface="Times New Roman"/>
              </a:rPr>
              <a:t>. London: Wiley.</a:t>
            </a:r>
            <a:endParaRPr lang="en-US" sz="700">
              <a:latin typeface="Times New Roman"/>
              <a:cs typeface="Times New Roman"/>
            </a:endParaRPr>
          </a:p>
          <a:p>
            <a:r>
              <a:rPr lang="en-GB" sz="700" dirty="0">
                <a:latin typeface="Times New Roman"/>
                <a:cs typeface="Times New Roman"/>
              </a:rPr>
              <a:t>Leiter, M. P. and Bakker, A. B. (2010) </a:t>
            </a:r>
            <a:r>
              <a:rPr lang="en-GB" sz="700" i="1" dirty="0">
                <a:latin typeface="Times New Roman"/>
                <a:cs typeface="Times New Roman"/>
              </a:rPr>
              <a:t>Work Engagement : A Handbook of Essential Theory and Research</a:t>
            </a:r>
            <a:r>
              <a:rPr lang="en-GB" sz="700" dirty="0">
                <a:latin typeface="Times New Roman"/>
                <a:cs typeface="Times New Roman"/>
              </a:rPr>
              <a:t>. Hove [England]: Psychology Press.</a:t>
            </a:r>
            <a:endParaRPr lang="en-US" sz="700">
              <a:latin typeface="Times New Roman"/>
              <a:cs typeface="Times New Roman"/>
            </a:endParaRPr>
          </a:p>
          <a:p>
            <a:r>
              <a:rPr lang="en-GB" sz="700" dirty="0">
                <a:latin typeface="Times New Roman"/>
                <a:cs typeface="Times New Roman"/>
              </a:rPr>
              <a:t>Mullins, L. and </a:t>
            </a:r>
            <a:r>
              <a:rPr lang="en-GB" sz="700" err="1">
                <a:latin typeface="Times New Roman"/>
                <a:cs typeface="Times New Roman"/>
              </a:rPr>
              <a:t>Dossor</a:t>
            </a:r>
            <a:r>
              <a:rPr lang="en-GB" sz="700" dirty="0">
                <a:latin typeface="Times New Roman"/>
                <a:cs typeface="Times New Roman"/>
              </a:rPr>
              <a:t>, P. (2013) </a:t>
            </a:r>
            <a:r>
              <a:rPr lang="en-GB" sz="700" i="1" dirty="0">
                <a:latin typeface="Times New Roman"/>
                <a:cs typeface="Times New Roman"/>
              </a:rPr>
              <a:t>Hospitality Management and Organisational Behaviour</a:t>
            </a:r>
            <a:r>
              <a:rPr lang="en-GB" sz="700" dirty="0">
                <a:latin typeface="Times New Roman"/>
                <a:cs typeface="Times New Roman"/>
              </a:rPr>
              <a:t>. 5th ed. Harlow: Pearson.</a:t>
            </a:r>
            <a:endParaRPr lang="en-US" sz="700">
              <a:latin typeface="Times New Roman"/>
              <a:cs typeface="Times New Roman"/>
            </a:endParaRPr>
          </a:p>
          <a:p>
            <a:r>
              <a:rPr lang="en-GB" sz="700" dirty="0">
                <a:latin typeface="Times New Roman"/>
                <a:cs typeface="Times New Roman"/>
              </a:rPr>
              <a:t>Quick, L. (2020) </a:t>
            </a:r>
            <a:r>
              <a:rPr lang="en-GB" sz="700" i="1" dirty="0">
                <a:latin typeface="Times New Roman"/>
                <a:cs typeface="Times New Roman"/>
              </a:rPr>
              <a:t>Managing Events. Real Challenges, Real Outcomes</a:t>
            </a:r>
            <a:r>
              <a:rPr lang="en-GB" sz="700" dirty="0">
                <a:latin typeface="Times New Roman"/>
                <a:cs typeface="Times New Roman"/>
              </a:rPr>
              <a:t>. London: SAGE Publications Ltd.</a:t>
            </a:r>
            <a:endParaRPr lang="en-US" sz="700">
              <a:latin typeface="Times New Roman"/>
              <a:cs typeface="Times New Roman"/>
            </a:endParaRPr>
          </a:p>
          <a:p>
            <a:r>
              <a:rPr lang="en-GB" sz="700" dirty="0">
                <a:latin typeface="Times New Roman"/>
                <a:cs typeface="Times New Roman"/>
              </a:rPr>
              <a:t>Raghubalan, G. and Raghubalan, S. (2016) </a:t>
            </a:r>
            <a:r>
              <a:rPr lang="en-GB" sz="700" i="1" dirty="0">
                <a:latin typeface="Times New Roman"/>
                <a:cs typeface="Times New Roman"/>
              </a:rPr>
              <a:t>Hotel Housekeeping - Operations And Management</a:t>
            </a:r>
            <a:r>
              <a:rPr lang="en-GB" sz="700" dirty="0">
                <a:latin typeface="Times New Roman"/>
                <a:cs typeface="Times New Roman"/>
              </a:rPr>
              <a:t>. 3rd ed. India: Oxford University Press.</a:t>
            </a:r>
            <a:endParaRPr lang="en-US" sz="700">
              <a:latin typeface="Times New Roman"/>
              <a:cs typeface="Times New Roman"/>
            </a:endParaRPr>
          </a:p>
          <a:p>
            <a:r>
              <a:rPr lang="en-GB" sz="700" dirty="0">
                <a:latin typeface="Times New Roman"/>
                <a:cs typeface="Times New Roman"/>
              </a:rPr>
              <a:t>Rogers, T. (2008) </a:t>
            </a:r>
            <a:r>
              <a:rPr lang="en-GB" sz="700" i="1" dirty="0">
                <a:latin typeface="Times New Roman"/>
                <a:cs typeface="Times New Roman"/>
              </a:rPr>
              <a:t>Conferences and conventions a global industry (2nd ed., Events management series)</a:t>
            </a:r>
            <a:r>
              <a:rPr lang="en-GB" sz="700" dirty="0">
                <a:latin typeface="Times New Roman"/>
                <a:cs typeface="Times New Roman"/>
              </a:rPr>
              <a:t>. Oxford ; Boston: Butterworth-Heinemann.</a:t>
            </a:r>
            <a:endParaRPr lang="en-US" sz="700">
              <a:latin typeface="Times New Roman"/>
              <a:cs typeface="Times New Roman"/>
            </a:endParaRPr>
          </a:p>
          <a:p>
            <a:r>
              <a:rPr lang="en-GB" sz="700" dirty="0">
                <a:latin typeface="Times New Roman"/>
                <a:cs typeface="Times New Roman"/>
              </a:rPr>
              <a:t>Sharma, N., Chaudhary, N. and Singh, V. (2019) </a:t>
            </a:r>
            <a:r>
              <a:rPr lang="en-GB" sz="700" i="1" dirty="0">
                <a:latin typeface="Times New Roman"/>
                <a:cs typeface="Times New Roman"/>
              </a:rPr>
              <a:t>Management Techniques For Employee Engagement In Contemporary Organizations</a:t>
            </a:r>
            <a:r>
              <a:rPr lang="en-GB" sz="700" dirty="0">
                <a:latin typeface="Times New Roman"/>
                <a:cs typeface="Times New Roman"/>
              </a:rPr>
              <a:t>. Hershey, Pennsylvania: IGI Global.</a:t>
            </a:r>
            <a:endParaRPr lang="en-US" sz="700">
              <a:latin typeface="Times New Roman"/>
              <a:cs typeface="Times New Roman"/>
            </a:endParaRPr>
          </a:p>
          <a:p>
            <a:r>
              <a:rPr lang="en-GB" sz="700" dirty="0">
                <a:latin typeface="Times New Roman"/>
                <a:cs typeface="Times New Roman"/>
              </a:rPr>
              <a:t>Tesone, D. (2010) </a:t>
            </a:r>
            <a:r>
              <a:rPr lang="en-GB" sz="700" i="1" dirty="0">
                <a:latin typeface="Times New Roman"/>
                <a:cs typeface="Times New Roman"/>
              </a:rPr>
              <a:t>Principles Of Management For The Hospitality Industry</a:t>
            </a:r>
            <a:r>
              <a:rPr lang="en-GB" sz="700" dirty="0">
                <a:latin typeface="Times New Roman"/>
                <a:cs typeface="Times New Roman"/>
              </a:rPr>
              <a:t>. 1st ed. London: Routledge.</a:t>
            </a:r>
            <a:endParaRPr lang="en-US" sz="700">
              <a:latin typeface="Times New Roman"/>
              <a:cs typeface="Times New Roman"/>
            </a:endParaRPr>
          </a:p>
          <a:p>
            <a:r>
              <a:rPr lang="en-GB" sz="700" dirty="0">
                <a:latin typeface="Times New Roman"/>
                <a:cs typeface="Times New Roman"/>
              </a:rPr>
              <a:t>Vallen, G. &amp; Vallen, J. (2012) </a:t>
            </a:r>
            <a:r>
              <a:rPr lang="en-GB" sz="700" i="1" dirty="0">
                <a:latin typeface="Times New Roman"/>
                <a:cs typeface="Times New Roman"/>
              </a:rPr>
              <a:t>Managing Hotel Operations</a:t>
            </a:r>
            <a:r>
              <a:rPr lang="en-GB" sz="700" dirty="0">
                <a:latin typeface="Times New Roman"/>
                <a:cs typeface="Times New Roman"/>
              </a:rPr>
              <a:t>. London: Pearson.</a:t>
            </a:r>
            <a:endParaRPr lang="en-US" sz="700">
              <a:latin typeface="Times New Roman"/>
              <a:cs typeface="Times New Roman"/>
            </a:endParaRPr>
          </a:p>
          <a:p>
            <a:r>
              <a:rPr lang="en-GB" sz="700" dirty="0">
                <a:latin typeface="Times New Roman"/>
                <a:cs typeface="Times New Roman"/>
              </a:rPr>
              <a:t>Wood, R. (2013) </a:t>
            </a:r>
            <a:r>
              <a:rPr lang="en-GB" sz="700" i="1" dirty="0">
                <a:latin typeface="Times New Roman"/>
                <a:cs typeface="Times New Roman"/>
              </a:rPr>
              <a:t>Key Concepts in Hospitality Management</a:t>
            </a:r>
            <a:r>
              <a:rPr lang="en-GB" sz="700" dirty="0">
                <a:latin typeface="Times New Roman"/>
                <a:cs typeface="Times New Roman"/>
              </a:rPr>
              <a:t>. London: Sage.</a:t>
            </a:r>
            <a:endParaRPr lang="en-US" sz="700">
              <a:latin typeface="Times New Roman"/>
              <a:cs typeface="Times New Roman"/>
            </a:endParaRPr>
          </a:p>
          <a:p>
            <a:r>
              <a:rPr lang="en-GB" sz="700" dirty="0">
                <a:latin typeface="Times New Roman"/>
                <a:cs typeface="Times New Roman"/>
              </a:rPr>
              <a:t>Williams, K, </a:t>
            </a:r>
            <a:r>
              <a:rPr lang="en-GB" sz="700" err="1">
                <a:latin typeface="Times New Roman"/>
                <a:cs typeface="Times New Roman"/>
              </a:rPr>
              <a:t>Woolliams</a:t>
            </a:r>
            <a:r>
              <a:rPr lang="en-GB" sz="700" dirty="0">
                <a:latin typeface="Times New Roman"/>
                <a:cs typeface="Times New Roman"/>
              </a:rPr>
              <a:t>, M &amp; Spiro, J. (2020) </a:t>
            </a:r>
            <a:r>
              <a:rPr lang="en-GB" sz="700" i="1" dirty="0">
                <a:latin typeface="Times New Roman"/>
                <a:cs typeface="Times New Roman"/>
              </a:rPr>
              <a:t>Reflective writing</a:t>
            </a:r>
            <a:r>
              <a:rPr lang="en-GB" sz="700" dirty="0">
                <a:latin typeface="Times New Roman"/>
                <a:cs typeface="Times New Roman"/>
              </a:rPr>
              <a:t>. Macmillan International, Oxford.</a:t>
            </a:r>
            <a:endParaRPr lang="en-US" sz="700">
              <a:latin typeface="Times New Roman"/>
              <a:cs typeface="Times New Roman"/>
            </a:endParaRPr>
          </a:p>
          <a:p>
            <a:endParaRPr lang="en-US" sz="700">
              <a:ea typeface="Calibri"/>
              <a:cs typeface="Calibri"/>
            </a:endParaRPr>
          </a:p>
        </p:txBody>
      </p:sp>
      <p:pic>
        <p:nvPicPr>
          <p:cNvPr id="4" name="Picture 3" descr="A ferris wheel in front of a body of water with London Eye in the background&#10;&#10;Description automatically generated">
            <a:extLst>
              <a:ext uri="{FF2B5EF4-FFF2-40B4-BE49-F238E27FC236}">
                <a16:creationId xmlns:a16="http://schemas.microsoft.com/office/drawing/2014/main" xmlns="" id="{27FC0B7F-83A0-8C9A-04BC-95E05A8B5493}"/>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10059" r="25725" b="2"/>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xmlns="" id="{3456883C-2853-3830-0C97-C2BAF638CFA4}"/>
              </a:ext>
            </a:extLst>
          </p:cNvPr>
          <p:cNvSpPr txBox="1"/>
          <p:nvPr/>
        </p:nvSpPr>
        <p:spPr>
          <a:xfrm>
            <a:off x="9295254" y="5990433"/>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xmlns="" val="tx"/>
                    </a:ext>
                  </a:extLst>
                </a:hlinkClick>
              </a:rPr>
              <a:t>CC BY-SA</a:t>
            </a:r>
            <a:r>
              <a:rPr lang="en-US" sz="700">
                <a:solidFill>
                  <a:srgbClr val="FFFFFF"/>
                </a:solidFill>
              </a:rPr>
              <a:t>.</a:t>
            </a:r>
          </a:p>
        </p:txBody>
      </p:sp>
    </p:spTree>
    <p:extLst>
      <p:ext uri="{BB962C8B-B14F-4D97-AF65-F5344CB8AC3E}">
        <p14:creationId xmlns:p14="http://schemas.microsoft.com/office/powerpoint/2010/main" val="42703916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TotalTime>
  <Words>2333</Words>
  <Application>Microsoft Office PowerPoint</Application>
  <PresentationFormat>Custom</PresentationFormat>
  <Paragraphs>116</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Introduction</vt:lpstr>
      <vt:lpstr>Precautions</vt:lpstr>
      <vt:lpstr>Procedures</vt:lpstr>
      <vt:lpstr>Equipment</vt:lpstr>
      <vt:lpstr>Hazard mitigation </vt:lpstr>
      <vt:lpstr>Case study</vt:lpstr>
      <vt:lpstr>Quiz </vt:lpstr>
      <vt:lpstr>Summary</vt:lpstr>
      <vt:lpstr>Conclusion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sorinc</cp:lastModifiedBy>
  <cp:revision>105</cp:revision>
  <dcterms:created xsi:type="dcterms:W3CDTF">2024-02-12T14:49:31Z</dcterms:created>
  <dcterms:modified xsi:type="dcterms:W3CDTF">2024-02-22T11:55:18Z</dcterms:modified>
</cp:coreProperties>
</file>