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52" r:id="rId8"/>
  </p:sldMasterIdLst>
  <p:notesMasterIdLst>
    <p:notesMasterId r:id="rId27"/>
  </p:notesMasterIdLst>
  <p:sldIdLst>
    <p:sldId id="256" r:id="rId9"/>
    <p:sldId id="502" r:id="rId10"/>
    <p:sldId id="257" r:id="rId11"/>
    <p:sldId id="263" r:id="rId12"/>
    <p:sldId id="1132" r:id="rId13"/>
    <p:sldId id="404" r:id="rId14"/>
    <p:sldId id="402" r:id="rId15"/>
    <p:sldId id="262" r:id="rId16"/>
    <p:sldId id="403" r:id="rId17"/>
    <p:sldId id="406" r:id="rId18"/>
    <p:sldId id="1136" r:id="rId19"/>
    <p:sldId id="1138" r:id="rId20"/>
    <p:sldId id="1135" r:id="rId21"/>
    <p:sldId id="1139" r:id="rId22"/>
    <p:sldId id="1141" r:id="rId23"/>
    <p:sldId id="1140" r:id="rId24"/>
    <p:sldId id="1142" r:id="rId25"/>
    <p:sldId id="47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a:srgbClr val="339933"/>
    <a:srgbClr val="CCFF99"/>
    <a:srgbClr val="33CC33"/>
    <a:srgbClr val="66FF66"/>
    <a:srgbClr val="669900"/>
    <a:srgbClr val="CCFF33"/>
    <a:srgbClr val="FF33CC"/>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4BDBF7-ACBF-4226-B811-5FD6B3452914}" v="196" dt="2026-10-02T15:58:19.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5"/>
    <p:restoredTop sz="92206" autoAdjust="0"/>
  </p:normalViewPr>
  <p:slideViewPr>
    <p:cSldViewPr snapToGrid="0" snapToObjects="1">
      <p:cViewPr varScale="1">
        <p:scale>
          <a:sx n="103" d="100"/>
          <a:sy n="103" d="100"/>
        </p:scale>
        <p:origin x="66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5/10/relationships/revisionInfo" Target="revisionInfo.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9.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3" qsCatId="simple" csTypeId="urn:microsoft.com/office/officeart/2005/8/colors/colorful1#2"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their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dirty="0">
              <a:effectLst>
                <a:outerShdw blurRad="38100" dist="38100" dir="2700000" algn="tl">
                  <a:srgbClr val="000000">
                    <a:alpha val="43137"/>
                  </a:srgbClr>
                </a:outerShdw>
              </a:effectLst>
            </a:rPr>
            <a:t>What does the company LACK?</a:t>
          </a:r>
          <a:endParaRPr lang="en-US" dirty="0">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dirty="0">
              <a:effectLst>
                <a:outerShdw blurRad="38100" dist="38100" dir="2700000" algn="tl">
                  <a:srgbClr val="000000">
                    <a:alpha val="43137"/>
                  </a:srgbClr>
                </a:outerShdw>
              </a:effectLst>
            </a:rPr>
            <a:t>Things your Competitors do better than you?</a:t>
          </a:r>
          <a:endParaRPr lang="en-US" dirty="0">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dirty="0">
              <a:effectLst>
                <a:outerShdw blurRad="38100" dist="38100" dir="2700000" algn="tl">
                  <a:srgbClr val="000000">
                    <a:alpha val="43137"/>
                  </a:srgbClr>
                </a:outerShdw>
              </a:effectLst>
            </a:rPr>
            <a:t>Resource Limitations</a:t>
          </a:r>
          <a:endParaRPr lang="en-US" dirty="0">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dirty="0">
              <a:effectLst>
                <a:outerShdw blurRad="38100" dist="38100" dir="2700000" algn="tl">
                  <a:srgbClr val="000000">
                    <a:alpha val="43137"/>
                  </a:srgbClr>
                </a:outerShdw>
              </a:effectLst>
            </a:rPr>
            <a:t>Unclear unique selling position.</a:t>
          </a:r>
          <a:endParaRPr lang="en-US" dirty="0">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1" qsCatId="simple" csTypeId="urn:microsoft.com/office/officeart/2005/8/colors/accent0_3#2" csCatId="mainScheme" phldr="1"/>
      <dgm:spPr/>
      <dgm:t>
        <a:bodyPr/>
        <a:lstStyle/>
        <a:p>
          <a:endParaRPr lang="en-US"/>
        </a:p>
      </dgm:t>
    </dgm:pt>
    <dgm:pt modelId="{C04D39D4-9D16-44FF-B2A8-30784F8C31CC}">
      <dgm:prSet/>
      <dgm:spPr/>
      <dgm:t>
        <a:bodyPr/>
        <a:lstStyle/>
        <a:p>
          <a:r>
            <a:rPr lang="en-GB" dirty="0"/>
            <a:t>The final element of a SWOT analysis are Threats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dirty="0"/>
            <a:t>Changing customer attitudes</a:t>
          </a:r>
          <a:endParaRPr lang="en-US" dirty="0"/>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Fuel costs</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custLinFactNeighborY="-13222"/>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custLinFactNeighborY="-68356"/>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380"/>
          <a:ext cx="5836716"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5115"/>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Once you’ve figured out your strengths, it’s time to be critical and review their weaknesses</a:t>
          </a:r>
          <a:endParaRPr lang="en-US" sz="1700" kern="1200" dirty="0">
            <a:effectLst>
              <a:outerShdw blurRad="38100" dist="38100" dir="2700000" algn="tl">
                <a:srgbClr val="000000">
                  <a:alpha val="43137"/>
                </a:srgbClr>
              </a:outerShdw>
            </a:effectLst>
          </a:endParaRPr>
        </a:p>
      </dsp:txBody>
      <dsp:txXfrm>
        <a:off x="0" y="5115"/>
        <a:ext cx="5836716" cy="811713"/>
      </dsp:txXfrm>
    </dsp:sp>
    <dsp:sp modelId="{BE7BBEA4-8342-4FA6-B8DB-E490219D4BD4}">
      <dsp:nvSpPr>
        <dsp:cNvPr id="0" name=""/>
        <dsp:cNvSpPr/>
      </dsp:nvSpPr>
      <dsp:spPr>
        <a:xfrm>
          <a:off x="0" y="814094"/>
          <a:ext cx="5836716" cy="0"/>
        </a:xfrm>
        <a:prstGeom prst="line">
          <a:avLst/>
        </a:prstGeom>
        <a:blipFill rotWithShape="1">
          <a:blip xmlns:r="http://schemas.openxmlformats.org/officeDocument/2006/relationships" r:embed="rId1">
            <a:duotone>
              <a:schemeClr val="accent3">
                <a:hueOff val="0"/>
                <a:satOff val="0"/>
                <a:lumOff val="0"/>
                <a:alphaOff val="0"/>
                <a:shade val="36000"/>
                <a:satMod val="120000"/>
              </a:schemeClr>
              <a:schemeClr val="accent3">
                <a:hueOff val="0"/>
                <a:satOff val="0"/>
                <a:lumOff val="0"/>
                <a:alphaOff val="0"/>
                <a:tint val="40000"/>
              </a:schemeClr>
            </a:duotone>
          </a:blip>
          <a:tile tx="0" ty="0" sx="60000" sy="59000" flip="none" algn="tl"/>
        </a:blipFill>
        <a:ln w="6350" cap="flat" cmpd="sng" algn="ctr">
          <a:solidFill>
            <a:schemeClr val="accent3">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814094"/>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700" kern="1200" dirty="0">
            <a:effectLst>
              <a:outerShdw blurRad="38100" dist="38100" dir="2700000" algn="tl">
                <a:srgbClr val="000000">
                  <a:alpha val="43137"/>
                </a:srgbClr>
              </a:outerShdw>
            </a:effectLst>
          </a:endParaRPr>
        </a:p>
      </dsp:txBody>
      <dsp:txXfrm>
        <a:off x="0" y="814094"/>
        <a:ext cx="5836716" cy="811713"/>
      </dsp:txXfrm>
    </dsp:sp>
    <dsp:sp modelId="{F63607F2-C1FD-4B0D-A021-237F372F4355}">
      <dsp:nvSpPr>
        <dsp:cNvPr id="0" name=""/>
        <dsp:cNvSpPr/>
      </dsp:nvSpPr>
      <dsp:spPr>
        <a:xfrm>
          <a:off x="0" y="1625807"/>
          <a:ext cx="5836716" cy="0"/>
        </a:xfrm>
        <a:prstGeom prst="line">
          <a:avLst/>
        </a:prstGeom>
        <a:blipFill rotWithShape="1">
          <a:blip xmlns:r="http://schemas.openxmlformats.org/officeDocument/2006/relationships" r:embed="rId1">
            <a:duotone>
              <a:schemeClr val="accent4">
                <a:hueOff val="0"/>
                <a:satOff val="0"/>
                <a:lumOff val="0"/>
                <a:alphaOff val="0"/>
                <a:shade val="36000"/>
                <a:satMod val="120000"/>
              </a:schemeClr>
              <a:schemeClr val="accent4">
                <a:hueOff val="0"/>
                <a:satOff val="0"/>
                <a:lumOff val="0"/>
                <a:alphaOff val="0"/>
                <a:tint val="40000"/>
              </a:schemeClr>
            </a:duotone>
          </a:blip>
          <a:tile tx="0" ty="0" sx="60000" sy="59000" flip="none" algn="tl"/>
        </a:blipFill>
        <a:ln w="6350" cap="flat" cmpd="sng" algn="ctr">
          <a:solidFill>
            <a:schemeClr val="accent4">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625807"/>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What does the company LACK?</a:t>
          </a:r>
          <a:endParaRPr lang="en-US" sz="1700" kern="1200" dirty="0">
            <a:effectLst>
              <a:outerShdw blurRad="38100" dist="38100" dir="2700000" algn="tl">
                <a:srgbClr val="000000">
                  <a:alpha val="43137"/>
                </a:srgbClr>
              </a:outerShdw>
            </a:effectLst>
          </a:endParaRPr>
        </a:p>
      </dsp:txBody>
      <dsp:txXfrm>
        <a:off x="0" y="1625807"/>
        <a:ext cx="5836716" cy="811713"/>
      </dsp:txXfrm>
    </dsp:sp>
    <dsp:sp modelId="{D9876468-DE16-40DB-84AB-E90EC2698DC2}">
      <dsp:nvSpPr>
        <dsp:cNvPr id="0" name=""/>
        <dsp:cNvSpPr/>
      </dsp:nvSpPr>
      <dsp:spPr>
        <a:xfrm>
          <a:off x="0" y="2437521"/>
          <a:ext cx="5836716" cy="0"/>
        </a:xfrm>
        <a:prstGeom prst="line">
          <a:avLst/>
        </a:prstGeom>
        <a:blipFill rotWithShape="1">
          <a:blip xmlns:r="http://schemas.openxmlformats.org/officeDocument/2006/relationships" r:embed="rId1">
            <a:duotone>
              <a:schemeClr val="accent5">
                <a:hueOff val="0"/>
                <a:satOff val="0"/>
                <a:lumOff val="0"/>
                <a:alphaOff val="0"/>
                <a:shade val="36000"/>
                <a:satMod val="120000"/>
              </a:schemeClr>
              <a:schemeClr val="accent5">
                <a:hueOff val="0"/>
                <a:satOff val="0"/>
                <a:lumOff val="0"/>
                <a:alphaOff val="0"/>
                <a:tint val="40000"/>
              </a:schemeClr>
            </a:duotone>
          </a:blip>
          <a:tile tx="0" ty="0" sx="60000" sy="59000" flip="none" algn="tl"/>
        </a:blipFill>
        <a:ln w="6350" cap="flat" cmpd="sng" algn="ctr">
          <a:solidFill>
            <a:schemeClr val="accent5">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437521"/>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Things your Competitors do better than you?</a:t>
          </a:r>
          <a:endParaRPr lang="en-US" sz="1700" kern="1200" dirty="0">
            <a:effectLst>
              <a:outerShdw blurRad="38100" dist="38100" dir="2700000" algn="tl">
                <a:srgbClr val="000000">
                  <a:alpha val="43137"/>
                </a:srgbClr>
              </a:outerShdw>
            </a:effectLst>
          </a:endParaRPr>
        </a:p>
      </dsp:txBody>
      <dsp:txXfrm>
        <a:off x="0" y="2437521"/>
        <a:ext cx="5836716" cy="811713"/>
      </dsp:txXfrm>
    </dsp:sp>
    <dsp:sp modelId="{84CDFCAF-0136-40B6-90E6-00482056B768}">
      <dsp:nvSpPr>
        <dsp:cNvPr id="0" name=""/>
        <dsp:cNvSpPr/>
      </dsp:nvSpPr>
      <dsp:spPr>
        <a:xfrm>
          <a:off x="0" y="3249235"/>
          <a:ext cx="5836716" cy="0"/>
        </a:xfrm>
        <a:prstGeom prst="line">
          <a:avLst/>
        </a:prstGeom>
        <a:blipFill rotWithShape="1">
          <a:blip xmlns:r="http://schemas.openxmlformats.org/officeDocument/2006/relationships" r:embed="rId1">
            <a:duotone>
              <a:schemeClr val="accent6">
                <a:hueOff val="0"/>
                <a:satOff val="0"/>
                <a:lumOff val="0"/>
                <a:alphaOff val="0"/>
                <a:shade val="36000"/>
                <a:satMod val="120000"/>
              </a:schemeClr>
              <a:schemeClr val="accent6">
                <a:hueOff val="0"/>
                <a:satOff val="0"/>
                <a:lumOff val="0"/>
                <a:alphaOff val="0"/>
                <a:tint val="40000"/>
              </a:schemeClr>
            </a:duotone>
          </a:blip>
          <a:tile tx="0" ty="0" sx="60000" sy="59000" flip="none" algn="tl"/>
        </a:blipFill>
        <a:ln w="6350" cap="flat" cmpd="sng" algn="ctr">
          <a:solidFill>
            <a:schemeClr val="accent6">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249235"/>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Resource Limitations</a:t>
          </a:r>
          <a:endParaRPr lang="en-US" sz="1700" kern="1200" dirty="0">
            <a:effectLst>
              <a:outerShdw blurRad="38100" dist="38100" dir="2700000" algn="tl">
                <a:srgbClr val="000000">
                  <a:alpha val="43137"/>
                </a:srgbClr>
              </a:outerShdw>
            </a:effectLst>
          </a:endParaRPr>
        </a:p>
      </dsp:txBody>
      <dsp:txXfrm>
        <a:off x="0" y="3249235"/>
        <a:ext cx="5836716" cy="811713"/>
      </dsp:txXfrm>
    </dsp:sp>
    <dsp:sp modelId="{105906EB-B183-4F53-8E85-0BD3C6ADFE88}">
      <dsp:nvSpPr>
        <dsp:cNvPr id="0" name=""/>
        <dsp:cNvSpPr/>
      </dsp:nvSpPr>
      <dsp:spPr>
        <a:xfrm>
          <a:off x="0" y="4060948"/>
          <a:ext cx="5836716"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4060948"/>
          <a:ext cx="5836716" cy="811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effectLst>
                <a:outerShdw blurRad="38100" dist="38100" dir="2700000" algn="tl">
                  <a:srgbClr val="000000">
                    <a:alpha val="43137"/>
                  </a:srgbClr>
                </a:outerShdw>
              </a:effectLst>
            </a:rPr>
            <a:t>Unclear unique selling position.</a:t>
          </a:r>
          <a:endParaRPr lang="en-US" sz="1700" kern="1200" dirty="0">
            <a:effectLst>
              <a:outerShdw blurRad="38100" dist="38100" dir="2700000" algn="tl">
                <a:srgbClr val="000000">
                  <a:alpha val="43137"/>
                </a:srgbClr>
              </a:outerShdw>
            </a:effectLst>
          </a:endParaRPr>
        </a:p>
      </dsp:txBody>
      <dsp:txXfrm>
        <a:off x="0" y="4060948"/>
        <a:ext cx="5836716" cy="811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473"/>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473"/>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final element of a SWOT analysis are Threats everything that poses a RISK to either your company itself or its likelihood of success or growth.</a:t>
          </a:r>
          <a:endParaRPr lang="en-US" sz="1600" kern="1200" dirty="0"/>
        </a:p>
      </dsp:txBody>
      <dsp:txXfrm>
        <a:off x="0" y="473"/>
        <a:ext cx="6450692" cy="776251"/>
      </dsp:txXfrm>
    </dsp:sp>
    <dsp:sp modelId="{AEF33ADF-D3A6-44B8-9E54-3B4296F5DD24}">
      <dsp:nvSpPr>
        <dsp:cNvPr id="0" name=""/>
        <dsp:cNvSpPr/>
      </dsp:nvSpPr>
      <dsp:spPr>
        <a:xfrm>
          <a:off x="0" y="776724"/>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776724"/>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This could include things like emerging competitors, changes in regulatory law, financial risks, and virtually everything else that could potentially jeopardize the future of your company or project.</a:t>
          </a:r>
          <a:endParaRPr lang="en-US" sz="1600" kern="1200" dirty="0"/>
        </a:p>
      </dsp:txBody>
      <dsp:txXfrm>
        <a:off x="0" y="776724"/>
        <a:ext cx="6450692" cy="776251"/>
      </dsp:txXfrm>
    </dsp:sp>
    <dsp:sp modelId="{092EDD6B-9621-4BEF-99CE-18BF43B0190E}">
      <dsp:nvSpPr>
        <dsp:cNvPr id="0" name=""/>
        <dsp:cNvSpPr/>
      </dsp:nvSpPr>
      <dsp:spPr>
        <a:xfrm>
          <a:off x="0" y="1552975"/>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552975"/>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Negative Press.</a:t>
          </a:r>
        </a:p>
        <a:p>
          <a:pPr marL="0" lvl="0" indent="0" algn="l" defTabSz="711200">
            <a:lnSpc>
              <a:spcPct val="90000"/>
            </a:lnSpc>
            <a:spcBef>
              <a:spcPct val="0"/>
            </a:spcBef>
            <a:spcAft>
              <a:spcPct val="35000"/>
            </a:spcAft>
            <a:buNone/>
          </a:pPr>
          <a:r>
            <a:rPr lang="en-GB" sz="1600" kern="1200" dirty="0"/>
            <a:t>New or strengthening rivals/competition</a:t>
          </a:r>
          <a:endParaRPr lang="en-US" sz="1600" kern="1200" dirty="0"/>
        </a:p>
      </dsp:txBody>
      <dsp:txXfrm>
        <a:off x="0" y="1552975"/>
        <a:ext cx="6450692" cy="776251"/>
      </dsp:txXfrm>
    </dsp:sp>
    <dsp:sp modelId="{9BEDCD4B-5E34-4430-90BC-EFF5A38902EB}">
      <dsp:nvSpPr>
        <dsp:cNvPr id="0" name=""/>
        <dsp:cNvSpPr/>
      </dsp:nvSpPr>
      <dsp:spPr>
        <a:xfrm>
          <a:off x="0" y="2329227"/>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2226591"/>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Changing customer attitudes</a:t>
          </a:r>
          <a:endParaRPr lang="en-US" sz="1600" kern="1200" dirty="0"/>
        </a:p>
      </dsp:txBody>
      <dsp:txXfrm>
        <a:off x="0" y="2226591"/>
        <a:ext cx="6450692" cy="776251"/>
      </dsp:txXfrm>
    </dsp:sp>
    <dsp:sp modelId="{619AA726-5DB9-44AB-A9DA-2F55936671A0}">
      <dsp:nvSpPr>
        <dsp:cNvPr id="0" name=""/>
        <dsp:cNvSpPr/>
      </dsp:nvSpPr>
      <dsp:spPr>
        <a:xfrm>
          <a:off x="0" y="3105478"/>
          <a:ext cx="6450692" cy="0"/>
        </a:xfrm>
        <a:prstGeom prst="line">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574863"/>
          <a:ext cx="6450692" cy="77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Geopolitical events, Ukraine, Economy, Strikes, NHS, Food banks, Fuel costs</a:t>
          </a:r>
        </a:p>
      </dsp:txBody>
      <dsp:txXfrm>
        <a:off x="0" y="2574863"/>
        <a:ext cx="6450692" cy="77625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94AB07-2E14-40B3-9503-FE813022938F}"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457B9-CE58-4DB7-A519-F11CEB848D1B}" type="slidenum">
              <a:rPr lang="en-GB" smtClean="0"/>
              <a:t>‹#›</a:t>
            </a:fld>
            <a:endParaRPr lang="en-GB"/>
          </a:p>
        </p:txBody>
      </p:sp>
    </p:spTree>
    <p:extLst>
      <p:ext uri="{BB962C8B-B14F-4D97-AF65-F5344CB8AC3E}">
        <p14:creationId xmlns:p14="http://schemas.microsoft.com/office/powerpoint/2010/main" val="2401113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20 or so mins here as will likely want to go through the assessment in detail again</a:t>
            </a:r>
          </a:p>
        </p:txBody>
      </p:sp>
      <p:sp>
        <p:nvSpPr>
          <p:cNvPr id="4" name="Slide Number Placeholder 3"/>
          <p:cNvSpPr>
            <a:spLocks noGrp="1"/>
          </p:cNvSpPr>
          <p:nvPr>
            <p:ph type="sldNum" sz="quarter" idx="5"/>
          </p:nvPr>
        </p:nvSpPr>
        <p:spPr/>
        <p:txBody>
          <a:bodyPr/>
          <a:lstStyle/>
          <a:p>
            <a:fld id="{8B3457B9-CE58-4DB7-A519-F11CEB848D1B}" type="slidenum">
              <a:rPr lang="en-GB" smtClean="0"/>
              <a:t>2</a:t>
            </a:fld>
            <a:endParaRPr lang="en-GB"/>
          </a:p>
        </p:txBody>
      </p:sp>
    </p:spTree>
    <p:extLst>
      <p:ext uri="{BB962C8B-B14F-4D97-AF65-F5344CB8AC3E}">
        <p14:creationId xmlns:p14="http://schemas.microsoft.com/office/powerpoint/2010/main" val="1308745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Micro analysis</a:t>
            </a:r>
          </a:p>
          <a:p>
            <a:endParaRPr lang="en-GB" sz="1200" dirty="0"/>
          </a:p>
          <a:p>
            <a:r>
              <a:rPr lang="en-GB" sz="1200" dirty="0"/>
              <a:t>They will have done a bit of this with Scott or Mel in entrepreneurship but that was looking at their own company this will be in the context of a third party analysis and with more of a deep dive (might be good to explain this to them so they don’t switch off thinking they already know it) also this will be more of a research exercise than a made up or intuitive list.  </a:t>
            </a:r>
          </a:p>
          <a:p>
            <a:endParaRPr lang="en-GB" sz="1200" dirty="0"/>
          </a:p>
          <a:p>
            <a:r>
              <a:rPr lang="en-GB" sz="1200" dirty="0"/>
              <a:t>Maybe 5/10 mins</a:t>
            </a:r>
          </a:p>
        </p:txBody>
      </p:sp>
      <p:sp>
        <p:nvSpPr>
          <p:cNvPr id="4" name="Slide Number Placeholder 3"/>
          <p:cNvSpPr>
            <a:spLocks noGrp="1"/>
          </p:cNvSpPr>
          <p:nvPr>
            <p:ph type="sldNum" sz="quarter" idx="5"/>
          </p:nvPr>
        </p:nvSpPr>
        <p:spPr/>
        <p:txBody>
          <a:bodyPr/>
          <a:lstStyle/>
          <a:p>
            <a:fld id="{8B3457B9-CE58-4DB7-A519-F11CEB848D1B}" type="slidenum">
              <a:rPr lang="en-GB" smtClean="0"/>
              <a:t>5</a:t>
            </a:fld>
            <a:endParaRPr lang="en-GB"/>
          </a:p>
        </p:txBody>
      </p:sp>
    </p:spTree>
    <p:extLst>
      <p:ext uri="{BB962C8B-B14F-4D97-AF65-F5344CB8AC3E}">
        <p14:creationId xmlns:p14="http://schemas.microsoft.com/office/powerpoint/2010/main" val="1610125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are typically internal but not exclusively </a:t>
            </a:r>
            <a:r>
              <a:rPr lang="en-GB" dirty="0" err="1"/>
              <a:t>e.g</a:t>
            </a:r>
            <a:r>
              <a:rPr lang="en-GB" dirty="0"/>
              <a:t> the company is designed to take advantage of economic downturns </a:t>
            </a:r>
            <a:r>
              <a:rPr lang="en-GB" dirty="0" err="1"/>
              <a:t>e.g</a:t>
            </a:r>
            <a:r>
              <a:rPr lang="en-GB" dirty="0"/>
              <a:t> economic shorting but this is not typical.</a:t>
            </a:r>
          </a:p>
          <a:p>
            <a:endParaRPr lang="en-GB" dirty="0"/>
          </a:p>
          <a:p>
            <a:r>
              <a:rPr lang="en-GB" dirty="0"/>
              <a:t>Take an opportunity to talk about the difference between credible sources and appropriate sources (in the case of business, business news may be an appropriate source for identifying “up to the minute” company attributes and assets.  </a:t>
            </a:r>
          </a:p>
          <a:p>
            <a:endParaRPr lang="en-GB" dirty="0"/>
          </a:p>
          <a:p>
            <a:r>
              <a:rPr lang="en-GB" dirty="0"/>
              <a:t>Let the students know we are looking for depth and understanding, after the task go around the room and hear some of the findings, ask them Socratic questions.. Maybe 15 mins  </a:t>
            </a:r>
          </a:p>
        </p:txBody>
      </p:sp>
      <p:sp>
        <p:nvSpPr>
          <p:cNvPr id="4" name="Slide Number Placeholder 3"/>
          <p:cNvSpPr>
            <a:spLocks noGrp="1"/>
          </p:cNvSpPr>
          <p:nvPr>
            <p:ph type="sldNum" sz="quarter" idx="5"/>
          </p:nvPr>
        </p:nvSpPr>
        <p:spPr/>
        <p:txBody>
          <a:bodyPr/>
          <a:lstStyle/>
          <a:p>
            <a:fld id="{EE525F19-5284-4F97-8C54-16AC0FA31F13}" type="slidenum">
              <a:rPr lang="en-GB" smtClean="0"/>
              <a:t>6</a:t>
            </a:fld>
            <a:endParaRPr lang="en-GB"/>
          </a:p>
        </p:txBody>
      </p:sp>
    </p:spTree>
    <p:extLst>
      <p:ext uri="{BB962C8B-B14F-4D97-AF65-F5344CB8AC3E}">
        <p14:creationId xmlns:p14="http://schemas.microsoft.com/office/powerpoint/2010/main" val="666127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much to add here pretty self explanatory but keep an eye out for any savvy students using either review sites as evidence of service or product failings or </a:t>
            </a:r>
            <a:r>
              <a:rPr lang="en-GB" dirty="0" err="1"/>
              <a:t>marketline</a:t>
            </a:r>
            <a:r>
              <a:rPr lang="en-GB" dirty="0"/>
              <a:t>/global explorer or business source hold up as a good example of creative thinking and good use of tools to encourage this kind of investigation </a:t>
            </a:r>
          </a:p>
          <a:p>
            <a:endParaRPr lang="en-GB" dirty="0"/>
          </a:p>
          <a:p>
            <a:r>
              <a:rPr lang="en-GB" dirty="0"/>
              <a:t>Again talk to the room what have they found 15 </a:t>
            </a:r>
            <a:r>
              <a:rPr lang="en-GB" dirty="0" err="1"/>
              <a:t>ish</a:t>
            </a:r>
            <a:r>
              <a:rPr lang="en-GB" dirty="0"/>
              <a:t> mins</a:t>
            </a:r>
          </a:p>
        </p:txBody>
      </p:sp>
      <p:sp>
        <p:nvSpPr>
          <p:cNvPr id="4" name="Slide Number Placeholder 3"/>
          <p:cNvSpPr>
            <a:spLocks noGrp="1"/>
          </p:cNvSpPr>
          <p:nvPr>
            <p:ph type="sldNum" sz="quarter" idx="5"/>
          </p:nvPr>
        </p:nvSpPr>
        <p:spPr/>
        <p:txBody>
          <a:bodyPr/>
          <a:lstStyle/>
          <a:p>
            <a:fld id="{8B3457B9-CE58-4DB7-A519-F11CEB848D1B}" type="slidenum">
              <a:rPr lang="en-GB" smtClean="0"/>
              <a:t>7</a:t>
            </a:fld>
            <a:endParaRPr lang="en-GB"/>
          </a:p>
        </p:txBody>
      </p:sp>
    </p:spTree>
    <p:extLst>
      <p:ext uri="{BB962C8B-B14F-4D97-AF65-F5344CB8AC3E}">
        <p14:creationId xmlns:p14="http://schemas.microsoft.com/office/powerpoint/2010/main" val="546796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a Weakness and opportunity similarity example </a:t>
            </a:r>
            <a:r>
              <a:rPr lang="en-GB" dirty="0" err="1"/>
              <a:t>e.g</a:t>
            </a:r>
            <a:r>
              <a:rPr lang="en-GB" dirty="0"/>
              <a:t>  if I have limited geographical range for my business like a local shop, there are many opportunities for growth and expansion, Deliveries, selling online, etc..</a:t>
            </a:r>
          </a:p>
          <a:p>
            <a:endParaRPr lang="en-GB" dirty="0"/>
          </a:p>
          <a:p>
            <a:r>
              <a:rPr lang="en-GB" dirty="0"/>
              <a:t>A good activity would be to google business news and pick a story which represents a business opportunity and reverse engineer the example to an organisations weakness (there is always something to choose) diesel price is a good hot topic when I wrote this so will likely be a news story about it can link to this being an opportunity for a solar panel or electric car companies to grow market share </a:t>
            </a:r>
            <a:br>
              <a:rPr lang="en-GB" dirty="0"/>
            </a:br>
            <a:r>
              <a:rPr lang="en-GB" dirty="0"/>
              <a:t>(fossil fuel dominance in the transport market as the example weakness) can do this with a solar </a:t>
            </a:r>
            <a:r>
              <a:rPr lang="en-GB" dirty="0" err="1"/>
              <a:t>panal</a:t>
            </a:r>
            <a:r>
              <a:rPr lang="en-GB" dirty="0"/>
              <a:t> company or a local shop (people don’t want to drive for groceries could be a great opportunity for a creative local shop!)</a:t>
            </a:r>
          </a:p>
          <a:p>
            <a:endParaRPr lang="en-GB" dirty="0"/>
          </a:p>
          <a:p>
            <a:r>
              <a:rPr lang="en-GB" dirty="0"/>
              <a:t>Also Greggs have just made axed some 750 jobs, this can be an opportunity for a company to acquire experienced workers and baked good expertise? Etc </a:t>
            </a:r>
          </a:p>
        </p:txBody>
      </p:sp>
      <p:sp>
        <p:nvSpPr>
          <p:cNvPr id="4" name="Slide Number Placeholder 3"/>
          <p:cNvSpPr>
            <a:spLocks noGrp="1"/>
          </p:cNvSpPr>
          <p:nvPr>
            <p:ph type="sldNum" sz="quarter" idx="5"/>
          </p:nvPr>
        </p:nvSpPr>
        <p:spPr/>
        <p:txBody>
          <a:bodyPr/>
          <a:lstStyle/>
          <a:p>
            <a:fld id="{EE525F19-5284-4F97-8C54-16AC0FA31F13}" type="slidenum">
              <a:rPr lang="en-GB" smtClean="0"/>
              <a:t>9</a:t>
            </a:fld>
            <a:endParaRPr lang="en-GB"/>
          </a:p>
        </p:txBody>
      </p:sp>
    </p:spTree>
    <p:extLst>
      <p:ext uri="{BB962C8B-B14F-4D97-AF65-F5344CB8AC3E}">
        <p14:creationId xmlns:p14="http://schemas.microsoft.com/office/powerpoint/2010/main" val="908665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 bit here is students will say why didn’t you give us this at the beginning? And you can highlight that although this is a great resource research from other sources has its own benefits, </a:t>
            </a:r>
            <a:r>
              <a:rPr lang="en-GB" dirty="0" err="1"/>
              <a:t>e.g</a:t>
            </a:r>
            <a:r>
              <a:rPr lang="en-GB" dirty="0"/>
              <a:t> more up to date, or developing now, benefit of research skills etc. </a:t>
            </a:r>
          </a:p>
          <a:p>
            <a:r>
              <a:rPr lang="en-GB" dirty="0"/>
              <a:t>(GDE also links the SWOT factors to PESTLE elements in many cases but not the full STEEPLE as never includes ethics, we will revisit this later but also includes operational/industry/corporate and market as factors, if you want to go critical about STEEPLE later this is a good example of its limitations as there are other external factors that do not fit into the framework.  </a:t>
            </a:r>
          </a:p>
          <a:p>
            <a:endParaRPr lang="en-GB" dirty="0"/>
          </a:p>
          <a:p>
            <a:r>
              <a:rPr lang="en-GB" dirty="0"/>
              <a:t>Go around the room and help students log they need to log into the library to access in and navigate (maybe show off some of the other features on the data base or also show them Business</a:t>
            </a:r>
            <a:r>
              <a:rPr lang="en-GB" sz="1200" b="0" i="0" kern="1200" dirty="0">
                <a:solidFill>
                  <a:schemeClr val="tx1"/>
                </a:solidFill>
                <a:effectLst/>
                <a:latin typeface="+mn-lt"/>
                <a:ea typeface="+mn-ea"/>
                <a:cs typeface="+mn-cs"/>
              </a:rPr>
              <a:t> source complete</a:t>
            </a:r>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10</a:t>
            </a:fld>
            <a:endParaRPr lang="en-GB"/>
          </a:p>
        </p:txBody>
      </p:sp>
    </p:spTree>
    <p:extLst>
      <p:ext uri="{BB962C8B-B14F-4D97-AF65-F5344CB8AC3E}">
        <p14:creationId xmlns:p14="http://schemas.microsoft.com/office/powerpoint/2010/main" val="1779026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0.png"/></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0.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221750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15889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02/10/2026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8233764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25842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02/10/2026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808885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02/10/2026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414292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02/10/2026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172222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50716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02/10/2026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2821105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738649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996549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569876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379749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image" Target="../media/image21.png"/><Relationship Id="rId2" Type="http://schemas.openxmlformats.org/officeDocument/2006/relationships/slideLayout" Target="../slideLayouts/slideLayout20.xml"/><Relationship Id="rId16" Type="http://schemas.microsoft.com/office/2007/relationships/hdphoto" Target="../media/hdphoto1.wdp"/><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20.png"/><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02/10/2026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3407681650"/>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Lst>
  <p:txStyles>
    <p:titleStyle>
      <a:lvl1pPr algn="l" defTabSz="914400" rtl="0" eaLnBrk="1" latinLnBrk="0" hangingPunct="1">
        <a:lnSpc>
          <a:spcPct val="90000"/>
        </a:lnSpc>
        <a:spcBef>
          <a:spcPct val="0"/>
        </a:spcBef>
        <a:buNone/>
        <a:defRPr sz="540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4.xml"/><Relationship Id="rId5" Type="http://schemas.openxmlformats.org/officeDocument/2006/relationships/image" Target="../media/image25.png"/><Relationship Id="rId4" Type="http://schemas.openxmlformats.org/officeDocument/2006/relationships/image" Target="../media/image2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4.png"/></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32.png"/><Relationship Id="rId5" Type="http://schemas.microsoft.com/office/2007/relationships/hdphoto" Target="../media/hdphoto3.wdp"/><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2B69E154-5086-D0C1-2697-E9B5B0F77C7C}"/>
              </a:ext>
            </a:extLst>
          </p:cNvPr>
          <p:cNvPicPr>
            <a:picLocks noChangeAspect="1"/>
          </p:cNvPicPr>
          <p:nvPr/>
        </p:nvPicPr>
        <p:blipFill>
          <a:blip r:embed="rId3"/>
          <a:stretch>
            <a:fillRect/>
          </a:stretch>
        </p:blipFill>
        <p:spPr>
          <a:xfrm>
            <a:off x="0" y="0"/>
            <a:ext cx="12192000" cy="815124"/>
          </a:xfrm>
          <a:prstGeom prst="rect">
            <a:avLst/>
          </a:prstGeom>
        </p:spPr>
      </p:pic>
      <p:sp>
        <p:nvSpPr>
          <p:cNvPr id="4" name="Frame 3">
            <a:extLst>
              <a:ext uri="{FF2B5EF4-FFF2-40B4-BE49-F238E27FC236}">
                <a16:creationId xmlns:a16="http://schemas.microsoft.com/office/drawing/2014/main" id="{D6B684DC-8CA6-C7A7-87B3-B4207C64B059}"/>
              </a:ext>
            </a:extLst>
          </p:cNvPr>
          <p:cNvSpPr/>
          <p:nvPr/>
        </p:nvSpPr>
        <p:spPr>
          <a:xfrm rot="5400000">
            <a:off x="-463662" y="1426673"/>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5" name="Frame 4">
            <a:extLst>
              <a:ext uri="{FF2B5EF4-FFF2-40B4-BE49-F238E27FC236}">
                <a16:creationId xmlns:a16="http://schemas.microsoft.com/office/drawing/2014/main" id="{9EAF320B-02B1-C2D6-2521-392DF0AD6CAF}"/>
              </a:ext>
            </a:extLst>
          </p:cNvPr>
          <p:cNvSpPr/>
          <p:nvPr/>
        </p:nvSpPr>
        <p:spPr>
          <a:xfrm>
            <a:off x="3820382" y="931349"/>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D0C0B01C-C7DD-C636-46AA-027BAC406B97}"/>
              </a:ext>
            </a:extLst>
          </p:cNvPr>
          <p:cNvGrpSpPr/>
          <p:nvPr/>
        </p:nvGrpSpPr>
        <p:grpSpPr>
          <a:xfrm>
            <a:off x="3847628" y="3197338"/>
            <a:ext cx="4284142" cy="1829279"/>
            <a:chOff x="1807121" y="-752007"/>
            <a:chExt cx="4284142" cy="1829279"/>
          </a:xfrm>
        </p:grpSpPr>
        <p:sp>
          <p:nvSpPr>
            <p:cNvPr id="7" name="TextBox 6">
              <a:extLst>
                <a:ext uri="{FF2B5EF4-FFF2-40B4-BE49-F238E27FC236}">
                  <a16:creationId xmlns:a16="http://schemas.microsoft.com/office/drawing/2014/main" id="{0171E2BC-63F2-3BA9-7140-086FB3BE5046}"/>
                </a:ext>
              </a:extLst>
            </p:cNvPr>
            <p:cNvSpPr txBox="1"/>
            <p:nvPr/>
          </p:nvSpPr>
          <p:spPr>
            <a:xfrm>
              <a:off x="1807121" y="-752007"/>
              <a:ext cx="3855015"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went through the IDEAL model for approaching and improving problem solving, what does it stand for? </a:t>
              </a:r>
            </a:p>
          </p:txBody>
        </p:sp>
        <p:pic>
          <p:nvPicPr>
            <p:cNvPr id="8" name="Picture 2" descr="Amazon.co.uk: Question of the Day : Alexa Skills">
              <a:extLst>
                <a:ext uri="{FF2B5EF4-FFF2-40B4-BE49-F238E27FC236}">
                  <a16:creationId xmlns:a16="http://schemas.microsoft.com/office/drawing/2014/main" id="{AA6149D2-0FF3-91B8-DE8F-5E4B84C90D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65812" y="5182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9" name="Group 8">
            <a:extLst>
              <a:ext uri="{FF2B5EF4-FFF2-40B4-BE49-F238E27FC236}">
                <a16:creationId xmlns:a16="http://schemas.microsoft.com/office/drawing/2014/main" id="{ABAABE55-D19E-E49E-6005-18DF0AC024ED}"/>
              </a:ext>
            </a:extLst>
          </p:cNvPr>
          <p:cNvGrpSpPr/>
          <p:nvPr/>
        </p:nvGrpSpPr>
        <p:grpSpPr>
          <a:xfrm>
            <a:off x="4941142" y="628971"/>
            <a:ext cx="3119602" cy="2000773"/>
            <a:chOff x="3175261" y="-2290583"/>
            <a:chExt cx="3119602" cy="2000773"/>
          </a:xfrm>
        </p:grpSpPr>
        <p:sp>
          <p:nvSpPr>
            <p:cNvPr id="10" name="TextBox 9">
              <a:extLst>
                <a:ext uri="{FF2B5EF4-FFF2-40B4-BE49-F238E27FC236}">
                  <a16:creationId xmlns:a16="http://schemas.microsoft.com/office/drawing/2014/main" id="{216DF0CD-A57F-84B6-6E59-6E0F32E9EF7E}"/>
                </a:ext>
              </a:extLst>
            </p:cNvPr>
            <p:cNvSpPr txBox="1"/>
            <p:nvPr/>
          </p:nvSpPr>
          <p:spPr>
            <a:xfrm>
              <a:off x="3175261" y="-1767138"/>
              <a:ext cx="2568455"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were the assessment submission dates? And can one of you give us a summary of the 2 assessments?</a:t>
              </a:r>
            </a:p>
          </p:txBody>
        </p:sp>
        <p:pic>
          <p:nvPicPr>
            <p:cNvPr id="11" name="Picture 2" descr="Amazon.co.uk: Question of the Day : Alexa Skills">
              <a:extLst>
                <a:ext uri="{FF2B5EF4-FFF2-40B4-BE49-F238E27FC236}">
                  <a16:creationId xmlns:a16="http://schemas.microsoft.com/office/drawing/2014/main" id="{DAF4CCA4-A961-6015-A493-9C29B8D518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9412" y="-229058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Group 11">
            <a:extLst>
              <a:ext uri="{FF2B5EF4-FFF2-40B4-BE49-F238E27FC236}">
                <a16:creationId xmlns:a16="http://schemas.microsoft.com/office/drawing/2014/main" id="{10096E70-3ABF-A8F4-698E-507F4FFF03DB}"/>
              </a:ext>
            </a:extLst>
          </p:cNvPr>
          <p:cNvGrpSpPr/>
          <p:nvPr/>
        </p:nvGrpSpPr>
        <p:grpSpPr>
          <a:xfrm>
            <a:off x="8409965" y="4421405"/>
            <a:ext cx="3244712" cy="1504662"/>
            <a:chOff x="3235612" y="5523670"/>
            <a:chExt cx="3244712" cy="1504662"/>
          </a:xfrm>
        </p:grpSpPr>
        <p:sp>
          <p:nvSpPr>
            <p:cNvPr id="13" name="TextBox 12">
              <a:extLst>
                <a:ext uri="{FF2B5EF4-FFF2-40B4-BE49-F238E27FC236}">
                  <a16:creationId xmlns:a16="http://schemas.microsoft.com/office/drawing/2014/main" id="{205117B2-C657-6DD2-DB5E-21F8D7F63AEA}"/>
                </a:ext>
              </a:extLst>
            </p:cNvPr>
            <p:cNvSpPr txBox="1"/>
            <p:nvPr/>
          </p:nvSpPr>
          <p:spPr>
            <a:xfrm>
              <a:off x="3235612" y="5523670"/>
              <a:ext cx="2399231"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Who’s theory (Author) is IDEAL? </a:t>
              </a:r>
            </a:p>
          </p:txBody>
        </p:sp>
        <p:pic>
          <p:nvPicPr>
            <p:cNvPr id="14" name="Picture 2" descr="Amazon.co.uk: Question of the Day : Alexa Skills">
              <a:extLst>
                <a:ext uri="{FF2B5EF4-FFF2-40B4-BE49-F238E27FC236}">
                  <a16:creationId xmlns:a16="http://schemas.microsoft.com/office/drawing/2014/main" id="{65EE78E3-5212-D0F0-5AAD-4917021E04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4873" y="600288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5" name="Group 14">
            <a:extLst>
              <a:ext uri="{FF2B5EF4-FFF2-40B4-BE49-F238E27FC236}">
                <a16:creationId xmlns:a16="http://schemas.microsoft.com/office/drawing/2014/main" id="{C8B92A1B-632D-0318-CD2A-24E1B7CE96AA}"/>
              </a:ext>
            </a:extLst>
          </p:cNvPr>
          <p:cNvGrpSpPr/>
          <p:nvPr/>
        </p:nvGrpSpPr>
        <p:grpSpPr>
          <a:xfrm>
            <a:off x="8881039" y="828487"/>
            <a:ext cx="3105608" cy="1687392"/>
            <a:chOff x="7685214" y="2166014"/>
            <a:chExt cx="3105608" cy="1687392"/>
          </a:xfrm>
        </p:grpSpPr>
        <p:sp>
          <p:nvSpPr>
            <p:cNvPr id="16" name="TextBox 15">
              <a:extLst>
                <a:ext uri="{FF2B5EF4-FFF2-40B4-BE49-F238E27FC236}">
                  <a16:creationId xmlns:a16="http://schemas.microsoft.com/office/drawing/2014/main" id="{5D7992E9-9CF8-A46E-F2D8-EE154B8913DC}"/>
                </a:ext>
              </a:extLst>
            </p:cNvPr>
            <p:cNvSpPr txBox="1"/>
            <p:nvPr/>
          </p:nvSpPr>
          <p:spPr>
            <a:xfrm>
              <a:off x="7685214" y="2166014"/>
              <a:ext cx="259527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4 basic problem solving strategies?  (We played an online game) </a:t>
              </a:r>
            </a:p>
          </p:txBody>
        </p:sp>
        <p:pic>
          <p:nvPicPr>
            <p:cNvPr id="17" name="Picture 2" descr="Amazon.co.uk: Question of the Day : Alexa Skills">
              <a:extLst>
                <a:ext uri="{FF2B5EF4-FFF2-40B4-BE49-F238E27FC236}">
                  <a16:creationId xmlns:a16="http://schemas.microsoft.com/office/drawing/2014/main" id="{1BE827AA-6B68-96AC-2B7F-450B08B079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65371" y="282795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21" name="TextBox 20">
            <a:extLst>
              <a:ext uri="{FF2B5EF4-FFF2-40B4-BE49-F238E27FC236}">
                <a16:creationId xmlns:a16="http://schemas.microsoft.com/office/drawing/2014/main" id="{0825046C-08B1-34F9-F026-804CD9197CE6}"/>
              </a:ext>
            </a:extLst>
          </p:cNvPr>
          <p:cNvSpPr txBox="1"/>
          <p:nvPr/>
        </p:nvSpPr>
        <p:spPr>
          <a:xfrm>
            <a:off x="0" y="-108206"/>
            <a:ext cx="2052735" cy="923330"/>
          </a:xfrm>
          <a:prstGeom prst="rect">
            <a:avLst/>
          </a:prstGeom>
          <a:noFill/>
        </p:spPr>
        <p:txBody>
          <a:bodyPr wrap="square">
            <a:spAutoFit/>
          </a:bodyPr>
          <a:lstStyle/>
          <a:p>
            <a:r>
              <a:rPr lang="en-GB" sz="5400" dirty="0">
                <a:solidFill>
                  <a:schemeClr val="bg1"/>
                </a:solidFill>
              </a:rPr>
              <a:t>Recap</a:t>
            </a:r>
          </a:p>
        </p:txBody>
      </p:sp>
      <p:sp>
        <p:nvSpPr>
          <p:cNvPr id="27" name="TextBox 26">
            <a:extLst>
              <a:ext uri="{FF2B5EF4-FFF2-40B4-BE49-F238E27FC236}">
                <a16:creationId xmlns:a16="http://schemas.microsoft.com/office/drawing/2014/main" id="{7A2BA0A2-DD13-4F3E-2341-C33564B3DDC4}"/>
              </a:ext>
            </a:extLst>
          </p:cNvPr>
          <p:cNvSpPr txBox="1"/>
          <p:nvPr/>
        </p:nvSpPr>
        <p:spPr>
          <a:xfrm>
            <a:off x="523705" y="1597530"/>
            <a:ext cx="2707109"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Assessments and dates</a:t>
            </a:r>
          </a:p>
          <a:p>
            <a:r>
              <a:rPr lang="en-GB" dirty="0">
                <a:latin typeface="Arial" panose="020B0604020202020204" pitchFamily="34" charset="0"/>
                <a:cs typeface="Arial" panose="020B0604020202020204" pitchFamily="34" charset="0"/>
              </a:rPr>
              <a:t>Innovation vs Invention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Business model canvas (BMC)</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Types of innovation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type!</a:t>
            </a:r>
          </a:p>
        </p:txBody>
      </p:sp>
      <p:graphicFrame>
        <p:nvGraphicFramePr>
          <p:cNvPr id="2" name="Table 1">
            <a:extLst>
              <a:ext uri="{FF2B5EF4-FFF2-40B4-BE49-F238E27FC236}">
                <a16:creationId xmlns:a16="http://schemas.microsoft.com/office/drawing/2014/main" id="{89E58AB1-FE21-FE0A-A4C7-41EE0FD3FE1A}"/>
              </a:ext>
            </a:extLst>
          </p:cNvPr>
          <p:cNvGraphicFramePr>
            <a:graphicFrameLocks noGrp="1"/>
          </p:cNvGraphicFramePr>
          <p:nvPr>
            <p:extLst>
              <p:ext uri="{D42A27DB-BD31-4B8C-83A1-F6EECF244321}">
                <p14:modId xmlns:p14="http://schemas.microsoft.com/office/powerpoint/2010/main" val="405281721"/>
              </p:ext>
            </p:extLst>
          </p:nvPr>
        </p:nvGraphicFramePr>
        <p:xfrm>
          <a:off x="9228310" y="1838562"/>
          <a:ext cx="1816283" cy="1960010"/>
        </p:xfrm>
        <a:graphic>
          <a:graphicData uri="http://schemas.openxmlformats.org/drawingml/2006/table">
            <a:tbl>
              <a:tblPr/>
              <a:tblGrid>
                <a:gridCol w="1816283">
                  <a:extLst>
                    <a:ext uri="{9D8B030D-6E8A-4147-A177-3AD203B41FA5}">
                      <a16:colId xmlns:a16="http://schemas.microsoft.com/office/drawing/2014/main" val="1074652591"/>
                    </a:ext>
                  </a:extLst>
                </a:gridCol>
              </a:tblGrid>
              <a:tr h="350997">
                <a:tc>
                  <a:txBody>
                    <a:bodyPr/>
                    <a:lstStyle/>
                    <a:p>
                      <a:pPr>
                        <a:buNone/>
                      </a:pPr>
                      <a:r>
                        <a:rPr lang="en-GB" sz="1800" b="0" dirty="0"/>
                        <a:t>Do nothing</a:t>
                      </a:r>
                    </a:p>
                  </a:txBody>
                  <a:tcPr anchor="ctr">
                    <a:lnL>
                      <a:noFill/>
                    </a:lnL>
                    <a:lnR>
                      <a:noFill/>
                    </a:lnR>
                    <a:lnT>
                      <a:noFill/>
                    </a:lnT>
                    <a:lnB>
                      <a:noFill/>
                    </a:lnB>
                    <a:solidFill>
                      <a:srgbClr val="92D050"/>
                    </a:solidFill>
                  </a:tcPr>
                </a:tc>
                <a:extLst>
                  <a:ext uri="{0D108BD9-81ED-4DB2-BD59-A6C34878D82A}">
                    <a16:rowId xmlns:a16="http://schemas.microsoft.com/office/drawing/2014/main" val="1867653129"/>
                  </a:ext>
                </a:extLst>
              </a:tr>
              <a:tr h="614245">
                <a:tc>
                  <a:txBody>
                    <a:bodyPr/>
                    <a:lstStyle/>
                    <a:p>
                      <a:pPr>
                        <a:buNone/>
                      </a:pPr>
                      <a:r>
                        <a:rPr lang="en-GB" sz="1800" b="0" dirty="0"/>
                        <a:t>Surveillance</a:t>
                      </a:r>
                    </a:p>
                  </a:txBody>
                  <a:tcPr anchor="ctr">
                    <a:lnL>
                      <a:noFill/>
                    </a:lnL>
                    <a:lnR>
                      <a:noFill/>
                    </a:lnR>
                    <a:lnT>
                      <a:noFill/>
                    </a:lnT>
                    <a:lnB>
                      <a:noFill/>
                    </a:lnB>
                    <a:solidFill>
                      <a:srgbClr val="92D050"/>
                    </a:solidFill>
                  </a:tcPr>
                </a:tc>
                <a:extLst>
                  <a:ext uri="{0D108BD9-81ED-4DB2-BD59-A6C34878D82A}">
                    <a16:rowId xmlns:a16="http://schemas.microsoft.com/office/drawing/2014/main" val="3656946916"/>
                  </a:ext>
                </a:extLst>
              </a:tr>
              <a:tr h="350997">
                <a:tc>
                  <a:txBody>
                    <a:bodyPr/>
                    <a:lstStyle/>
                    <a:p>
                      <a:pPr>
                        <a:buNone/>
                      </a:pPr>
                      <a:r>
                        <a:rPr lang="en-GB" sz="1800" b="0" dirty="0"/>
                        <a:t>Contain</a:t>
                      </a:r>
                    </a:p>
                  </a:txBody>
                  <a:tcPr anchor="ctr">
                    <a:lnL>
                      <a:noFill/>
                    </a:lnL>
                    <a:lnR>
                      <a:noFill/>
                    </a:lnR>
                    <a:lnT>
                      <a:noFill/>
                    </a:lnT>
                    <a:lnB>
                      <a:noFill/>
                    </a:lnB>
                    <a:solidFill>
                      <a:srgbClr val="92D050"/>
                    </a:solidFill>
                  </a:tcPr>
                </a:tc>
                <a:extLst>
                  <a:ext uri="{0D108BD9-81ED-4DB2-BD59-A6C34878D82A}">
                    <a16:rowId xmlns:a16="http://schemas.microsoft.com/office/drawing/2014/main" val="2520057603"/>
                  </a:ext>
                </a:extLst>
              </a:tr>
              <a:tr h="614245">
                <a:tc>
                  <a:txBody>
                    <a:bodyPr/>
                    <a:lstStyle/>
                    <a:p>
                      <a:pPr>
                        <a:buNone/>
                      </a:pPr>
                      <a:r>
                        <a:rPr lang="en-GB" sz="1800" b="0" dirty="0"/>
                        <a:t>Find a solution</a:t>
                      </a:r>
                    </a:p>
                  </a:txBody>
                  <a:tcPr anchor="ctr">
                    <a:lnL>
                      <a:noFill/>
                    </a:lnL>
                    <a:lnR>
                      <a:noFill/>
                    </a:lnR>
                    <a:lnT>
                      <a:noFill/>
                    </a:lnT>
                    <a:lnB>
                      <a:noFill/>
                    </a:lnB>
                    <a:solidFill>
                      <a:srgbClr val="92D050"/>
                    </a:solidFill>
                  </a:tcPr>
                </a:tc>
                <a:extLst>
                  <a:ext uri="{0D108BD9-81ED-4DB2-BD59-A6C34878D82A}">
                    <a16:rowId xmlns:a16="http://schemas.microsoft.com/office/drawing/2014/main" val="3697643613"/>
                  </a:ext>
                </a:extLst>
              </a:tr>
            </a:tbl>
          </a:graphicData>
        </a:graphic>
      </p:graphicFrame>
      <p:pic>
        <p:nvPicPr>
          <p:cNvPr id="30" name="Picture 29">
            <a:extLst>
              <a:ext uri="{FF2B5EF4-FFF2-40B4-BE49-F238E27FC236}">
                <a16:creationId xmlns:a16="http://schemas.microsoft.com/office/drawing/2014/main" id="{261AD754-E07F-2006-361B-7D5E5D84347F}"/>
              </a:ext>
            </a:extLst>
          </p:cNvPr>
          <p:cNvPicPr>
            <a:picLocks noChangeAspect="1"/>
          </p:cNvPicPr>
          <p:nvPr/>
        </p:nvPicPr>
        <p:blipFill>
          <a:blip r:embed="rId5"/>
          <a:srcRect b="16473"/>
          <a:stretch>
            <a:fillRect/>
          </a:stretch>
        </p:blipFill>
        <p:spPr>
          <a:xfrm>
            <a:off x="3821700" y="4448643"/>
            <a:ext cx="3428186" cy="1331143"/>
          </a:xfrm>
          <a:prstGeom prst="rect">
            <a:avLst/>
          </a:prstGeom>
        </p:spPr>
      </p:pic>
      <p:sp>
        <p:nvSpPr>
          <p:cNvPr id="32" name="TextBox 31">
            <a:extLst>
              <a:ext uri="{FF2B5EF4-FFF2-40B4-BE49-F238E27FC236}">
                <a16:creationId xmlns:a16="http://schemas.microsoft.com/office/drawing/2014/main" id="{ED7558EA-59C6-C8CB-705F-9135A274E2C3}"/>
              </a:ext>
            </a:extLst>
          </p:cNvPr>
          <p:cNvSpPr txBox="1"/>
          <p:nvPr/>
        </p:nvSpPr>
        <p:spPr>
          <a:xfrm>
            <a:off x="8128138" y="4999448"/>
            <a:ext cx="2662832" cy="830997"/>
          </a:xfrm>
          <a:prstGeom prst="rect">
            <a:avLst/>
          </a:prstGeom>
          <a:noFill/>
        </p:spPr>
        <p:txBody>
          <a:bodyPr wrap="square">
            <a:spAutoFit/>
          </a:bodyPr>
          <a:lstStyle/>
          <a:p>
            <a:r>
              <a:rPr lang="en-GB" sz="2400" dirty="0"/>
              <a:t>Bransford</a:t>
            </a:r>
            <a:r>
              <a:rPr lang="en-GB" sz="2400" spc="-85" dirty="0"/>
              <a:t> </a:t>
            </a:r>
            <a:r>
              <a:rPr lang="en-GB" sz="2400" dirty="0"/>
              <a:t>and</a:t>
            </a:r>
            <a:r>
              <a:rPr lang="en-GB" sz="2400" spc="-105" dirty="0"/>
              <a:t> </a:t>
            </a:r>
            <a:r>
              <a:rPr lang="en-GB" sz="2400" dirty="0"/>
              <a:t>Stein</a:t>
            </a:r>
            <a:r>
              <a:rPr lang="en-GB" sz="2400" spc="-105" dirty="0"/>
              <a:t> </a:t>
            </a:r>
            <a:r>
              <a:rPr lang="en-GB" sz="2400" spc="-10" dirty="0"/>
              <a:t>(1993)</a:t>
            </a:r>
            <a:endParaRPr lang="en-GB" dirty="0"/>
          </a:p>
        </p:txBody>
      </p:sp>
    </p:spTree>
    <p:extLst>
      <p:ext uri="{BB962C8B-B14F-4D97-AF65-F5344CB8AC3E}">
        <p14:creationId xmlns:p14="http://schemas.microsoft.com/office/powerpoint/2010/main" val="302296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fade">
                                      <p:cBhvr>
                                        <p:cTn id="3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4006C7-364D-956C-670E-A149453AD110}"/>
              </a:ext>
            </a:extLst>
          </p:cNvPr>
          <p:cNvSpPr>
            <a:spLocks noGrp="1"/>
          </p:cNvSpPr>
          <p:nvPr>
            <p:ph idx="1"/>
          </p:nvPr>
        </p:nvSpPr>
        <p:spPr/>
        <p:txBody>
          <a:bodyPr/>
          <a:lstStyle/>
          <a:p>
            <a:pPr marL="0" indent="0" algn="ctr">
              <a:buNone/>
            </a:pPr>
            <a:r>
              <a:rPr lang="en-GB" sz="4000" b="1" dirty="0">
                <a:solidFill>
                  <a:schemeClr val="bg1"/>
                </a:solidFill>
              </a:rPr>
              <a:t>Problem Solving and Innovation</a:t>
            </a:r>
          </a:p>
          <a:p>
            <a:pPr marL="0" indent="0" algn="ctr">
              <a:buNone/>
            </a:pPr>
            <a:endParaRPr lang="en-GB" sz="4000" b="1" dirty="0">
              <a:solidFill>
                <a:schemeClr val="bg1"/>
              </a:solidFill>
            </a:endParaRPr>
          </a:p>
          <a:p>
            <a:pPr marL="0" indent="0" algn="ctr">
              <a:buNone/>
            </a:pPr>
            <a:r>
              <a:rPr lang="en-GB" sz="4000" b="1" dirty="0">
                <a:solidFill>
                  <a:schemeClr val="bg1"/>
                </a:solidFill>
              </a:rPr>
              <a:t>Week 2 SWOT/TOWS</a:t>
            </a:r>
          </a:p>
        </p:txBody>
      </p:sp>
    </p:spTree>
    <p:extLst>
      <p:ext uri="{BB962C8B-B14F-4D97-AF65-F5344CB8AC3E}">
        <p14:creationId xmlns:p14="http://schemas.microsoft.com/office/powerpoint/2010/main" val="3747586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253FD5-F205-6617-468A-5D6355A77FAB}"/>
              </a:ext>
            </a:extLst>
          </p:cNvPr>
          <p:cNvSpPr>
            <a:spLocks noGrp="1"/>
          </p:cNvSpPr>
          <p:nvPr>
            <p:ph idx="1"/>
          </p:nvPr>
        </p:nvSpPr>
        <p:spPr>
          <a:xfrm>
            <a:off x="630810" y="1470581"/>
            <a:ext cx="4535079" cy="477489"/>
          </a:xfrm>
        </p:spPr>
        <p:txBody>
          <a:bodyPr/>
          <a:lstStyle/>
          <a:p>
            <a:r>
              <a:rPr lang="en-US" dirty="0"/>
              <a:t>Aims for today</a:t>
            </a:r>
            <a:endParaRPr lang="en-GB" dirty="0"/>
          </a:p>
        </p:txBody>
      </p:sp>
      <p:pic>
        <p:nvPicPr>
          <p:cNvPr id="4" name="Picture 3" descr="A hand holding a yellow sign with black text&#10;&#10;Description automatically generated">
            <a:extLst>
              <a:ext uri="{FF2B5EF4-FFF2-40B4-BE49-F238E27FC236}">
                <a16:creationId xmlns:a16="http://schemas.microsoft.com/office/drawing/2014/main" id="{23D7D148-A02D-08CE-B6CE-ECF85BB56F48}"/>
              </a:ext>
            </a:extLst>
          </p:cNvPr>
          <p:cNvPicPr>
            <a:picLocks noChangeAspect="1"/>
          </p:cNvPicPr>
          <p:nvPr/>
        </p:nvPicPr>
        <p:blipFill rotWithShape="1">
          <a:blip r:embed="rId2"/>
          <a:srcRect t="23560" b="8356"/>
          <a:stretch>
            <a:fillRect/>
          </a:stretch>
        </p:blipFill>
        <p:spPr>
          <a:xfrm>
            <a:off x="6096001" y="0"/>
            <a:ext cx="6118720" cy="6858000"/>
          </a:xfrm>
          <a:prstGeom prst="rect">
            <a:avLst/>
          </a:prstGeom>
          <a:ln>
            <a:noFill/>
          </a:ln>
          <a:effectLst/>
        </p:spPr>
      </p:pic>
      <p:sp>
        <p:nvSpPr>
          <p:cNvPr id="6" name="TextBox 5">
            <a:extLst>
              <a:ext uri="{FF2B5EF4-FFF2-40B4-BE49-F238E27FC236}">
                <a16:creationId xmlns:a16="http://schemas.microsoft.com/office/drawing/2014/main" id="{A35E8820-0FF5-3897-4BB2-D1A44EF064FE}"/>
              </a:ext>
            </a:extLst>
          </p:cNvPr>
          <p:cNvSpPr txBox="1"/>
          <p:nvPr/>
        </p:nvSpPr>
        <p:spPr>
          <a:xfrm>
            <a:off x="493905" y="1709325"/>
            <a:ext cx="6111144" cy="2398092"/>
          </a:xfrm>
          <a:prstGeom prst="rect">
            <a:avLst/>
          </a:prstGeom>
          <a:noFill/>
        </p:spPr>
        <p:txBody>
          <a:bodyPr wrap="square">
            <a:spAutoFit/>
          </a:bodyPr>
          <a:lstStyle/>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r>
              <a:rPr lang="en-GB" dirty="0">
                <a:solidFill>
                  <a:schemeClr val="bg1"/>
                </a:solidFill>
                <a:latin typeface="Arial"/>
                <a:cs typeface="Arial"/>
              </a:rPr>
              <a:t>Identifying problems (Situational analysis)</a:t>
            </a: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r>
              <a:rPr lang="en-GB" dirty="0">
                <a:solidFill>
                  <a:schemeClr val="bg1"/>
                </a:solidFill>
                <a:latin typeface="Arial"/>
                <a:cs typeface="Arial"/>
              </a:rPr>
              <a:t>analysing an organisation using SWOT  </a:t>
            </a: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endParaRPr lang="en-GB" dirty="0">
              <a:solidFill>
                <a:schemeClr val="bg1"/>
              </a:solidFill>
              <a:latin typeface="Arial"/>
              <a:cs typeface="Arial"/>
            </a:endParaRPr>
          </a:p>
          <a:p>
            <a:pPr marL="12700" marR="382905">
              <a:lnSpc>
                <a:spcPct val="100000"/>
              </a:lnSpc>
              <a:spcBef>
                <a:spcPts val="100"/>
              </a:spcBef>
            </a:pPr>
            <a:endParaRPr lang="en-GB" dirty="0">
              <a:solidFill>
                <a:schemeClr val="bg1"/>
              </a:solidFill>
              <a:latin typeface="Arial"/>
              <a:cs typeface="Arial"/>
            </a:endParaRPr>
          </a:p>
        </p:txBody>
      </p:sp>
    </p:spTree>
    <p:extLst>
      <p:ext uri="{BB962C8B-B14F-4D97-AF65-F5344CB8AC3E}">
        <p14:creationId xmlns:p14="http://schemas.microsoft.com/office/powerpoint/2010/main" val="10846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E96ABEF-52E6-BF52-D52B-730ACB2E01DA}"/>
              </a:ext>
            </a:extLst>
          </p:cNvPr>
          <p:cNvPicPr>
            <a:picLocks noChangeAspect="1"/>
          </p:cNvPicPr>
          <p:nvPr/>
        </p:nvPicPr>
        <p:blipFill>
          <a:blip r:embed="rId3"/>
          <a:stretch>
            <a:fillRect/>
          </a:stretch>
        </p:blipFill>
        <p:spPr>
          <a:xfrm>
            <a:off x="3022375" y="225066"/>
            <a:ext cx="5459152" cy="5776941"/>
          </a:xfrm>
          <a:prstGeom prst="rect">
            <a:avLst/>
          </a:prstGeom>
        </p:spPr>
      </p:pic>
      <p:grpSp>
        <p:nvGrpSpPr>
          <p:cNvPr id="5" name="Group 4">
            <a:extLst>
              <a:ext uri="{FF2B5EF4-FFF2-40B4-BE49-F238E27FC236}">
                <a16:creationId xmlns:a16="http://schemas.microsoft.com/office/drawing/2014/main" id="{66EB88CB-2190-E844-C97C-03F1BA174A49}"/>
              </a:ext>
            </a:extLst>
          </p:cNvPr>
          <p:cNvGrpSpPr/>
          <p:nvPr/>
        </p:nvGrpSpPr>
        <p:grpSpPr>
          <a:xfrm>
            <a:off x="8351092" y="4381821"/>
            <a:ext cx="3119602" cy="1169776"/>
            <a:chOff x="3175261" y="-2290583"/>
            <a:chExt cx="3119602" cy="1169776"/>
          </a:xfrm>
        </p:grpSpPr>
        <p:sp>
          <p:nvSpPr>
            <p:cNvPr id="6" name="TextBox 5">
              <a:extLst>
                <a:ext uri="{FF2B5EF4-FFF2-40B4-BE49-F238E27FC236}">
                  <a16:creationId xmlns:a16="http://schemas.microsoft.com/office/drawing/2014/main" id="{92D372BE-262F-27B6-AFEC-566AD33E102E}"/>
                </a:ext>
              </a:extLst>
            </p:cNvPr>
            <p:cNvSpPr txBox="1"/>
            <p:nvPr/>
          </p:nvSpPr>
          <p:spPr>
            <a:xfrm>
              <a:off x="3175261" y="-1767138"/>
              <a:ext cx="256845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Who can break down SWOT for us? </a:t>
              </a:r>
            </a:p>
          </p:txBody>
        </p:sp>
        <p:pic>
          <p:nvPicPr>
            <p:cNvPr id="7" name="Picture 2" descr="Amazon.co.uk: Question of the Day : Alexa Skills">
              <a:extLst>
                <a:ext uri="{FF2B5EF4-FFF2-40B4-BE49-F238E27FC236}">
                  <a16:creationId xmlns:a16="http://schemas.microsoft.com/office/drawing/2014/main" id="{5DE4D743-291A-3382-4CE9-E390252361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9412" y="-229058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78645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6960095" y="142388"/>
            <a:ext cx="3724517" cy="490066"/>
          </a:xfrm>
        </p:spPr>
        <p:txBody>
          <a:bodyPr>
            <a:normAutofit fontScale="90000"/>
          </a:bodyPr>
          <a:lstStyle/>
          <a:p>
            <a:r>
              <a:rPr lang="en-GB" sz="4400" dirty="0"/>
              <a:t> </a:t>
            </a:r>
            <a:r>
              <a:rPr lang="en-GB" sz="3200" b="1" dirty="0"/>
              <a:t>Strengths/Internal</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205932" y="967317"/>
            <a:ext cx="6250108" cy="4923366"/>
          </a:xfrm>
        </p:spPr>
        <p:txBody>
          <a:bodyPr>
            <a:normAutofit fontScale="85000" lnSpcReduction="10000"/>
          </a:bodyPr>
          <a:lstStyle/>
          <a:p>
            <a:pPr marL="0" indent="0">
              <a:lnSpc>
                <a:spcPct val="120000"/>
              </a:lnSpc>
              <a:buNone/>
            </a:pPr>
            <a:r>
              <a:rPr lang="en-GB" sz="3300" dirty="0">
                <a:cs typeface="Arial" panose="020B0604020202020204" pitchFamily="34" charset="0"/>
              </a:rPr>
              <a:t>What a Company does especially well</a:t>
            </a:r>
          </a:p>
          <a:p>
            <a:pPr marL="0" indent="0">
              <a:lnSpc>
                <a:spcPct val="120000"/>
              </a:lnSpc>
              <a:buNone/>
            </a:pPr>
            <a:endParaRPr lang="en-GB" sz="3300" dirty="0">
              <a:cs typeface="Arial" panose="020B0604020202020204" pitchFamily="34" charset="0"/>
            </a:endParaRPr>
          </a:p>
          <a:p>
            <a:pPr marL="0" indent="0">
              <a:lnSpc>
                <a:spcPct val="120000"/>
              </a:lnSpc>
              <a:buNone/>
            </a:pPr>
            <a:r>
              <a:rPr lang="en-GB" sz="3300" dirty="0">
                <a:cs typeface="Arial" panose="020B0604020202020204" pitchFamily="34" charset="0"/>
              </a:rPr>
              <a:t>This could be something intangible, such as the brand. It could also be your people, customer service, location. access to resources, unique competencies, finance, unique offerings etc.. </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6960094" y="96731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97259" y="142388"/>
            <a:ext cx="5579665" cy="584775"/>
          </a:xfrm>
          <a:prstGeom prst="rect">
            <a:avLst/>
          </a:prstGeom>
          <a:noFill/>
        </p:spPr>
        <p:txBody>
          <a:bodyPr wrap="square">
            <a:spAutoFit/>
          </a:bodyPr>
          <a:lstStyle/>
          <a:p>
            <a:r>
              <a:rPr lang="en-GB" sz="3200" dirty="0"/>
              <a:t>SWOT</a:t>
            </a:r>
          </a:p>
        </p:txBody>
      </p:sp>
      <p:grpSp>
        <p:nvGrpSpPr>
          <p:cNvPr id="7" name="Group 6">
            <a:extLst>
              <a:ext uri="{FF2B5EF4-FFF2-40B4-BE49-F238E27FC236}">
                <a16:creationId xmlns:a16="http://schemas.microsoft.com/office/drawing/2014/main" id="{DCF7A76C-3C7E-DD28-F725-4670E365CBCA}"/>
              </a:ext>
            </a:extLst>
          </p:cNvPr>
          <p:cNvGrpSpPr/>
          <p:nvPr/>
        </p:nvGrpSpPr>
        <p:grpSpPr>
          <a:xfrm>
            <a:off x="7165911" y="4690387"/>
            <a:ext cx="4584030" cy="1899888"/>
            <a:chOff x="1880225" y="-1891675"/>
            <a:chExt cx="5008925" cy="2305281"/>
          </a:xfrm>
        </p:grpSpPr>
        <p:sp>
          <p:nvSpPr>
            <p:cNvPr id="8" name="TextBox 7">
              <a:extLst>
                <a:ext uri="{FF2B5EF4-FFF2-40B4-BE49-F238E27FC236}">
                  <a16:creationId xmlns:a16="http://schemas.microsoft.com/office/drawing/2014/main" id="{DFABA01B-A418-69F0-80C8-DF81690C159C}"/>
                </a:ext>
              </a:extLst>
            </p:cNvPr>
            <p:cNvSpPr txBox="1"/>
            <p:nvPr/>
          </p:nvSpPr>
          <p:spPr>
            <a:xfrm>
              <a:off x="1880225" y="-1891675"/>
              <a:ext cx="4496202" cy="212866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Think of a company (A big brand that you can find info on) that you like and find me something ‘specific’ </a:t>
              </a:r>
            </a:p>
            <a:p>
              <a:r>
                <a:rPr lang="en-GB" dirty="0">
                  <a:latin typeface="Abadi" panose="020B0604020202020204" pitchFamily="34" charset="0"/>
                </a:rPr>
                <a:t>that they do better than anyone else and prove it with evidence?    </a:t>
              </a:r>
            </a:p>
            <a:p>
              <a:r>
                <a:rPr lang="en-GB" dirty="0">
                  <a:latin typeface="Abadi" panose="020B0604020202020204" pitchFamily="34" charset="0"/>
                </a:rPr>
                <a:t>(15 mins)</a:t>
              </a:r>
            </a:p>
          </p:txBody>
        </p:sp>
        <p:pic>
          <p:nvPicPr>
            <p:cNvPr id="9" name="Picture 2" descr="Amazon.co.uk: Question of the Day : Alexa Skills">
              <a:extLst>
                <a:ext uri="{FF2B5EF4-FFF2-40B4-BE49-F238E27FC236}">
                  <a16:creationId xmlns:a16="http://schemas.microsoft.com/office/drawing/2014/main" id="{7872455A-B185-E467-D5DB-63D05E9EFA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3701" y="-611845"/>
              <a:ext cx="1025449"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499103" y="128884"/>
            <a:ext cx="4094129" cy="1325563"/>
          </a:xfrm>
        </p:spPr>
        <p:txBody>
          <a:bodyPr>
            <a:normAutofit/>
          </a:bodyPr>
          <a:lstStyle/>
          <a:p>
            <a:r>
              <a:rPr lang="en-GB" sz="2800" b="1" dirty="0"/>
              <a:t>Weaknesses/external</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3747098563"/>
              </p:ext>
            </p:extLst>
          </p:nvPr>
        </p:nvGraphicFramePr>
        <p:xfrm>
          <a:off x="5873202" y="620687"/>
          <a:ext cx="5836716" cy="4875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8"/>
          <a:stretch>
            <a:fillRect/>
          </a:stretch>
        </p:blipFill>
        <p:spPr>
          <a:xfrm>
            <a:off x="263960" y="1114872"/>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pSp>
        <p:nvGrpSpPr>
          <p:cNvPr id="6" name="Group 5">
            <a:extLst>
              <a:ext uri="{FF2B5EF4-FFF2-40B4-BE49-F238E27FC236}">
                <a16:creationId xmlns:a16="http://schemas.microsoft.com/office/drawing/2014/main" id="{E2D51F6A-527E-C977-FD2C-CA402FC9DC00}"/>
              </a:ext>
            </a:extLst>
          </p:cNvPr>
          <p:cNvGrpSpPr/>
          <p:nvPr/>
        </p:nvGrpSpPr>
        <p:grpSpPr>
          <a:xfrm>
            <a:off x="379663" y="4438650"/>
            <a:ext cx="4952567" cy="1575523"/>
            <a:chOff x="2492164" y="-1891675"/>
            <a:chExt cx="4053388" cy="2153045"/>
          </a:xfrm>
        </p:grpSpPr>
        <p:sp>
          <p:nvSpPr>
            <p:cNvPr id="7" name="TextBox 6">
              <a:extLst>
                <a:ext uri="{FF2B5EF4-FFF2-40B4-BE49-F238E27FC236}">
                  <a16:creationId xmlns:a16="http://schemas.microsoft.com/office/drawing/2014/main" id="{BD2AEB60-CA9F-ECFC-90DF-CD27653CD7E3}"/>
                </a:ext>
              </a:extLst>
            </p:cNvPr>
            <p:cNvSpPr txBox="1"/>
            <p:nvPr/>
          </p:nvSpPr>
          <p:spPr>
            <a:xfrm>
              <a:off x="2492164" y="-1891675"/>
              <a:ext cx="3448561" cy="164032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their weaknesses (these can be hard to find as companies don’t like to advertise their weaknesses) (15 mins)</a:t>
              </a:r>
            </a:p>
          </p:txBody>
        </p:sp>
        <p:pic>
          <p:nvPicPr>
            <p:cNvPr id="8" name="Picture 2" descr="Amazon.co.uk: Question of the Day : Alexa Skills">
              <a:extLst>
                <a:ext uri="{FF2B5EF4-FFF2-40B4-BE49-F238E27FC236}">
                  <a16:creationId xmlns:a16="http://schemas.microsoft.com/office/drawing/2014/main" id="{14664F78-D49A-E264-6FE9-A9AF79B4B1E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20103" y="-764081"/>
              <a:ext cx="1025449"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E55236-3FC4-B096-CC79-BAF98DF99FDA}"/>
              </a:ext>
            </a:extLst>
          </p:cNvPr>
          <p:cNvPicPr>
            <a:picLocks noChangeAspect="1"/>
          </p:cNvPicPr>
          <p:nvPr/>
        </p:nvPicPr>
        <p:blipFill>
          <a:blip r:embed="rId2"/>
          <a:stretch>
            <a:fillRect/>
          </a:stretch>
        </p:blipFill>
        <p:spPr>
          <a:xfrm>
            <a:off x="4239871" y="548815"/>
            <a:ext cx="3712257" cy="3712257"/>
          </a:xfrm>
          <a:prstGeom prst="rect">
            <a:avLst/>
          </a:prstGeom>
        </p:spPr>
      </p:pic>
    </p:spTree>
    <p:extLst>
      <p:ext uri="{BB962C8B-B14F-4D97-AF65-F5344CB8AC3E}">
        <p14:creationId xmlns:p14="http://schemas.microsoft.com/office/powerpoint/2010/main" val="1960698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7381875" y="499294"/>
            <a:ext cx="4003753" cy="562074"/>
          </a:xfrm>
        </p:spPr>
        <p:txBody>
          <a:bodyPr anchor="ctr">
            <a:normAutofit fontScale="90000"/>
          </a:bodyPr>
          <a:lstStyle/>
          <a:p>
            <a:r>
              <a:rPr lang="en-GB" sz="2800" b="1" dirty="0"/>
              <a:t>Opportunities/External </a:t>
            </a:r>
            <a:endParaRPr lang="en-GB" sz="28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417233" y="1342405"/>
            <a:ext cx="4526242" cy="3641947"/>
          </a:xfrm>
        </p:spPr>
        <p:txBody>
          <a:bodyPr>
            <a:normAutofit fontScale="55000" lnSpcReduction="20000"/>
          </a:bodyPr>
          <a:lstStyle/>
          <a:p>
            <a:pPr marL="0" lvl="0" indent="0">
              <a:buNone/>
            </a:pPr>
            <a:r>
              <a:rPr lang="en-GB" sz="3600" dirty="0"/>
              <a:t>External developments the organisation could take advantage of </a:t>
            </a:r>
          </a:p>
          <a:p>
            <a:pPr marL="0" lvl="0" indent="0">
              <a:buNone/>
            </a:pPr>
            <a:endParaRPr lang="en-GB" sz="3600" dirty="0"/>
          </a:p>
          <a:p>
            <a:pPr marL="0" lvl="0" indent="0">
              <a:buNone/>
            </a:pPr>
            <a:r>
              <a:rPr lang="en-GB" sz="3600" dirty="0"/>
              <a:t>New markets </a:t>
            </a:r>
          </a:p>
          <a:p>
            <a:pPr marL="0" lvl="0" indent="0">
              <a:buNone/>
            </a:pPr>
            <a:r>
              <a:rPr lang="en-GB" sz="3600" dirty="0"/>
              <a:t>Changes in customer demand </a:t>
            </a:r>
          </a:p>
          <a:p>
            <a:pPr marL="0" lvl="0" indent="0">
              <a:buNone/>
            </a:pPr>
            <a:r>
              <a:rPr lang="en-GB" sz="3600" dirty="0"/>
              <a:t>Technological developments </a:t>
            </a:r>
          </a:p>
          <a:p>
            <a:pPr marL="0" lvl="0" indent="0">
              <a:buNone/>
            </a:pPr>
            <a:r>
              <a:rPr lang="en-GB" sz="3600" dirty="0"/>
              <a:t>Government support or incentives</a:t>
            </a:r>
          </a:p>
          <a:p>
            <a:pPr marL="0" lvl="0" indent="0">
              <a:buNone/>
            </a:pPr>
            <a:r>
              <a:rPr lang="en-GB" sz="3600" dirty="0"/>
              <a:t>Competitor weaknesses </a:t>
            </a:r>
          </a:p>
          <a:p>
            <a:pPr marL="0" lvl="0" indent="0">
              <a:buNone/>
            </a:pPr>
            <a:r>
              <a:rPr lang="en-GB" sz="3600" dirty="0"/>
              <a:t>Emerging trends</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7451593" y="1342405"/>
            <a:ext cx="3148556" cy="3124943"/>
          </a:xfrm>
          <a:prstGeom prst="rect">
            <a:avLst/>
          </a:prstGeom>
          <a:noFill/>
        </p:spPr>
      </p:pic>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12804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1200" b="1" dirty="0"/>
              <a:t>TOWS </a:t>
            </a:r>
          </a:p>
          <a:p>
            <a:pPr marL="0" indent="0">
              <a:lnSpc>
                <a:spcPct val="120000"/>
              </a:lnSpc>
              <a:buNone/>
            </a:pPr>
            <a:r>
              <a:rPr lang="en-GB" sz="1200" b="1" dirty="0"/>
              <a:t>Exploring strategy </a:t>
            </a:r>
          </a:p>
          <a:p>
            <a:pPr marL="0" indent="0">
              <a:lnSpc>
                <a:spcPct val="120000"/>
              </a:lnSpc>
              <a:buNone/>
            </a:pPr>
            <a:r>
              <a:rPr lang="en-GB" sz="1200" b="1" dirty="0"/>
              <a:t>Whittington, Etal</a:t>
            </a:r>
          </a:p>
        </p:txBody>
      </p:sp>
      <p:grpSp>
        <p:nvGrpSpPr>
          <p:cNvPr id="7" name="Group 6">
            <a:extLst>
              <a:ext uri="{FF2B5EF4-FFF2-40B4-BE49-F238E27FC236}">
                <a16:creationId xmlns:a16="http://schemas.microsoft.com/office/drawing/2014/main" id="{B99634DF-6C88-EC05-7E41-C4DB9C74202A}"/>
              </a:ext>
            </a:extLst>
          </p:cNvPr>
          <p:cNvGrpSpPr/>
          <p:nvPr/>
        </p:nvGrpSpPr>
        <p:grpSpPr>
          <a:xfrm>
            <a:off x="4570781" y="4851217"/>
            <a:ext cx="7034233" cy="1589592"/>
            <a:chOff x="2492164" y="-1891675"/>
            <a:chExt cx="3624021" cy="2172272"/>
          </a:xfrm>
        </p:grpSpPr>
        <p:sp>
          <p:nvSpPr>
            <p:cNvPr id="8" name="TextBox 7">
              <a:extLst>
                <a:ext uri="{FF2B5EF4-FFF2-40B4-BE49-F238E27FC236}">
                  <a16:creationId xmlns:a16="http://schemas.microsoft.com/office/drawing/2014/main" id="{59FFEC95-4E02-6651-CE7E-FFDC540BA8DF}"/>
                </a:ext>
              </a:extLst>
            </p:cNvPr>
            <p:cNvSpPr txBox="1"/>
            <p:nvPr/>
          </p:nvSpPr>
          <p:spPr>
            <a:xfrm>
              <a:off x="2492164" y="-1891675"/>
              <a:ext cx="3448561" cy="201885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an opportunity (A good place to look is reviews sites! And the News! Often a weakness and opportunity can be linked! Find a link which you think shows an opportunity (Not the same link as your weakness) explain what the opportunity is.  (15 mins)</a:t>
              </a:r>
            </a:p>
          </p:txBody>
        </p:sp>
        <p:pic>
          <p:nvPicPr>
            <p:cNvPr id="9" name="Picture 2" descr="Amazon.co.uk: Question of the Day : Alexa Skills">
              <a:extLst>
                <a:ext uri="{FF2B5EF4-FFF2-40B4-BE49-F238E27FC236}">
                  <a16:creationId xmlns:a16="http://schemas.microsoft.com/office/drawing/2014/main" id="{F8FACEB5-2EE8-97BE-57E3-7B64A7D8DB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11358" y="-744854"/>
              <a:ext cx="604827"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58018" y="-7656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015492942"/>
              </p:ext>
            </p:extLst>
          </p:nvPr>
        </p:nvGraphicFramePr>
        <p:xfrm>
          <a:off x="258018" y="1025699"/>
          <a:ext cx="6450692" cy="38822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8"/>
          <a:stretch>
            <a:fillRect/>
          </a:stretch>
        </p:blipFill>
        <p:spPr>
          <a:xfrm>
            <a:off x="7858655" y="261553"/>
            <a:ext cx="3982020" cy="3982020"/>
          </a:xfrm>
          <a:prstGeom prst="rect">
            <a:avLst/>
          </a:prstGeom>
        </p:spPr>
      </p:pic>
      <p:grpSp>
        <p:nvGrpSpPr>
          <p:cNvPr id="5" name="Group 4">
            <a:extLst>
              <a:ext uri="{FF2B5EF4-FFF2-40B4-BE49-F238E27FC236}">
                <a16:creationId xmlns:a16="http://schemas.microsoft.com/office/drawing/2014/main" id="{248383A2-06EF-2600-AB7D-75B14E4264FB}"/>
              </a:ext>
            </a:extLst>
          </p:cNvPr>
          <p:cNvGrpSpPr/>
          <p:nvPr/>
        </p:nvGrpSpPr>
        <p:grpSpPr>
          <a:xfrm>
            <a:off x="700737" y="4141064"/>
            <a:ext cx="11377510" cy="2585323"/>
            <a:chOff x="2189751" y="-1800825"/>
            <a:chExt cx="5861668" cy="3532999"/>
          </a:xfrm>
        </p:grpSpPr>
        <p:sp>
          <p:nvSpPr>
            <p:cNvPr id="7" name="TextBox 6">
              <a:extLst>
                <a:ext uri="{FF2B5EF4-FFF2-40B4-BE49-F238E27FC236}">
                  <a16:creationId xmlns:a16="http://schemas.microsoft.com/office/drawing/2014/main" id="{8C827CDC-9D6B-3949-070F-A8E33A546EA4}"/>
                </a:ext>
              </a:extLst>
            </p:cNvPr>
            <p:cNvSpPr txBox="1"/>
            <p:nvPr/>
          </p:nvSpPr>
          <p:spPr>
            <a:xfrm>
              <a:off x="2189751" y="-1800825"/>
              <a:ext cx="5436858" cy="353299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You guessed it! For the same brand, find a threat! but hold on….!!! </a:t>
              </a:r>
            </a:p>
            <a:p>
              <a:endParaRPr lang="en-GB" dirty="0">
                <a:latin typeface="Abadi" panose="020B0604020202020204" pitchFamily="34" charset="0"/>
              </a:endParaRPr>
            </a:p>
            <a:p>
              <a:r>
                <a:rPr lang="en-GB" dirty="0">
                  <a:latin typeface="Abadi" panose="020B0604020202020204" pitchFamily="34" charset="0"/>
                </a:rPr>
                <a:t>This time you will use Global Data Explorer, go to the library Scan the QR if you don’t have a laptop, go to the top and click (Data base search) and type “</a:t>
              </a:r>
              <a:r>
                <a:rPr lang="en-GB" dirty="0" err="1">
                  <a:latin typeface="Abadi" panose="020B0604020202020204" pitchFamily="34" charset="0"/>
                </a:rPr>
                <a:t>Globaldata</a:t>
              </a:r>
              <a:r>
                <a:rPr lang="en-GB" dirty="0">
                  <a:latin typeface="Abadi" panose="020B0604020202020204" pitchFamily="34" charset="0"/>
                </a:rPr>
                <a:t>” one word… </a:t>
              </a:r>
            </a:p>
            <a:p>
              <a:endParaRPr lang="en-GB" dirty="0">
                <a:latin typeface="Abadi" panose="020B0604020202020204" pitchFamily="34" charset="0"/>
              </a:endParaRPr>
            </a:p>
            <a:p>
              <a:r>
                <a:rPr lang="en-GB" dirty="0">
                  <a:latin typeface="Abadi" panose="020B0604020202020204" pitchFamily="34" charset="0"/>
                </a:rPr>
                <a:t>Access the database, </a:t>
              </a:r>
            </a:p>
            <a:p>
              <a:r>
                <a:rPr lang="en-GB" dirty="0">
                  <a:latin typeface="Abadi" panose="020B0604020202020204" pitchFamily="34" charset="0"/>
                </a:rPr>
                <a:t>At the top of the new screen click companies then search for your company, click on the company name then on the left hand side there is often a SWOT analysis created by company reports see what threats you can find</a:t>
              </a:r>
            </a:p>
          </p:txBody>
        </p:sp>
        <p:pic>
          <p:nvPicPr>
            <p:cNvPr id="8" name="Picture 2" descr="Amazon.co.uk: Question of the Day : Alexa Skills">
              <a:extLst>
                <a:ext uri="{FF2B5EF4-FFF2-40B4-BE49-F238E27FC236}">
                  <a16:creationId xmlns:a16="http://schemas.microsoft.com/office/drawing/2014/main" id="{23D4459F-EA87-2405-4B8D-DB37C32DAFE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46592" y="-477010"/>
              <a:ext cx="604827" cy="102545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778E4-D5EA-D9E3-EA92-06F0D1C54B9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E2F56D-10DE-9D83-5EC2-5203F16CBB4F}"/>
              </a:ext>
            </a:extLst>
          </p:cNvPr>
          <p:cNvPicPr>
            <a:picLocks noChangeAspect="1"/>
          </p:cNvPicPr>
          <p:nvPr/>
        </p:nvPicPr>
        <p:blipFill>
          <a:blip r:embed="rId2"/>
          <a:stretch>
            <a:fillRect/>
          </a:stretch>
        </p:blipFill>
        <p:spPr>
          <a:xfrm>
            <a:off x="4239871" y="548815"/>
            <a:ext cx="3712257" cy="3712257"/>
          </a:xfrm>
          <a:prstGeom prst="rect">
            <a:avLst/>
          </a:prstGeom>
        </p:spPr>
      </p:pic>
    </p:spTree>
    <p:extLst>
      <p:ext uri="{BB962C8B-B14F-4D97-AF65-F5344CB8AC3E}">
        <p14:creationId xmlns:p14="http://schemas.microsoft.com/office/powerpoint/2010/main" val="246400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323EFA-28BF-9D64-0FA9-4596D159F31C}"/>
              </a:ext>
            </a:extLst>
          </p:cNvPr>
          <p:cNvSpPr>
            <a:spLocks noGrp="1"/>
          </p:cNvSpPr>
          <p:nvPr>
            <p:ph idx="1"/>
          </p:nvPr>
        </p:nvSpPr>
        <p:spPr>
          <a:xfrm>
            <a:off x="133707" y="1285892"/>
            <a:ext cx="6509690" cy="5357504"/>
          </a:xfrm>
        </p:spPr>
        <p:txBody>
          <a:bodyPr>
            <a:normAutofit fontScale="32500" lnSpcReduction="20000"/>
          </a:bodyPr>
          <a:lstStyle/>
          <a:p>
            <a:pPr marL="0" indent="0">
              <a:buNone/>
            </a:pPr>
            <a:r>
              <a:rPr lang="en-GB" sz="6000" b="1" dirty="0"/>
              <a:t>Nike</a:t>
            </a:r>
          </a:p>
          <a:p>
            <a:pPr marL="0" indent="0">
              <a:buNone/>
            </a:pPr>
            <a:r>
              <a:rPr lang="en-GB" sz="6000" b="1" dirty="0"/>
              <a:t>Strengths</a:t>
            </a:r>
            <a:endParaRPr lang="en-GB" sz="6000" dirty="0"/>
          </a:p>
          <a:p>
            <a:pPr lvl="0"/>
            <a:r>
              <a:rPr lang="en-GB" sz="6000" dirty="0"/>
              <a:t>Strong global brand </a:t>
            </a:r>
          </a:p>
          <a:p>
            <a:pPr lvl="0"/>
            <a:r>
              <a:rPr lang="en-GB" sz="6000" dirty="0"/>
              <a:t>Large customer base </a:t>
            </a:r>
          </a:p>
          <a:p>
            <a:pPr lvl="0"/>
            <a:r>
              <a:rPr lang="en-GB" sz="6000" dirty="0"/>
              <a:t>Strong marketing capability </a:t>
            </a:r>
          </a:p>
          <a:p>
            <a:pPr marL="0" indent="0">
              <a:buNone/>
            </a:pPr>
            <a:r>
              <a:rPr lang="en-GB" sz="6000" b="1" dirty="0"/>
              <a:t>Weaknesses</a:t>
            </a:r>
            <a:endParaRPr lang="en-GB" sz="6000" dirty="0"/>
          </a:p>
          <a:p>
            <a:pPr lvl="0"/>
            <a:r>
              <a:rPr lang="en-GB" sz="6000" dirty="0"/>
              <a:t>Relatively high prices </a:t>
            </a:r>
          </a:p>
          <a:p>
            <a:pPr lvl="0"/>
            <a:r>
              <a:rPr lang="en-GB" sz="6000" dirty="0"/>
              <a:t>Reliance on external manufacturers </a:t>
            </a:r>
          </a:p>
          <a:p>
            <a:pPr marL="0" indent="0">
              <a:buNone/>
            </a:pPr>
            <a:r>
              <a:rPr lang="en-GB" sz="6000" b="1" dirty="0"/>
              <a:t>Opportunities</a:t>
            </a:r>
            <a:endParaRPr lang="en-GB" sz="6000" dirty="0"/>
          </a:p>
          <a:p>
            <a:pPr lvl="0"/>
            <a:r>
              <a:rPr lang="en-GB" sz="6000" dirty="0"/>
              <a:t>Growth in sustainable products </a:t>
            </a:r>
          </a:p>
          <a:p>
            <a:pPr lvl="0"/>
            <a:r>
              <a:rPr lang="en-GB" sz="6000" dirty="0"/>
              <a:t>Growing demand for direct-to-consumer shopping </a:t>
            </a:r>
          </a:p>
          <a:p>
            <a:pPr marL="0" indent="0">
              <a:buNone/>
            </a:pPr>
            <a:r>
              <a:rPr lang="en-GB" sz="6000" b="1" dirty="0"/>
              <a:t>Threats</a:t>
            </a:r>
            <a:endParaRPr lang="en-GB" sz="6000" dirty="0"/>
          </a:p>
          <a:p>
            <a:pPr lvl="0"/>
            <a:r>
              <a:rPr lang="en-GB" sz="6000" dirty="0"/>
              <a:t>Strong competition </a:t>
            </a:r>
          </a:p>
          <a:p>
            <a:pPr lvl="0"/>
            <a:r>
              <a:rPr lang="en-GB" sz="6000" dirty="0"/>
              <a:t>Pressure over environmental impact</a:t>
            </a:r>
          </a:p>
          <a:p>
            <a:endParaRPr lang="en-GB" dirty="0"/>
          </a:p>
        </p:txBody>
      </p:sp>
      <p:grpSp>
        <p:nvGrpSpPr>
          <p:cNvPr id="7" name="Group 6">
            <a:extLst>
              <a:ext uri="{FF2B5EF4-FFF2-40B4-BE49-F238E27FC236}">
                <a16:creationId xmlns:a16="http://schemas.microsoft.com/office/drawing/2014/main" id="{AE7843CA-1B45-0B82-D7F7-85C7E87284B9}"/>
              </a:ext>
            </a:extLst>
          </p:cNvPr>
          <p:cNvGrpSpPr/>
          <p:nvPr/>
        </p:nvGrpSpPr>
        <p:grpSpPr>
          <a:xfrm>
            <a:off x="5236366" y="2708286"/>
            <a:ext cx="6447247" cy="1309885"/>
            <a:chOff x="2492165" y="-1891675"/>
            <a:chExt cx="3321607" cy="1790036"/>
          </a:xfrm>
        </p:grpSpPr>
        <p:sp>
          <p:nvSpPr>
            <p:cNvPr id="8" name="TextBox 7">
              <a:extLst>
                <a:ext uri="{FF2B5EF4-FFF2-40B4-BE49-F238E27FC236}">
                  <a16:creationId xmlns:a16="http://schemas.microsoft.com/office/drawing/2014/main" id="{2699E1EC-FD3A-A864-947D-0B2F10B5349E}"/>
                </a:ext>
              </a:extLst>
            </p:cNvPr>
            <p:cNvSpPr txBox="1"/>
            <p:nvPr/>
          </p:nvSpPr>
          <p:spPr>
            <a:xfrm>
              <a:off x="2492165" y="-1891675"/>
              <a:ext cx="3019194" cy="126178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If this is the SWOT analysis, what should Nike actually DO?</a:t>
              </a:r>
            </a:p>
            <a:p>
              <a:endParaRPr lang="en-GB" dirty="0">
                <a:latin typeface="Abadi" panose="020B0604020202020204" pitchFamily="34" charset="0"/>
              </a:endParaRPr>
            </a:p>
            <a:p>
              <a:r>
                <a:rPr lang="en-GB" dirty="0">
                  <a:latin typeface="Abadi" panose="020B0604020202020204" pitchFamily="34" charset="0"/>
                </a:rPr>
                <a:t>10 mins in groups 2/4 discuss</a:t>
              </a:r>
            </a:p>
          </p:txBody>
        </p:sp>
        <p:pic>
          <p:nvPicPr>
            <p:cNvPr id="9" name="Picture 2" descr="Amazon.co.uk: Question of the Day : Alexa Skills">
              <a:extLst>
                <a:ext uri="{FF2B5EF4-FFF2-40B4-BE49-F238E27FC236}">
                  <a16:creationId xmlns:a16="http://schemas.microsoft.com/office/drawing/2014/main" id="{3DC95EA6-80F7-8FF5-167E-1E05B0892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8945" y="-1127089"/>
              <a:ext cx="604827" cy="102545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57850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5" name="Oval 14">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17" name="Rectangle 16">
            <a:extLst>
              <a:ext uri="{FF2B5EF4-FFF2-40B4-BE49-F238E27FC236}">
                <a16:creationId xmlns:a16="http://schemas.microsoft.com/office/drawing/2014/main" id="{7045633D-7FA7-4D93-8E45-D385B582A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82532B9D-ADFC-4AEF-97D4-9FC87BB61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EB84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02.10.2026_16.03.37_REC">
            <a:hlinkClick r:id="" action="ppaction://media"/>
            <a:extLst>
              <a:ext uri="{FF2B5EF4-FFF2-40B4-BE49-F238E27FC236}">
                <a16:creationId xmlns:a16="http://schemas.microsoft.com/office/drawing/2014/main" id="{870928DF-233D-F960-BBFC-579D16076F13}"/>
              </a:ext>
            </a:extLst>
          </p:cNvPr>
          <p:cNvPicPr>
            <a:picLocks noChangeAspect="1"/>
          </p:cNvPicPr>
          <p:nvPr>
            <a:videoFile r:link="rId1"/>
            <p:extLst>
              <p:ext uri="{DAA4B4D4-6D71-4841-9C94-3DE7FCFB9230}">
                <p14:media xmlns:p14="http://schemas.microsoft.com/office/powerpoint/2010/main" r:embed="rId2">
                  <p14:trim st="4426" end="2063"/>
                  <p14:bmkLst>
                    <p14:bmk name="Bookmark 1" time="0"/>
                  </p14:bmkLst>
                </p14:media>
              </p:ext>
            </p:extLst>
          </p:nvPr>
        </p:nvPicPr>
        <p:blipFill>
          <a:blip r:embed="rId6"/>
          <a:srcRect l="8204" t="21875" r="15175" b="31732"/>
          <a:stretch>
            <a:fillRect/>
          </a:stretch>
        </p:blipFill>
        <p:spPr>
          <a:xfrm>
            <a:off x="1894114" y="1950098"/>
            <a:ext cx="7697755" cy="2435290"/>
          </a:xfrm>
          <a:prstGeom prst="rect">
            <a:avLst/>
          </a:prstGeom>
        </p:spPr>
      </p:pic>
    </p:spTree>
    <p:extLst>
      <p:ext uri="{BB962C8B-B14F-4D97-AF65-F5344CB8AC3E}">
        <p14:creationId xmlns:p14="http://schemas.microsoft.com/office/powerpoint/2010/main" val="259341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E702C-842D-3AAB-B2C5-08EA6F9E76AC}"/>
              </a:ext>
            </a:extLst>
          </p:cNvPr>
          <p:cNvSpPr>
            <a:spLocks noGrp="1"/>
          </p:cNvSpPr>
          <p:nvPr>
            <p:ph type="title"/>
          </p:nvPr>
        </p:nvSpPr>
        <p:spPr/>
        <p:txBody>
          <a:bodyPr/>
          <a:lstStyle/>
          <a:p>
            <a:r>
              <a:rPr lang="en-GB" dirty="0"/>
              <a:t>SWOT VS TOWS</a:t>
            </a:r>
          </a:p>
        </p:txBody>
      </p:sp>
      <p:sp>
        <p:nvSpPr>
          <p:cNvPr id="3" name="Content Placeholder 2">
            <a:extLst>
              <a:ext uri="{FF2B5EF4-FFF2-40B4-BE49-F238E27FC236}">
                <a16:creationId xmlns:a16="http://schemas.microsoft.com/office/drawing/2014/main" id="{2EDEAA39-C219-44F2-7102-E9FB27589CA8}"/>
              </a:ext>
            </a:extLst>
          </p:cNvPr>
          <p:cNvSpPr>
            <a:spLocks noGrp="1"/>
          </p:cNvSpPr>
          <p:nvPr>
            <p:ph idx="1"/>
          </p:nvPr>
        </p:nvSpPr>
        <p:spPr>
          <a:xfrm>
            <a:off x="358219" y="1825625"/>
            <a:ext cx="5464083" cy="3575934"/>
          </a:xfrm>
        </p:spPr>
        <p:txBody>
          <a:bodyPr/>
          <a:lstStyle/>
          <a:p>
            <a:r>
              <a:rPr lang="en-GB" b="1" dirty="0"/>
              <a:t>SWOT = diagnosis</a:t>
            </a:r>
          </a:p>
          <a:p>
            <a:r>
              <a:rPr lang="en-GB" dirty="0"/>
              <a:t>It identifies the situation.</a:t>
            </a:r>
          </a:p>
          <a:p>
            <a:r>
              <a:rPr lang="en-GB" b="1" dirty="0"/>
              <a:t>TOWS = strategy generation</a:t>
            </a:r>
            <a:endParaRPr lang="en-GB" dirty="0"/>
          </a:p>
          <a:p>
            <a:r>
              <a:rPr lang="en-GB" dirty="0"/>
              <a:t>It asks us to </a:t>
            </a:r>
            <a:r>
              <a:rPr lang="en-GB" b="1" dirty="0"/>
              <a:t>combine the four categories</a:t>
            </a:r>
            <a:r>
              <a:rPr lang="en-GB" dirty="0"/>
              <a:t> to generate possible responses.</a:t>
            </a:r>
          </a:p>
          <a:p>
            <a:r>
              <a:rPr lang="en-GB" dirty="0"/>
              <a:t>Put this on the board:</a:t>
            </a:r>
          </a:p>
          <a:p>
            <a:endParaRPr lang="en-GB" dirty="0"/>
          </a:p>
        </p:txBody>
      </p:sp>
      <p:sp>
        <p:nvSpPr>
          <p:cNvPr id="5" name="TextBox 4">
            <a:extLst>
              <a:ext uri="{FF2B5EF4-FFF2-40B4-BE49-F238E27FC236}">
                <a16:creationId xmlns:a16="http://schemas.microsoft.com/office/drawing/2014/main" id="{55872C14-1560-F7B7-5DF7-C021F6D6CD7A}"/>
              </a:ext>
            </a:extLst>
          </p:cNvPr>
          <p:cNvSpPr txBox="1"/>
          <p:nvPr/>
        </p:nvSpPr>
        <p:spPr>
          <a:xfrm>
            <a:off x="6379031" y="2138210"/>
            <a:ext cx="4033933" cy="1754326"/>
          </a:xfrm>
          <a:prstGeom prst="rect">
            <a:avLst/>
          </a:prstGeom>
          <a:noFill/>
        </p:spPr>
        <p:txBody>
          <a:bodyPr wrap="square">
            <a:spAutoFit/>
          </a:bodyPr>
          <a:lstStyle/>
          <a:p>
            <a:r>
              <a:rPr lang="en-GB" b="1" dirty="0"/>
              <a:t>SWOT asks: “What is happening?”</a:t>
            </a:r>
          </a:p>
          <a:p>
            <a:endParaRPr lang="en-GB" b="1" dirty="0"/>
          </a:p>
          <a:p>
            <a:endParaRPr lang="en-GB" b="1" dirty="0"/>
          </a:p>
          <a:p>
            <a:br>
              <a:rPr lang="en-GB" dirty="0"/>
            </a:br>
            <a:r>
              <a:rPr lang="en-GB" b="1" dirty="0"/>
              <a:t>TOWS asks: “Given what is happening, what could we do?”</a:t>
            </a:r>
            <a:endParaRPr lang="en-GB" dirty="0"/>
          </a:p>
        </p:txBody>
      </p:sp>
    </p:spTree>
    <p:extLst>
      <p:ext uri="{BB962C8B-B14F-4D97-AF65-F5344CB8AC3E}">
        <p14:creationId xmlns:p14="http://schemas.microsoft.com/office/powerpoint/2010/main" val="4277721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24BF-A71D-2EC1-4D2E-FC169D295599}"/>
              </a:ext>
            </a:extLst>
          </p:cNvPr>
          <p:cNvSpPr>
            <a:spLocks noGrp="1"/>
          </p:cNvSpPr>
          <p:nvPr>
            <p:ph type="title"/>
          </p:nvPr>
        </p:nvSpPr>
        <p:spPr>
          <a:xfrm>
            <a:off x="2941354" y="740080"/>
            <a:ext cx="11594969" cy="1325563"/>
          </a:xfrm>
        </p:spPr>
        <p:txBody>
          <a:bodyPr/>
          <a:lstStyle/>
          <a:p>
            <a:r>
              <a:rPr lang="en-GB" dirty="0"/>
              <a:t>TOWS asks 4 questions… </a:t>
            </a:r>
          </a:p>
        </p:txBody>
      </p:sp>
      <p:sp>
        <p:nvSpPr>
          <p:cNvPr id="3" name="Content Placeholder 2">
            <a:extLst>
              <a:ext uri="{FF2B5EF4-FFF2-40B4-BE49-F238E27FC236}">
                <a16:creationId xmlns:a16="http://schemas.microsoft.com/office/drawing/2014/main" id="{F391114F-F3B4-DA54-A30F-2CD3ACE1118D}"/>
              </a:ext>
            </a:extLst>
          </p:cNvPr>
          <p:cNvSpPr>
            <a:spLocks noGrp="1"/>
          </p:cNvSpPr>
          <p:nvPr>
            <p:ph idx="1"/>
          </p:nvPr>
        </p:nvSpPr>
        <p:spPr>
          <a:xfrm>
            <a:off x="292327" y="2065643"/>
            <a:ext cx="6033829" cy="3651349"/>
          </a:xfrm>
        </p:spPr>
        <p:txBody>
          <a:bodyPr>
            <a:noAutofit/>
          </a:bodyPr>
          <a:lstStyle/>
          <a:p>
            <a:pPr marL="0" indent="0">
              <a:buNone/>
            </a:pPr>
            <a:r>
              <a:rPr lang="en-GB" sz="1800" dirty="0"/>
              <a:t>SO — Strength + Opportunity</a:t>
            </a:r>
          </a:p>
          <a:p>
            <a:r>
              <a:rPr lang="en-GB" sz="1800" dirty="0"/>
              <a:t>How can we use our strengths to take advantage of an opportunity?</a:t>
            </a:r>
          </a:p>
          <a:p>
            <a:endParaRPr lang="en-GB" sz="1800" dirty="0"/>
          </a:p>
          <a:p>
            <a:pPr marL="0" indent="0">
              <a:buNone/>
            </a:pPr>
            <a:r>
              <a:rPr lang="en-GB" sz="1800" dirty="0"/>
              <a:t>ST — Strength + Threat</a:t>
            </a:r>
          </a:p>
          <a:p>
            <a:r>
              <a:rPr lang="en-GB" sz="1800" dirty="0"/>
              <a:t>How can we use our strengths to reduce or respond to a threat?</a:t>
            </a:r>
          </a:p>
          <a:p>
            <a:endParaRPr lang="en-GB" sz="1800" dirty="0"/>
          </a:p>
          <a:p>
            <a:pPr marL="0" indent="0">
              <a:buNone/>
            </a:pPr>
            <a:r>
              <a:rPr lang="en-GB" sz="1800" dirty="0"/>
              <a:t>WO — Weakness + Opportunity</a:t>
            </a:r>
          </a:p>
          <a:p>
            <a:r>
              <a:rPr lang="en-GB" sz="1800" dirty="0"/>
              <a:t>Can an opportunity help us overcome a weakness?</a:t>
            </a:r>
          </a:p>
          <a:p>
            <a:endParaRPr lang="en-GB" sz="1800" dirty="0"/>
          </a:p>
          <a:p>
            <a:pPr marL="0" indent="0">
              <a:buNone/>
            </a:pPr>
            <a:r>
              <a:rPr lang="en-GB" sz="1800" dirty="0"/>
              <a:t>WT — Weakness + Threat</a:t>
            </a:r>
          </a:p>
          <a:p>
            <a:r>
              <a:rPr lang="en-GB" sz="1800" dirty="0"/>
              <a:t>How can we minimise a weakness and avoid a threat?</a:t>
            </a:r>
          </a:p>
          <a:p>
            <a:endParaRPr lang="en-GB" sz="1800" dirty="0"/>
          </a:p>
          <a:p>
            <a:pPr marL="0" indent="0">
              <a:buNone/>
            </a:pPr>
            <a:endParaRPr lang="en-GB" sz="1800" dirty="0"/>
          </a:p>
          <a:p>
            <a:pPr marL="0" indent="0">
              <a:buNone/>
            </a:pPr>
            <a:endParaRPr lang="en-GB" sz="1800" dirty="0"/>
          </a:p>
          <a:p>
            <a:endParaRPr lang="en-GB" sz="1800" dirty="0"/>
          </a:p>
        </p:txBody>
      </p:sp>
      <p:grpSp>
        <p:nvGrpSpPr>
          <p:cNvPr id="24" name="Group 23">
            <a:extLst>
              <a:ext uri="{FF2B5EF4-FFF2-40B4-BE49-F238E27FC236}">
                <a16:creationId xmlns:a16="http://schemas.microsoft.com/office/drawing/2014/main" id="{0928CACB-532F-EB66-B520-7D4661E23A3B}"/>
              </a:ext>
            </a:extLst>
          </p:cNvPr>
          <p:cNvGrpSpPr/>
          <p:nvPr/>
        </p:nvGrpSpPr>
        <p:grpSpPr>
          <a:xfrm>
            <a:off x="6210300" y="2481357"/>
            <a:ext cx="5826549" cy="3235635"/>
            <a:chOff x="6604446" y="3451678"/>
            <a:chExt cx="4911250" cy="2817930"/>
          </a:xfrm>
        </p:grpSpPr>
        <p:sp>
          <p:nvSpPr>
            <p:cNvPr id="10" name="Freeform: Shape 9">
              <a:extLst>
                <a:ext uri="{FF2B5EF4-FFF2-40B4-BE49-F238E27FC236}">
                  <a16:creationId xmlns:a16="http://schemas.microsoft.com/office/drawing/2014/main" id="{BAB173BB-BBFF-D489-AF2F-ED1222E25907}"/>
                </a:ext>
              </a:extLst>
            </p:cNvPr>
            <p:cNvSpPr/>
            <p:nvPr/>
          </p:nvSpPr>
          <p:spPr>
            <a:xfrm>
              <a:off x="6604446" y="4458081"/>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endParaRPr lang="en-GB" sz="1400" dirty="0"/>
            </a:p>
            <a:p>
              <a:pPr algn="ctr" defTabSz="1555750">
                <a:lnSpc>
                  <a:spcPct val="90000"/>
                </a:lnSpc>
                <a:spcBef>
                  <a:spcPct val="0"/>
                </a:spcBef>
                <a:spcAft>
                  <a:spcPct val="35000"/>
                </a:spcAft>
              </a:pPr>
              <a:r>
                <a:rPr lang="en-GB" sz="1400" dirty="0"/>
                <a:t>Strengths</a:t>
              </a:r>
            </a:p>
            <a:p>
              <a:pPr marL="0" lvl="0" indent="0" algn="ctr" defTabSz="1555750">
                <a:lnSpc>
                  <a:spcPct val="90000"/>
                </a:lnSpc>
                <a:spcBef>
                  <a:spcPct val="0"/>
                </a:spcBef>
                <a:spcAft>
                  <a:spcPct val="35000"/>
                </a:spcAft>
                <a:buNone/>
              </a:pPr>
              <a:endParaRPr lang="en-GB" sz="1400" kern="1200" dirty="0"/>
            </a:p>
          </p:txBody>
        </p:sp>
        <p:sp>
          <p:nvSpPr>
            <p:cNvPr id="12" name="Freeform: Shape 11">
              <a:extLst>
                <a:ext uri="{FF2B5EF4-FFF2-40B4-BE49-F238E27FC236}">
                  <a16:creationId xmlns:a16="http://schemas.microsoft.com/office/drawing/2014/main" id="{ABE6F7A7-2DBF-238C-4735-6F465F61DE83}"/>
                </a:ext>
              </a:extLst>
            </p:cNvPr>
            <p:cNvSpPr/>
            <p:nvPr/>
          </p:nvSpPr>
          <p:spPr>
            <a:xfrm>
              <a:off x="6604446" y="5464485"/>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FFC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endParaRPr lang="en-GB" sz="1400" dirty="0"/>
            </a:p>
            <a:p>
              <a:pPr algn="ctr" defTabSz="1555750">
                <a:lnSpc>
                  <a:spcPct val="90000"/>
                </a:lnSpc>
                <a:spcBef>
                  <a:spcPct val="0"/>
                </a:spcBef>
                <a:spcAft>
                  <a:spcPct val="35000"/>
                </a:spcAft>
              </a:pPr>
              <a:r>
                <a:rPr lang="en-GB" sz="1400" dirty="0"/>
                <a:t>Weaknesses</a:t>
              </a:r>
            </a:p>
            <a:p>
              <a:pPr marL="0" lvl="0" indent="0" algn="ctr" defTabSz="1555750">
                <a:lnSpc>
                  <a:spcPct val="90000"/>
                </a:lnSpc>
                <a:spcBef>
                  <a:spcPct val="0"/>
                </a:spcBef>
                <a:spcAft>
                  <a:spcPct val="35000"/>
                </a:spcAft>
                <a:buNone/>
              </a:pPr>
              <a:endParaRPr lang="en-GB" sz="1400" kern="1200" dirty="0"/>
            </a:p>
          </p:txBody>
        </p:sp>
        <p:sp>
          <p:nvSpPr>
            <p:cNvPr id="14" name="Freeform: Shape 13">
              <a:extLst>
                <a:ext uri="{FF2B5EF4-FFF2-40B4-BE49-F238E27FC236}">
                  <a16:creationId xmlns:a16="http://schemas.microsoft.com/office/drawing/2014/main" id="{937CBC61-FE15-4D47-01C4-ADACE31378B6}"/>
                </a:ext>
              </a:extLst>
            </p:cNvPr>
            <p:cNvSpPr/>
            <p:nvPr/>
          </p:nvSpPr>
          <p:spPr>
            <a:xfrm>
              <a:off x="8389136" y="5464485"/>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33993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t>WO</a:t>
              </a:r>
            </a:p>
          </p:txBody>
        </p:sp>
        <p:sp>
          <p:nvSpPr>
            <p:cNvPr id="16" name="Freeform: Shape 15">
              <a:extLst>
                <a:ext uri="{FF2B5EF4-FFF2-40B4-BE49-F238E27FC236}">
                  <a16:creationId xmlns:a16="http://schemas.microsoft.com/office/drawing/2014/main" id="{8564317F-C153-0BA9-8480-FABBCE2E5B11}"/>
                </a:ext>
              </a:extLst>
            </p:cNvPr>
            <p:cNvSpPr/>
            <p:nvPr/>
          </p:nvSpPr>
          <p:spPr>
            <a:xfrm>
              <a:off x="8389136" y="4458081"/>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FF33CC"/>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t>SO</a:t>
              </a:r>
            </a:p>
          </p:txBody>
        </p:sp>
        <p:sp>
          <p:nvSpPr>
            <p:cNvPr id="18" name="Freeform: Shape 17">
              <a:extLst>
                <a:ext uri="{FF2B5EF4-FFF2-40B4-BE49-F238E27FC236}">
                  <a16:creationId xmlns:a16="http://schemas.microsoft.com/office/drawing/2014/main" id="{EA4FF812-1A39-F31D-038C-10928C5B0DAE}"/>
                </a:ext>
              </a:extLst>
            </p:cNvPr>
            <p:cNvSpPr/>
            <p:nvPr/>
          </p:nvSpPr>
          <p:spPr>
            <a:xfrm>
              <a:off x="8389136" y="3451678"/>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r>
                <a:rPr lang="en-GB" sz="1400" dirty="0"/>
                <a:t>Opportunities</a:t>
              </a:r>
            </a:p>
          </p:txBody>
        </p:sp>
        <p:sp>
          <p:nvSpPr>
            <p:cNvPr id="20" name="Freeform: Shape 19">
              <a:extLst>
                <a:ext uri="{FF2B5EF4-FFF2-40B4-BE49-F238E27FC236}">
                  <a16:creationId xmlns:a16="http://schemas.microsoft.com/office/drawing/2014/main" id="{239ABEC2-2C2B-8127-F76A-2B7B3CF65C1B}"/>
                </a:ext>
              </a:extLst>
            </p:cNvPr>
            <p:cNvSpPr/>
            <p:nvPr/>
          </p:nvSpPr>
          <p:spPr>
            <a:xfrm>
              <a:off x="10173825" y="3451678"/>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33CC3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algn="ctr" defTabSz="1555750">
                <a:lnSpc>
                  <a:spcPct val="90000"/>
                </a:lnSpc>
                <a:spcBef>
                  <a:spcPct val="0"/>
                </a:spcBef>
                <a:spcAft>
                  <a:spcPct val="35000"/>
                </a:spcAft>
              </a:pPr>
              <a:endParaRPr lang="en-GB" sz="1400" dirty="0"/>
            </a:p>
            <a:p>
              <a:pPr algn="ctr" defTabSz="1555750">
                <a:lnSpc>
                  <a:spcPct val="90000"/>
                </a:lnSpc>
                <a:spcBef>
                  <a:spcPct val="0"/>
                </a:spcBef>
                <a:spcAft>
                  <a:spcPct val="35000"/>
                </a:spcAft>
              </a:pPr>
              <a:r>
                <a:rPr lang="en-GB" sz="1400" dirty="0"/>
                <a:t>Threats</a:t>
              </a:r>
            </a:p>
            <a:p>
              <a:pPr marL="0" lvl="0" indent="0" algn="ctr" defTabSz="1555750">
                <a:lnSpc>
                  <a:spcPct val="90000"/>
                </a:lnSpc>
                <a:spcBef>
                  <a:spcPct val="0"/>
                </a:spcBef>
                <a:spcAft>
                  <a:spcPct val="35000"/>
                </a:spcAft>
                <a:buNone/>
              </a:pPr>
              <a:endParaRPr lang="en-GB" sz="1400" kern="1200" dirty="0"/>
            </a:p>
          </p:txBody>
        </p:sp>
        <p:sp>
          <p:nvSpPr>
            <p:cNvPr id="22" name="Freeform: Shape 21">
              <a:extLst>
                <a:ext uri="{FF2B5EF4-FFF2-40B4-BE49-F238E27FC236}">
                  <a16:creationId xmlns:a16="http://schemas.microsoft.com/office/drawing/2014/main" id="{98EAAC84-DA11-19F8-6524-D40347B16469}"/>
                </a:ext>
              </a:extLst>
            </p:cNvPr>
            <p:cNvSpPr/>
            <p:nvPr/>
          </p:nvSpPr>
          <p:spPr>
            <a:xfrm>
              <a:off x="10173825" y="4458081"/>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CC66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t>ST</a:t>
              </a:r>
            </a:p>
          </p:txBody>
        </p:sp>
        <p:sp>
          <p:nvSpPr>
            <p:cNvPr id="23" name="Freeform: Shape 22">
              <a:extLst>
                <a:ext uri="{FF2B5EF4-FFF2-40B4-BE49-F238E27FC236}">
                  <a16:creationId xmlns:a16="http://schemas.microsoft.com/office/drawing/2014/main" id="{C937A2DE-F68B-98E8-0802-8410E2453B9F}"/>
                </a:ext>
              </a:extLst>
            </p:cNvPr>
            <p:cNvSpPr/>
            <p:nvPr/>
          </p:nvSpPr>
          <p:spPr>
            <a:xfrm>
              <a:off x="10173824" y="5464485"/>
              <a:ext cx="1341871" cy="805123"/>
            </a:xfrm>
            <a:custGeom>
              <a:avLst/>
              <a:gdLst>
                <a:gd name="csX0" fmla="*/ 0 w 1341871"/>
                <a:gd name="csY0" fmla="*/ 80512 h 805123"/>
                <a:gd name="csX1" fmla="*/ 80512 w 1341871"/>
                <a:gd name="csY1" fmla="*/ 0 h 805123"/>
                <a:gd name="csX2" fmla="*/ 1261359 w 1341871"/>
                <a:gd name="csY2" fmla="*/ 0 h 805123"/>
                <a:gd name="csX3" fmla="*/ 1341871 w 1341871"/>
                <a:gd name="csY3" fmla="*/ 80512 h 805123"/>
                <a:gd name="csX4" fmla="*/ 1341871 w 1341871"/>
                <a:gd name="csY4" fmla="*/ 724611 h 805123"/>
                <a:gd name="csX5" fmla="*/ 1261359 w 1341871"/>
                <a:gd name="csY5" fmla="*/ 805123 h 805123"/>
                <a:gd name="csX6" fmla="*/ 80512 w 1341871"/>
                <a:gd name="csY6" fmla="*/ 805123 h 805123"/>
                <a:gd name="csX7" fmla="*/ 0 w 1341871"/>
                <a:gd name="csY7" fmla="*/ 724611 h 805123"/>
                <a:gd name="csX8" fmla="*/ 0 w 1341871"/>
                <a:gd name="csY8" fmla="*/ 80512 h 8051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1871" h="805123">
                  <a:moveTo>
                    <a:pt x="0" y="80512"/>
                  </a:moveTo>
                  <a:cubicBezTo>
                    <a:pt x="0" y="36046"/>
                    <a:pt x="36046" y="0"/>
                    <a:pt x="80512" y="0"/>
                  </a:cubicBezTo>
                  <a:lnTo>
                    <a:pt x="1261359" y="0"/>
                  </a:lnTo>
                  <a:cubicBezTo>
                    <a:pt x="1305825" y="0"/>
                    <a:pt x="1341871" y="36046"/>
                    <a:pt x="1341871" y="80512"/>
                  </a:cubicBezTo>
                  <a:lnTo>
                    <a:pt x="1341871" y="724611"/>
                  </a:lnTo>
                  <a:cubicBezTo>
                    <a:pt x="1341871" y="769077"/>
                    <a:pt x="1305825" y="805123"/>
                    <a:pt x="1261359" y="805123"/>
                  </a:cubicBezTo>
                  <a:lnTo>
                    <a:pt x="80512" y="805123"/>
                  </a:lnTo>
                  <a:cubicBezTo>
                    <a:pt x="36046" y="805123"/>
                    <a:pt x="0" y="769077"/>
                    <a:pt x="0" y="724611"/>
                  </a:cubicBezTo>
                  <a:lnTo>
                    <a:pt x="0" y="80512"/>
                  </a:lnTo>
                  <a:close/>
                </a:path>
              </a:pathLst>
            </a:custGeom>
            <a:solidFill>
              <a:srgbClr val="CCFF99"/>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931" tIns="156931" rIns="156931" bIns="156931" numCol="1" spcCol="1270" anchor="ctr" anchorCtr="0">
              <a:noAutofit/>
            </a:bodyPr>
            <a:lstStyle/>
            <a:p>
              <a:pPr marL="0" lvl="0" indent="0" algn="ctr" defTabSz="1555750">
                <a:lnSpc>
                  <a:spcPct val="90000"/>
                </a:lnSpc>
                <a:spcBef>
                  <a:spcPct val="0"/>
                </a:spcBef>
                <a:spcAft>
                  <a:spcPct val="35000"/>
                </a:spcAft>
                <a:buNone/>
              </a:pPr>
              <a:r>
                <a:rPr lang="en-GB" sz="1400" kern="1200" dirty="0">
                  <a:solidFill>
                    <a:srgbClr val="339933"/>
                  </a:solidFill>
                </a:rPr>
                <a:t>WT</a:t>
              </a:r>
            </a:p>
          </p:txBody>
        </p:sp>
      </p:grpSp>
    </p:spTree>
    <p:extLst>
      <p:ext uri="{BB962C8B-B14F-4D97-AF65-F5344CB8AC3E}">
        <p14:creationId xmlns:p14="http://schemas.microsoft.com/office/powerpoint/2010/main" val="4102697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3ED6431-3ABE-4CE4-237E-5AFB4211C3B7}"/>
              </a:ext>
            </a:extLst>
          </p:cNvPr>
          <p:cNvPicPr>
            <a:picLocks noGrp="1" noChangeAspect="1"/>
          </p:cNvPicPr>
          <p:nvPr>
            <p:ph idx="1"/>
          </p:nvPr>
        </p:nvPicPr>
        <p:blipFill>
          <a:blip r:embed="rId2"/>
          <a:srcRect b="13311"/>
          <a:stretch>
            <a:fillRect/>
          </a:stretch>
        </p:blipFill>
        <p:spPr>
          <a:xfrm>
            <a:off x="410547" y="1712038"/>
            <a:ext cx="6162065" cy="3776686"/>
          </a:xfrm>
          <a:prstGeom prst="rect">
            <a:avLst/>
          </a:prstGeom>
        </p:spPr>
      </p:pic>
      <p:sp>
        <p:nvSpPr>
          <p:cNvPr id="7" name="TextBox 6">
            <a:extLst>
              <a:ext uri="{FF2B5EF4-FFF2-40B4-BE49-F238E27FC236}">
                <a16:creationId xmlns:a16="http://schemas.microsoft.com/office/drawing/2014/main" id="{DD868947-3219-6AB8-0428-C0A557F7F862}"/>
              </a:ext>
            </a:extLst>
          </p:cNvPr>
          <p:cNvSpPr txBox="1"/>
          <p:nvPr/>
        </p:nvSpPr>
        <p:spPr>
          <a:xfrm>
            <a:off x="7378183" y="2340724"/>
            <a:ext cx="4300633" cy="2585323"/>
          </a:xfrm>
          <a:prstGeom prst="rect">
            <a:avLst/>
          </a:prstGeom>
          <a:noFill/>
        </p:spPr>
        <p:txBody>
          <a:bodyPr wrap="square">
            <a:spAutoFit/>
          </a:bodyPr>
          <a:lstStyle/>
          <a:p>
            <a:r>
              <a:rPr lang="en-GB" dirty="0"/>
              <a:t>TOWS doesn't magically tell you the answer. It generates strategic options.</a:t>
            </a:r>
          </a:p>
          <a:p>
            <a:endParaRPr lang="en-GB" dirty="0"/>
          </a:p>
          <a:p>
            <a:r>
              <a:rPr lang="en-GB" b="1" dirty="0"/>
              <a:t>SWOT</a:t>
            </a:r>
            <a:endParaRPr lang="en-GB" dirty="0"/>
          </a:p>
          <a:p>
            <a:r>
              <a:rPr lang="en-GB" dirty="0"/>
              <a:t>“We have a strong brand.”</a:t>
            </a:r>
          </a:p>
          <a:p>
            <a:r>
              <a:rPr lang="en-GB" b="1" dirty="0"/>
              <a:t>TOWS</a:t>
            </a:r>
            <a:endParaRPr lang="en-GB" dirty="0"/>
          </a:p>
          <a:p>
            <a:r>
              <a:rPr lang="en-GB" dirty="0"/>
              <a:t>“How might we use that strength given the opportunities and threats facing us?”</a:t>
            </a:r>
          </a:p>
          <a:p>
            <a:endParaRPr lang="en-GB" dirty="0"/>
          </a:p>
        </p:txBody>
      </p:sp>
    </p:spTree>
    <p:extLst>
      <p:ext uri="{BB962C8B-B14F-4D97-AF65-F5344CB8AC3E}">
        <p14:creationId xmlns:p14="http://schemas.microsoft.com/office/powerpoint/2010/main" val="4186070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8D46-3163-4882-8E5B-C91F3A3BC187}"/>
              </a:ext>
            </a:extLst>
          </p:cNvPr>
          <p:cNvSpPr>
            <a:spLocks noGrp="1"/>
          </p:cNvSpPr>
          <p:nvPr>
            <p:ph type="title"/>
          </p:nvPr>
        </p:nvSpPr>
        <p:spPr>
          <a:xfrm>
            <a:off x="419813" y="786183"/>
            <a:ext cx="11594969" cy="1325563"/>
          </a:xfrm>
        </p:spPr>
        <p:txBody>
          <a:bodyPr>
            <a:normAutofit/>
          </a:bodyPr>
          <a:lstStyle/>
          <a:p>
            <a:r>
              <a:rPr lang="en-GB" sz="3200" b="1" dirty="0" err="1"/>
              <a:t>GreenBite</a:t>
            </a:r>
            <a:r>
              <a:rPr lang="en-GB" sz="3200" dirty="0"/>
              <a:t> is a small UK company selling plant based ready meals.</a:t>
            </a:r>
          </a:p>
        </p:txBody>
      </p:sp>
      <p:sp>
        <p:nvSpPr>
          <p:cNvPr id="3" name="Content Placeholder 2">
            <a:extLst>
              <a:ext uri="{FF2B5EF4-FFF2-40B4-BE49-F238E27FC236}">
                <a16:creationId xmlns:a16="http://schemas.microsoft.com/office/drawing/2014/main" id="{77C09177-1526-B801-D65B-5B8C39F555DD}"/>
              </a:ext>
            </a:extLst>
          </p:cNvPr>
          <p:cNvSpPr>
            <a:spLocks noGrp="1"/>
          </p:cNvSpPr>
          <p:nvPr>
            <p:ph idx="1"/>
          </p:nvPr>
        </p:nvSpPr>
        <p:spPr>
          <a:xfrm>
            <a:off x="0" y="2638828"/>
            <a:ext cx="4242351" cy="3651349"/>
          </a:xfrm>
        </p:spPr>
        <p:txBody>
          <a:bodyPr>
            <a:normAutofit/>
          </a:bodyPr>
          <a:lstStyle/>
          <a:p>
            <a:pPr marL="0" indent="0">
              <a:buNone/>
            </a:pPr>
            <a:r>
              <a:rPr lang="en-GB" sz="1600" b="1" dirty="0"/>
              <a:t>Strengths</a:t>
            </a:r>
            <a:endParaRPr lang="en-GB" sz="1600" dirty="0"/>
          </a:p>
          <a:p>
            <a:pPr marL="0" lvl="0" indent="0">
              <a:buNone/>
            </a:pPr>
            <a:r>
              <a:rPr lang="en-GB" sz="1600" dirty="0"/>
              <a:t>Strong reputation for healthy food </a:t>
            </a:r>
          </a:p>
          <a:p>
            <a:pPr marL="0" lvl="0" indent="0">
              <a:buNone/>
            </a:pPr>
            <a:r>
              <a:rPr lang="en-GB" sz="1600" dirty="0"/>
              <a:t>Loyal customer base </a:t>
            </a:r>
          </a:p>
          <a:p>
            <a:pPr marL="0" lvl="0" indent="0">
              <a:buNone/>
            </a:pPr>
            <a:r>
              <a:rPr lang="en-GB" sz="1600" dirty="0"/>
              <a:t>Innovative recipes </a:t>
            </a:r>
          </a:p>
          <a:p>
            <a:pPr marL="0" indent="0">
              <a:buNone/>
            </a:pPr>
            <a:r>
              <a:rPr lang="en-GB" sz="1600" b="1" dirty="0"/>
              <a:t>Weaknesses</a:t>
            </a:r>
            <a:endParaRPr lang="en-GB" sz="1600" dirty="0"/>
          </a:p>
          <a:p>
            <a:pPr marL="0" lvl="0" indent="0">
              <a:buNone/>
            </a:pPr>
            <a:r>
              <a:rPr lang="en-GB" sz="1600" dirty="0"/>
              <a:t>Small marketing budget </a:t>
            </a:r>
          </a:p>
          <a:p>
            <a:pPr marL="0" lvl="0" indent="0">
              <a:buNone/>
            </a:pPr>
            <a:r>
              <a:rPr lang="en-GB" sz="1600" dirty="0"/>
              <a:t>Higher production costs </a:t>
            </a:r>
          </a:p>
          <a:p>
            <a:pPr marL="0" lvl="0" indent="0">
              <a:buNone/>
            </a:pPr>
            <a:r>
              <a:rPr lang="en-GB" sz="1600" dirty="0"/>
              <a:t>Limited distribution </a:t>
            </a:r>
          </a:p>
          <a:p>
            <a:pPr marL="0" indent="0">
              <a:buNone/>
            </a:pPr>
            <a:endParaRPr lang="en-GB" sz="1600" dirty="0"/>
          </a:p>
        </p:txBody>
      </p:sp>
      <p:sp>
        <p:nvSpPr>
          <p:cNvPr id="5" name="TextBox 4">
            <a:extLst>
              <a:ext uri="{FF2B5EF4-FFF2-40B4-BE49-F238E27FC236}">
                <a16:creationId xmlns:a16="http://schemas.microsoft.com/office/drawing/2014/main" id="{7E4E4733-D953-D3FF-48C7-D0CCE26910EE}"/>
              </a:ext>
            </a:extLst>
          </p:cNvPr>
          <p:cNvSpPr txBox="1"/>
          <p:nvPr/>
        </p:nvSpPr>
        <p:spPr>
          <a:xfrm>
            <a:off x="3100876" y="2543382"/>
            <a:ext cx="2898708" cy="3293209"/>
          </a:xfrm>
          <a:prstGeom prst="rect">
            <a:avLst/>
          </a:prstGeom>
          <a:noFill/>
        </p:spPr>
        <p:txBody>
          <a:bodyPr wrap="square">
            <a:spAutoFit/>
          </a:bodyPr>
          <a:lstStyle/>
          <a:p>
            <a:r>
              <a:rPr lang="en-GB" sz="1600" b="1" dirty="0"/>
              <a:t>Opportunities</a:t>
            </a:r>
            <a:endParaRPr lang="en-GB" sz="1600" dirty="0"/>
          </a:p>
          <a:p>
            <a:pPr lvl="0"/>
            <a:r>
              <a:rPr lang="en-GB" sz="1600" dirty="0"/>
              <a:t>Growing interest in healthier diets </a:t>
            </a:r>
          </a:p>
          <a:p>
            <a:pPr lvl="0"/>
            <a:r>
              <a:rPr lang="en-GB" sz="1600" dirty="0"/>
              <a:t>Supermarkets expanding plant-based ranges </a:t>
            </a:r>
          </a:p>
          <a:p>
            <a:pPr lvl="0"/>
            <a:r>
              <a:rPr lang="en-GB" sz="1600" dirty="0"/>
              <a:t>Growth in online food shopping </a:t>
            </a:r>
          </a:p>
          <a:p>
            <a:r>
              <a:rPr lang="en-GB" sz="1600" b="1" dirty="0"/>
              <a:t>Threats</a:t>
            </a:r>
            <a:endParaRPr lang="en-GB" sz="1600" dirty="0"/>
          </a:p>
          <a:p>
            <a:pPr lvl="0"/>
            <a:r>
              <a:rPr lang="en-GB" sz="1600" dirty="0"/>
              <a:t>Large food companies entering the market </a:t>
            </a:r>
          </a:p>
          <a:p>
            <a:pPr lvl="0"/>
            <a:r>
              <a:rPr lang="en-GB" sz="1600" dirty="0"/>
              <a:t>Supermarkets putting pressure on suppliers' prices </a:t>
            </a:r>
          </a:p>
          <a:p>
            <a:pPr lvl="0"/>
            <a:r>
              <a:rPr lang="en-GB" sz="1600" dirty="0"/>
              <a:t>Consumers facing higher living costs</a:t>
            </a:r>
          </a:p>
        </p:txBody>
      </p:sp>
      <p:sp>
        <p:nvSpPr>
          <p:cNvPr id="12" name="TextBox 11">
            <a:extLst>
              <a:ext uri="{FF2B5EF4-FFF2-40B4-BE49-F238E27FC236}">
                <a16:creationId xmlns:a16="http://schemas.microsoft.com/office/drawing/2014/main" id="{6BC075F2-258D-5E9F-6C84-EE3EEBA236B5}"/>
              </a:ext>
            </a:extLst>
          </p:cNvPr>
          <p:cNvSpPr txBox="1"/>
          <p:nvPr/>
        </p:nvSpPr>
        <p:spPr>
          <a:xfrm>
            <a:off x="6528002" y="2319859"/>
            <a:ext cx="5144916" cy="397031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buNone/>
            </a:pPr>
            <a:r>
              <a:rPr lang="en-GB" b="1" dirty="0"/>
              <a:t>SO</a:t>
            </a:r>
          </a:p>
          <a:p>
            <a:pPr>
              <a:buNone/>
            </a:pPr>
            <a:r>
              <a:rPr lang="en-GB" dirty="0"/>
              <a:t>How could </a:t>
            </a:r>
            <a:r>
              <a:rPr lang="en-GB" dirty="0" err="1"/>
              <a:t>GreenBite</a:t>
            </a:r>
            <a:r>
              <a:rPr lang="en-GB" dirty="0"/>
              <a:t> use its strengths to exploit an opportunity?</a:t>
            </a:r>
          </a:p>
          <a:p>
            <a:pPr>
              <a:buNone/>
            </a:pPr>
            <a:r>
              <a:rPr lang="en-GB" b="1" dirty="0"/>
              <a:t>ST</a:t>
            </a:r>
          </a:p>
          <a:p>
            <a:pPr>
              <a:buNone/>
            </a:pPr>
            <a:r>
              <a:rPr lang="en-GB" dirty="0"/>
              <a:t>How could </a:t>
            </a:r>
            <a:r>
              <a:rPr lang="en-GB" dirty="0" err="1"/>
              <a:t>GreenBite</a:t>
            </a:r>
            <a:r>
              <a:rPr lang="en-GB" dirty="0"/>
              <a:t> use its strengths to respond to a threat?</a:t>
            </a:r>
          </a:p>
          <a:p>
            <a:pPr>
              <a:buNone/>
            </a:pPr>
            <a:r>
              <a:rPr lang="en-GB" b="1" dirty="0"/>
              <a:t>WO</a:t>
            </a:r>
          </a:p>
          <a:p>
            <a:pPr>
              <a:buNone/>
            </a:pPr>
            <a:r>
              <a:rPr lang="en-GB" dirty="0"/>
              <a:t>How could </a:t>
            </a:r>
            <a:r>
              <a:rPr lang="en-GB" dirty="0" err="1"/>
              <a:t>GreenBite</a:t>
            </a:r>
            <a:r>
              <a:rPr lang="en-GB" dirty="0"/>
              <a:t> use an opportunity to overcome a weakness?</a:t>
            </a:r>
          </a:p>
          <a:p>
            <a:pPr>
              <a:buNone/>
            </a:pPr>
            <a:r>
              <a:rPr lang="en-GB" b="1" dirty="0"/>
              <a:t>WT</a:t>
            </a:r>
          </a:p>
          <a:p>
            <a:pPr>
              <a:buNone/>
            </a:pPr>
            <a:r>
              <a:rPr lang="en-GB" dirty="0"/>
              <a:t>How could </a:t>
            </a:r>
            <a:r>
              <a:rPr lang="en-GB" dirty="0" err="1"/>
              <a:t>GreenBite</a:t>
            </a:r>
            <a:r>
              <a:rPr lang="en-GB" dirty="0"/>
              <a:t> reduce a weakness to protect itself from a threat?</a:t>
            </a:r>
          </a:p>
          <a:p>
            <a:endParaRPr lang="en-GB" dirty="0">
              <a:latin typeface="Abadi" panose="020B0604020202020204" pitchFamily="34" charset="0"/>
            </a:endParaRPr>
          </a:p>
          <a:p>
            <a:r>
              <a:rPr lang="en-GB" dirty="0">
                <a:latin typeface="Abadi" panose="020B0604020202020204" pitchFamily="34" charset="0"/>
              </a:rPr>
              <a:t>20 mins in groups 2/4 discuss</a:t>
            </a:r>
          </a:p>
        </p:txBody>
      </p:sp>
      <p:pic>
        <p:nvPicPr>
          <p:cNvPr id="8" name="Picture 2" descr="Amazon.co.uk: Question of the Day : Alexa Skills">
            <a:extLst>
              <a:ext uri="{FF2B5EF4-FFF2-40B4-BE49-F238E27FC236}">
                <a16:creationId xmlns:a16="http://schemas.microsoft.com/office/drawing/2014/main" id="{2B418E8E-627F-5943-C842-9BADCD776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18029" y="5836591"/>
            <a:ext cx="1173971" cy="750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090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5353051" y="978597"/>
            <a:ext cx="7639050" cy="2802828"/>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Problem Solving </a:t>
            </a:r>
            <a:br>
              <a:rPr lang="en-US" sz="6600" kern="1200" dirty="0">
                <a:solidFill>
                  <a:schemeClr val="tx1"/>
                </a:solidFill>
                <a:latin typeface="+mj-lt"/>
                <a:ea typeface="+mj-ea"/>
                <a:cs typeface="+mj-cs"/>
              </a:rPr>
            </a:br>
            <a:r>
              <a:rPr lang="en-US" sz="6600" kern="1200" dirty="0">
                <a:solidFill>
                  <a:schemeClr val="tx1"/>
                </a:solidFill>
                <a:latin typeface="+mj-lt"/>
                <a:ea typeface="+mj-ea"/>
                <a:cs typeface="+mj-cs"/>
              </a:rPr>
              <a:t>and innovation!</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41604" y="5534050"/>
            <a:ext cx="10908792" cy="548640"/>
          </a:xfrm>
        </p:spPr>
        <p:txBody>
          <a:bodyPr vert="horz" lIns="91440" tIns="45720" rIns="91440" bIns="45720" rtlCol="0" anchor="ctr">
            <a:noAutofit/>
          </a:bodyPr>
          <a:lstStyle/>
          <a:p>
            <a:pPr algn="ctr"/>
            <a:r>
              <a:rPr lang="en-US" sz="4400" kern="1200" dirty="0">
                <a:solidFill>
                  <a:schemeClr val="tx1"/>
                </a:solidFill>
                <a:latin typeface="+mn-lt"/>
                <a:ea typeface="+mn-ea"/>
                <a:cs typeface="+mn-cs"/>
              </a:rPr>
              <a:t>STEEPLE Analysis Deep dive! And Stakeholder mapping</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19.jpeg"/></Relationships>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1588</Words>
  <Application>Microsoft Office PowerPoint</Application>
  <PresentationFormat>Widescreen</PresentationFormat>
  <Paragraphs>188</Paragraphs>
  <Slides>18</Slides>
  <Notes>6</Notes>
  <HiddenSlides>0</HiddenSlides>
  <MMClips>1</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18</vt:i4>
      </vt:variant>
    </vt:vector>
  </HeadingPairs>
  <TitlesOfParts>
    <vt:vector size="32" baseType="lpstr">
      <vt:lpstr>Abadi</vt:lpstr>
      <vt:lpstr>Aptos</vt:lpstr>
      <vt:lpstr>Arial</vt:lpstr>
      <vt:lpstr>Calibri</vt:lpstr>
      <vt:lpstr>Calibri Light</vt:lpstr>
      <vt:lpstr>Rockwell</vt:lpstr>
      <vt:lpstr>Rockwell Condensed</vt:lpstr>
      <vt:lpstr>Wingdings</vt:lpstr>
      <vt:lpstr>UWTSD Holding Page</vt:lpstr>
      <vt:lpstr>UWTSD Title Page 1</vt:lpstr>
      <vt:lpstr>UWTSD Text 1</vt:lpstr>
      <vt:lpstr>UWTSD Text 2</vt:lpstr>
      <vt:lpstr>UWTSD Text 3</vt:lpstr>
      <vt:lpstr>Wood Type</vt:lpstr>
      <vt:lpstr>PowerPoint Presentation</vt:lpstr>
      <vt:lpstr>PowerPoint Presentation</vt:lpstr>
      <vt:lpstr>PowerPoint Presentation</vt:lpstr>
      <vt:lpstr>PowerPoint Presentation</vt:lpstr>
      <vt:lpstr>PowerPoint Presentation</vt:lpstr>
      <vt:lpstr> Strengths/Internal</vt:lpstr>
      <vt:lpstr>Weaknesses/external</vt:lpstr>
      <vt:lpstr>PowerPoint Presentation</vt:lpstr>
      <vt:lpstr>Opportunities/External </vt:lpstr>
      <vt:lpstr>Threats</vt:lpstr>
      <vt:lpstr>PowerPoint Presentation</vt:lpstr>
      <vt:lpstr>PowerPoint Presentation</vt:lpstr>
      <vt:lpstr>PowerPoint Presentation</vt:lpstr>
      <vt:lpstr>SWOT VS TOWS</vt:lpstr>
      <vt:lpstr>TOWS asks 4 questions… </vt:lpstr>
      <vt:lpstr>PowerPoint Presentation</vt:lpstr>
      <vt:lpstr>GreenBite is a small UK company selling plant based ready meals.</vt:lpstr>
      <vt:lpstr>Problem Solving  and innovation!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Christopher Wilkin</cp:lastModifiedBy>
  <cp:revision>17</cp:revision>
  <dcterms:created xsi:type="dcterms:W3CDTF">2021-03-09T15:35:42Z</dcterms:created>
  <dcterms:modified xsi:type="dcterms:W3CDTF">2026-10-02T15:59:58Z</dcterms:modified>
</cp:coreProperties>
</file>