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7" r:id="rId2"/>
    <p:sldId id="256" r:id="rId3"/>
    <p:sldId id="258" r:id="rId4"/>
    <p:sldId id="261" r:id="rId5"/>
    <p:sldId id="262" r:id="rId6"/>
    <p:sldId id="260" r:id="rId7"/>
    <p:sldId id="259"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C4D532-9F58-A385-6E2B-063911DF8E2F}" v="124" dt="2023-02-10T11:10:48.738"/>
    <p1510:client id="{9CA196C4-0095-AB42-D767-F6006CA56312}" v="3635" dt="2023-02-17T12:41:20.036"/>
    <p1510:client id="{EB4E8D0C-31EF-E5C0-0AF0-CC8C024216F9}" v="45" dt="2023-02-17T09:40:22.1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tableStyles" Target="tableStyles.xml" Id="rId12"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theme" Target="theme/theme1.xml" Id="rId11" /><Relationship Type="http://schemas.openxmlformats.org/officeDocument/2006/relationships/slide" Target="slides/slide4.xml" Id="rId5" /><Relationship Type="http://schemas.openxmlformats.org/officeDocument/2006/relationships/viewProps" Target="viewProps.xml" Id="rId10" /><Relationship Type="http://schemas.openxmlformats.org/officeDocument/2006/relationships/slide" Target="slides/slide3.xml" Id="rId4" /><Relationship Type="http://schemas.openxmlformats.org/officeDocument/2006/relationships/presProps" Target="presProps.xml" Id="rId9" /><Relationship Type="http://schemas.microsoft.com/office/2015/10/relationships/revisionInfo" Target="revisionInfo.xml" Id="rId1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331428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293557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624840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352259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10503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70531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178594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11267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54871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507662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861808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890455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142074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641880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026187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59224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178519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2/17/2023</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01382294"/>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 id="2147483728"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p>
        </p:txBody>
      </p:sp>
      <p:sp useBgFill="1">
        <p:nvSpPr>
          <p:cNvPr id="10" name="Freeform: Shape 9">
            <a:extLst>
              <a:ext uri="{FF2B5EF4-FFF2-40B4-BE49-F238E27FC236}">
                <a16:creationId xmlns:a16="http://schemas.microsoft.com/office/drawing/2014/main" id="{B1BDB70B-F0E6-4867-818F-C582494FB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7083" y="0"/>
            <a:ext cx="11134917" cy="6858000"/>
          </a:xfrm>
          <a:custGeom>
            <a:avLst/>
            <a:gdLst>
              <a:gd name="connsiteX0" fmla="*/ 7627977 w 11134917"/>
              <a:gd name="connsiteY0" fmla="*/ 0 h 6858000"/>
              <a:gd name="connsiteX1" fmla="*/ 8129873 w 11134917"/>
              <a:gd name="connsiteY1" fmla="*/ 0 h 6858000"/>
              <a:gd name="connsiteX2" fmla="*/ 11134917 w 11134917"/>
              <a:gd name="connsiteY2" fmla="*/ 0 h 6858000"/>
              <a:gd name="connsiteX3" fmla="*/ 11134917 w 11134917"/>
              <a:gd name="connsiteY3" fmla="*/ 6858000 h 6858000"/>
              <a:gd name="connsiteX4" fmla="*/ 8129873 w 11134917"/>
              <a:gd name="connsiteY4" fmla="*/ 6858000 h 6858000"/>
              <a:gd name="connsiteX5" fmla="*/ 7627977 w 11134917"/>
              <a:gd name="connsiteY5" fmla="*/ 6858000 h 6858000"/>
              <a:gd name="connsiteX6" fmla="*/ 7627977 w 11134917"/>
              <a:gd name="connsiteY6" fmla="*/ 6857419 h 6858000"/>
              <a:gd name="connsiteX7" fmla="*/ 1921931 w 11134917"/>
              <a:gd name="connsiteY7" fmla="*/ 6850814 h 6858000"/>
              <a:gd name="connsiteX8" fmla="*/ 0 w 11134917"/>
              <a:gd name="connsiteY8" fmla="*/ 5325357 h 6858000"/>
              <a:gd name="connsiteX9" fmla="*/ 838199 w 11134917"/>
              <a:gd name="connsiteY9" fmla="*/ 7331 h 6858000"/>
              <a:gd name="connsiteX10" fmla="*/ 7627977 w 11134917"/>
              <a:gd name="connsiteY10" fmla="*/ 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34917" h="6858000">
                <a:moveTo>
                  <a:pt x="7627977" y="0"/>
                </a:moveTo>
                <a:lnTo>
                  <a:pt x="8129873" y="0"/>
                </a:lnTo>
                <a:lnTo>
                  <a:pt x="11134917" y="0"/>
                </a:lnTo>
                <a:lnTo>
                  <a:pt x="11134917" y="6858000"/>
                </a:lnTo>
                <a:lnTo>
                  <a:pt x="8129873" y="6858000"/>
                </a:lnTo>
                <a:lnTo>
                  <a:pt x="7627977" y="6858000"/>
                </a:lnTo>
                <a:lnTo>
                  <a:pt x="7627977" y="6857419"/>
                </a:lnTo>
                <a:lnTo>
                  <a:pt x="1921931" y="6850814"/>
                </a:lnTo>
                <a:lnTo>
                  <a:pt x="0" y="5325357"/>
                </a:lnTo>
                <a:lnTo>
                  <a:pt x="838199" y="7331"/>
                </a:lnTo>
                <a:lnTo>
                  <a:pt x="7627977" y="50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1E52C707-F508-47B5-8864-8CC3EE0F0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2025" y="0"/>
            <a:ext cx="2436813" cy="6858001"/>
            <a:chOff x="1320800" y="0"/>
            <a:chExt cx="2436813" cy="6858001"/>
          </a:xfrm>
        </p:grpSpPr>
        <p:sp>
          <p:nvSpPr>
            <p:cNvPr id="13" name="Freeform 6">
              <a:extLst>
                <a:ext uri="{FF2B5EF4-FFF2-40B4-BE49-F238E27FC236}">
                  <a16:creationId xmlns:a16="http://schemas.microsoft.com/office/drawing/2014/main" id="{066B5DD9-1C9B-4957-AF7C-8E11C7E88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8DF9D480-2CEE-4037-8C1B-638068630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EBF6F7B8-E51D-495D-B944-B8E2E84C57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F43BB0F7-F9F4-4CFA-9277-2B671DC70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D51F18A6-D926-4462-B110-63097184F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ED77B4F5-55D8-444A-9EFF-CAAA8CD69F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2E6F3E7D-135E-CD37-B836-CFCFB0200910}"/>
              </a:ext>
            </a:extLst>
          </p:cNvPr>
          <p:cNvSpPr>
            <a:spLocks noGrp="1"/>
          </p:cNvSpPr>
          <p:nvPr>
            <p:ph type="title"/>
          </p:nvPr>
        </p:nvSpPr>
        <p:spPr>
          <a:xfrm>
            <a:off x="1850391" y="-1299655"/>
            <a:ext cx="10143969" cy="4522647"/>
          </a:xfrm>
          <a:effectLst/>
        </p:spPr>
        <p:txBody>
          <a:bodyPr anchor="ctr">
            <a:normAutofit/>
          </a:bodyPr>
          <a:lstStyle/>
          <a:p>
            <a:pPr algn="l"/>
            <a:r>
              <a:rPr lang="en-US" sz="4400" dirty="0">
                <a:solidFill>
                  <a:schemeClr val="tx2"/>
                </a:solidFill>
              </a:rPr>
              <a:t>Are Digital Skills Important for study skills?</a:t>
            </a:r>
          </a:p>
        </p:txBody>
      </p:sp>
      <p:sp>
        <p:nvSpPr>
          <p:cNvPr id="3" name="Content Placeholder 2">
            <a:extLst>
              <a:ext uri="{FF2B5EF4-FFF2-40B4-BE49-F238E27FC236}">
                <a16:creationId xmlns:a16="http://schemas.microsoft.com/office/drawing/2014/main" id="{ED44DC77-E03E-5387-3491-26CAE73DC94E}"/>
              </a:ext>
            </a:extLst>
          </p:cNvPr>
          <p:cNvSpPr>
            <a:spLocks noGrp="1"/>
          </p:cNvSpPr>
          <p:nvPr>
            <p:ph idx="1"/>
          </p:nvPr>
        </p:nvSpPr>
        <p:spPr>
          <a:xfrm>
            <a:off x="5623485" y="2424080"/>
            <a:ext cx="5879999" cy="3214308"/>
          </a:xfrm>
        </p:spPr>
        <p:txBody>
          <a:bodyPr anchor="ctr">
            <a:normAutofit/>
          </a:bodyPr>
          <a:lstStyle/>
          <a:p>
            <a:r>
              <a:rPr lang="en-US" sz="2000" dirty="0"/>
              <a:t>Sabina Aslam: 2220574</a:t>
            </a:r>
          </a:p>
          <a:p>
            <a:pPr>
              <a:buClr>
                <a:srgbClr val="1287C3"/>
              </a:buClr>
            </a:pPr>
            <a:r>
              <a:rPr lang="en-US" sz="2000" dirty="0"/>
              <a:t>Tayyaba Hasan: 2214474</a:t>
            </a:r>
          </a:p>
          <a:p>
            <a:pPr>
              <a:buClr>
                <a:srgbClr val="1287C3"/>
              </a:buClr>
            </a:pPr>
            <a:r>
              <a:rPr lang="en-US" sz="2000" dirty="0"/>
              <a:t>Module code: LCHS4002</a:t>
            </a:r>
          </a:p>
          <a:p>
            <a:pPr>
              <a:buClr>
                <a:srgbClr val="1287C3"/>
              </a:buClr>
            </a:pPr>
            <a:r>
              <a:rPr lang="en-US" sz="2000" dirty="0"/>
              <a:t>Module Tittle: Digital Skills and Research Methods</a:t>
            </a:r>
          </a:p>
          <a:p>
            <a:pPr>
              <a:buClr>
                <a:srgbClr val="1287C3"/>
              </a:buClr>
            </a:pPr>
            <a:r>
              <a:rPr lang="en-US" sz="2000" dirty="0"/>
              <a:t>Lecturer: Niel</a:t>
            </a:r>
          </a:p>
        </p:txBody>
      </p:sp>
      <p:sp>
        <p:nvSpPr>
          <p:cNvPr id="4" name="TextBox 3">
            <a:extLst>
              <a:ext uri="{FF2B5EF4-FFF2-40B4-BE49-F238E27FC236}">
                <a16:creationId xmlns:a16="http://schemas.microsoft.com/office/drawing/2014/main" id="{B587ED15-729D-480A-F65A-573F60D089EF}"/>
              </a:ext>
            </a:extLst>
          </p:cNvPr>
          <p:cNvSpPr txBox="1"/>
          <p:nvPr/>
        </p:nvSpPr>
        <p:spPr>
          <a:xfrm>
            <a:off x="10223551" y="6191015"/>
            <a:ext cx="36609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Tayyaba Hasan</a:t>
            </a:r>
          </a:p>
        </p:txBody>
      </p:sp>
    </p:spTree>
    <p:extLst>
      <p:ext uri="{BB962C8B-B14F-4D97-AF65-F5344CB8AC3E}">
        <p14:creationId xmlns:p14="http://schemas.microsoft.com/office/powerpoint/2010/main" val="15368841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A7FF8-2309-53BF-75E8-73CB2FF5EE80}"/>
              </a:ext>
            </a:extLst>
          </p:cNvPr>
          <p:cNvSpPr>
            <a:spLocks noGrp="1"/>
          </p:cNvSpPr>
          <p:nvPr>
            <p:ph type="ctrTitle"/>
          </p:nvPr>
        </p:nvSpPr>
        <p:spPr>
          <a:xfrm>
            <a:off x="-967864" y="-158310"/>
            <a:ext cx="7064999" cy="1235972"/>
          </a:xfrm>
        </p:spPr>
        <p:txBody>
          <a:bodyPr>
            <a:normAutofit/>
          </a:bodyPr>
          <a:lstStyle/>
          <a:p>
            <a:r>
              <a:rPr lang="en-US" dirty="0"/>
              <a:t>Introduction</a:t>
            </a:r>
          </a:p>
        </p:txBody>
      </p:sp>
      <p:sp>
        <p:nvSpPr>
          <p:cNvPr id="5" name="TextBox 4">
            <a:extLst>
              <a:ext uri="{FF2B5EF4-FFF2-40B4-BE49-F238E27FC236}">
                <a16:creationId xmlns:a16="http://schemas.microsoft.com/office/drawing/2014/main" id="{62EE0B5D-2BA9-10BE-EFE9-70C8F480EE87}"/>
              </a:ext>
            </a:extLst>
          </p:cNvPr>
          <p:cNvSpPr txBox="1"/>
          <p:nvPr/>
        </p:nvSpPr>
        <p:spPr>
          <a:xfrm>
            <a:off x="4739840" y="2761390"/>
            <a:ext cx="7056782"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We have chosen to do our research on UWTSD students that are studying Health and Social Care level 4. Our research questions is: Which Digital Skills do UWTSD students think are most important? We will be showing what method we will be using to conduct our survey and also  impact some of the ethical considerations whilst doing the survey. </a:t>
            </a:r>
          </a:p>
        </p:txBody>
      </p:sp>
      <p:sp>
        <p:nvSpPr>
          <p:cNvPr id="6" name="TextBox 5">
            <a:extLst>
              <a:ext uri="{FF2B5EF4-FFF2-40B4-BE49-F238E27FC236}">
                <a16:creationId xmlns:a16="http://schemas.microsoft.com/office/drawing/2014/main" id="{090A6585-84E2-BB37-8000-4B46EA59BC69}"/>
              </a:ext>
            </a:extLst>
          </p:cNvPr>
          <p:cNvSpPr txBox="1"/>
          <p:nvPr/>
        </p:nvSpPr>
        <p:spPr>
          <a:xfrm>
            <a:off x="10173855" y="6083810"/>
            <a:ext cx="27663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Sabina Aslam</a:t>
            </a:r>
          </a:p>
        </p:txBody>
      </p:sp>
    </p:spTree>
    <p:extLst>
      <p:ext uri="{BB962C8B-B14F-4D97-AF65-F5344CB8AC3E}">
        <p14:creationId xmlns:p14="http://schemas.microsoft.com/office/powerpoint/2010/main" val="15713686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0DD82-D0F9-2A2C-04A6-16C5C617A53F}"/>
              </a:ext>
            </a:extLst>
          </p:cNvPr>
          <p:cNvSpPr>
            <a:spLocks noGrp="1"/>
          </p:cNvSpPr>
          <p:nvPr>
            <p:ph type="title"/>
          </p:nvPr>
        </p:nvSpPr>
        <p:spPr>
          <a:xfrm>
            <a:off x="420386" y="-162464"/>
            <a:ext cx="4943505" cy="1752599"/>
          </a:xfrm>
        </p:spPr>
        <p:txBody>
          <a:bodyPr/>
          <a:lstStyle/>
          <a:p>
            <a:r>
              <a:rPr lang="en-US" dirty="0"/>
              <a:t>Rationale</a:t>
            </a:r>
          </a:p>
        </p:txBody>
      </p:sp>
      <p:sp>
        <p:nvSpPr>
          <p:cNvPr id="4" name="TextBox 3">
            <a:extLst>
              <a:ext uri="{FF2B5EF4-FFF2-40B4-BE49-F238E27FC236}">
                <a16:creationId xmlns:a16="http://schemas.microsoft.com/office/drawing/2014/main" id="{E9C87B58-0942-9501-B337-E504C466E0C7}"/>
              </a:ext>
            </a:extLst>
          </p:cNvPr>
          <p:cNvSpPr txBox="1"/>
          <p:nvPr/>
        </p:nvSpPr>
        <p:spPr>
          <a:xfrm>
            <a:off x="3318670" y="1334905"/>
            <a:ext cx="8531086"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We have chosen to research the question which digital skills do UWTSD students think are more important because to see which digital skills students can adapt to easily an enjoy using. Also, to see how many students can communicate and collaborate in which digital setting.  Punie and Ala-Mutka (2007) state that in the near future digital skills will play a very big role in study and work environments. In study and work environment digital skills are increasing becoming demanding by the day. According to (Voogt &amp; Rolin, 2012) in this day and age digital skills have become a vital part in our day-to-day activities. </a:t>
            </a:r>
            <a:endParaRPr lang="en-US" sz="2000"/>
          </a:p>
        </p:txBody>
      </p:sp>
      <p:sp>
        <p:nvSpPr>
          <p:cNvPr id="5" name="TextBox 4">
            <a:extLst>
              <a:ext uri="{FF2B5EF4-FFF2-40B4-BE49-F238E27FC236}">
                <a16:creationId xmlns:a16="http://schemas.microsoft.com/office/drawing/2014/main" id="{4D8FD664-9CC4-7BED-61C7-EE4EFEF600C2}"/>
              </a:ext>
            </a:extLst>
          </p:cNvPr>
          <p:cNvSpPr txBox="1"/>
          <p:nvPr/>
        </p:nvSpPr>
        <p:spPr>
          <a:xfrm>
            <a:off x="10086029" y="6136006"/>
            <a:ext cx="27829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Tayyaba Hasan</a:t>
            </a:r>
          </a:p>
        </p:txBody>
      </p:sp>
    </p:spTree>
    <p:extLst>
      <p:ext uri="{BB962C8B-B14F-4D97-AF65-F5344CB8AC3E}">
        <p14:creationId xmlns:p14="http://schemas.microsoft.com/office/powerpoint/2010/main" val="30162493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786CF-9F51-14BD-6111-944B4616D672}"/>
              </a:ext>
            </a:extLst>
          </p:cNvPr>
          <p:cNvSpPr>
            <a:spLocks noGrp="1"/>
          </p:cNvSpPr>
          <p:nvPr>
            <p:ph type="title"/>
          </p:nvPr>
        </p:nvSpPr>
        <p:spPr>
          <a:xfrm>
            <a:off x="-2110029" y="139461"/>
            <a:ext cx="10018713" cy="961845"/>
          </a:xfrm>
        </p:spPr>
        <p:txBody>
          <a:bodyPr/>
          <a:lstStyle/>
          <a:p>
            <a:r>
              <a:rPr lang="en-US" dirty="0"/>
              <a:t>Method</a:t>
            </a:r>
          </a:p>
        </p:txBody>
      </p:sp>
      <p:sp>
        <p:nvSpPr>
          <p:cNvPr id="4" name="TextBox 3">
            <a:extLst>
              <a:ext uri="{FF2B5EF4-FFF2-40B4-BE49-F238E27FC236}">
                <a16:creationId xmlns:a16="http://schemas.microsoft.com/office/drawing/2014/main" id="{8375FADC-C4F2-2993-E5D4-D985FA396A1C}"/>
              </a:ext>
            </a:extLst>
          </p:cNvPr>
          <p:cNvSpPr txBox="1"/>
          <p:nvPr/>
        </p:nvSpPr>
        <p:spPr>
          <a:xfrm>
            <a:off x="4210841" y="3054614"/>
            <a:ext cx="751332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US" dirty="0"/>
              <a:t>Do you think that using OneDrive is the most Important digital skill?</a:t>
            </a:r>
            <a:endParaRPr lang="en-US"/>
          </a:p>
          <a:p>
            <a:pPr marL="285750" indent="-285750">
              <a:buFont typeface="Arial" panose="020B0604020202020204" pitchFamily="34" charset="0"/>
              <a:buChar char="•"/>
            </a:pPr>
            <a:r>
              <a:rPr lang="en-US" dirty="0"/>
              <a:t>Do you think being able to send emails is the most important digital skill?</a:t>
            </a:r>
          </a:p>
          <a:p>
            <a:pPr marL="285750" indent="-285750">
              <a:buFont typeface="Arial" panose="020B0604020202020204" pitchFamily="34" charset="0"/>
              <a:buChar char="•"/>
            </a:pPr>
            <a:r>
              <a:rPr lang="en-US" dirty="0"/>
              <a:t>Rank these applications in order of how important you think they are to you.</a:t>
            </a:r>
          </a:p>
          <a:p>
            <a:pPr marL="285750" indent="-285750">
              <a:buFont typeface="Arial" panose="020B0604020202020204" pitchFamily="34" charset="0"/>
              <a:buChar char="•"/>
            </a:pPr>
            <a:r>
              <a:rPr lang="en-US" dirty="0"/>
              <a:t>Rank these words in order of according to how you feel about your level of digital skills.</a:t>
            </a:r>
          </a:p>
          <a:p>
            <a:pPr marL="285750" indent="-285750">
              <a:buFont typeface="Arial" panose="020B0604020202020204" pitchFamily="34" charset="0"/>
              <a:buChar char="•"/>
            </a:pPr>
            <a:r>
              <a:rPr lang="en-US" dirty="0"/>
              <a:t>I feel that using the OneDrive is the most important digital skill to have.</a:t>
            </a:r>
          </a:p>
          <a:p>
            <a:pPr marL="285750" indent="-285750">
              <a:buFont typeface="Arial" panose="020B0604020202020204" pitchFamily="34" charset="0"/>
              <a:buChar char="•"/>
            </a:pPr>
            <a:endParaRPr lang="en-US" dirty="0"/>
          </a:p>
        </p:txBody>
      </p:sp>
      <p:sp>
        <p:nvSpPr>
          <p:cNvPr id="7" name="TextBox 6">
            <a:extLst>
              <a:ext uri="{FF2B5EF4-FFF2-40B4-BE49-F238E27FC236}">
                <a16:creationId xmlns:a16="http://schemas.microsoft.com/office/drawing/2014/main" id="{9848B17C-C21A-82C6-3D60-570CF79ECDE5}"/>
              </a:ext>
            </a:extLst>
          </p:cNvPr>
          <p:cNvSpPr txBox="1"/>
          <p:nvPr/>
        </p:nvSpPr>
        <p:spPr>
          <a:xfrm>
            <a:off x="2377440" y="1676400"/>
            <a:ext cx="816864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We will be conducting our survey with UWTSD students with a questionnaire we have created. Below are the 5 questions we will be asking our students. </a:t>
            </a:r>
          </a:p>
        </p:txBody>
      </p:sp>
      <p:sp>
        <p:nvSpPr>
          <p:cNvPr id="8" name="TextBox 7">
            <a:extLst>
              <a:ext uri="{FF2B5EF4-FFF2-40B4-BE49-F238E27FC236}">
                <a16:creationId xmlns:a16="http://schemas.microsoft.com/office/drawing/2014/main" id="{C3046C21-4F85-AB92-41A9-2FEE079C9E59}"/>
              </a:ext>
            </a:extLst>
          </p:cNvPr>
          <p:cNvSpPr txBox="1"/>
          <p:nvPr/>
        </p:nvSpPr>
        <p:spPr>
          <a:xfrm>
            <a:off x="10054374" y="6234885"/>
            <a:ext cx="32308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Sabina Aslam</a:t>
            </a:r>
          </a:p>
        </p:txBody>
      </p:sp>
    </p:spTree>
    <p:extLst>
      <p:ext uri="{BB962C8B-B14F-4D97-AF65-F5344CB8AC3E}">
        <p14:creationId xmlns:p14="http://schemas.microsoft.com/office/powerpoint/2010/main" val="14405084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764A7-9778-C4D8-C417-E435C5003F6E}"/>
              </a:ext>
            </a:extLst>
          </p:cNvPr>
          <p:cNvSpPr>
            <a:spLocks noGrp="1"/>
          </p:cNvSpPr>
          <p:nvPr>
            <p:ph type="title"/>
          </p:nvPr>
        </p:nvSpPr>
        <p:spPr>
          <a:xfrm>
            <a:off x="1469934" y="-248728"/>
            <a:ext cx="10018713" cy="1752599"/>
          </a:xfrm>
        </p:spPr>
        <p:txBody>
          <a:bodyPr/>
          <a:lstStyle/>
          <a:p>
            <a:r>
              <a:rPr lang="en-US" dirty="0"/>
              <a:t>Ethical Considerations</a:t>
            </a:r>
          </a:p>
        </p:txBody>
      </p:sp>
      <p:sp>
        <p:nvSpPr>
          <p:cNvPr id="4" name="TextBox 3">
            <a:extLst>
              <a:ext uri="{FF2B5EF4-FFF2-40B4-BE49-F238E27FC236}">
                <a16:creationId xmlns:a16="http://schemas.microsoft.com/office/drawing/2014/main" id="{6D548BDE-AABC-2599-A1FB-8E3FFA143C8E}"/>
              </a:ext>
            </a:extLst>
          </p:cNvPr>
          <p:cNvSpPr txBox="1"/>
          <p:nvPr/>
        </p:nvSpPr>
        <p:spPr>
          <a:xfrm>
            <a:off x="1981200" y="1996440"/>
            <a:ext cx="966216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Ethic consideration is essential while conducting any type of survey. Our research will be a </a:t>
            </a:r>
            <a:r>
              <a:rPr lang="en-US" dirty="0" err="1"/>
              <a:t>quantitive</a:t>
            </a:r>
            <a:r>
              <a:rPr lang="en-US" dirty="0"/>
              <a:t> research. During this survey it will be ensured that we will be applying the following ethical considerations:</a:t>
            </a:r>
          </a:p>
          <a:p>
            <a:endParaRPr lang="en-US" dirty="0"/>
          </a:p>
          <a:p>
            <a:pPr marL="285750" indent="-285750">
              <a:buFont typeface="Arial"/>
              <a:buChar char="•"/>
            </a:pPr>
            <a:r>
              <a:rPr lang="en-US" dirty="0"/>
              <a:t>Confidentially: ensuring the privacy of those taking part and that the information will be kept confidential between the student taking part and the people within the program.</a:t>
            </a:r>
          </a:p>
          <a:p>
            <a:pPr marL="285750" indent="-285750">
              <a:buFont typeface="Arial"/>
              <a:buChar char="•"/>
            </a:pPr>
            <a:r>
              <a:rPr lang="en-US" dirty="0"/>
              <a:t>Being polite: showing respect to them as an individual and respecting their opinion.</a:t>
            </a:r>
          </a:p>
          <a:p>
            <a:pPr marL="285750" indent="-285750">
              <a:buFont typeface="Arial"/>
              <a:buChar char="•"/>
            </a:pPr>
            <a:r>
              <a:rPr lang="en-US" dirty="0"/>
              <a:t>Voluntary nature of participation and right to withdraw</a:t>
            </a:r>
          </a:p>
          <a:p>
            <a:pPr marL="285750" indent="-285750">
              <a:buFont typeface="Arial"/>
              <a:buChar char="•"/>
            </a:pPr>
            <a:r>
              <a:rPr lang="en-US" dirty="0"/>
              <a:t>Informed consent of those taking part</a:t>
            </a:r>
          </a:p>
        </p:txBody>
      </p:sp>
      <p:sp>
        <p:nvSpPr>
          <p:cNvPr id="5" name="TextBox 4">
            <a:extLst>
              <a:ext uri="{FF2B5EF4-FFF2-40B4-BE49-F238E27FC236}">
                <a16:creationId xmlns:a16="http://schemas.microsoft.com/office/drawing/2014/main" id="{F079C9FF-E9C8-EF7A-127D-55725E684052}"/>
              </a:ext>
            </a:extLst>
          </p:cNvPr>
          <p:cNvSpPr txBox="1"/>
          <p:nvPr/>
        </p:nvSpPr>
        <p:spPr>
          <a:xfrm>
            <a:off x="9833251" y="6182264"/>
            <a:ext cx="29565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Tayyaba Hasan</a:t>
            </a:r>
          </a:p>
        </p:txBody>
      </p:sp>
    </p:spTree>
    <p:extLst>
      <p:ext uri="{BB962C8B-B14F-4D97-AF65-F5344CB8AC3E}">
        <p14:creationId xmlns:p14="http://schemas.microsoft.com/office/powerpoint/2010/main" val="6419746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9E425-0FAB-E1A3-8EAC-C8062F535DBA}"/>
              </a:ext>
            </a:extLst>
          </p:cNvPr>
          <p:cNvSpPr>
            <a:spLocks noGrp="1"/>
          </p:cNvSpPr>
          <p:nvPr>
            <p:ph type="title"/>
          </p:nvPr>
        </p:nvSpPr>
        <p:spPr>
          <a:xfrm>
            <a:off x="894839" y="-4313"/>
            <a:ext cx="10018713" cy="1752599"/>
          </a:xfrm>
        </p:spPr>
        <p:txBody>
          <a:bodyPr/>
          <a:lstStyle/>
          <a:p>
            <a:r>
              <a:rPr lang="en-US" dirty="0"/>
              <a:t>Hypothesis</a:t>
            </a:r>
          </a:p>
        </p:txBody>
      </p:sp>
      <p:sp>
        <p:nvSpPr>
          <p:cNvPr id="4" name="TextBox 3">
            <a:extLst>
              <a:ext uri="{FF2B5EF4-FFF2-40B4-BE49-F238E27FC236}">
                <a16:creationId xmlns:a16="http://schemas.microsoft.com/office/drawing/2014/main" id="{E46C62F2-A052-8E2A-CE11-58F38C163625}"/>
              </a:ext>
            </a:extLst>
          </p:cNvPr>
          <p:cNvSpPr txBox="1"/>
          <p:nvPr/>
        </p:nvSpPr>
        <p:spPr>
          <a:xfrm>
            <a:off x="2486345" y="2626993"/>
            <a:ext cx="892865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dirty="0">
                <a:solidFill>
                  <a:srgbClr val="000000"/>
                </a:solidFill>
                <a:latin typeface="Corbel"/>
                <a:ea typeface="Corbel"/>
                <a:cs typeface="Corbel"/>
              </a:rPr>
              <a:t> We have chosen this group of students because we believe all the students will be using similar digital skills and it will give us a correct outcome of our research.</a:t>
            </a:r>
            <a:r>
              <a:rPr lang="en-US" b="0" i="0" dirty="0">
                <a:solidFill>
                  <a:srgbClr val="000000"/>
                </a:solidFill>
                <a:latin typeface="Corbel"/>
                <a:ea typeface="Corbel"/>
                <a:cs typeface="Corbel"/>
              </a:rPr>
              <a:t>​</a:t>
            </a:r>
            <a:r>
              <a:rPr lang="en-US" dirty="0">
                <a:solidFill>
                  <a:srgbClr val="000000"/>
                </a:solidFill>
                <a:latin typeface="Corbel"/>
                <a:ea typeface="Corbel"/>
                <a:cs typeface="Corbel"/>
              </a:rPr>
              <a:t> considering the research and the day-to-day development of digital skills we do believe digital skills in study and work are important. As per of the survey we believe the results will show that digital skills are essential.</a:t>
            </a:r>
            <a:endParaRPr lang="en-US" dirty="0"/>
          </a:p>
        </p:txBody>
      </p:sp>
      <p:sp>
        <p:nvSpPr>
          <p:cNvPr id="5" name="TextBox 4">
            <a:extLst>
              <a:ext uri="{FF2B5EF4-FFF2-40B4-BE49-F238E27FC236}">
                <a16:creationId xmlns:a16="http://schemas.microsoft.com/office/drawing/2014/main" id="{D085465C-54C1-FD06-D08F-87DA956F8C93}"/>
              </a:ext>
            </a:extLst>
          </p:cNvPr>
          <p:cNvSpPr txBox="1"/>
          <p:nvPr/>
        </p:nvSpPr>
        <p:spPr>
          <a:xfrm>
            <a:off x="9956033" y="6268816"/>
            <a:ext cx="27584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Sabina Aslam</a:t>
            </a:r>
          </a:p>
        </p:txBody>
      </p:sp>
    </p:spTree>
    <p:extLst>
      <p:ext uri="{BB962C8B-B14F-4D97-AF65-F5344CB8AC3E}">
        <p14:creationId xmlns:p14="http://schemas.microsoft.com/office/powerpoint/2010/main" val="12353615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72CD3-B184-025A-5005-A8F31173BA6E}"/>
              </a:ext>
            </a:extLst>
          </p:cNvPr>
          <p:cNvSpPr>
            <a:spLocks noGrp="1"/>
          </p:cNvSpPr>
          <p:nvPr>
            <p:ph type="title"/>
          </p:nvPr>
        </p:nvSpPr>
        <p:spPr>
          <a:xfrm>
            <a:off x="1254273" y="-104955"/>
            <a:ext cx="10018713" cy="1637581"/>
          </a:xfrm>
        </p:spPr>
        <p:txBody>
          <a:bodyPr/>
          <a:lstStyle/>
          <a:p>
            <a:r>
              <a:rPr lang="en-US" dirty="0"/>
              <a:t>Reference</a:t>
            </a:r>
          </a:p>
        </p:txBody>
      </p:sp>
      <p:sp>
        <p:nvSpPr>
          <p:cNvPr id="4" name="TextBox 3">
            <a:extLst>
              <a:ext uri="{FF2B5EF4-FFF2-40B4-BE49-F238E27FC236}">
                <a16:creationId xmlns:a16="http://schemas.microsoft.com/office/drawing/2014/main" id="{A051B3EA-E454-46A5-B7D5-8AADBE797A8A}"/>
              </a:ext>
            </a:extLst>
          </p:cNvPr>
          <p:cNvSpPr txBox="1"/>
          <p:nvPr/>
        </p:nvSpPr>
        <p:spPr>
          <a:xfrm>
            <a:off x="2501347" y="1706217"/>
            <a:ext cx="914400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J. Voogt, N.P. Roblin (2012) `</a:t>
            </a:r>
            <a:r>
              <a:rPr lang="en-US" dirty="0" err="1"/>
              <a:t>Acomparative</a:t>
            </a:r>
            <a:r>
              <a:rPr lang="en-US" dirty="0"/>
              <a:t> analysis of international frameworks for 21st century </a:t>
            </a:r>
            <a:r>
              <a:rPr lang="en-US" dirty="0" err="1"/>
              <a:t>competances</a:t>
            </a:r>
            <a:r>
              <a:rPr lang="en-US" dirty="0"/>
              <a:t>: Implications for national curriculum policies` </a:t>
            </a:r>
            <a:r>
              <a:rPr lang="en-US" i="1" dirty="0"/>
              <a:t>Journal of </a:t>
            </a:r>
            <a:r>
              <a:rPr lang="en-US" i="1" dirty="0" err="1"/>
              <a:t>Curriuclum</a:t>
            </a:r>
            <a:r>
              <a:rPr lang="en-US" i="1" dirty="0"/>
              <a:t> Studies, </a:t>
            </a:r>
            <a:r>
              <a:rPr lang="en-US" dirty="0"/>
              <a:t>44 (3) pp. 299-321</a:t>
            </a:r>
          </a:p>
          <a:p>
            <a:endParaRPr lang="en-US" dirty="0"/>
          </a:p>
          <a:p>
            <a:r>
              <a:rPr lang="en-US" dirty="0"/>
              <a:t>P. Yves, </a:t>
            </a:r>
            <a:r>
              <a:rPr lang="en-US" dirty="0" err="1"/>
              <a:t>A.Kirsti</a:t>
            </a:r>
            <a:r>
              <a:rPr lang="en-US" dirty="0"/>
              <a:t> (2007) ` Future Learning Spaces: new ways of learning and new digital skills to learn`  </a:t>
            </a:r>
            <a:r>
              <a:rPr lang="en-US" i="1" dirty="0" err="1"/>
              <a:t>Nortic</a:t>
            </a:r>
            <a:r>
              <a:rPr lang="en-US" i="1" dirty="0"/>
              <a:t> Journal of Digital Literacy,  </a:t>
            </a:r>
            <a:r>
              <a:rPr lang="en-US" dirty="0"/>
              <a:t>2 (4) pp. 210-225</a:t>
            </a:r>
          </a:p>
          <a:p>
            <a:endParaRPr lang="en-US" dirty="0"/>
          </a:p>
          <a:p>
            <a:r>
              <a:rPr lang="en-US" dirty="0"/>
              <a:t>Connelly Lynne M (2014) `Ethical consideration research studies` </a:t>
            </a:r>
            <a:r>
              <a:rPr lang="en-US" i="1" dirty="0" err="1"/>
              <a:t>Medsurg</a:t>
            </a:r>
            <a:r>
              <a:rPr lang="en-US" i="1" dirty="0"/>
              <a:t> Nursing, </a:t>
            </a:r>
            <a:r>
              <a:rPr lang="en-US" dirty="0"/>
              <a:t>23 (1) </a:t>
            </a:r>
          </a:p>
        </p:txBody>
      </p:sp>
      <p:sp>
        <p:nvSpPr>
          <p:cNvPr id="5" name="TextBox 4">
            <a:extLst>
              <a:ext uri="{FF2B5EF4-FFF2-40B4-BE49-F238E27FC236}">
                <a16:creationId xmlns:a16="http://schemas.microsoft.com/office/drawing/2014/main" id="{EC44D670-9CCE-CD99-F1C8-701CB15C9D04}"/>
              </a:ext>
            </a:extLst>
          </p:cNvPr>
          <p:cNvSpPr txBox="1"/>
          <p:nvPr/>
        </p:nvSpPr>
        <p:spPr>
          <a:xfrm>
            <a:off x="2435087" y="3296478"/>
            <a:ext cx="115956" cy="4141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14808258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Parallax</vt:lpstr>
      <vt:lpstr>Are Digital Skills Important for study skills?</vt:lpstr>
      <vt:lpstr>Introduction</vt:lpstr>
      <vt:lpstr>Rationale</vt:lpstr>
      <vt:lpstr>Method</vt:lpstr>
      <vt:lpstr>Ethical Considerations</vt:lpstr>
      <vt:lpstr>Hypothesis</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525</cp:revision>
  <dcterms:created xsi:type="dcterms:W3CDTF">2023-02-10T10:05:07Z</dcterms:created>
  <dcterms:modified xsi:type="dcterms:W3CDTF">2023-02-17T12:41:21Z</dcterms:modified>
</cp:coreProperties>
</file>