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459" r:id="rId5"/>
    <p:sldId id="484" r:id="rId6"/>
    <p:sldId id="485" r:id="rId7"/>
    <p:sldId id="486" r:id="rId8"/>
    <p:sldId id="487" r:id="rId9"/>
    <p:sldId id="488" r:id="rId10"/>
    <p:sldId id="489" r:id="rId11"/>
    <p:sldId id="490" r:id="rId12"/>
    <p:sldId id="491" r:id="rId13"/>
    <p:sldId id="492" r:id="rId14"/>
    <p:sldId id="493" r:id="rId15"/>
    <p:sldId id="494" r:id="rId16"/>
    <p:sldId id="496" r:id="rId17"/>
    <p:sldId id="495" r:id="rId18"/>
    <p:sldId id="268" r:id="rId19"/>
    <p:sldId id="269" r:id="rId20"/>
    <p:sldId id="483" r:id="rId21"/>
    <p:sldId id="479" r:id="rId22"/>
    <p:sldId id="271" r:id="rId23"/>
    <p:sldId id="480" r:id="rId24"/>
    <p:sldId id="499"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25/03/2024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25/03/2024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Template of title page is on Moodle </a:t>
            </a:r>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1955743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prepare your text for submission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D912-7D73-427E-9C77-2CC8920137D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6480E60A-3756-4336-A9CE-E3CFEA824425}"/>
              </a:ext>
            </a:extLst>
          </p:cNvPr>
          <p:cNvSpPr>
            <a:spLocks noGrp="1"/>
          </p:cNvSpPr>
          <p:nvPr>
            <p:ph idx="1"/>
          </p:nvPr>
        </p:nvSpPr>
        <p:spPr/>
        <p:txBody>
          <a:bodyPr/>
          <a:lstStyle/>
          <a:p>
            <a:r>
              <a:rPr lang="en-GB" dirty="0"/>
              <a:t>Getting ready for submission </a:t>
            </a:r>
          </a:p>
        </p:txBody>
      </p:sp>
    </p:spTree>
    <p:extLst>
      <p:ext uri="{BB962C8B-B14F-4D97-AF65-F5344CB8AC3E}">
        <p14:creationId xmlns:p14="http://schemas.microsoft.com/office/powerpoint/2010/main" val="144379619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742A46-806D-4CE9-8BFA-FAF777464A01}"/>
              </a:ext>
            </a:extLst>
          </p:cNvPr>
          <p:cNvSpPr>
            <a:spLocks noGrp="1"/>
          </p:cNvSpPr>
          <p:nvPr>
            <p:ph type="title"/>
          </p:nvPr>
        </p:nvSpPr>
        <p:spPr/>
        <p:txBody>
          <a:bodyPr>
            <a:normAutofit fontScale="90000"/>
          </a:bodyPr>
          <a:lstStyle/>
          <a:p>
            <a:r>
              <a:rPr lang="en-GB" dirty="0"/>
              <a:t>Two ways of organising your writing</a:t>
            </a:r>
          </a:p>
        </p:txBody>
      </p:sp>
      <p:sp>
        <p:nvSpPr>
          <p:cNvPr id="3" name="Content Placeholder 2">
            <a:extLst>
              <a:ext uri="{FF2B5EF4-FFF2-40B4-BE49-F238E27FC236}">
                <a16:creationId xmlns:a16="http://schemas.microsoft.com/office/drawing/2014/main" id="{D9021ADF-3D3E-4CA7-A36C-4031CDEA9F39}"/>
              </a:ext>
            </a:extLst>
          </p:cNvPr>
          <p:cNvSpPr>
            <a:spLocks noGrp="1"/>
          </p:cNvSpPr>
          <p:nvPr>
            <p:ph sz="half" idx="1"/>
          </p:nvPr>
        </p:nvSpPr>
        <p:spPr/>
        <p:txBody>
          <a:bodyPr/>
          <a:lstStyle/>
          <a:p>
            <a:r>
              <a:rPr lang="en-GB" dirty="0"/>
              <a:t>In separate files, divided in chapters </a:t>
            </a:r>
          </a:p>
          <a:p>
            <a:r>
              <a:rPr lang="en-GB" u="sng" dirty="0"/>
              <a:t>Next steps</a:t>
            </a:r>
            <a:r>
              <a:rPr lang="en-GB" dirty="0"/>
              <a:t>: </a:t>
            </a:r>
          </a:p>
          <a:p>
            <a:pPr lvl="1"/>
            <a:r>
              <a:rPr lang="en-GB" dirty="0"/>
              <a:t>merge them together</a:t>
            </a:r>
          </a:p>
          <a:p>
            <a:pPr lvl="1"/>
            <a:r>
              <a:rPr lang="en-GB" dirty="0"/>
              <a:t>Check transition / flow of argument </a:t>
            </a:r>
          </a:p>
          <a:p>
            <a:pPr lvl="1"/>
            <a:r>
              <a:rPr lang="en-GB" dirty="0"/>
              <a:t>Does it make sense? How to get from A to B?</a:t>
            </a:r>
          </a:p>
          <a:p>
            <a:endParaRPr lang="en-GB" dirty="0"/>
          </a:p>
        </p:txBody>
      </p:sp>
      <p:sp>
        <p:nvSpPr>
          <p:cNvPr id="5" name="Content Placeholder 4">
            <a:extLst>
              <a:ext uri="{FF2B5EF4-FFF2-40B4-BE49-F238E27FC236}">
                <a16:creationId xmlns:a16="http://schemas.microsoft.com/office/drawing/2014/main" id="{AB28FC37-66AD-4D49-9BCE-747842B78D0A}"/>
              </a:ext>
            </a:extLst>
          </p:cNvPr>
          <p:cNvSpPr>
            <a:spLocks noGrp="1"/>
          </p:cNvSpPr>
          <p:nvPr>
            <p:ph sz="half" idx="2"/>
          </p:nvPr>
        </p:nvSpPr>
        <p:spPr/>
        <p:txBody>
          <a:bodyPr/>
          <a:lstStyle/>
          <a:p>
            <a:r>
              <a:rPr lang="en-GB" dirty="0"/>
              <a:t>Writing in one file (i.e., all chapters in one document)</a:t>
            </a:r>
          </a:p>
          <a:p>
            <a:r>
              <a:rPr lang="en-GB" u="sng" dirty="0"/>
              <a:t>Next steps</a:t>
            </a:r>
            <a:r>
              <a:rPr lang="en-GB" dirty="0"/>
              <a:t>:</a:t>
            </a:r>
          </a:p>
          <a:p>
            <a:pPr lvl="1"/>
            <a:r>
              <a:rPr lang="en-GB" dirty="0"/>
              <a:t>Do you have a clear structure, with separate chapters?</a:t>
            </a:r>
          </a:p>
          <a:p>
            <a:pPr lvl="1"/>
            <a:r>
              <a:rPr lang="en-GB" dirty="0"/>
              <a:t>Does the text present a coherent flow? </a:t>
            </a:r>
          </a:p>
          <a:p>
            <a:endParaRPr lang="en-GB" dirty="0"/>
          </a:p>
        </p:txBody>
      </p:sp>
    </p:spTree>
    <p:extLst>
      <p:ext uri="{BB962C8B-B14F-4D97-AF65-F5344CB8AC3E}">
        <p14:creationId xmlns:p14="http://schemas.microsoft.com/office/powerpoint/2010/main" val="27448202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41A0-17CD-4310-A2E3-63EF4C42178D}"/>
              </a:ext>
            </a:extLst>
          </p:cNvPr>
          <p:cNvSpPr>
            <a:spLocks noGrp="1"/>
          </p:cNvSpPr>
          <p:nvPr>
            <p:ph type="title"/>
          </p:nvPr>
        </p:nvSpPr>
        <p:spPr/>
        <p:txBody>
          <a:bodyPr/>
          <a:lstStyle/>
          <a:p>
            <a:r>
              <a:rPr lang="en-GB" dirty="0"/>
              <a:t>Electronic submission only </a:t>
            </a:r>
          </a:p>
        </p:txBody>
      </p:sp>
      <p:sp>
        <p:nvSpPr>
          <p:cNvPr id="3" name="Content Placeholder 2">
            <a:extLst>
              <a:ext uri="{FF2B5EF4-FFF2-40B4-BE49-F238E27FC236}">
                <a16:creationId xmlns:a16="http://schemas.microsoft.com/office/drawing/2014/main" id="{D2D9B195-90E5-40A9-83E3-79C44CE97166}"/>
              </a:ext>
            </a:extLst>
          </p:cNvPr>
          <p:cNvSpPr>
            <a:spLocks noGrp="1"/>
          </p:cNvSpPr>
          <p:nvPr>
            <p:ph idx="1"/>
          </p:nvPr>
        </p:nvSpPr>
        <p:spPr/>
        <p:txBody>
          <a:bodyPr>
            <a:normAutofit/>
          </a:bodyPr>
          <a:lstStyle/>
          <a:p>
            <a:r>
              <a:rPr lang="en-GB" sz="2800" dirty="0">
                <a:effectLst/>
                <a:ea typeface="Times New Roman" panose="02020603050405020304" pitchFamily="18" charset="0"/>
              </a:rPr>
              <a:t>Dissertations should be submitted electronically to the “Submitting your Dissertation” section on the Independent Project module page on Moodle</a:t>
            </a:r>
          </a:p>
          <a:p>
            <a:r>
              <a:rPr lang="en-GB" sz="2800" dirty="0"/>
              <a:t>-&gt; </a:t>
            </a:r>
            <a:r>
              <a:rPr lang="en-GB" sz="2800" dirty="0" err="1"/>
              <a:t>TurnItIn</a:t>
            </a:r>
            <a:r>
              <a:rPr lang="en-GB" sz="2800" dirty="0"/>
              <a:t> submission link </a:t>
            </a:r>
          </a:p>
          <a:p>
            <a:r>
              <a:rPr lang="en-GB" sz="2800" dirty="0"/>
              <a:t>-&gt; in one file (it can be word or pdf) </a:t>
            </a:r>
          </a:p>
        </p:txBody>
      </p:sp>
    </p:spTree>
    <p:extLst>
      <p:ext uri="{BB962C8B-B14F-4D97-AF65-F5344CB8AC3E}">
        <p14:creationId xmlns:p14="http://schemas.microsoft.com/office/powerpoint/2010/main" val="12456960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98D3-76E9-4096-A5C6-9B34A0F9339D}"/>
              </a:ext>
            </a:extLst>
          </p:cNvPr>
          <p:cNvSpPr>
            <a:spLocks noGrp="1"/>
          </p:cNvSpPr>
          <p:nvPr>
            <p:ph type="title"/>
          </p:nvPr>
        </p:nvSpPr>
        <p:spPr/>
        <p:txBody>
          <a:bodyPr/>
          <a:lstStyle/>
          <a:p>
            <a:r>
              <a:rPr lang="en-GB" dirty="0"/>
              <a:t>Fonts </a:t>
            </a:r>
          </a:p>
        </p:txBody>
      </p:sp>
      <p:sp>
        <p:nvSpPr>
          <p:cNvPr id="3" name="Content Placeholder 2">
            <a:extLst>
              <a:ext uri="{FF2B5EF4-FFF2-40B4-BE49-F238E27FC236}">
                <a16:creationId xmlns:a16="http://schemas.microsoft.com/office/drawing/2014/main" id="{BEE004CE-4C54-4D9A-8CA2-A127DE17717A}"/>
              </a:ext>
            </a:extLst>
          </p:cNvPr>
          <p:cNvSpPr>
            <a:spLocks noGrp="1"/>
          </p:cNvSpPr>
          <p:nvPr>
            <p:ph idx="1"/>
          </p:nvPr>
        </p:nvSpPr>
        <p:spPr/>
        <p:txBody>
          <a:bodyPr>
            <a:normAutofit/>
          </a:bodyPr>
          <a:lstStyle/>
          <a:p>
            <a:r>
              <a:rPr lang="en-GB" sz="2800" dirty="0">
                <a:effectLst/>
                <a:ea typeface="Times New Roman" panose="02020603050405020304" pitchFamily="18" charset="0"/>
              </a:rPr>
              <a:t>The characters employed in the main text (but not necessarily in illustrations, maps etc.) shall be not less than 12pt. </a:t>
            </a:r>
          </a:p>
          <a:p>
            <a:r>
              <a:rPr lang="en-GB" sz="2800" dirty="0">
                <a:effectLst/>
                <a:ea typeface="Times New Roman" panose="02020603050405020304" pitchFamily="18" charset="0"/>
              </a:rPr>
              <a:t>Characters used in all other text (notes, footnotes, captions etc.) shall be not less than 10pt. </a:t>
            </a:r>
          </a:p>
        </p:txBody>
      </p:sp>
    </p:spTree>
    <p:extLst>
      <p:ext uri="{BB962C8B-B14F-4D97-AF65-F5344CB8AC3E}">
        <p14:creationId xmlns:p14="http://schemas.microsoft.com/office/powerpoint/2010/main" val="40748281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C361-FF95-4C7B-8C7B-0A0A55B88365}"/>
              </a:ext>
            </a:extLst>
          </p:cNvPr>
          <p:cNvSpPr>
            <a:spLocks noGrp="1"/>
          </p:cNvSpPr>
          <p:nvPr>
            <p:ph type="title"/>
          </p:nvPr>
        </p:nvSpPr>
        <p:spPr/>
        <p:txBody>
          <a:bodyPr/>
          <a:lstStyle/>
          <a:p>
            <a:r>
              <a:rPr lang="en-GB" dirty="0"/>
              <a:t>Spacing </a:t>
            </a:r>
          </a:p>
        </p:txBody>
      </p:sp>
      <p:sp>
        <p:nvSpPr>
          <p:cNvPr id="3" name="Content Placeholder 2">
            <a:extLst>
              <a:ext uri="{FF2B5EF4-FFF2-40B4-BE49-F238E27FC236}">
                <a16:creationId xmlns:a16="http://schemas.microsoft.com/office/drawing/2014/main" id="{84B1F644-0190-46F2-A194-52AF0450A52F}"/>
              </a:ext>
            </a:extLst>
          </p:cNvPr>
          <p:cNvSpPr>
            <a:spLocks noGrp="1"/>
          </p:cNvSpPr>
          <p:nvPr>
            <p:ph idx="1"/>
          </p:nvPr>
        </p:nvSpPr>
        <p:spPr/>
        <p:txBody>
          <a:bodyPr>
            <a:normAutofit/>
          </a:bodyPr>
          <a:lstStyle/>
          <a:p>
            <a:r>
              <a:rPr lang="en-GB" sz="2800" dirty="0">
                <a:effectLst/>
                <a:ea typeface="Times New Roman" panose="02020603050405020304" pitchFamily="18" charset="0"/>
              </a:rPr>
              <a:t>Double or one-and-a-half spacing should be used in the main text; but single spacing should be used in the Summary (Abstract) and in any indented quotations and footnotes. </a:t>
            </a:r>
            <a:endParaRPr lang="en-GB" sz="2800" dirty="0"/>
          </a:p>
          <a:p>
            <a:r>
              <a:rPr lang="en-GB" sz="2800" dirty="0">
                <a:effectLst/>
                <a:ea typeface="Times New Roman" panose="02020603050405020304" pitchFamily="18" charset="0"/>
              </a:rPr>
              <a:t>Text should be with clear black characters and  - in case of images – in a good quality</a:t>
            </a:r>
            <a:endParaRPr lang="en-GB" sz="2800" dirty="0"/>
          </a:p>
        </p:txBody>
      </p:sp>
    </p:spTree>
    <p:extLst>
      <p:ext uri="{BB962C8B-B14F-4D97-AF65-F5344CB8AC3E}">
        <p14:creationId xmlns:p14="http://schemas.microsoft.com/office/powerpoint/2010/main" val="16221216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8363-FA0D-4880-9EF0-49923B52FF09}"/>
              </a:ext>
            </a:extLst>
          </p:cNvPr>
          <p:cNvSpPr>
            <a:spLocks noGrp="1"/>
          </p:cNvSpPr>
          <p:nvPr>
            <p:ph type="title"/>
          </p:nvPr>
        </p:nvSpPr>
        <p:spPr/>
        <p:txBody>
          <a:bodyPr>
            <a:normAutofit/>
          </a:bodyPr>
          <a:lstStyle/>
          <a:p>
            <a:r>
              <a:rPr lang="en-GB" sz="2800" dirty="0">
                <a:solidFill>
                  <a:srgbClr val="000000"/>
                </a:solidFill>
                <a:effectLst/>
                <a:ea typeface="Times New Roman" panose="02020603050405020304" pitchFamily="18" charset="0"/>
              </a:rPr>
              <a:t>Illustrations, Maps and Other Materials</a:t>
            </a:r>
            <a:endParaRPr lang="en-GB" sz="2800" dirty="0"/>
          </a:p>
        </p:txBody>
      </p:sp>
      <p:sp>
        <p:nvSpPr>
          <p:cNvPr id="3" name="Content Placeholder 2">
            <a:extLst>
              <a:ext uri="{FF2B5EF4-FFF2-40B4-BE49-F238E27FC236}">
                <a16:creationId xmlns:a16="http://schemas.microsoft.com/office/drawing/2014/main" id="{75DC485C-F73C-43A8-B379-B0BCB12DDEEB}"/>
              </a:ext>
            </a:extLst>
          </p:cNvPr>
          <p:cNvSpPr>
            <a:spLocks noGrp="1"/>
          </p:cNvSpPr>
          <p:nvPr>
            <p:ph idx="1"/>
          </p:nvPr>
        </p:nvSpPr>
        <p:spPr/>
        <p:txBody>
          <a:bodyPr>
            <a:normAutofit fontScale="92500"/>
          </a:bodyPr>
          <a:lstStyle/>
          <a:p>
            <a:r>
              <a:rPr lang="en-GB" sz="2400" dirty="0">
                <a:solidFill>
                  <a:srgbClr val="000000"/>
                </a:solidFill>
                <a:effectLst/>
                <a:ea typeface="Times New Roman" panose="02020603050405020304" pitchFamily="18" charset="0"/>
              </a:rPr>
              <a:t>Drawings and sketches should be in black; unnecessary detail should be omitted, and the scale should be such that the minimum space between lines is not less than 1mm. </a:t>
            </a:r>
          </a:p>
          <a:p>
            <a:r>
              <a:rPr lang="en-GB" sz="2400" dirty="0">
                <a:solidFill>
                  <a:srgbClr val="000000"/>
                </a:solidFill>
                <a:effectLst/>
                <a:ea typeface="Times New Roman" panose="02020603050405020304" pitchFamily="18" charset="0"/>
              </a:rPr>
              <a:t>Colour graphics for charts, diagrams etc. and colour photographs may be used, but you must ensure that material is of good quality. </a:t>
            </a:r>
          </a:p>
          <a:p>
            <a:pPr lvl="1"/>
            <a:r>
              <a:rPr lang="en-GB" sz="2400" dirty="0">
                <a:solidFill>
                  <a:srgbClr val="000000"/>
                </a:solidFill>
                <a:effectLst/>
                <a:ea typeface="Times New Roman" panose="02020603050405020304" pitchFamily="18" charset="0"/>
              </a:rPr>
              <a:t>You must ensure that you do not infringe copyright regulations. </a:t>
            </a:r>
          </a:p>
          <a:p>
            <a:r>
              <a:rPr lang="en-GB" sz="2400" dirty="0">
                <a:solidFill>
                  <a:srgbClr val="000000"/>
                </a:solidFill>
                <a:effectLst/>
                <a:ea typeface="Times New Roman" panose="02020603050405020304" pitchFamily="18" charset="0"/>
              </a:rPr>
              <a:t> Diagrams, maps and similar documents should be submitted in a reasonable size </a:t>
            </a:r>
            <a:endParaRPr lang="en-GB" dirty="0"/>
          </a:p>
        </p:txBody>
      </p:sp>
    </p:spTree>
    <p:extLst>
      <p:ext uri="{BB962C8B-B14F-4D97-AF65-F5344CB8AC3E}">
        <p14:creationId xmlns:p14="http://schemas.microsoft.com/office/powerpoint/2010/main" val="399404413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2105-59E4-4BB8-BF94-131EE0FECB50}"/>
              </a:ext>
            </a:extLst>
          </p:cNvPr>
          <p:cNvSpPr>
            <a:spLocks noGrp="1"/>
          </p:cNvSpPr>
          <p:nvPr>
            <p:ph type="title"/>
          </p:nvPr>
        </p:nvSpPr>
        <p:spPr/>
        <p:txBody>
          <a:bodyPr/>
          <a:lstStyle/>
          <a:p>
            <a:r>
              <a:rPr lang="en-GB" dirty="0"/>
              <a:t>Use of Non-written material? </a:t>
            </a:r>
          </a:p>
        </p:txBody>
      </p:sp>
      <p:sp>
        <p:nvSpPr>
          <p:cNvPr id="3" name="Content Placeholder 2">
            <a:extLst>
              <a:ext uri="{FF2B5EF4-FFF2-40B4-BE49-F238E27FC236}">
                <a16:creationId xmlns:a16="http://schemas.microsoft.com/office/drawing/2014/main" id="{51ECEF9C-8229-4E2F-978E-AE2922DAE69A}"/>
              </a:ext>
            </a:extLst>
          </p:cNvPr>
          <p:cNvSpPr>
            <a:spLocks noGrp="1"/>
          </p:cNvSpPr>
          <p:nvPr>
            <p:ph idx="1"/>
          </p:nvPr>
        </p:nvSpPr>
        <p:spPr/>
        <p:txBody>
          <a:bodyPr>
            <a:normAutofit fontScale="92500" lnSpcReduction="20000"/>
          </a:bodyPr>
          <a:lstStyle/>
          <a:p>
            <a:r>
              <a:rPr lang="en-GB" sz="3200" dirty="0">
                <a:solidFill>
                  <a:srgbClr val="000000"/>
                </a:solidFill>
                <a:effectLst/>
                <a:latin typeface="Arial" panose="020B0604020202020204" pitchFamily="34" charset="0"/>
                <a:ea typeface="Times New Roman" panose="02020603050405020304" pitchFamily="18" charset="0"/>
              </a:rPr>
              <a:t>You may submit non-book material such as audio or video tapes with your dissertation, if such material forms a useful addition to, or explanation of, the work contained in your written submission and if such material constitutes the most appropriate method of presenting the information concerned. If considering the submission of audio or video tapes as adjuncts to the dissertation, please consult your supervisor.</a:t>
            </a:r>
          </a:p>
          <a:p>
            <a:endParaRPr lang="en-GB" dirty="0"/>
          </a:p>
        </p:txBody>
      </p:sp>
    </p:spTree>
    <p:extLst>
      <p:ext uri="{BB962C8B-B14F-4D97-AF65-F5344CB8AC3E}">
        <p14:creationId xmlns:p14="http://schemas.microsoft.com/office/powerpoint/2010/main" val="317214819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4323-3272-4A50-A174-E50A410177CF}"/>
              </a:ext>
            </a:extLst>
          </p:cNvPr>
          <p:cNvSpPr>
            <a:spLocks noGrp="1"/>
          </p:cNvSpPr>
          <p:nvPr>
            <p:ph type="title"/>
          </p:nvPr>
        </p:nvSpPr>
        <p:spPr/>
        <p:txBody>
          <a:bodyPr/>
          <a:lstStyle/>
          <a:p>
            <a:r>
              <a:rPr lang="en-GB" dirty="0"/>
              <a:t>Layout </a:t>
            </a:r>
          </a:p>
        </p:txBody>
      </p:sp>
      <p:sp>
        <p:nvSpPr>
          <p:cNvPr id="3" name="Content Placeholder 2">
            <a:extLst>
              <a:ext uri="{FF2B5EF4-FFF2-40B4-BE49-F238E27FC236}">
                <a16:creationId xmlns:a16="http://schemas.microsoft.com/office/drawing/2014/main" id="{DDECA4B5-78C9-4393-A097-847EED5ECE43}"/>
              </a:ext>
            </a:extLst>
          </p:cNvPr>
          <p:cNvSpPr>
            <a:spLocks noGrp="1"/>
          </p:cNvSpPr>
          <p:nvPr>
            <p:ph idx="1"/>
          </p:nvPr>
        </p:nvSpPr>
        <p:spPr/>
        <p:txBody>
          <a:bodyPr>
            <a:normAutofit/>
          </a:bodyPr>
          <a:lstStyle/>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Title page (dissertation title, name and student number, year in which submitted)</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Contents page</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Abstract not exceeding 300 words</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Main body of dissertation</a:t>
            </a:r>
          </a:p>
          <a:p>
            <a:pPr lvl="1" indent="-342900">
              <a:spcAft>
                <a:spcPts val="600"/>
              </a:spcAft>
              <a:buFont typeface="Symbol" panose="05050102010706020507" pitchFamily="18" charset="2"/>
              <a:buChar char=""/>
            </a:pPr>
            <a:r>
              <a:rPr lang="en-GB" sz="2000" dirty="0">
                <a:ea typeface="Times New Roman" panose="02020603050405020304" pitchFamily="18" charset="0"/>
              </a:rPr>
              <a:t>Subdivided in chapters</a:t>
            </a:r>
            <a:endParaRPr lang="en-GB" sz="2000" dirty="0">
              <a:effectLst/>
              <a:ea typeface="Times New Roman" panose="02020603050405020304" pitchFamily="18" charset="0"/>
            </a:endParaRPr>
          </a:p>
          <a:p>
            <a:r>
              <a:rPr lang="en-GB" sz="2400" dirty="0">
                <a:effectLst/>
                <a:ea typeface="Times New Roman" panose="02020603050405020304" pitchFamily="18" charset="0"/>
              </a:rPr>
              <a:t>Bibliography</a:t>
            </a:r>
            <a:endParaRPr lang="en-GB" sz="2400" dirty="0"/>
          </a:p>
        </p:txBody>
      </p:sp>
    </p:spTree>
    <p:extLst>
      <p:ext uri="{BB962C8B-B14F-4D97-AF65-F5344CB8AC3E}">
        <p14:creationId xmlns:p14="http://schemas.microsoft.com/office/powerpoint/2010/main" val="352380812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313-47CC-439E-899E-5BC6BBC3584E}"/>
              </a:ext>
            </a:extLst>
          </p:cNvPr>
          <p:cNvSpPr>
            <a:spLocks noGrp="1"/>
          </p:cNvSpPr>
          <p:nvPr>
            <p:ph type="title"/>
          </p:nvPr>
        </p:nvSpPr>
        <p:spPr/>
        <p:txBody>
          <a:bodyPr/>
          <a:lstStyle/>
          <a:p>
            <a:r>
              <a:rPr lang="en-GB" dirty="0"/>
              <a:t>Note that ..</a:t>
            </a:r>
          </a:p>
        </p:txBody>
      </p:sp>
      <p:sp>
        <p:nvSpPr>
          <p:cNvPr id="3" name="Content Placeholder 2">
            <a:extLst>
              <a:ext uri="{FF2B5EF4-FFF2-40B4-BE49-F238E27FC236}">
                <a16:creationId xmlns:a16="http://schemas.microsoft.com/office/drawing/2014/main" id="{88D9326B-ADAD-4F77-B489-EA01CC8B0F89}"/>
              </a:ext>
            </a:extLst>
          </p:cNvPr>
          <p:cNvSpPr>
            <a:spLocks noGrp="1"/>
          </p:cNvSpPr>
          <p:nvPr>
            <p:ph idx="1"/>
          </p:nvPr>
        </p:nvSpPr>
        <p:spPr/>
        <p:txBody>
          <a:bodyPr/>
          <a:lstStyle/>
          <a:p>
            <a:r>
              <a:rPr lang="en-GB" sz="2800" dirty="0">
                <a:effectLst/>
                <a:ea typeface="Times New Roman" panose="02020603050405020304" pitchFamily="18" charset="0"/>
              </a:rPr>
              <a:t>Footnotes are not considered part of the word count </a:t>
            </a:r>
            <a:r>
              <a:rPr lang="en-GB" sz="2800" u="sng" dirty="0">
                <a:effectLst/>
                <a:ea typeface="Times New Roman" panose="02020603050405020304" pitchFamily="18" charset="0"/>
              </a:rPr>
              <a:t>as long as </a:t>
            </a:r>
            <a:r>
              <a:rPr lang="en-GB" sz="2800" dirty="0">
                <a:effectLst/>
                <a:ea typeface="Times New Roman" panose="02020603050405020304" pitchFamily="18" charset="0"/>
              </a:rPr>
              <a:t>they are only used as references and do not have any discussion points.</a:t>
            </a:r>
          </a:p>
          <a:p>
            <a:endParaRPr lang="en-GB" dirty="0"/>
          </a:p>
        </p:txBody>
      </p:sp>
    </p:spTree>
    <p:extLst>
      <p:ext uri="{BB962C8B-B14F-4D97-AF65-F5344CB8AC3E}">
        <p14:creationId xmlns:p14="http://schemas.microsoft.com/office/powerpoint/2010/main" val="209967150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F5FEC-3049-4DDC-9CEC-A99B0E74DDBF}"/>
              </a:ext>
            </a:extLst>
          </p:cNvPr>
          <p:cNvSpPr>
            <a:spLocks noGrp="1"/>
          </p:cNvSpPr>
          <p:nvPr>
            <p:ph type="title"/>
          </p:nvPr>
        </p:nvSpPr>
        <p:spPr/>
        <p:txBody>
          <a:bodyPr/>
          <a:lstStyle/>
          <a:p>
            <a:r>
              <a:rPr lang="en-GB" dirty="0"/>
              <a:t>Example of title page </a:t>
            </a:r>
          </a:p>
        </p:txBody>
      </p:sp>
      <p:sp>
        <p:nvSpPr>
          <p:cNvPr id="3" name="Content Placeholder 2">
            <a:extLst>
              <a:ext uri="{FF2B5EF4-FFF2-40B4-BE49-F238E27FC236}">
                <a16:creationId xmlns:a16="http://schemas.microsoft.com/office/drawing/2014/main" id="{3B9CD713-DE50-4E47-A101-7C3A9D72D380}"/>
              </a:ext>
            </a:extLst>
          </p:cNvPr>
          <p:cNvSpPr>
            <a:spLocks noGrp="1"/>
          </p:cNvSpPr>
          <p:nvPr>
            <p:ph idx="1"/>
          </p:nvPr>
        </p:nvSpPr>
        <p:spPr/>
        <p:txBody>
          <a:bodyPr>
            <a:normAutofit fontScale="70000" lnSpcReduction="20000"/>
          </a:bodyPr>
          <a:lstStyle/>
          <a:p>
            <a:pPr algn="ctr"/>
            <a:r>
              <a:rPr lang="en-GB" sz="2100" dirty="0">
                <a:effectLst/>
                <a:ea typeface="Times New Roman" panose="02020603050405020304" pitchFamily="18" charset="0"/>
              </a:rPr>
              <a:t>Title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Name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Supervised by: AAAAA</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Submitted in partial fulfilment for the award of the degree of XXXX</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University of Wales Trinity Saint David</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2021</a:t>
            </a:r>
          </a:p>
          <a:p>
            <a:pPr marL="914400">
              <a:spcAft>
                <a:spcPts val="600"/>
              </a:spcAft>
            </a:pPr>
            <a:endParaRPr lang="en-GB" sz="21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08687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A5A1-45B2-4AEB-A824-1E15E9AD9B7F}"/>
              </a:ext>
            </a:extLst>
          </p:cNvPr>
          <p:cNvSpPr>
            <a:spLocks noGrp="1"/>
          </p:cNvSpPr>
          <p:nvPr>
            <p:ph type="title"/>
          </p:nvPr>
        </p:nvSpPr>
        <p:spPr/>
        <p:txBody>
          <a:bodyPr/>
          <a:lstStyle/>
          <a:p>
            <a:r>
              <a:rPr lang="en-GB" dirty="0"/>
              <a:t>Optional</a:t>
            </a:r>
          </a:p>
        </p:txBody>
      </p:sp>
      <p:sp>
        <p:nvSpPr>
          <p:cNvPr id="3" name="Content Placeholder 2">
            <a:extLst>
              <a:ext uri="{FF2B5EF4-FFF2-40B4-BE49-F238E27FC236}">
                <a16:creationId xmlns:a16="http://schemas.microsoft.com/office/drawing/2014/main" id="{0AA718EB-FDE3-4C34-AF96-3B57AB784961}"/>
              </a:ext>
            </a:extLst>
          </p:cNvPr>
          <p:cNvSpPr>
            <a:spLocks noGrp="1"/>
          </p:cNvSpPr>
          <p:nvPr>
            <p:ph idx="1"/>
          </p:nvPr>
        </p:nvSpPr>
        <p:spPr/>
        <p:txBody>
          <a:bodyPr/>
          <a:lstStyle/>
          <a:p>
            <a:r>
              <a:rPr lang="en-GB" dirty="0"/>
              <a:t>Acknowledgment (e.g., if you want to thank your family, your supervisor, your research partners and so on)</a:t>
            </a:r>
          </a:p>
        </p:txBody>
      </p:sp>
    </p:spTree>
    <p:extLst>
      <p:ext uri="{BB962C8B-B14F-4D97-AF65-F5344CB8AC3E}">
        <p14:creationId xmlns:p14="http://schemas.microsoft.com/office/powerpoint/2010/main" val="6152708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D0AA-0983-4B90-9638-113732DC1F52}"/>
              </a:ext>
            </a:extLst>
          </p:cNvPr>
          <p:cNvSpPr>
            <a:spLocks noGrp="1"/>
          </p:cNvSpPr>
          <p:nvPr>
            <p:ph type="title"/>
          </p:nvPr>
        </p:nvSpPr>
        <p:spPr/>
        <p:txBody>
          <a:bodyPr/>
          <a:lstStyle/>
          <a:p>
            <a:r>
              <a:rPr lang="en-GB" dirty="0"/>
              <a:t>Tipps </a:t>
            </a:r>
          </a:p>
        </p:txBody>
      </p:sp>
      <p:sp>
        <p:nvSpPr>
          <p:cNvPr id="3" name="Content Placeholder 2">
            <a:extLst>
              <a:ext uri="{FF2B5EF4-FFF2-40B4-BE49-F238E27FC236}">
                <a16:creationId xmlns:a16="http://schemas.microsoft.com/office/drawing/2014/main" id="{589F7EE8-3F62-49DC-970F-4791ED317DA7}"/>
              </a:ext>
            </a:extLst>
          </p:cNvPr>
          <p:cNvSpPr>
            <a:spLocks noGrp="1"/>
          </p:cNvSpPr>
          <p:nvPr>
            <p:ph idx="1"/>
          </p:nvPr>
        </p:nvSpPr>
        <p:spPr/>
        <p:txBody>
          <a:bodyPr/>
          <a:lstStyle/>
          <a:p>
            <a:r>
              <a:rPr lang="en-GB" dirty="0"/>
              <a:t>Inclusion of illustrations, tables and so on might mess up page numbers</a:t>
            </a:r>
          </a:p>
          <a:p>
            <a:pPr lvl="1"/>
            <a:r>
              <a:rPr lang="en-GB" dirty="0"/>
              <a:t>Check portrait / landscape display </a:t>
            </a:r>
          </a:p>
          <a:p>
            <a:pPr lvl="1"/>
            <a:r>
              <a:rPr lang="en-GB" dirty="0"/>
              <a:t>Page break / Section break </a:t>
            </a:r>
          </a:p>
          <a:p>
            <a:pPr marL="914400" lvl="2" indent="0">
              <a:buNone/>
            </a:pPr>
            <a:r>
              <a:rPr lang="en-GB" dirty="0"/>
              <a:t>(go to Layout and click on Breaks and you will see various options)</a:t>
            </a:r>
          </a:p>
          <a:p>
            <a:pPr marL="914400" lvl="2" indent="0">
              <a:buNone/>
            </a:pPr>
            <a:endParaRPr lang="en-GB" dirty="0"/>
          </a:p>
        </p:txBody>
      </p:sp>
    </p:spTree>
    <p:extLst>
      <p:ext uri="{BB962C8B-B14F-4D97-AF65-F5344CB8AC3E}">
        <p14:creationId xmlns:p14="http://schemas.microsoft.com/office/powerpoint/2010/main" val="197818496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9BE9F-BB24-482F-83B3-D6B67E2F36BA}"/>
              </a:ext>
            </a:extLst>
          </p:cNvPr>
          <p:cNvSpPr>
            <a:spLocks noGrp="1"/>
          </p:cNvSpPr>
          <p:nvPr>
            <p:ph type="title"/>
          </p:nvPr>
        </p:nvSpPr>
        <p:spPr/>
        <p:txBody>
          <a:bodyPr/>
          <a:lstStyle/>
          <a:p>
            <a:r>
              <a:rPr lang="en-GB" dirty="0"/>
              <a:t>Remember </a:t>
            </a:r>
          </a:p>
        </p:txBody>
      </p:sp>
      <p:sp>
        <p:nvSpPr>
          <p:cNvPr id="3" name="Content Placeholder 2">
            <a:extLst>
              <a:ext uri="{FF2B5EF4-FFF2-40B4-BE49-F238E27FC236}">
                <a16:creationId xmlns:a16="http://schemas.microsoft.com/office/drawing/2014/main" id="{0E2BDFAC-E67F-4477-9955-6978559446C5}"/>
              </a:ext>
            </a:extLst>
          </p:cNvPr>
          <p:cNvSpPr>
            <a:spLocks noGrp="1"/>
          </p:cNvSpPr>
          <p:nvPr>
            <p:ph idx="1"/>
          </p:nvPr>
        </p:nvSpPr>
        <p:spPr/>
        <p:txBody>
          <a:bodyPr/>
          <a:lstStyle/>
          <a:p>
            <a:r>
              <a:rPr lang="en-GB" dirty="0"/>
              <a:t>You need to proof-read the text and check your references </a:t>
            </a:r>
          </a:p>
          <a:p>
            <a:pPr lvl="1"/>
            <a:r>
              <a:rPr lang="en-GB" dirty="0"/>
              <a:t>Get someone to help with proofreading </a:t>
            </a:r>
          </a:p>
          <a:p>
            <a:pPr lvl="1"/>
            <a:r>
              <a:rPr lang="en-GB" dirty="0"/>
              <a:t>Double check all references so that every article and book you mention in the text is included in the bibliography </a:t>
            </a:r>
          </a:p>
        </p:txBody>
      </p:sp>
    </p:spTree>
    <p:extLst>
      <p:ext uri="{BB962C8B-B14F-4D97-AF65-F5344CB8AC3E}">
        <p14:creationId xmlns:p14="http://schemas.microsoft.com/office/powerpoint/2010/main" val="429187181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323850" y="1916113"/>
            <a:ext cx="8651875" cy="3313112"/>
          </a:xfrm>
        </p:spPr>
        <p:txBody>
          <a:bodyPr>
            <a:normAutofit/>
          </a:bodyPr>
          <a:lstStyle/>
          <a:p>
            <a:pPr>
              <a:buNone/>
              <a:defRPr/>
            </a:pPr>
            <a:r>
              <a:rPr lang="en-GB" sz="2800" dirty="0">
                <a:solidFill>
                  <a:srgbClr val="FFC000"/>
                </a:solidFill>
              </a:rPr>
              <a:t>(i) Quality of presentation</a:t>
            </a:r>
          </a:p>
          <a:p>
            <a:pPr>
              <a:defRPr/>
            </a:pPr>
            <a:r>
              <a:rPr lang="en-GB" sz="2800" dirty="0"/>
              <a:t>Integration of references, in some cases also maps, diagrams, tables, images</a:t>
            </a:r>
          </a:p>
          <a:p>
            <a:pPr lvl="1">
              <a:defRPr/>
            </a:pPr>
            <a:r>
              <a:rPr lang="en-GB" sz="2400" dirty="0"/>
              <a:t>Including the quality of reproduction of maps diagrams, photographs</a:t>
            </a:r>
          </a:p>
          <a:p>
            <a:pPr>
              <a:defRPr/>
            </a:pPr>
            <a:r>
              <a:rPr lang="en-GB" sz="2800" dirty="0"/>
              <a:t>Proof-reading: check pagination for cross-references, grammar &amp; spelling</a:t>
            </a:r>
          </a:p>
        </p:txBody>
      </p:sp>
      <p:sp>
        <p:nvSpPr>
          <p:cNvPr id="15366" name="Rectangle 6"/>
          <p:cNvSpPr>
            <a:spLocks noGrp="1" noChangeArrowheads="1"/>
          </p:cNvSpPr>
          <p:nvPr>
            <p:ph type="title"/>
          </p:nvPr>
        </p:nvSpPr>
        <p:spPr>
          <a:xfrm>
            <a:off x="250825" y="274638"/>
            <a:ext cx="8642350"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
        <p:nvSpPr>
          <p:cNvPr id="23555" name="Rectangle 3"/>
          <p:cNvSpPr>
            <a:spLocks noGrp="1" noChangeArrowheads="1"/>
          </p:cNvSpPr>
          <p:nvPr>
            <p:ph type="body" idx="1"/>
          </p:nvPr>
        </p:nvSpPr>
        <p:spPr>
          <a:xfrm>
            <a:off x="457200" y="1628775"/>
            <a:ext cx="8229600" cy="4525963"/>
          </a:xfrm>
        </p:spPr>
        <p:txBody>
          <a:bodyPr>
            <a:normAutofit/>
          </a:bodyPr>
          <a:lstStyle/>
          <a:p>
            <a:pPr>
              <a:lnSpc>
                <a:spcPct val="90000"/>
              </a:lnSpc>
              <a:buNone/>
              <a:defRPr/>
            </a:pPr>
            <a:r>
              <a:rPr lang="en-GB" sz="2800" dirty="0">
                <a:solidFill>
                  <a:srgbClr val="FFC000"/>
                </a:solidFill>
              </a:rPr>
              <a:t>(ii) Originality of the work</a:t>
            </a:r>
          </a:p>
          <a:p>
            <a:pPr>
              <a:lnSpc>
                <a:spcPct val="90000"/>
              </a:lnSpc>
              <a:defRPr/>
            </a:pPr>
            <a:r>
              <a:rPr lang="en-GB" sz="2800" dirty="0"/>
              <a:t>Credit will be given for originality of thought &amp; ideas</a:t>
            </a:r>
          </a:p>
          <a:p>
            <a:pPr>
              <a:lnSpc>
                <a:spcPct val="90000"/>
              </a:lnSpc>
              <a:defRPr/>
            </a:pPr>
            <a:r>
              <a:rPr lang="en-GB" sz="2800" dirty="0"/>
              <a:t>You will need to synthesise earlier work in order to present the background to you project, </a:t>
            </a:r>
            <a:r>
              <a:rPr lang="en-GB" sz="2800" i="1" dirty="0"/>
              <a:t>but you must take it much further</a:t>
            </a:r>
            <a:r>
              <a:rPr lang="en-GB" sz="2800" dirty="0"/>
              <a:t>. Earlier research is just a starting point, a building block for your own research and ideas.</a:t>
            </a:r>
          </a:p>
          <a:p>
            <a:pPr>
              <a:lnSpc>
                <a:spcPct val="90000"/>
              </a:lnSpc>
              <a:defRPr/>
            </a:pPr>
            <a:endParaRPr lang="en-GB" sz="2800" dirty="0"/>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63A8-C787-42A3-8C38-49D355EF900D}"/>
              </a:ext>
            </a:extLst>
          </p:cNvPr>
          <p:cNvSpPr>
            <a:spLocks noGrp="1"/>
          </p:cNvSpPr>
          <p:nvPr>
            <p:ph type="title"/>
          </p:nvPr>
        </p:nvSpPr>
        <p:spPr/>
        <p:txBody>
          <a:bodyPr/>
          <a:lstStyle/>
          <a:p>
            <a:r>
              <a:rPr lang="en-GB" sz="4400" dirty="0"/>
              <a:t>How we assess your dissertation</a:t>
            </a:r>
            <a:endParaRPr lang="en-GB" dirty="0"/>
          </a:p>
        </p:txBody>
      </p:sp>
      <p:sp>
        <p:nvSpPr>
          <p:cNvPr id="3" name="Content Placeholder 2">
            <a:extLst>
              <a:ext uri="{FF2B5EF4-FFF2-40B4-BE49-F238E27FC236}">
                <a16:creationId xmlns:a16="http://schemas.microsoft.com/office/drawing/2014/main" id="{2C6A5F72-F553-473B-897A-E50E6BF7F611}"/>
              </a:ext>
            </a:extLst>
          </p:cNvPr>
          <p:cNvSpPr>
            <a:spLocks noGrp="1"/>
          </p:cNvSpPr>
          <p:nvPr>
            <p:ph idx="1"/>
          </p:nvPr>
        </p:nvSpPr>
        <p:spPr/>
        <p:txBody>
          <a:bodyPr>
            <a:normAutofit lnSpcReduction="10000"/>
          </a:bodyPr>
          <a:lstStyle/>
          <a:p>
            <a:pPr>
              <a:lnSpc>
                <a:spcPct val="90000"/>
              </a:lnSpc>
              <a:buNone/>
              <a:defRPr/>
            </a:pPr>
            <a:r>
              <a:rPr lang="en-GB" sz="3200" dirty="0">
                <a:solidFill>
                  <a:srgbClr val="FFC000"/>
                </a:solidFill>
              </a:rPr>
              <a:t>(iii) Background reading</a:t>
            </a:r>
          </a:p>
          <a:p>
            <a:pPr>
              <a:lnSpc>
                <a:spcPct val="90000"/>
              </a:lnSpc>
              <a:defRPr/>
            </a:pPr>
            <a:r>
              <a:rPr lang="en-GB" sz="3200" dirty="0"/>
              <a:t>You must demonstrate full awareness of appropriate literature. Reference every piece of evidence and every idea that is not your own.</a:t>
            </a:r>
          </a:p>
          <a:p>
            <a:pPr>
              <a:lnSpc>
                <a:spcPct val="90000"/>
              </a:lnSpc>
              <a:defRPr/>
            </a:pPr>
            <a:r>
              <a:rPr lang="en-GB" sz="3200" dirty="0"/>
              <a:t>You should contextualise your dissertation within the framework of earlier studies. Tie it in with what is already known, and REFERENCE this work.</a:t>
            </a:r>
          </a:p>
          <a:p>
            <a:endParaRPr lang="en-GB" dirty="0"/>
          </a:p>
        </p:txBody>
      </p:sp>
    </p:spTree>
    <p:extLst>
      <p:ext uri="{BB962C8B-B14F-4D97-AF65-F5344CB8AC3E}">
        <p14:creationId xmlns:p14="http://schemas.microsoft.com/office/powerpoint/2010/main" val="89372201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323850" y="1700213"/>
            <a:ext cx="8507413" cy="3743325"/>
          </a:xfrm>
        </p:spPr>
        <p:txBody>
          <a:bodyPr/>
          <a:lstStyle/>
          <a:p>
            <a:pPr>
              <a:buNone/>
              <a:defRPr/>
            </a:pPr>
            <a:r>
              <a:rPr lang="en-US" dirty="0">
                <a:solidFill>
                  <a:srgbClr val="FFC000"/>
                </a:solidFill>
              </a:rPr>
              <a:t>(iv) Research design &amp; methodology</a:t>
            </a:r>
          </a:p>
          <a:p>
            <a:pPr>
              <a:defRPr/>
            </a:pPr>
            <a:r>
              <a:rPr lang="en-US" dirty="0"/>
              <a:t>Appropriate &amp; clearly explained research design and methodology/theoretical stance</a:t>
            </a:r>
          </a:p>
          <a:p>
            <a:pPr>
              <a:defRPr/>
            </a:pPr>
            <a:r>
              <a:rPr lang="en-US" dirty="0"/>
              <a:t>Comment on any problems or limitations you have encountered &amp; how they have affected your work; critique any problematic areas</a:t>
            </a:r>
          </a:p>
        </p:txBody>
      </p:sp>
      <p:sp>
        <p:nvSpPr>
          <p:cNvPr id="16389" name="Rectangle 5"/>
          <p:cNvSpPr>
            <a:spLocks noGrp="1" noChangeArrowheads="1"/>
          </p:cNvSpPr>
          <p:nvPr>
            <p:ph type="title"/>
          </p:nvPr>
        </p:nvSpPr>
        <p:spPr>
          <a:xfrm>
            <a:off x="457200" y="274638"/>
            <a:ext cx="8435975" cy="1282700"/>
          </a:xfrm>
        </p:spPr>
        <p:txBody>
          <a:bodyPr/>
          <a:lstStyle/>
          <a:p>
            <a:pPr>
              <a:defRPr/>
            </a:pPr>
            <a:r>
              <a:rPr lang="en-GB" sz="400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468313" y="1628775"/>
            <a:ext cx="8507412" cy="3814763"/>
          </a:xfrm>
        </p:spPr>
        <p:txBody>
          <a:bodyPr/>
          <a:lstStyle/>
          <a:p>
            <a:pPr>
              <a:buNone/>
              <a:defRPr/>
            </a:pPr>
            <a:r>
              <a:rPr lang="en-US" dirty="0">
                <a:solidFill>
                  <a:srgbClr val="FFC000"/>
                </a:solidFill>
              </a:rPr>
              <a:t>(v) Analysis, interpretation &amp; conclusions</a:t>
            </a:r>
          </a:p>
          <a:p>
            <a:pPr>
              <a:defRPr/>
            </a:pPr>
            <a:r>
              <a:rPr lang="en-US" dirty="0"/>
              <a:t>Incisiveness of your analysis &amp; interpretations </a:t>
            </a:r>
          </a:p>
          <a:p>
            <a:pPr>
              <a:defRPr/>
            </a:pPr>
            <a:r>
              <a:rPr lang="en-US" dirty="0"/>
              <a:t>Conclusions: highlight the principal findings &amp; assess these in the context of previous studies</a:t>
            </a:r>
          </a:p>
          <a:p>
            <a:pPr>
              <a:defRPr/>
            </a:pPr>
            <a:r>
              <a:rPr lang="en-US" dirty="0"/>
              <a:t>How might you further develop this study?</a:t>
            </a:r>
          </a:p>
        </p:txBody>
      </p:sp>
      <p:sp>
        <p:nvSpPr>
          <p:cNvPr id="24579" name="Rectangle 3"/>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US"/>
              <a:t>Higher marks are awarded for</a:t>
            </a:r>
          </a:p>
        </p:txBody>
      </p:sp>
      <p:sp>
        <p:nvSpPr>
          <p:cNvPr id="27650" name="Content Placeholder 2"/>
          <p:cNvSpPr>
            <a:spLocks noGrp="1"/>
          </p:cNvSpPr>
          <p:nvPr>
            <p:ph idx="1"/>
          </p:nvPr>
        </p:nvSpPr>
        <p:spPr/>
        <p:txBody>
          <a:bodyPr/>
          <a:lstStyle/>
          <a:p>
            <a:pPr eaLnBrk="1" hangingPunct="1"/>
            <a:r>
              <a:rPr lang="en-US"/>
              <a:t>Not relying on the obvious</a:t>
            </a:r>
          </a:p>
          <a:p>
            <a:pPr eaLnBrk="1" hangingPunct="1"/>
            <a:r>
              <a:rPr lang="en-US"/>
              <a:t>Being successfully questioning</a:t>
            </a:r>
          </a:p>
          <a:p>
            <a:pPr eaLnBrk="1" hangingPunct="1"/>
            <a:r>
              <a:rPr lang="en-US"/>
              <a:t>Showing evidence of independent inquiry</a:t>
            </a:r>
          </a:p>
          <a:p>
            <a:pPr eaLnBrk="1" hangingPunct="1"/>
            <a:r>
              <a:rPr lang="en-US"/>
              <a:t>All sources accurately referenced</a:t>
            </a:r>
          </a:p>
          <a:p>
            <a:pPr eaLnBrk="1" hangingPunct="1"/>
            <a:r>
              <a:rPr lang="en-US"/>
              <a:t>Good construction</a:t>
            </a:r>
          </a:p>
        </p:txBody>
      </p:sp>
      <p:pic>
        <p:nvPicPr>
          <p:cNvPr id="27651" name="Picture 3"/>
          <p:cNvPicPr>
            <a:picLocks noChangeAspect="1"/>
          </p:cNvPicPr>
          <p:nvPr/>
        </p:nvPicPr>
        <p:blipFill>
          <a:blip r:embed="rId2"/>
          <a:srcRect/>
          <a:stretch>
            <a:fillRect/>
          </a:stretch>
        </p:blipFill>
        <p:spPr bwMode="auto">
          <a:xfrm>
            <a:off x="6516216" y="3558717"/>
            <a:ext cx="2273300" cy="22733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AE0-BFB7-4A2E-BFA8-3283901B4A8C}"/>
              </a:ext>
            </a:extLst>
          </p:cNvPr>
          <p:cNvSpPr>
            <a:spLocks noGrp="1"/>
          </p:cNvSpPr>
          <p:nvPr>
            <p:ph type="title"/>
          </p:nvPr>
        </p:nvSpPr>
        <p:spPr/>
        <p:txBody>
          <a:bodyPr/>
          <a:lstStyle/>
          <a:p>
            <a:r>
              <a:rPr lang="en-GB" dirty="0"/>
              <a:t>Final Deadline  </a:t>
            </a:r>
          </a:p>
        </p:txBody>
      </p:sp>
      <p:sp>
        <p:nvSpPr>
          <p:cNvPr id="3" name="Content Placeholder 2">
            <a:extLst>
              <a:ext uri="{FF2B5EF4-FFF2-40B4-BE49-F238E27FC236}">
                <a16:creationId xmlns:a16="http://schemas.microsoft.com/office/drawing/2014/main" id="{7D3CE934-21CD-428E-883F-D9F0AE45E934}"/>
              </a:ext>
            </a:extLst>
          </p:cNvPr>
          <p:cNvSpPr>
            <a:spLocks noGrp="1"/>
          </p:cNvSpPr>
          <p:nvPr>
            <p:ph idx="1"/>
          </p:nvPr>
        </p:nvSpPr>
        <p:spPr/>
        <p:txBody>
          <a:bodyPr/>
          <a:lstStyle/>
          <a:p>
            <a:r>
              <a:rPr lang="en-GB" dirty="0"/>
              <a:t>13 May 2024  for Campus based programmes</a:t>
            </a:r>
          </a:p>
          <a:p>
            <a:endParaRPr lang="en-GB" dirty="0"/>
          </a:p>
          <a:p>
            <a:r>
              <a:rPr lang="en-GB" dirty="0"/>
              <a:t>6 May 2024 for Distance Learning programmes  </a:t>
            </a:r>
          </a:p>
          <a:p>
            <a:endParaRPr lang="en-GB" dirty="0"/>
          </a:p>
          <a:p>
            <a:endParaRPr lang="en-GB" dirty="0"/>
          </a:p>
        </p:txBody>
      </p:sp>
    </p:spTree>
    <p:extLst>
      <p:ext uri="{BB962C8B-B14F-4D97-AF65-F5344CB8AC3E}">
        <p14:creationId xmlns:p14="http://schemas.microsoft.com/office/powerpoint/2010/main" val="140320650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214</TotalTime>
  <Words>893</Words>
  <Application>Microsoft Office PowerPoint</Application>
  <PresentationFormat>On-screen Show (4:3)</PresentationFormat>
  <Paragraphs>101</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Myriad Pro</vt:lpstr>
      <vt:lpstr>Symbol</vt:lpstr>
      <vt:lpstr>Times New Roman</vt:lpstr>
      <vt:lpstr>20140311PresentationUWTSDTemplate</vt:lpstr>
      <vt:lpstr>How to prepare your text for submission   </vt:lpstr>
      <vt:lpstr>Today </vt:lpstr>
      <vt:lpstr>Two ways of organising your writing</vt:lpstr>
      <vt:lpstr>Electronic submission only </vt:lpstr>
      <vt:lpstr>Fonts </vt:lpstr>
      <vt:lpstr>Spacing </vt:lpstr>
      <vt:lpstr>Illustrations, Maps and Other Materials</vt:lpstr>
      <vt:lpstr>Use of Non-written material? </vt:lpstr>
      <vt:lpstr>Layout </vt:lpstr>
      <vt:lpstr>Note that ..</vt:lpstr>
      <vt:lpstr>Example of title page </vt:lpstr>
      <vt:lpstr>Optional</vt:lpstr>
      <vt:lpstr>Tipps </vt:lpstr>
      <vt:lpstr>Remember </vt:lpstr>
      <vt:lpstr>How we assess your dissertation</vt:lpstr>
      <vt:lpstr>How we assess your dissertation</vt:lpstr>
      <vt:lpstr>How we assess your dissertation</vt:lpstr>
      <vt:lpstr>How we assess your dissertation</vt:lpstr>
      <vt:lpstr>How we assess your dissertation</vt:lpstr>
      <vt:lpstr>Higher marks are awarded for</vt:lpstr>
      <vt:lpstr>Final Deadline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32</cp:revision>
  <dcterms:created xsi:type="dcterms:W3CDTF">2020-09-10T15:23:04Z</dcterms:created>
  <dcterms:modified xsi:type="dcterms:W3CDTF">2024-03-25T07:51:50Z</dcterms:modified>
</cp:coreProperties>
</file>