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58" r:id="rId5"/>
    <p:sldId id="262" r:id="rId6"/>
    <p:sldId id="264" r:id="rId7"/>
    <p:sldId id="263" r:id="rId8"/>
    <p:sldId id="25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 Tearle" initials="BT" lastIdx="1" clrIdx="0">
    <p:extLst>
      <p:ext uri="{19B8F6BF-5375-455C-9EA6-DF929625EA0E}">
        <p15:presenceInfo xmlns:p15="http://schemas.microsoft.com/office/powerpoint/2012/main" userId="Beth Tear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62" autoAdjust="0"/>
    <p:restoredTop sz="94660"/>
  </p:normalViewPr>
  <p:slideViewPr>
    <p:cSldViewPr snapToGrid="0">
      <p:cViewPr varScale="1">
        <p:scale>
          <a:sx n="128" d="100"/>
          <a:sy n="128" d="100"/>
        </p:scale>
        <p:origin x="2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A53E-A1F3-4FB1-8C00-0733D0BDC6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17DF19-CFF1-454D-A03A-F6BE72FF34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AB739-79C4-4560-A782-6F377C85E20A}"/>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5" name="Footer Placeholder 4">
            <a:extLst>
              <a:ext uri="{FF2B5EF4-FFF2-40B4-BE49-F238E27FC236}">
                <a16:creationId xmlns:a16="http://schemas.microsoft.com/office/drawing/2014/main" id="{79408334-73A0-49A0-9C33-173E0AC973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6629B-D001-4460-BCA5-898918CD727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74004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D9BF4-CA5D-47D7-9688-547DB7BC37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252F0C-5678-4A08-9F95-C2DCD5B473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A75675-2EE3-409A-81F5-052AA06DC2A7}"/>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5" name="Footer Placeholder 4">
            <a:extLst>
              <a:ext uri="{FF2B5EF4-FFF2-40B4-BE49-F238E27FC236}">
                <a16:creationId xmlns:a16="http://schemas.microsoft.com/office/drawing/2014/main" id="{975686F5-99BC-4129-83BB-9D6EC162C8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E9103C-010E-452C-828D-1EEE35FC124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034500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B6F69-CA8D-40E5-BE55-BC91E87FA7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46D3D9-DAE1-4D26-B33B-0495B4244A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90DD19-1B94-4B4E-8DD4-27F4B289F422}"/>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5" name="Footer Placeholder 4">
            <a:extLst>
              <a:ext uri="{FF2B5EF4-FFF2-40B4-BE49-F238E27FC236}">
                <a16:creationId xmlns:a16="http://schemas.microsoft.com/office/drawing/2014/main" id="{1E3951F8-F2D5-4513-ADE1-1B5343DD8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2935F-146F-4F67-B387-F16222A367F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0542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321C-FADA-48BD-9ECC-7A32B281F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8DA353-BC13-443A-AA11-7CDAB041A6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A087D6-632E-4979-B165-B833D79D47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0BA25A-1A5A-4CD1-8837-D4360011EFAB}"/>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6" name="Footer Placeholder 5">
            <a:extLst>
              <a:ext uri="{FF2B5EF4-FFF2-40B4-BE49-F238E27FC236}">
                <a16:creationId xmlns:a16="http://schemas.microsoft.com/office/drawing/2014/main" id="{C6CF9707-2FB8-4776-AE3D-1A46376788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9DB201-A64B-4644-9D9E-AA3149DFDFBC}"/>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00485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EA6D-7021-42A9-816D-822AB4BA36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139BCA-7F4B-4251-85FE-600B7015D6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17A26E-A0F0-4D15-817E-798482102F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F8A2E6-A891-4A34-8038-F955C500F8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5E84D6-1DF4-4C1F-A755-F8689ED09F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EB928D-2A39-478E-B0E2-AE2A769D1378}"/>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8" name="Footer Placeholder 7">
            <a:extLst>
              <a:ext uri="{FF2B5EF4-FFF2-40B4-BE49-F238E27FC236}">
                <a16:creationId xmlns:a16="http://schemas.microsoft.com/office/drawing/2014/main" id="{49FC3FC2-8E0B-464A-9BC6-1EEBDB4153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04C054-4045-476C-8854-CAE64F30E30B}"/>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045695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93749-E2A2-4DEF-AD72-BB9C92ADE6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340ECC-422C-41FE-8E30-BF17E3EA9A3B}"/>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4" name="Footer Placeholder 3">
            <a:extLst>
              <a:ext uri="{FF2B5EF4-FFF2-40B4-BE49-F238E27FC236}">
                <a16:creationId xmlns:a16="http://schemas.microsoft.com/office/drawing/2014/main" id="{477EC97C-B88B-49F4-9E59-06F2F3DCE7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39CEF6-7B39-415F-8A4D-557CE7415A56}"/>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8052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653343-A67E-4B23-A182-305C11E09029}"/>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3" name="Footer Placeholder 2">
            <a:extLst>
              <a:ext uri="{FF2B5EF4-FFF2-40B4-BE49-F238E27FC236}">
                <a16:creationId xmlns:a16="http://schemas.microsoft.com/office/drawing/2014/main" id="{4F01E718-0534-4835-8781-E2125A8C8B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A16C2F-2407-415F-8566-8CB8906D0BB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829046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4DB27-166B-4C79-8DA3-F9C4A15122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E79139-32D8-4CF3-B446-AC0589374C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8A9E72-74B9-4D05-AE98-3ADE1D9E33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DEF367-84FA-4D2D-B92C-044A146B3D1E}"/>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6" name="Footer Placeholder 5">
            <a:extLst>
              <a:ext uri="{FF2B5EF4-FFF2-40B4-BE49-F238E27FC236}">
                <a16:creationId xmlns:a16="http://schemas.microsoft.com/office/drawing/2014/main" id="{7197487C-6243-46DA-8748-0ECE358100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642687-D61D-43C6-9109-A2E825E9FE57}"/>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59171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A31AA-43C4-46E8-A92B-D0A76C06E2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1606AF-B0A2-4131-AF37-64B1400F37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DB70EB-0549-4EA4-9ADB-8C7503F5DE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EF53A-27CE-43B2-B95B-C28D172AF81C}"/>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6" name="Footer Placeholder 5">
            <a:extLst>
              <a:ext uri="{FF2B5EF4-FFF2-40B4-BE49-F238E27FC236}">
                <a16:creationId xmlns:a16="http://schemas.microsoft.com/office/drawing/2014/main" id="{0BD03BCD-A304-4930-A0BC-0856105FF9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15450-9957-4132-BBF2-112D5D8C8232}"/>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235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F762E-ACF9-4C56-8E92-CC22D1272A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4BA50D-CDC2-4723-AB9A-69B742C464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18E36-2902-4B00-B5F8-C41D1CC62E2B}"/>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5" name="Footer Placeholder 4">
            <a:extLst>
              <a:ext uri="{FF2B5EF4-FFF2-40B4-BE49-F238E27FC236}">
                <a16:creationId xmlns:a16="http://schemas.microsoft.com/office/drawing/2014/main" id="{B2EAF0D2-7E54-4AF7-B757-67398BA84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6C662-48A8-4506-B05E-75EC82CC071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33003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D24BA3-BB8B-4B77-86A2-B48C1FDAF1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71E82C-96CB-495E-A1AE-4AF218807A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D2F0A0-0098-4C86-9F77-8E8C22CB2E8C}"/>
              </a:ext>
            </a:extLst>
          </p:cNvPr>
          <p:cNvSpPr>
            <a:spLocks noGrp="1"/>
          </p:cNvSpPr>
          <p:nvPr>
            <p:ph type="dt" sz="half" idx="10"/>
          </p:nvPr>
        </p:nvSpPr>
        <p:spPr/>
        <p:txBody>
          <a:bodyPr/>
          <a:lstStyle/>
          <a:p>
            <a:fld id="{60518C2D-5102-48F2-A859-5366198EAF86}" type="datetimeFigureOut">
              <a:rPr lang="en-GB" smtClean="0"/>
              <a:t>16/01/2023</a:t>
            </a:fld>
            <a:endParaRPr lang="en-GB"/>
          </a:p>
        </p:txBody>
      </p:sp>
      <p:sp>
        <p:nvSpPr>
          <p:cNvPr id="5" name="Footer Placeholder 4">
            <a:extLst>
              <a:ext uri="{FF2B5EF4-FFF2-40B4-BE49-F238E27FC236}">
                <a16:creationId xmlns:a16="http://schemas.microsoft.com/office/drawing/2014/main" id="{1ED04BCC-5128-4129-BD7C-968B9FF92D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0201FE-E0ED-4C57-A7A8-B0C9B9D23BBE}"/>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21731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BEE6A0-F048-48DC-90AC-19554418D7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F7FBBC-1F53-4A96-847F-1414087361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C538BE-2C54-4A68-BF77-31B1288560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18C2D-5102-48F2-A859-5366198EAF86}" type="datetimeFigureOut">
              <a:rPr lang="en-GB" smtClean="0"/>
              <a:t>16/01/2023</a:t>
            </a:fld>
            <a:endParaRPr lang="en-GB"/>
          </a:p>
        </p:txBody>
      </p:sp>
      <p:sp>
        <p:nvSpPr>
          <p:cNvPr id="5" name="Footer Placeholder 4">
            <a:extLst>
              <a:ext uri="{FF2B5EF4-FFF2-40B4-BE49-F238E27FC236}">
                <a16:creationId xmlns:a16="http://schemas.microsoft.com/office/drawing/2014/main" id="{F2D4589C-3213-4F21-9A1A-422316CB0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096F70-62D5-4CE6-901F-E36BD9702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360677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12035" y="198783"/>
            <a:ext cx="11729756" cy="7171194"/>
          </a:xfrm>
          <a:prstGeom prst="rect">
            <a:avLst/>
          </a:prstGeom>
          <a:noFill/>
        </p:spPr>
        <p:txBody>
          <a:bodyPr wrap="square" rtlCol="0">
            <a:spAutoFit/>
          </a:bodyPr>
          <a:lstStyle/>
          <a:p>
            <a:pPr algn="ctr"/>
            <a:r>
              <a:rPr lang="en-GB" sz="2000" b="1" dirty="0">
                <a:latin typeface="Abadi" panose="020F0502020204030204" pitchFamily="34" charset="0"/>
                <a:cs typeface="Arial" panose="020B0604020202020204" pitchFamily="34" charset="0"/>
              </a:rPr>
              <a:t>Welcome to the mad ambition of Design Realisation </a:t>
            </a:r>
          </a:p>
          <a:p>
            <a:pPr algn="ctr"/>
            <a:endParaRPr lang="en-GB" sz="2000" b="1" dirty="0">
              <a:latin typeface="Abadi" panose="020F0502020204030204" pitchFamily="34" charset="0"/>
              <a:cs typeface="Arial" panose="020B0604020202020204" pitchFamily="34" charset="0"/>
            </a:endParaRPr>
          </a:p>
          <a:p>
            <a:pPr algn="ctr"/>
            <a:r>
              <a:rPr lang="en-GB" sz="2000" b="1" dirty="0">
                <a:latin typeface="Abadi" panose="020F0502020204030204" pitchFamily="34" charset="0"/>
                <a:cs typeface="Arial" panose="020B0604020202020204" pitchFamily="34" charset="0"/>
              </a:rPr>
              <a:t>The Adding Machine by Elmer L. Rice – Expressionist Techniques &amp; Play Analysis (Part 1)  </a:t>
            </a:r>
            <a:endParaRPr lang="en-GB" sz="2000" dirty="0">
              <a:latin typeface="Abadi" panose="020F0502020204030204" pitchFamily="34" charset="0"/>
              <a:cs typeface="Arial" panose="020B0604020202020204" pitchFamily="34" charset="0"/>
            </a:endParaRPr>
          </a:p>
          <a:p>
            <a:endParaRPr lang="en-GB" sz="2000" dirty="0">
              <a:latin typeface="Abadi" panose="020F0502020204030204" pitchFamily="34" charset="0"/>
              <a:cs typeface="Arial" panose="020B0604020202020204" pitchFamily="34" charset="0"/>
            </a:endParaRPr>
          </a:p>
          <a:p>
            <a:r>
              <a:rPr lang="en-GB" sz="2000" dirty="0">
                <a:latin typeface="Abadi" panose="020F0502020204030204" pitchFamily="34" charset="0"/>
                <a:cs typeface="Arial" panose="020B0604020202020204" pitchFamily="34" charset="0"/>
              </a:rPr>
              <a:t>This first lecture session will look at ‘</a:t>
            </a:r>
            <a:r>
              <a:rPr lang="en-GB" sz="2000" i="1" dirty="0">
                <a:latin typeface="Abadi" panose="020F0502020204030204" pitchFamily="34" charset="0"/>
                <a:cs typeface="Arial" panose="020B0604020202020204" pitchFamily="34" charset="0"/>
              </a:rPr>
              <a:t>The Adding Machine’ </a:t>
            </a:r>
            <a:r>
              <a:rPr lang="en-GB" sz="2000" dirty="0">
                <a:latin typeface="Abadi" panose="020F0502020204030204" pitchFamily="34" charset="0"/>
                <a:cs typeface="Arial" panose="020B0604020202020204" pitchFamily="34" charset="0"/>
              </a:rPr>
              <a:t>and is the dramatic stimulus for your Practical Project. As with any design process, you will need to carryout your own analysis of the play and in time, when you’ve chosen a project brief you will then need to extract key information from the text to inform your practice. </a:t>
            </a:r>
          </a:p>
          <a:p>
            <a:endParaRPr lang="en-GB" sz="2000" dirty="0">
              <a:latin typeface="Abadi" panose="020F0502020204030204" pitchFamily="34" charset="0"/>
              <a:cs typeface="Arial" panose="020B0604020202020204" pitchFamily="34" charset="0"/>
            </a:endParaRPr>
          </a:p>
          <a:p>
            <a:r>
              <a:rPr lang="en-GB" sz="2000" dirty="0">
                <a:latin typeface="Abadi" panose="020F0502020204030204" pitchFamily="34" charset="0"/>
                <a:cs typeface="Arial" panose="020B0604020202020204" pitchFamily="34" charset="0"/>
              </a:rPr>
              <a:t>This is also a good point to start looking </a:t>
            </a:r>
            <a:r>
              <a:rPr lang="en-US" sz="2000" dirty="0">
                <a:latin typeface="Abadi" panose="020F0502020204030204" pitchFamily="34" charset="0"/>
                <a:ea typeface="Times New Roman" panose="02020603050405020304" pitchFamily="18" charset="0"/>
              </a:rPr>
              <a:t>at the work of Expressionist dramatists and playwrights for example: </a:t>
            </a:r>
          </a:p>
          <a:p>
            <a:endParaRPr lang="en-US" sz="2000" dirty="0">
              <a:latin typeface="Abadi" panose="020F0502020204030204" pitchFamily="34" charset="0"/>
              <a:ea typeface="Times New Roman" panose="02020603050405020304" pitchFamily="18" charset="0"/>
            </a:endParaRPr>
          </a:p>
          <a:p>
            <a:r>
              <a:rPr lang="en-US" sz="2000" dirty="0">
                <a:latin typeface="Abadi" panose="020F0502020204030204" pitchFamily="34" charset="0"/>
                <a:ea typeface="Times New Roman" panose="02020603050405020304" pitchFamily="18" charset="0"/>
              </a:rPr>
              <a:t>Walter Hasenclever, </a:t>
            </a:r>
          </a:p>
          <a:p>
            <a:r>
              <a:rPr lang="en-US" sz="2000" dirty="0">
                <a:latin typeface="Abadi" panose="020F0502020204030204" pitchFamily="34" charset="0"/>
                <a:ea typeface="Times New Roman" panose="02020603050405020304" pitchFamily="18" charset="0"/>
              </a:rPr>
              <a:t>Sophie Treadwell, </a:t>
            </a:r>
          </a:p>
          <a:p>
            <a:r>
              <a:rPr lang="en-US" sz="2000" dirty="0">
                <a:latin typeface="Abadi" panose="020F0502020204030204" pitchFamily="34" charset="0"/>
                <a:ea typeface="Times New Roman" panose="02020603050405020304" pitchFamily="18" charset="0"/>
              </a:rPr>
              <a:t>Ernst Toller,</a:t>
            </a:r>
          </a:p>
          <a:p>
            <a:r>
              <a:rPr lang="en-US" sz="2000" dirty="0">
                <a:latin typeface="Abadi" panose="020F0502020204030204" pitchFamily="34" charset="0"/>
                <a:ea typeface="Times New Roman" panose="02020603050405020304" pitchFamily="18" charset="0"/>
              </a:rPr>
              <a:t>Georg Kaiser.</a:t>
            </a:r>
          </a:p>
          <a:p>
            <a:endParaRPr lang="en-US" sz="2000" dirty="0">
              <a:latin typeface="Abadi" panose="020F0502020204030204" pitchFamily="34" charset="0"/>
              <a:ea typeface="Times New Roman" panose="02020603050405020304" pitchFamily="18" charset="0"/>
            </a:endParaRPr>
          </a:p>
          <a:p>
            <a:pPr>
              <a:spcAft>
                <a:spcPts val="0"/>
              </a:spcAft>
            </a:pPr>
            <a:r>
              <a:rPr lang="en-US" sz="2000" dirty="0">
                <a:latin typeface="Abadi" panose="020F0502020204030204" pitchFamily="34" charset="0"/>
                <a:ea typeface="Times New Roman" panose="02020603050405020304" pitchFamily="18" charset="0"/>
              </a:rPr>
              <a:t>Use this as an opportunity to develop your understanding of Expressionist forms and reflect on what you you might want to contribute to the design process.</a:t>
            </a:r>
            <a:endParaRPr lang="en-GB" sz="2000" dirty="0">
              <a:latin typeface="Abadi" panose="020F0502020204030204" pitchFamily="34" charset="0"/>
              <a:cs typeface="Arial" panose="020B0604020202020204" pitchFamily="34" charset="0"/>
            </a:endParaRPr>
          </a:p>
          <a:p>
            <a:endParaRPr lang="en-GB" sz="2000" b="1" dirty="0">
              <a:latin typeface="Abadi" panose="020F0502020204030204" pitchFamily="34" charset="0"/>
              <a:cs typeface="Arial" panose="020B0604020202020204" pitchFamily="34" charset="0"/>
            </a:endParaRPr>
          </a:p>
          <a:p>
            <a:pPr fontAlgn="base"/>
            <a:endParaRPr lang="en-GB" sz="2000" dirty="0">
              <a:latin typeface="Abadi" panose="020F0502020204030204" pitchFamily="34" charset="0"/>
            </a:endParaRPr>
          </a:p>
          <a:p>
            <a:endParaRPr lang="en-GB" sz="2000" dirty="0">
              <a:latin typeface="Abadi" panose="020F0502020204030204" pitchFamily="34" charset="0"/>
            </a:endParaRPr>
          </a:p>
          <a:p>
            <a:endParaRPr lang="en-GB" sz="2000" dirty="0">
              <a:latin typeface="Abadi" panose="020F0502020204030204" pitchFamily="34" charset="0"/>
            </a:endParaRPr>
          </a:p>
        </p:txBody>
      </p:sp>
    </p:spTree>
    <p:extLst>
      <p:ext uri="{BB962C8B-B14F-4D97-AF65-F5344CB8AC3E}">
        <p14:creationId xmlns:p14="http://schemas.microsoft.com/office/powerpoint/2010/main" val="576054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4EE2D5-6893-B6C2-327F-F5B0B0A2117E}"/>
              </a:ext>
            </a:extLst>
          </p:cNvPr>
          <p:cNvSpPr>
            <a:spLocks noGrp="1"/>
          </p:cNvSpPr>
          <p:nvPr>
            <p:ph idx="1"/>
          </p:nvPr>
        </p:nvSpPr>
        <p:spPr>
          <a:xfrm>
            <a:off x="838200" y="357809"/>
            <a:ext cx="10515600" cy="5819154"/>
          </a:xfrm>
        </p:spPr>
        <p:txBody>
          <a:bodyPr>
            <a:normAutofit lnSpcReduction="10000"/>
          </a:bodyPr>
          <a:lstStyle/>
          <a:p>
            <a:endParaRPr lang="en-GB" sz="3200" b="1" dirty="0">
              <a:latin typeface="Algerian" pitchFamily="82" charset="77"/>
              <a:cs typeface="Arial" panose="020B0604020202020204" pitchFamily="34" charset="0"/>
            </a:endParaRPr>
          </a:p>
          <a:p>
            <a:r>
              <a:rPr lang="en-GB" sz="3200" b="1" dirty="0">
                <a:latin typeface="Algerian" pitchFamily="82" charset="77"/>
                <a:cs typeface="Arial" panose="020B0604020202020204" pitchFamily="34" charset="0"/>
              </a:rPr>
              <a:t>Introduction to the play:</a:t>
            </a:r>
          </a:p>
          <a:p>
            <a:endParaRPr lang="en-GB" sz="3200" b="1" dirty="0">
              <a:latin typeface="Algerian" pitchFamily="82" charset="77"/>
              <a:cs typeface="Arial" panose="020B0604020202020204" pitchFamily="34" charset="0"/>
            </a:endParaRPr>
          </a:p>
          <a:p>
            <a:pPr lvl="0"/>
            <a:r>
              <a:rPr lang="en-GB" dirty="0">
                <a:solidFill>
                  <a:prstClr val="black"/>
                </a:solidFill>
                <a:latin typeface="Algerian" pitchFamily="82" charset="77"/>
                <a:cs typeface="Arial" panose="020B0604020202020204" pitchFamily="34" charset="0"/>
              </a:rPr>
              <a:t>Elmer L Rice was an American playwright, director &amp; novelist. Before he wrote </a:t>
            </a:r>
            <a:r>
              <a:rPr lang="en-GB" i="1" dirty="0">
                <a:solidFill>
                  <a:prstClr val="black"/>
                </a:solidFill>
                <a:latin typeface="Algerian" pitchFamily="82" charset="77"/>
                <a:cs typeface="Arial" panose="020B0604020202020204" pitchFamily="34" charset="0"/>
              </a:rPr>
              <a:t>The Adding Machine (1923)</a:t>
            </a:r>
            <a:r>
              <a:rPr lang="en-GB" dirty="0">
                <a:solidFill>
                  <a:prstClr val="black"/>
                </a:solidFill>
                <a:latin typeface="Algerian" pitchFamily="82" charset="77"/>
                <a:cs typeface="Arial" panose="020B0604020202020204" pitchFamily="34" charset="0"/>
              </a:rPr>
              <a:t>, Rice’s name was associated with a type of theatrical production known as melodrama. In the 1920’s, Expressionism relished a brief period of popularity in the theatre in the United States.</a:t>
            </a:r>
          </a:p>
          <a:p>
            <a:pPr lvl="0"/>
            <a:r>
              <a:rPr lang="en-GB" dirty="0">
                <a:latin typeface="Algerian" pitchFamily="82" charset="77"/>
                <a:cs typeface="Arial" panose="020B0604020202020204" pitchFamily="34" charset="0"/>
              </a:rPr>
              <a:t>Rice scripted the play in only seventeen days. </a:t>
            </a:r>
            <a:r>
              <a:rPr lang="en-GB" b="1" dirty="0">
                <a:latin typeface="Algerian" pitchFamily="82" charset="77"/>
                <a:cs typeface="Arial" panose="020B0604020202020204" pitchFamily="34" charset="0"/>
              </a:rPr>
              <a:t>"It's very different from anything I've ever done," he notes in a letter to his friend and legal counsel Frank Harris. "It's new - a radical departure in technique and subject matter (for me, at any rate)." </a:t>
            </a:r>
          </a:p>
          <a:p>
            <a:endParaRPr lang="en-US" dirty="0">
              <a:latin typeface="Algerian" pitchFamily="82" charset="77"/>
            </a:endParaRPr>
          </a:p>
        </p:txBody>
      </p:sp>
    </p:spTree>
    <p:extLst>
      <p:ext uri="{BB962C8B-B14F-4D97-AF65-F5344CB8AC3E}">
        <p14:creationId xmlns:p14="http://schemas.microsoft.com/office/powerpoint/2010/main" val="3511473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988575-4277-0995-9598-91733E71ED92}"/>
              </a:ext>
            </a:extLst>
          </p:cNvPr>
          <p:cNvSpPr txBox="1"/>
          <p:nvPr/>
        </p:nvSpPr>
        <p:spPr>
          <a:xfrm>
            <a:off x="606287" y="387625"/>
            <a:ext cx="11261035" cy="5078313"/>
          </a:xfrm>
          <a:prstGeom prst="rect">
            <a:avLst/>
          </a:prstGeom>
          <a:noFill/>
        </p:spPr>
        <p:txBody>
          <a:bodyPr wrap="square">
            <a:spAutoFit/>
          </a:bodyPr>
          <a:lstStyle/>
          <a:p>
            <a:r>
              <a:rPr lang="en-GB" sz="3600" dirty="0">
                <a:solidFill>
                  <a:schemeClr val="bg1">
                    <a:lumMod val="75000"/>
                  </a:schemeClr>
                </a:solidFill>
                <a:cs typeface="Arial" panose="020B0604020202020204" pitchFamily="34" charset="0"/>
              </a:rPr>
              <a:t>He goes on to admit that he doesn't know whether the play is any good, he enthuses that it was </a:t>
            </a:r>
            <a:r>
              <a:rPr lang="en-GB" sz="3600" b="1" dirty="0">
                <a:solidFill>
                  <a:schemeClr val="bg1">
                    <a:lumMod val="75000"/>
                  </a:schemeClr>
                </a:solidFill>
                <a:cs typeface="Arial" panose="020B0604020202020204" pitchFamily="34" charset="0"/>
              </a:rPr>
              <a:t>"the most spontaneous, the most deeply-felt thing I've ever done.“</a:t>
            </a:r>
          </a:p>
          <a:p>
            <a:endParaRPr lang="en-GB" sz="3600" dirty="0">
              <a:solidFill>
                <a:schemeClr val="bg1">
                  <a:lumMod val="75000"/>
                </a:schemeClr>
              </a:solidFill>
              <a:cs typeface="Arial" panose="020B0604020202020204" pitchFamily="34" charset="0"/>
            </a:endParaRPr>
          </a:p>
          <a:p>
            <a:r>
              <a:rPr lang="en-GB" sz="3600" dirty="0">
                <a:solidFill>
                  <a:schemeClr val="bg1">
                    <a:lumMod val="75000"/>
                  </a:schemeClr>
                </a:solidFill>
                <a:cs typeface="Arial" panose="020B0604020202020204" pitchFamily="34" charset="0"/>
              </a:rPr>
              <a:t>The play was considered one of the best examples of Expressionism both in its subject matter and innovative form. Playwrights like Rice, Eugene O’Neill &amp; Sophie Treadwell were all said to be strongly influenced by the German dramatist Georg Kaiser.</a:t>
            </a:r>
          </a:p>
        </p:txBody>
      </p:sp>
    </p:spTree>
    <p:extLst>
      <p:ext uri="{BB962C8B-B14F-4D97-AF65-F5344CB8AC3E}">
        <p14:creationId xmlns:p14="http://schemas.microsoft.com/office/powerpoint/2010/main" val="3906651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379E5D-E320-4F85-83E7-83C87B0FA811}"/>
              </a:ext>
            </a:extLst>
          </p:cNvPr>
          <p:cNvSpPr/>
          <p:nvPr/>
        </p:nvSpPr>
        <p:spPr>
          <a:xfrm>
            <a:off x="132347" y="96254"/>
            <a:ext cx="11935327" cy="9448740"/>
          </a:xfrm>
          <a:prstGeom prst="rect">
            <a:avLst/>
          </a:prstGeom>
        </p:spPr>
        <p:txBody>
          <a:bodyPr wrap="square">
            <a:spAutoFit/>
          </a:bodyPr>
          <a:lstStyle/>
          <a:p>
            <a:pPr>
              <a:spcAft>
                <a:spcPts val="0"/>
              </a:spcAft>
            </a:pPr>
            <a:r>
              <a:rPr lang="en-GB" sz="3200" dirty="0">
                <a:latin typeface="Al Nile" pitchFamily="2" charset="-78"/>
                <a:ea typeface="Calibri" panose="020F0502020204030204" pitchFamily="34" charset="0"/>
                <a:cs typeface="Al Nile" pitchFamily="2" charset="-78"/>
              </a:rPr>
              <a:t>The play concerns Man and his relationship to Modern Society, hence cages and Metropolis all seem to link in.</a:t>
            </a:r>
          </a:p>
          <a:p>
            <a:pPr marL="285750" indent="-285750">
              <a:spcAft>
                <a:spcPts val="0"/>
              </a:spcAft>
              <a:buFont typeface="Arial" panose="020B0604020202020204" pitchFamily="34" charset="0"/>
              <a:buChar char="•"/>
            </a:pPr>
            <a:endParaRPr lang="en-GB" sz="3200" dirty="0">
              <a:latin typeface="Al Nile" pitchFamily="2" charset="-78"/>
              <a:ea typeface="Calibri" panose="020F0502020204030204" pitchFamily="34" charset="0"/>
              <a:cs typeface="Al Nile" pitchFamily="2" charset="-78"/>
            </a:endParaRPr>
          </a:p>
          <a:p>
            <a:pPr marL="285750" indent="-285750">
              <a:spcAft>
                <a:spcPts val="0"/>
              </a:spcAft>
              <a:buFont typeface="Arial" panose="020B0604020202020204" pitchFamily="34" charset="0"/>
              <a:buChar char="•"/>
            </a:pPr>
            <a:r>
              <a:rPr lang="en-GB" sz="3200" dirty="0">
                <a:latin typeface="Al Nile" pitchFamily="2" charset="-78"/>
                <a:ea typeface="Calibri" panose="020F0502020204030204" pitchFamily="34" charset="0"/>
                <a:cs typeface="Al Nile" pitchFamily="2" charset="-78"/>
              </a:rPr>
              <a:t>As its title indicates, The Adding Machine is about a machine that adds figures. However, the machine to which it refers is not the one that replaces the central character, Mr. Zero, in his job - it is Zero himself. Programmed to perform a set task, Zero is able to do little else, rarely deviating from the script society has handed him on how to live his life.</a:t>
            </a:r>
          </a:p>
          <a:p>
            <a:pPr marL="285750" indent="-285750">
              <a:spcAft>
                <a:spcPts val="0"/>
              </a:spcAft>
              <a:buFont typeface="Arial" panose="020B0604020202020204" pitchFamily="34" charset="0"/>
              <a:buChar char="•"/>
            </a:pPr>
            <a:r>
              <a:rPr lang="en-GB" sz="3200" dirty="0">
                <a:latin typeface="Al Nile" pitchFamily="2" charset="-78"/>
                <a:ea typeface="Calibri" panose="020F0502020204030204" pitchFamily="34" charset="0"/>
                <a:cs typeface="Al Nile" pitchFamily="2" charset="-78"/>
              </a:rPr>
              <a:t>Like his name, Mr. Zero is a nonentity, a nobody, null. He is an accountant in a large faceless company. A poor working drudge, he lives only to fulfil this routine. He is an inarticulate, submissive, weak everyman figure characterised as an eternal slave.</a:t>
            </a:r>
          </a:p>
          <a:p>
            <a:pPr marL="285750" indent="-285750">
              <a:spcAft>
                <a:spcPts val="0"/>
              </a:spcAft>
              <a:buFont typeface="Arial" panose="020B0604020202020204" pitchFamily="34" charset="0"/>
              <a:buChar char="•"/>
            </a:pPr>
            <a:endParaRPr lang="en-GB" sz="3200" dirty="0">
              <a:latin typeface="Al Nile" pitchFamily="2" charset="-78"/>
              <a:ea typeface="Calibri" panose="020F0502020204030204" pitchFamily="34" charset="0"/>
              <a:cs typeface="Al Nile" pitchFamily="2" charset="-78"/>
            </a:endParaRPr>
          </a:p>
          <a:p>
            <a:pPr marL="285750" indent="-285750">
              <a:spcAft>
                <a:spcPts val="0"/>
              </a:spcAft>
              <a:buFont typeface="Arial" panose="020B0604020202020204" pitchFamily="34" charset="0"/>
              <a:buChar char="•"/>
            </a:pPr>
            <a:endParaRPr lang="en-GB" sz="3200" dirty="0">
              <a:latin typeface="Al Nile" pitchFamily="2" charset="-78"/>
              <a:ea typeface="Calibri" panose="020F0502020204030204" pitchFamily="34" charset="0"/>
              <a:cs typeface="Al Nile" pitchFamily="2" charset="-78"/>
            </a:endParaRPr>
          </a:p>
          <a:p>
            <a:pPr>
              <a:spcAft>
                <a:spcPts val="0"/>
              </a:spcAft>
            </a:pPr>
            <a:endParaRPr lang="en-GB" sz="3200" dirty="0">
              <a:latin typeface="Al Nile" pitchFamily="2" charset="-78"/>
              <a:ea typeface="Calibri" panose="020F0502020204030204" pitchFamily="34" charset="0"/>
              <a:cs typeface="Al Nile" pitchFamily="2" charset="-78"/>
            </a:endParaRPr>
          </a:p>
          <a:p>
            <a:pPr>
              <a:spcAft>
                <a:spcPts val="0"/>
              </a:spcAft>
            </a:pPr>
            <a:endParaRPr lang="en-GB" sz="3200" dirty="0">
              <a:latin typeface="Al Nile" pitchFamily="2" charset="-78"/>
              <a:ea typeface="Calibri" panose="020F0502020204030204" pitchFamily="34" charset="0"/>
              <a:cs typeface="Al Nile" pitchFamily="2" charset="-78"/>
            </a:endParaRPr>
          </a:p>
          <a:p>
            <a:pPr marL="285750" indent="-285750">
              <a:spcAft>
                <a:spcPts val="0"/>
              </a:spcAft>
              <a:buFont typeface="Arial" panose="020B0604020202020204" pitchFamily="34" charset="0"/>
              <a:buChar char="•"/>
            </a:pPr>
            <a:endParaRPr lang="en-GB" sz="3200" dirty="0">
              <a:latin typeface="Al Nile" pitchFamily="2" charset="-78"/>
              <a:cs typeface="Al Nile" pitchFamily="2" charset="-78"/>
            </a:endParaRPr>
          </a:p>
          <a:p>
            <a:r>
              <a:rPr lang="en-GB" sz="3200" dirty="0">
                <a:latin typeface="Al Nile" pitchFamily="2" charset="-78"/>
                <a:cs typeface="Al Nile" pitchFamily="2" charset="-78"/>
              </a:rPr>
              <a:t>   </a:t>
            </a:r>
          </a:p>
        </p:txBody>
      </p:sp>
    </p:spTree>
    <p:extLst>
      <p:ext uri="{BB962C8B-B14F-4D97-AF65-F5344CB8AC3E}">
        <p14:creationId xmlns:p14="http://schemas.microsoft.com/office/powerpoint/2010/main" val="389089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D3A0E8-04B2-8D14-3EE4-F70955FE2477}"/>
              </a:ext>
            </a:extLst>
          </p:cNvPr>
          <p:cNvSpPr txBox="1"/>
          <p:nvPr/>
        </p:nvSpPr>
        <p:spPr>
          <a:xfrm>
            <a:off x="496957" y="417443"/>
            <a:ext cx="11171582" cy="6186309"/>
          </a:xfrm>
          <a:prstGeom prst="rect">
            <a:avLst/>
          </a:prstGeom>
          <a:noFill/>
        </p:spPr>
        <p:txBody>
          <a:bodyPr wrap="square">
            <a:spAutoFit/>
          </a:bodyPr>
          <a:lstStyle/>
          <a:p>
            <a:pPr>
              <a:spcAft>
                <a:spcPts val="0"/>
              </a:spcAft>
            </a:pPr>
            <a:r>
              <a:rPr lang="en-GB" sz="4400" b="1" dirty="0">
                <a:latin typeface="Baskerville Old Face" panose="02020602080505020303" pitchFamily="18" charset="77"/>
                <a:ea typeface="Calibri" panose="020F0502020204030204" pitchFamily="34" charset="0"/>
                <a:cs typeface="Times New Roman" panose="02020603050405020304" pitchFamily="18" charset="0"/>
              </a:rPr>
              <a:t>Expressionism rejects Naturalism and Impressionism</a:t>
            </a:r>
          </a:p>
          <a:p>
            <a:pPr>
              <a:spcAft>
                <a:spcPts val="0"/>
              </a:spcAft>
            </a:pPr>
            <a:r>
              <a:rPr lang="en-GB" sz="4400" dirty="0">
                <a:latin typeface="Baskerville Old Face" panose="02020602080505020303" pitchFamily="18" charset="77"/>
                <a:ea typeface="Calibri" panose="020F0502020204030204" pitchFamily="34" charset="0"/>
                <a:cs typeface="Times New Roman" panose="02020603050405020304" pitchFamily="18" charset="0"/>
              </a:rPr>
              <a:t>•  Expressionism = The New Century: The Inner Truth.</a:t>
            </a:r>
          </a:p>
          <a:p>
            <a:pPr>
              <a:spcAft>
                <a:spcPts val="0"/>
              </a:spcAft>
            </a:pPr>
            <a:r>
              <a:rPr lang="en-GB" sz="4400" dirty="0">
                <a:latin typeface="Baskerville Old Face" panose="02020602080505020303" pitchFamily="18" charset="77"/>
                <a:ea typeface="Calibri" panose="020F0502020204030204" pitchFamily="34" charset="0"/>
                <a:cs typeface="Times New Roman" panose="02020603050405020304" pitchFamily="18" charset="0"/>
              </a:rPr>
              <a:t>Unpredictable. Chaotic</a:t>
            </a:r>
          </a:p>
          <a:p>
            <a:pPr>
              <a:spcAft>
                <a:spcPts val="0"/>
              </a:spcAft>
            </a:pPr>
            <a:r>
              <a:rPr lang="en-GB" sz="4400" dirty="0">
                <a:latin typeface="Baskerville Old Face" panose="02020602080505020303" pitchFamily="18" charset="77"/>
                <a:ea typeface="Calibri" panose="020F0502020204030204" pitchFamily="34" charset="0"/>
                <a:cs typeface="Times New Roman" panose="02020603050405020304" pitchFamily="18" charset="0"/>
              </a:rPr>
              <a:t>•  Naturalism and Impressionism = Late Nineteenth Century Movements: Sedate. Limited. Limiting. Surface Only.</a:t>
            </a:r>
          </a:p>
          <a:p>
            <a:pPr>
              <a:spcAft>
                <a:spcPts val="0"/>
              </a:spcAft>
            </a:pPr>
            <a:endParaRPr lang="en-GB" sz="4400" dirty="0">
              <a:latin typeface="Baskerville Old Face" panose="02020602080505020303" pitchFamily="18" charset="77"/>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9377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DF9F12-B01E-DA94-0B71-ACC52B23719D}"/>
              </a:ext>
            </a:extLst>
          </p:cNvPr>
          <p:cNvSpPr txBox="1"/>
          <p:nvPr/>
        </p:nvSpPr>
        <p:spPr>
          <a:xfrm>
            <a:off x="634447" y="546653"/>
            <a:ext cx="10923105" cy="3785652"/>
          </a:xfrm>
          <a:prstGeom prst="rect">
            <a:avLst/>
          </a:prstGeom>
          <a:noFill/>
        </p:spPr>
        <p:txBody>
          <a:bodyPr wrap="square">
            <a:spAutoFit/>
          </a:bodyPr>
          <a:lstStyle/>
          <a:p>
            <a:pPr>
              <a:spcAft>
                <a:spcPts val="0"/>
              </a:spcAft>
            </a:pPr>
            <a:r>
              <a:rPr lang="en-GB" sz="4800" b="1" dirty="0">
                <a:ea typeface="Calibri" panose="020F0502020204030204" pitchFamily="34" charset="0"/>
                <a:cs typeface="Times New Roman" panose="02020603050405020304" pitchFamily="18" charset="0"/>
              </a:rPr>
              <a:t>Structure 1</a:t>
            </a:r>
          </a:p>
          <a:p>
            <a:pPr>
              <a:spcAft>
                <a:spcPts val="0"/>
              </a:spcAft>
            </a:pPr>
            <a:r>
              <a:rPr lang="en-GB" sz="4800" dirty="0">
                <a:ea typeface="Calibri" panose="020F0502020204030204" pitchFamily="34" charset="0"/>
                <a:cs typeface="Times New Roman" panose="02020603050405020304" pitchFamily="18" charset="0"/>
              </a:rPr>
              <a:t>•  No ‘Acts’ the play is presented in Eight Scenes.</a:t>
            </a:r>
          </a:p>
          <a:p>
            <a:pPr>
              <a:spcAft>
                <a:spcPts val="0"/>
              </a:spcAft>
            </a:pPr>
            <a:r>
              <a:rPr lang="en-GB" sz="4800" dirty="0">
                <a:ea typeface="Calibri" panose="020F0502020204030204" pitchFamily="34" charset="0"/>
                <a:cs typeface="Times New Roman" panose="02020603050405020304" pitchFamily="18" charset="0"/>
              </a:rPr>
              <a:t>•  </a:t>
            </a:r>
            <a:r>
              <a:rPr lang="en-GB" sz="4800" u="sng" dirty="0">
                <a:ea typeface="Calibri" panose="020F0502020204030204" pitchFamily="34" charset="0"/>
                <a:cs typeface="Times New Roman" panose="02020603050405020304" pitchFamily="18" charset="0"/>
              </a:rPr>
              <a:t>EPISODIC.</a:t>
            </a:r>
            <a:r>
              <a:rPr lang="en-GB" sz="4800" dirty="0">
                <a:ea typeface="Calibri" panose="020F0502020204030204" pitchFamily="34" charset="0"/>
                <a:cs typeface="Times New Roman" panose="02020603050405020304" pitchFamily="18" charset="0"/>
              </a:rPr>
              <a:t> Each scene sees Mr. Zero at a different stage of his experience.</a:t>
            </a:r>
          </a:p>
        </p:txBody>
      </p:sp>
    </p:spTree>
    <p:extLst>
      <p:ext uri="{BB962C8B-B14F-4D97-AF65-F5344CB8AC3E}">
        <p14:creationId xmlns:p14="http://schemas.microsoft.com/office/powerpoint/2010/main" val="1156098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AE6FC3-E0FA-E25F-4F0B-5EBBF40A5EEF}"/>
              </a:ext>
            </a:extLst>
          </p:cNvPr>
          <p:cNvSpPr txBox="1"/>
          <p:nvPr/>
        </p:nvSpPr>
        <p:spPr>
          <a:xfrm>
            <a:off x="576470" y="437322"/>
            <a:ext cx="11062252" cy="5632311"/>
          </a:xfrm>
          <a:prstGeom prst="rect">
            <a:avLst/>
          </a:prstGeom>
          <a:noFill/>
        </p:spPr>
        <p:txBody>
          <a:bodyPr wrap="square">
            <a:spAutoFit/>
          </a:bodyPr>
          <a:lstStyle/>
          <a:p>
            <a:pPr>
              <a:spcAft>
                <a:spcPts val="0"/>
              </a:spcAft>
            </a:pPr>
            <a:r>
              <a:rPr lang="en-GB" sz="3600" b="1" dirty="0">
                <a:ea typeface="Calibri" panose="020F0502020204030204" pitchFamily="34" charset="0"/>
                <a:cs typeface="Times New Roman" panose="02020603050405020304" pitchFamily="18" charset="0"/>
              </a:rPr>
              <a:t>Structure 2</a:t>
            </a:r>
          </a:p>
          <a:p>
            <a:pPr>
              <a:spcAft>
                <a:spcPts val="0"/>
              </a:spcAft>
            </a:pPr>
            <a:r>
              <a:rPr lang="en-GB" sz="3600" dirty="0">
                <a:ea typeface="Calibri" panose="020F0502020204030204" pitchFamily="34" charset="0"/>
                <a:cs typeface="Times New Roman" panose="02020603050405020304" pitchFamily="18" charset="0"/>
              </a:rPr>
              <a:t>•  </a:t>
            </a:r>
            <a:r>
              <a:rPr lang="en-GB" sz="3600" u="sng" dirty="0">
                <a:ea typeface="Calibri" panose="020F0502020204030204" pitchFamily="34" charset="0"/>
                <a:cs typeface="Times New Roman" panose="02020603050405020304" pitchFamily="18" charset="0"/>
              </a:rPr>
              <a:t>STATIONENDRAMA</a:t>
            </a:r>
            <a:r>
              <a:rPr lang="en-GB" sz="3600" dirty="0">
                <a:ea typeface="Calibri" panose="020F0502020204030204" pitchFamily="34" charset="0"/>
                <a:cs typeface="Times New Roman" panose="02020603050405020304" pitchFamily="18" charset="0"/>
              </a:rPr>
              <a:t> – A way of structuring a drama that was heavily utilised by the Expressionists. It derives its name from the ancient religious model of the stations of the cross. Stationendrama allows a playwright to pursue an idea or argument outside of the restrictive box of ‘Illusionistic’ theatre, with its Three-Act structure. In </a:t>
            </a:r>
            <a:r>
              <a:rPr lang="en-GB" sz="3600" i="1" dirty="0">
                <a:ea typeface="Calibri" panose="020F0502020204030204" pitchFamily="34" charset="0"/>
                <a:cs typeface="Times New Roman" panose="02020603050405020304" pitchFamily="18" charset="0"/>
              </a:rPr>
              <a:t>The Adding Machine</a:t>
            </a:r>
            <a:r>
              <a:rPr lang="en-GB" sz="3600" dirty="0">
                <a:ea typeface="Calibri" panose="020F0502020204030204" pitchFamily="34" charset="0"/>
                <a:cs typeface="Times New Roman" panose="02020603050405020304" pitchFamily="18" charset="0"/>
              </a:rPr>
              <a:t>, what we witness is the different stations of the life &amp; afterlife of an anonymous character with no individuality, someone irrelevant.</a:t>
            </a:r>
          </a:p>
        </p:txBody>
      </p:sp>
    </p:spTree>
    <p:extLst>
      <p:ext uri="{BB962C8B-B14F-4D97-AF65-F5344CB8AC3E}">
        <p14:creationId xmlns:p14="http://schemas.microsoft.com/office/powerpoint/2010/main" val="114496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E63CE8-A320-4790-8BD9-D4A14C88E25C}"/>
              </a:ext>
            </a:extLst>
          </p:cNvPr>
          <p:cNvSpPr/>
          <p:nvPr/>
        </p:nvSpPr>
        <p:spPr>
          <a:xfrm>
            <a:off x="106325" y="223284"/>
            <a:ext cx="11973379" cy="7848302"/>
          </a:xfrm>
          <a:prstGeom prst="rect">
            <a:avLst/>
          </a:prstGeom>
        </p:spPr>
        <p:txBody>
          <a:bodyPr wrap="square">
            <a:spAutoFit/>
          </a:bodyPr>
          <a:lstStyle/>
          <a:p>
            <a:pPr fontAlgn="base"/>
            <a:endParaRPr lang="en-GB" sz="800" b="1" dirty="0"/>
          </a:p>
          <a:p>
            <a:pPr fontAlgn="base"/>
            <a:r>
              <a:rPr lang="en-GB" sz="2000" b="1" dirty="0"/>
              <a:t>Here’s a breakdown of some techniques &amp; characteristics that became associated with Expressionist drama you could look out for during your second reading/further analysis of </a:t>
            </a:r>
            <a:r>
              <a:rPr lang="en-GB" sz="2000" b="1" i="1" dirty="0"/>
              <a:t>The Adding Machine</a:t>
            </a:r>
            <a:r>
              <a:rPr lang="en-GB" sz="2000" b="1" dirty="0"/>
              <a:t>.</a:t>
            </a:r>
          </a:p>
          <a:p>
            <a:pPr fontAlgn="base"/>
            <a:endParaRPr lang="en-GB" sz="1400" b="1" dirty="0"/>
          </a:p>
          <a:p>
            <a:pPr fontAlgn="base"/>
            <a:r>
              <a:rPr lang="en-GB" sz="1600" b="1" dirty="0"/>
              <a:t>*The PLOT and STRUCTURE of the play tended to be disjointed &amp; broken into </a:t>
            </a:r>
            <a:r>
              <a:rPr lang="en-GB" sz="1600" b="1" u="sng" dirty="0"/>
              <a:t>episodes</a:t>
            </a:r>
            <a:r>
              <a:rPr lang="en-GB" sz="1600" b="1" dirty="0"/>
              <a:t>, each making a point of its own. Instead of the dramatic conflict of the well made play, the emphasis was on a sequence of dramatic statements made by the dreamer, usually the author himself. From this structure, grew Brecht’s epic theatre.</a:t>
            </a:r>
          </a:p>
          <a:p>
            <a:pPr fontAlgn="base"/>
            <a:endParaRPr lang="en-GB" sz="1600" b="1" dirty="0"/>
          </a:p>
          <a:p>
            <a:pPr fontAlgn="base"/>
            <a:r>
              <a:rPr lang="en-GB" sz="1600" b="1" dirty="0"/>
              <a:t>*CHARACTERS lost their individuality and for the most part remain nameless. TYPES NOT INDIVIDUALS. Merely designated as The Son, The Boss, The Sightseers … such characteristics were stereotypes and caricatures rather than individual personalities and represented social groups rather than particular people … they may possibly appear grotesque and unreal.</a:t>
            </a:r>
          </a:p>
          <a:p>
            <a:pPr fontAlgn="base"/>
            <a:r>
              <a:rPr lang="en-GB" sz="1600" b="1" dirty="0"/>
              <a:t> </a:t>
            </a:r>
          </a:p>
          <a:p>
            <a:pPr fontAlgn="base"/>
            <a:r>
              <a:rPr lang="en-GB" sz="1600" b="1" dirty="0"/>
              <a:t>*Its ATMOSPHERE was often vividly dreamlike and nightmarish. The mood was aided by shadowy, unrealistic lighting and visual distortions in the set. Settings avoided reproducing the detail of naturalistic drama, and created only those starkly simplified images the theme of the play called for. The decor was often made up of bizarre shapes and sensational colours. The properties are few and symbolic.</a:t>
            </a:r>
          </a:p>
          <a:p>
            <a:pPr fontAlgn="base"/>
            <a:endParaRPr lang="en-GB" sz="1600" b="1" dirty="0"/>
          </a:p>
          <a:p>
            <a:pPr fontAlgn="base"/>
            <a:r>
              <a:rPr lang="en-GB" sz="1600" b="1" dirty="0"/>
              <a:t>*The DIALOGUE, unlike conversation, was poetical, ecstatic….rhapsodic. At one time it might take the form of a </a:t>
            </a:r>
            <a:r>
              <a:rPr lang="en-GB" sz="1600" b="1" u="sng" dirty="0"/>
              <a:t>long emotional monologue</a:t>
            </a:r>
            <a:r>
              <a:rPr lang="en-GB" sz="1600" b="1" dirty="0"/>
              <a:t>, and at another the dialogue is increasingly clipped, fragmented and unreal. It became known as ‘telegram style’.</a:t>
            </a:r>
          </a:p>
          <a:p>
            <a:pPr fontAlgn="base"/>
            <a:endParaRPr lang="en-GB" sz="1600" b="1" dirty="0"/>
          </a:p>
          <a:p>
            <a:pPr fontAlgn="base"/>
            <a:r>
              <a:rPr lang="en-GB" sz="1600" b="1" dirty="0"/>
              <a:t>*The ACTING STYLE is hard to reconstruct from the text but Expressionist films have established its general characteristics. It was a deliberate departure from the realism of Stanislavsky. Moreover, in avoiding the detail of human behaviour, a player might appear to be overacting.</a:t>
            </a:r>
          </a:p>
          <a:p>
            <a:pPr fontAlgn="base"/>
            <a:endParaRPr lang="en-GB" sz="1400" b="1" dirty="0"/>
          </a:p>
          <a:p>
            <a:pPr fontAlgn="base"/>
            <a:r>
              <a:rPr lang="en-GB" sz="1400" b="1"/>
              <a:t>*J</a:t>
            </a:r>
            <a:r>
              <a:rPr lang="en-GB" sz="1400" b="1" dirty="0"/>
              <a:t>. L. </a:t>
            </a:r>
            <a:r>
              <a:rPr lang="en-GB" sz="1400" b="1" dirty="0" err="1"/>
              <a:t>Styan’s</a:t>
            </a:r>
            <a:r>
              <a:rPr lang="en-GB" sz="1400" b="1" dirty="0"/>
              <a:t> book: Modern Drama in Theory and Practice 3: Expressionism and Epic Theatre.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021299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1517</TotalTime>
  <Words>994</Words>
  <Application>Microsoft Macintosh PowerPoint</Application>
  <PresentationFormat>Widescreen</PresentationFormat>
  <Paragraphs>62</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Abadi</vt:lpstr>
      <vt:lpstr>Al Nile</vt:lpstr>
      <vt:lpstr>Algerian</vt:lpstr>
      <vt:lpstr>Arial</vt:lpstr>
      <vt:lpstr>Baskerville Old Face</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John Hill</cp:lastModifiedBy>
  <cp:revision>112</cp:revision>
  <dcterms:created xsi:type="dcterms:W3CDTF">2020-03-19T21:03:25Z</dcterms:created>
  <dcterms:modified xsi:type="dcterms:W3CDTF">2023-01-16T12:07:50Z</dcterms:modified>
</cp:coreProperties>
</file>