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C05D4-3164-499F-9DEB-53B5077B5677}" v="1" dt="2019-04-30T21:44:22.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0" d="100"/>
          <a:sy n="70" d="100"/>
        </p:scale>
        <p:origin x="7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Harding (1700014)" userId="852e904d-2c58-48cf-a501-2c8236bd0231" providerId="ADAL" clId="{139945F6-33BB-4143-810E-F13E0DFA71A6}"/>
    <pc:docChg chg="custSel modSld">
      <pc:chgData name="Rebecca Harding (1700014)" userId="852e904d-2c58-48cf-a501-2c8236bd0231" providerId="ADAL" clId="{139945F6-33BB-4143-810E-F13E0DFA71A6}" dt="2019-04-30T21:45:41.538" v="324" actId="20577"/>
      <pc:docMkLst>
        <pc:docMk/>
      </pc:docMkLst>
      <pc:sldChg chg="modSp">
        <pc:chgData name="Rebecca Harding (1700014)" userId="852e904d-2c58-48cf-a501-2c8236bd0231" providerId="ADAL" clId="{139945F6-33BB-4143-810E-F13E0DFA71A6}" dt="2019-04-30T21:45:41.538" v="324" actId="20577"/>
        <pc:sldMkLst>
          <pc:docMk/>
          <pc:sldMk cId="1250782920" sldId="256"/>
        </pc:sldMkLst>
        <pc:spChg chg="mod">
          <ac:chgData name="Rebecca Harding (1700014)" userId="852e904d-2c58-48cf-a501-2c8236bd0231" providerId="ADAL" clId="{139945F6-33BB-4143-810E-F13E0DFA71A6}" dt="2019-04-30T21:35:26.658" v="62" actId="20577"/>
          <ac:spMkLst>
            <pc:docMk/>
            <pc:sldMk cId="1250782920" sldId="256"/>
            <ac:spMk id="2" creationId="{ECE8A3ED-2A07-4569-8771-C6A242AE9B7A}"/>
          </ac:spMkLst>
        </pc:spChg>
        <pc:spChg chg="mod">
          <ac:chgData name="Rebecca Harding (1700014)" userId="852e904d-2c58-48cf-a501-2c8236bd0231" providerId="ADAL" clId="{139945F6-33BB-4143-810E-F13E0DFA71A6}" dt="2019-04-30T21:36:11.266" v="113" actId="20577"/>
          <ac:spMkLst>
            <pc:docMk/>
            <pc:sldMk cId="1250782920" sldId="256"/>
            <ac:spMk id="3" creationId="{755C02FE-2FEF-468F-ADB6-DF3B0142814A}"/>
          </ac:spMkLst>
        </pc:spChg>
        <pc:spChg chg="mod">
          <ac:chgData name="Rebecca Harding (1700014)" userId="852e904d-2c58-48cf-a501-2c8236bd0231" providerId="ADAL" clId="{139945F6-33BB-4143-810E-F13E0DFA71A6}" dt="2019-04-30T21:32:42.588" v="13" actId="20577"/>
          <ac:spMkLst>
            <pc:docMk/>
            <pc:sldMk cId="1250782920" sldId="256"/>
            <ac:spMk id="9" creationId="{1CE7BF9F-6C1D-4961-BE28-59A072CEB025}"/>
          </ac:spMkLst>
        </pc:spChg>
        <pc:spChg chg="mod">
          <ac:chgData name="Rebecca Harding (1700014)" userId="852e904d-2c58-48cf-a501-2c8236bd0231" providerId="ADAL" clId="{139945F6-33BB-4143-810E-F13E0DFA71A6}" dt="2019-04-30T21:33:56.758" v="42" actId="20577"/>
          <ac:spMkLst>
            <pc:docMk/>
            <pc:sldMk cId="1250782920" sldId="256"/>
            <ac:spMk id="12" creationId="{7B47A0CC-1B81-45D1-B19F-58B282E9205E}"/>
          </ac:spMkLst>
        </pc:spChg>
        <pc:spChg chg="mod">
          <ac:chgData name="Rebecca Harding (1700014)" userId="852e904d-2c58-48cf-a501-2c8236bd0231" providerId="ADAL" clId="{139945F6-33BB-4143-810E-F13E0DFA71A6}" dt="2019-04-30T21:34:15.023" v="51" actId="20577"/>
          <ac:spMkLst>
            <pc:docMk/>
            <pc:sldMk cId="1250782920" sldId="256"/>
            <ac:spMk id="16" creationId="{37DFB434-53DE-4C0C-8D6C-2A890DE6F252}"/>
          </ac:spMkLst>
        </pc:spChg>
        <pc:spChg chg="mod">
          <ac:chgData name="Rebecca Harding (1700014)" userId="852e904d-2c58-48cf-a501-2c8236bd0231" providerId="ADAL" clId="{139945F6-33BB-4143-810E-F13E0DFA71A6}" dt="2019-04-30T21:36:35.513" v="127" actId="20577"/>
          <ac:spMkLst>
            <pc:docMk/>
            <pc:sldMk cId="1250782920" sldId="256"/>
            <ac:spMk id="17" creationId="{6E4A3230-29DE-4133-A72D-EFD7D743FA26}"/>
          </ac:spMkLst>
        </pc:spChg>
        <pc:spChg chg="mod">
          <ac:chgData name="Rebecca Harding (1700014)" userId="852e904d-2c58-48cf-a501-2c8236bd0231" providerId="ADAL" clId="{139945F6-33BB-4143-810E-F13E0DFA71A6}" dt="2019-04-30T21:36:55.168" v="131" actId="20577"/>
          <ac:spMkLst>
            <pc:docMk/>
            <pc:sldMk cId="1250782920" sldId="256"/>
            <ac:spMk id="21" creationId="{A643400E-6891-44DE-9AF4-637C43A9C1CA}"/>
          </ac:spMkLst>
        </pc:spChg>
        <pc:spChg chg="mod">
          <ac:chgData name="Rebecca Harding (1700014)" userId="852e904d-2c58-48cf-a501-2c8236bd0231" providerId="ADAL" clId="{139945F6-33BB-4143-810E-F13E0DFA71A6}" dt="2019-04-30T21:35:03.674" v="53" actId="20577"/>
          <ac:spMkLst>
            <pc:docMk/>
            <pc:sldMk cId="1250782920" sldId="256"/>
            <ac:spMk id="24" creationId="{F0BA93E5-C5A5-4E48-8075-06CA91F3EE81}"/>
          </ac:spMkLst>
        </pc:spChg>
        <pc:spChg chg="mod">
          <ac:chgData name="Rebecca Harding (1700014)" userId="852e904d-2c58-48cf-a501-2c8236bd0231" providerId="ADAL" clId="{139945F6-33BB-4143-810E-F13E0DFA71A6}" dt="2019-04-30T21:41:19.940" v="165" actId="20577"/>
          <ac:spMkLst>
            <pc:docMk/>
            <pc:sldMk cId="1250782920" sldId="256"/>
            <ac:spMk id="28" creationId="{FBB51F83-028E-432C-A07C-DFEE2C73045B}"/>
          </ac:spMkLst>
        </pc:spChg>
        <pc:spChg chg="mod">
          <ac:chgData name="Rebecca Harding (1700014)" userId="852e904d-2c58-48cf-a501-2c8236bd0231" providerId="ADAL" clId="{139945F6-33BB-4143-810E-F13E0DFA71A6}" dt="2019-04-30T21:45:41.538" v="324" actId="20577"/>
          <ac:spMkLst>
            <pc:docMk/>
            <pc:sldMk cId="1250782920" sldId="256"/>
            <ac:spMk id="32" creationId="{3F32D05B-709B-47F3-9504-614E2ABEB65C}"/>
          </ac:spMkLst>
        </pc:spChg>
        <pc:spChg chg="mod">
          <ac:chgData name="Rebecca Harding (1700014)" userId="852e904d-2c58-48cf-a501-2c8236bd0231" providerId="ADAL" clId="{139945F6-33BB-4143-810E-F13E0DFA71A6}" dt="2019-04-30T21:44:08.508" v="249" actId="20577"/>
          <ac:spMkLst>
            <pc:docMk/>
            <pc:sldMk cId="1250782920" sldId="256"/>
            <ac:spMk id="33" creationId="{225E8692-35D8-41C0-B29F-3A6FFC2397B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46ADCA-EFCC-4990-9036-37D459CFE42D}" type="datetimeFigureOut">
              <a:rPr lang="en-GB" smtClean="0"/>
              <a:t>30/04/2019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B3CBB2-CB32-4858-985F-C67916658B59}" type="slidenum">
              <a:rPr lang="en-GB" smtClean="0"/>
              <a:t>‹#›</a:t>
            </a:fld>
            <a:endParaRPr lang="en-GB"/>
          </a:p>
        </p:txBody>
      </p:sp>
    </p:spTree>
    <p:extLst>
      <p:ext uri="{BB962C8B-B14F-4D97-AF65-F5344CB8AC3E}">
        <p14:creationId xmlns:p14="http://schemas.microsoft.com/office/powerpoint/2010/main" val="519965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B6E60-0C9E-48CA-A684-9D5870D0E2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C78345-A073-415E-A128-EB988BBD58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891EA3-77AD-461C-BFF8-1510E6C0525D}"/>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5" name="Footer Placeholder 4">
            <a:extLst>
              <a:ext uri="{FF2B5EF4-FFF2-40B4-BE49-F238E27FC236}">
                <a16:creationId xmlns:a16="http://schemas.microsoft.com/office/drawing/2014/main" id="{6AEA5770-3D1C-4372-A697-D53DACAFB0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6B1575-2E68-4935-92FB-BB88AE0D5D88}"/>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1857646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C413-88BE-418D-A508-701709754D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755C02-EBD2-4B43-9DCC-8798CC96ED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B3BCD2-7E6A-44BC-BFBA-EB3016C86F59}"/>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5" name="Footer Placeholder 4">
            <a:extLst>
              <a:ext uri="{FF2B5EF4-FFF2-40B4-BE49-F238E27FC236}">
                <a16:creationId xmlns:a16="http://schemas.microsoft.com/office/drawing/2014/main" id="{31555FE5-6E48-4109-B0BB-6F470F908E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09ACFA-A2C1-4A58-A901-B7BEC65A408B}"/>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587884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E1BCD-E39B-44A6-ABD3-F41FD7C674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941660-342E-451B-AEB8-CFE6F7EBE3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450E4B-B7A6-4AEF-9E9A-A1941579CA7E}"/>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5" name="Footer Placeholder 4">
            <a:extLst>
              <a:ext uri="{FF2B5EF4-FFF2-40B4-BE49-F238E27FC236}">
                <a16:creationId xmlns:a16="http://schemas.microsoft.com/office/drawing/2014/main" id="{383FB538-58B1-4031-A352-AB0A2D0133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E2835C-5AFA-4D81-B86E-E0D95E1A931E}"/>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310382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1D74F-DC2F-4FAA-AE9C-77903EEF7C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4276A2-1EC2-47F8-BA00-B5E2606B4E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912C59-DF4E-48EE-8BE6-D8B24EF5AB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5CBA65-ADEC-4CD2-9856-52B0373193AD}"/>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6" name="Footer Placeholder 5">
            <a:extLst>
              <a:ext uri="{FF2B5EF4-FFF2-40B4-BE49-F238E27FC236}">
                <a16:creationId xmlns:a16="http://schemas.microsoft.com/office/drawing/2014/main" id="{C0F115A2-0227-478D-9F0D-BBDECE8124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C4904F-96E2-449F-8060-63B28E0881CD}"/>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814994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2D31-50BE-471D-A7A5-E0097BF991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EE7504-C760-4FF9-A7B9-81965AC150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24A83A-F64B-4BFD-BE8B-08FE817734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5EF9267-B951-4B11-A1F6-E6295C8813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2330-925E-449C-B155-FED1DADF3A1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7BEC47F-FA88-4E7C-A6B3-4972B9FBDE67}"/>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8" name="Footer Placeholder 7">
            <a:extLst>
              <a:ext uri="{FF2B5EF4-FFF2-40B4-BE49-F238E27FC236}">
                <a16:creationId xmlns:a16="http://schemas.microsoft.com/office/drawing/2014/main" id="{5775A60B-95C7-46C9-8903-40073E3A57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391771-8BFD-40A0-AAE1-B37547157186}"/>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4029680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328B0-7C8C-41D5-B03A-F6C74FA174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659139-3421-4F22-A2FB-96734765053F}"/>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4" name="Footer Placeholder 3">
            <a:extLst>
              <a:ext uri="{FF2B5EF4-FFF2-40B4-BE49-F238E27FC236}">
                <a16:creationId xmlns:a16="http://schemas.microsoft.com/office/drawing/2014/main" id="{0CC54C01-92CC-4DD4-B8FD-3714E99F42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2C9C20-7735-473A-8D64-6F3313DC695F}"/>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3302876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DEBBED-9E33-480A-A3A0-2F52006FCE87}"/>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3" name="Footer Placeholder 2">
            <a:extLst>
              <a:ext uri="{FF2B5EF4-FFF2-40B4-BE49-F238E27FC236}">
                <a16:creationId xmlns:a16="http://schemas.microsoft.com/office/drawing/2014/main" id="{94D84F3D-B1B4-4E26-9EC5-E321B0C888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2C3C77-CD51-4596-AB34-5734FF9FEB7C}"/>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319975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3CCCF-61D3-4448-AEC0-591A66B0FF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1D14E20-87E6-4063-B52C-3DBA5A2F5B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8DAB43-5B3F-4E94-A9D3-4AFB6531FF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8F4206-A545-4BC4-9A95-144BA41A9AA7}"/>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6" name="Footer Placeholder 5">
            <a:extLst>
              <a:ext uri="{FF2B5EF4-FFF2-40B4-BE49-F238E27FC236}">
                <a16:creationId xmlns:a16="http://schemas.microsoft.com/office/drawing/2014/main" id="{34302007-6D2E-45F3-959E-0B0BF98971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DD1C71-51E9-44BB-A93A-2AD42F4D3356}"/>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2424399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CAEB7-52EB-4C8B-9E92-ECDF1D0A05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144921-C945-4A4D-B4B2-E1FE040C4D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8E3C5B2-BBEB-4A41-8912-C15E4C5471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338576-A769-4022-B58F-DD6AD75BFF53}"/>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6" name="Footer Placeholder 5">
            <a:extLst>
              <a:ext uri="{FF2B5EF4-FFF2-40B4-BE49-F238E27FC236}">
                <a16:creationId xmlns:a16="http://schemas.microsoft.com/office/drawing/2014/main" id="{4478D435-7B6B-48CE-A15A-5DBE290435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4198F5-5082-4D16-8A73-F089BD3A194E}"/>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4036686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4EE2E-0348-4B70-8E21-49AEA01EB2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1175B2-11BC-4659-A36E-0EC33B1911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9A5CE8-3084-47FD-90DA-D9EA6E17541B}"/>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5" name="Footer Placeholder 4">
            <a:extLst>
              <a:ext uri="{FF2B5EF4-FFF2-40B4-BE49-F238E27FC236}">
                <a16:creationId xmlns:a16="http://schemas.microsoft.com/office/drawing/2014/main" id="{166CD3A3-5A1F-4C87-8067-121522D70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CD5F36-0D41-4B7D-A18D-6BC4A398BF04}"/>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256937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F4196A-E69E-42C5-A90F-1801E5F4BA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F87945-3745-485B-8A95-1F6C90B8F4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D2E4BE-4EE0-4D89-9F4D-F7D37375F799}"/>
              </a:ext>
            </a:extLst>
          </p:cNvPr>
          <p:cNvSpPr>
            <a:spLocks noGrp="1"/>
          </p:cNvSpPr>
          <p:nvPr>
            <p:ph type="dt" sz="half" idx="10"/>
          </p:nvPr>
        </p:nvSpPr>
        <p:spPr/>
        <p:txBody>
          <a:bodyPr/>
          <a:lstStyle/>
          <a:p>
            <a:fld id="{FC106D0F-05E6-453E-9023-8D16F84BD680}" type="datetimeFigureOut">
              <a:rPr lang="en-GB" smtClean="0"/>
              <a:t>30/04/2019</a:t>
            </a:fld>
            <a:endParaRPr lang="en-GB"/>
          </a:p>
        </p:txBody>
      </p:sp>
      <p:sp>
        <p:nvSpPr>
          <p:cNvPr id="5" name="Footer Placeholder 4">
            <a:extLst>
              <a:ext uri="{FF2B5EF4-FFF2-40B4-BE49-F238E27FC236}">
                <a16:creationId xmlns:a16="http://schemas.microsoft.com/office/drawing/2014/main" id="{851B0437-3221-4A46-BF2E-EE1F1969F6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1F28B-02A3-4D66-A33A-7E7AB75EF9EB}"/>
              </a:ext>
            </a:extLst>
          </p:cNvPr>
          <p:cNvSpPr>
            <a:spLocks noGrp="1"/>
          </p:cNvSpPr>
          <p:nvPr>
            <p:ph type="sldNum" sz="quarter" idx="12"/>
          </p:nvPr>
        </p:nvSpPr>
        <p:spPr/>
        <p:txBody>
          <a:bodyPr/>
          <a:lstStyle/>
          <a:p>
            <a:fld id="{A4B8F844-150F-4F0A-986F-35CCEB9F38EA}" type="slidenum">
              <a:rPr lang="en-GB" smtClean="0"/>
              <a:t>‹#›</a:t>
            </a:fld>
            <a:endParaRPr lang="en-GB"/>
          </a:p>
        </p:txBody>
      </p:sp>
    </p:spTree>
    <p:extLst>
      <p:ext uri="{BB962C8B-B14F-4D97-AF65-F5344CB8AC3E}">
        <p14:creationId xmlns:p14="http://schemas.microsoft.com/office/powerpoint/2010/main" val="2584679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38BE4C-943A-4611-92D4-040AB88317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11640C-BD4F-43E5-832F-EDDEB1BE0B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269C69-38B7-4AF9-983F-B0701BEAA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106D0F-05E6-453E-9023-8D16F84BD680}" type="datetimeFigureOut">
              <a:rPr lang="en-GB" smtClean="0"/>
              <a:t>30/04/2019</a:t>
            </a:fld>
            <a:endParaRPr lang="en-GB"/>
          </a:p>
        </p:txBody>
      </p:sp>
      <p:sp>
        <p:nvSpPr>
          <p:cNvPr id="5" name="Footer Placeholder 4">
            <a:extLst>
              <a:ext uri="{FF2B5EF4-FFF2-40B4-BE49-F238E27FC236}">
                <a16:creationId xmlns:a16="http://schemas.microsoft.com/office/drawing/2014/main" id="{91C6D908-9BCF-4CA2-A2CF-B3A4678CB7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27F5E4-EA88-4AF0-848C-E6118FC4D6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B8F844-150F-4F0A-986F-35CCEB9F38EA}" type="slidenum">
              <a:rPr lang="en-GB" smtClean="0"/>
              <a:t>‹#›</a:t>
            </a:fld>
            <a:endParaRPr lang="en-GB"/>
          </a:p>
        </p:txBody>
      </p:sp>
    </p:spTree>
    <p:extLst>
      <p:ext uri="{BB962C8B-B14F-4D97-AF65-F5344CB8AC3E}">
        <p14:creationId xmlns:p14="http://schemas.microsoft.com/office/powerpoint/2010/main" val="4430418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www.actionaid.org.uk/about-us/annual-report-and-accounts" TargetMode="External"/><Relationship Id="rId2" Type="http://schemas.openxmlformats.org/officeDocument/2006/relationships/hyperlink" Target="https://www.google.co.uk/search?biw=1366&amp;bih=651&amp;tbm=isch&amp;sa=1&amp;ei=wDnHXPOuIfLQxgOUlKTwAQ&amp;q=end+poverty+together+actionaid&amp;oq=end+poverty+together+actionaid&amp;gs_l=im" TargetMode="External"/><Relationship Id="rId1" Type="http://schemas.openxmlformats.org/officeDocument/2006/relationships/slideLayout" Target="../slideLayouts/slideLayout7.xml"/><Relationship Id="rId6" Type="http://schemas.openxmlformats.org/officeDocument/2006/relationships/hyperlink" Target="https://www.gov.uk/government/collections/modern-slavery-bill" TargetMode="External"/><Relationship Id="rId5" Type="http://schemas.openxmlformats.org/officeDocument/2006/relationships/hyperlink" Target="https://doi.org/10.1108/SCM-02-" TargetMode="External"/><Relationship Id="rId4" Type="http://schemas.openxmlformats.org/officeDocument/2006/relationships/hyperlink" Target="https://www.google.co.uk/search?tbm=isch&amp;q=actionaid+logo&amp;chips=q:actionaid+logo,online_chips:actionaiduk&amp;usg=AI4-kTo1EU9p4wapIiocgAHZHmNelSNAQ&amp;sa=X&amp;ved=0ahUKEwj1oIOR7PXhAhXluXEKHfvbD6sQ4lYIJygA&amp;biw=1366&amp;bih=651&amp;dpr=1#imgrc=FOmV_GlJRG-tM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7" name="Picture 6" descr="A close up of a logo&#10;&#10;Description automatically generated">
            <a:extLst>
              <a:ext uri="{FF2B5EF4-FFF2-40B4-BE49-F238E27FC236}">
                <a16:creationId xmlns:a16="http://schemas.microsoft.com/office/drawing/2014/main" id="{DD011DA4-A001-478E-9FE4-D507946502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842" y="106880"/>
            <a:ext cx="2561011" cy="821203"/>
          </a:xfrm>
          <a:prstGeom prst="rect">
            <a:avLst/>
          </a:prstGeom>
        </p:spPr>
      </p:pic>
      <p:sp>
        <p:nvSpPr>
          <p:cNvPr id="8" name="TextBox 7">
            <a:extLst>
              <a:ext uri="{FF2B5EF4-FFF2-40B4-BE49-F238E27FC236}">
                <a16:creationId xmlns:a16="http://schemas.microsoft.com/office/drawing/2014/main" id="{05011A21-6323-4308-8FA3-4B41CD8842E6}"/>
              </a:ext>
            </a:extLst>
          </p:cNvPr>
          <p:cNvSpPr txBox="1"/>
          <p:nvPr/>
        </p:nvSpPr>
        <p:spPr>
          <a:xfrm>
            <a:off x="2990074" y="132153"/>
            <a:ext cx="5992837" cy="461665"/>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A Critical Evaluation of ActionAid</a:t>
            </a:r>
          </a:p>
        </p:txBody>
      </p:sp>
      <p:sp>
        <p:nvSpPr>
          <p:cNvPr id="9" name="TextBox 8">
            <a:extLst>
              <a:ext uri="{FF2B5EF4-FFF2-40B4-BE49-F238E27FC236}">
                <a16:creationId xmlns:a16="http://schemas.microsoft.com/office/drawing/2014/main" id="{1CE7BF9F-6C1D-4961-BE28-59A072CEB025}"/>
              </a:ext>
            </a:extLst>
          </p:cNvPr>
          <p:cNvSpPr txBox="1"/>
          <p:nvPr/>
        </p:nvSpPr>
        <p:spPr>
          <a:xfrm>
            <a:off x="87808" y="1981292"/>
            <a:ext cx="2706624" cy="1731243"/>
          </a:xfrm>
          <a:prstGeom prst="rect">
            <a:avLst/>
          </a:prstGeom>
          <a:noFill/>
        </p:spPr>
        <p:txBody>
          <a:bodyPr wrap="square" rtlCol="0">
            <a:spAutoFit/>
          </a:bodyPr>
          <a:lstStyle/>
          <a:p>
            <a:r>
              <a:rPr lang="en-GB" sz="1050" dirty="0"/>
              <a:t>ActionAid is a non-Government organisation that works with women and girls across the globe to diminish gender inequality. ActionAid’s main focuses are </a:t>
            </a:r>
          </a:p>
          <a:p>
            <a:pPr marL="285750" indent="-285750">
              <a:buFont typeface="Arial" panose="020B0604020202020204" pitchFamily="34" charset="0"/>
              <a:buChar char="•"/>
            </a:pPr>
            <a:r>
              <a:rPr lang="en-GB" sz="1050" dirty="0"/>
              <a:t>Women and girls </a:t>
            </a:r>
          </a:p>
          <a:p>
            <a:pPr marL="285750" indent="-285750">
              <a:buFont typeface="Arial" panose="020B0604020202020204" pitchFamily="34" charset="0"/>
              <a:buChar char="•"/>
            </a:pPr>
            <a:r>
              <a:rPr lang="en-GB" sz="1050" dirty="0"/>
              <a:t>Politics and Economics</a:t>
            </a:r>
          </a:p>
          <a:p>
            <a:pPr marL="285750" indent="-285750">
              <a:buFont typeface="Arial" panose="020B0604020202020204" pitchFamily="34" charset="0"/>
              <a:buChar char="•"/>
            </a:pPr>
            <a:r>
              <a:rPr lang="en-GB" sz="1050" dirty="0"/>
              <a:t>Climate change and land,</a:t>
            </a:r>
          </a:p>
          <a:p>
            <a:pPr marL="285750" indent="-285750">
              <a:buFont typeface="Arial" panose="020B0604020202020204" pitchFamily="34" charset="0"/>
              <a:buChar char="•"/>
            </a:pPr>
            <a:r>
              <a:rPr lang="en-GB" sz="1050" dirty="0"/>
              <a:t>Crisis and Emergencies. (ActionAid, 2018)</a:t>
            </a:r>
          </a:p>
          <a:p>
            <a:endParaRPr lang="en-GB" sz="1200" dirty="0"/>
          </a:p>
        </p:txBody>
      </p:sp>
      <p:sp>
        <p:nvSpPr>
          <p:cNvPr id="10" name="TextBox 9">
            <a:extLst>
              <a:ext uri="{FF2B5EF4-FFF2-40B4-BE49-F238E27FC236}">
                <a16:creationId xmlns:a16="http://schemas.microsoft.com/office/drawing/2014/main" id="{6DD8E110-2871-467E-ADD5-AC27097156B0}"/>
              </a:ext>
            </a:extLst>
          </p:cNvPr>
          <p:cNvSpPr txBox="1"/>
          <p:nvPr/>
        </p:nvSpPr>
        <p:spPr>
          <a:xfrm>
            <a:off x="106179" y="1340664"/>
            <a:ext cx="2556082" cy="646331"/>
          </a:xfrm>
          <a:prstGeom prst="rect">
            <a:avLst/>
          </a:prstGeom>
          <a:solidFill>
            <a:schemeClr val="tx2">
              <a:lumMod val="40000"/>
              <a:lumOff val="60000"/>
            </a:schemeClr>
          </a:solidFill>
        </p:spPr>
        <p:txBody>
          <a:bodyPr wrap="square" rtlCol="0">
            <a:spAutoFit/>
          </a:bodyPr>
          <a:lstStyle/>
          <a:p>
            <a:pPr algn="ctr"/>
            <a:r>
              <a:rPr lang="en-GB" sz="1200" b="1" dirty="0"/>
              <a:t>One main project that ActionAid is working with is ending poverty and hunger worldwide. </a:t>
            </a:r>
          </a:p>
        </p:txBody>
      </p:sp>
      <p:sp>
        <p:nvSpPr>
          <p:cNvPr id="11" name="TextBox 10">
            <a:extLst>
              <a:ext uri="{FF2B5EF4-FFF2-40B4-BE49-F238E27FC236}">
                <a16:creationId xmlns:a16="http://schemas.microsoft.com/office/drawing/2014/main" id="{5A39E400-8C78-44C1-B6EC-36BFF6D05B96}"/>
              </a:ext>
            </a:extLst>
          </p:cNvPr>
          <p:cNvSpPr txBox="1"/>
          <p:nvPr/>
        </p:nvSpPr>
        <p:spPr>
          <a:xfrm>
            <a:off x="0" y="6282053"/>
            <a:ext cx="11436708" cy="553998"/>
          </a:xfrm>
          <a:prstGeom prst="rect">
            <a:avLst/>
          </a:prstGeom>
          <a:noFill/>
        </p:spPr>
        <p:txBody>
          <a:bodyPr wrap="square" rtlCol="0">
            <a:spAutoFit/>
          </a:bodyPr>
          <a:lstStyle/>
          <a:p>
            <a:r>
              <a:rPr lang="en-GB" sz="500" dirty="0"/>
              <a:t>ActionAid, (2018). Ending hunger with Sustainable Farming. Retrieved from https://www.actionaid.org.uk/about-us/what-we-do/womens-economic-empowerment/food-hunger-and-sustainable-livelihoods</a:t>
            </a:r>
          </a:p>
          <a:p>
            <a:r>
              <a:rPr lang="en-GB" sz="500" dirty="0"/>
              <a:t>ActionAid. (2017). 2017 Annual Report and Accounts. Retrieved from https://www.actionaid.org.uk/about-us/annual-report-and-accounts</a:t>
            </a:r>
          </a:p>
          <a:p>
            <a:r>
              <a:rPr lang="en-GB" sz="500" dirty="0" err="1"/>
              <a:t>Alemu</a:t>
            </a:r>
            <a:r>
              <a:rPr lang="en-GB" sz="500" dirty="0"/>
              <a:t>, T., &amp; </a:t>
            </a:r>
            <a:r>
              <a:rPr lang="en-GB" sz="500" dirty="0" err="1"/>
              <a:t>Mengistu</a:t>
            </a:r>
            <a:r>
              <a:rPr lang="en-GB" sz="500" dirty="0"/>
              <a:t>, A. (2019). Impacts of Climate Change on Food Security in Ethiopia: Adaptation and Mitigation Options: A review, Climate Change-Resilient Agriculture and Agroforestry, 397-412, https://doi.org/10.1007/978-3-319-75004-0_23</a:t>
            </a:r>
          </a:p>
          <a:p>
            <a:r>
              <a:rPr lang="en-GB" sz="500" dirty="0"/>
              <a:t>Gold, S., </a:t>
            </a:r>
            <a:r>
              <a:rPr lang="en-GB" sz="500" dirty="0" err="1"/>
              <a:t>Trautrims</a:t>
            </a:r>
            <a:r>
              <a:rPr lang="en-GB" sz="500" dirty="0"/>
              <a:t>, A., &amp; </a:t>
            </a:r>
            <a:r>
              <a:rPr lang="en-GB" sz="500" dirty="0" err="1"/>
              <a:t>Trodd</a:t>
            </a:r>
            <a:r>
              <a:rPr lang="en-GB" sz="500" dirty="0"/>
              <a:t>, Z. (2015). Modern Slavery Challenges to supply chain management. Supply Chain Management: An International Journal, 20(5), 485-494. https://doi.org/10.1108/SCM-02-2015-0046</a:t>
            </a:r>
          </a:p>
          <a:p>
            <a:r>
              <a:rPr lang="en-GB" sz="500" dirty="0"/>
              <a:t>HM Government, (2018). 2018 UK Annual Report on Modern Slavery. https://assests.publishings.service.gov.uk/goverment/uploads/systems/uploads/attachment_data/file/749346/2018_UK_Annual_Report_on)modern_slavery.pdf</a:t>
            </a:r>
          </a:p>
          <a:p>
            <a:r>
              <a:rPr lang="en-GB" sz="500" dirty="0"/>
              <a:t>International Labour Organisation. (2016). Global Estimates of Modern Slavery. Retrieved from https://www.ilo.org/wcmsp5/groups/public/---dgreports/---dcomm/documents/publication/wcms_575479.pdf</a:t>
            </a:r>
          </a:p>
        </p:txBody>
      </p:sp>
      <p:sp>
        <p:nvSpPr>
          <p:cNvPr id="12" name="TextBox 11">
            <a:extLst>
              <a:ext uri="{FF2B5EF4-FFF2-40B4-BE49-F238E27FC236}">
                <a16:creationId xmlns:a16="http://schemas.microsoft.com/office/drawing/2014/main" id="{7B47A0CC-1B81-45D1-B19F-58B282E9205E}"/>
              </a:ext>
            </a:extLst>
          </p:cNvPr>
          <p:cNvSpPr txBox="1"/>
          <p:nvPr/>
        </p:nvSpPr>
        <p:spPr>
          <a:xfrm>
            <a:off x="-36498" y="4148813"/>
            <a:ext cx="2955235" cy="900246"/>
          </a:xfrm>
          <a:prstGeom prst="rect">
            <a:avLst/>
          </a:prstGeom>
          <a:noFill/>
        </p:spPr>
        <p:txBody>
          <a:bodyPr wrap="square" rtlCol="0">
            <a:spAutoFit/>
          </a:bodyPr>
          <a:lstStyle/>
          <a:p>
            <a:pPr algn="ctr"/>
            <a:r>
              <a:rPr lang="en-GB" sz="1050" dirty="0"/>
              <a:t>Climate change has become a significant issue in tackling hunger and poverty, as the risk of food insecurity is rising with unpredictable and extreme weather conditions. (Alemu &amp; Mengistu, 2019)</a:t>
            </a:r>
          </a:p>
          <a:p>
            <a:pPr algn="ctr"/>
            <a:endParaRPr lang="en-GB" sz="1050" dirty="0"/>
          </a:p>
        </p:txBody>
      </p:sp>
      <p:sp>
        <p:nvSpPr>
          <p:cNvPr id="14" name="TextBox 13">
            <a:extLst>
              <a:ext uri="{FF2B5EF4-FFF2-40B4-BE49-F238E27FC236}">
                <a16:creationId xmlns:a16="http://schemas.microsoft.com/office/drawing/2014/main" id="{BE904946-B82B-4DEB-A902-DA5D6915855F}"/>
              </a:ext>
            </a:extLst>
          </p:cNvPr>
          <p:cNvSpPr txBox="1"/>
          <p:nvPr/>
        </p:nvSpPr>
        <p:spPr>
          <a:xfrm>
            <a:off x="375982" y="986032"/>
            <a:ext cx="2130274" cy="338554"/>
          </a:xfrm>
          <a:prstGeom prst="rect">
            <a:avLst/>
          </a:prstGeom>
          <a:solidFill>
            <a:schemeClr val="accent3">
              <a:lumMod val="60000"/>
              <a:lumOff val="40000"/>
            </a:schemeClr>
          </a:solidFill>
        </p:spPr>
        <p:txBody>
          <a:bodyPr wrap="square" rtlCol="0">
            <a:spAutoFit/>
          </a:bodyPr>
          <a:lstStyle/>
          <a:p>
            <a:pPr algn="ctr"/>
            <a:r>
              <a:rPr lang="en-GB" sz="1600" b="1" u="sng" dirty="0"/>
              <a:t>Background</a:t>
            </a:r>
          </a:p>
        </p:txBody>
      </p:sp>
      <p:sp>
        <p:nvSpPr>
          <p:cNvPr id="16" name="TextBox 15">
            <a:extLst>
              <a:ext uri="{FF2B5EF4-FFF2-40B4-BE49-F238E27FC236}">
                <a16:creationId xmlns:a16="http://schemas.microsoft.com/office/drawing/2014/main" id="{37DFB434-53DE-4C0C-8D6C-2A890DE6F252}"/>
              </a:ext>
            </a:extLst>
          </p:cNvPr>
          <p:cNvSpPr txBox="1"/>
          <p:nvPr/>
        </p:nvSpPr>
        <p:spPr>
          <a:xfrm>
            <a:off x="34839" y="4911244"/>
            <a:ext cx="2955235" cy="769441"/>
          </a:xfrm>
          <a:prstGeom prst="rect">
            <a:avLst/>
          </a:prstGeom>
          <a:solidFill>
            <a:schemeClr val="accent1">
              <a:lumMod val="40000"/>
              <a:lumOff val="60000"/>
            </a:schemeClr>
          </a:solidFill>
        </p:spPr>
        <p:txBody>
          <a:bodyPr wrap="square" rtlCol="0">
            <a:spAutoFit/>
          </a:bodyPr>
          <a:lstStyle/>
          <a:p>
            <a:pPr algn="ctr"/>
            <a:r>
              <a:rPr lang="en-GB" sz="1100" dirty="0"/>
              <a:t>ActionAid focuses on tacking the problem of sustainable farming, which provides women with the skills, knowledge and materials needed to tackle the rising issue. </a:t>
            </a:r>
            <a:r>
              <a:rPr lang="en-GB" sz="1050" dirty="0"/>
              <a:t>(ActionAid, 2018)</a:t>
            </a:r>
          </a:p>
        </p:txBody>
      </p:sp>
      <p:sp>
        <p:nvSpPr>
          <p:cNvPr id="18" name="TextBox 17">
            <a:extLst>
              <a:ext uri="{FF2B5EF4-FFF2-40B4-BE49-F238E27FC236}">
                <a16:creationId xmlns:a16="http://schemas.microsoft.com/office/drawing/2014/main" id="{F77E58BC-D772-4F48-AE38-F3630E33504B}"/>
              </a:ext>
            </a:extLst>
          </p:cNvPr>
          <p:cNvSpPr txBox="1"/>
          <p:nvPr/>
        </p:nvSpPr>
        <p:spPr>
          <a:xfrm>
            <a:off x="106178" y="3494788"/>
            <a:ext cx="2556082" cy="654025"/>
          </a:xfrm>
          <a:prstGeom prst="rect">
            <a:avLst/>
          </a:prstGeom>
          <a:solidFill>
            <a:schemeClr val="accent2">
              <a:lumMod val="40000"/>
              <a:lumOff val="60000"/>
            </a:schemeClr>
          </a:solidFill>
        </p:spPr>
        <p:txBody>
          <a:bodyPr wrap="square" rtlCol="0">
            <a:spAutoFit/>
          </a:bodyPr>
          <a:lstStyle/>
          <a:p>
            <a:pPr algn="ctr"/>
            <a:r>
              <a:rPr lang="en-GB" sz="1200" b="1" dirty="0"/>
              <a:t>Woman are more at risk of poverty and hunger than men</a:t>
            </a:r>
            <a:r>
              <a:rPr lang="en-GB" sz="1400" b="1" dirty="0"/>
              <a:t>.</a:t>
            </a:r>
          </a:p>
          <a:p>
            <a:pPr algn="ctr"/>
            <a:r>
              <a:rPr lang="en-GB" sz="1050" dirty="0"/>
              <a:t>(United Nations stats, 2015)</a:t>
            </a:r>
          </a:p>
        </p:txBody>
      </p:sp>
      <p:sp>
        <p:nvSpPr>
          <p:cNvPr id="19" name="TextBox 18">
            <a:extLst>
              <a:ext uri="{FF2B5EF4-FFF2-40B4-BE49-F238E27FC236}">
                <a16:creationId xmlns:a16="http://schemas.microsoft.com/office/drawing/2014/main" id="{36B14F51-EE7C-4EF2-9CA4-38F981D1FA61}"/>
              </a:ext>
            </a:extLst>
          </p:cNvPr>
          <p:cNvSpPr txBox="1"/>
          <p:nvPr/>
        </p:nvSpPr>
        <p:spPr>
          <a:xfrm>
            <a:off x="87808" y="5708276"/>
            <a:ext cx="2556082" cy="577081"/>
          </a:xfrm>
          <a:prstGeom prst="rect">
            <a:avLst/>
          </a:prstGeom>
          <a:solidFill>
            <a:schemeClr val="accent4">
              <a:lumMod val="60000"/>
              <a:lumOff val="40000"/>
            </a:schemeClr>
          </a:solidFill>
        </p:spPr>
        <p:txBody>
          <a:bodyPr wrap="square" rtlCol="0">
            <a:spAutoFit/>
          </a:bodyPr>
          <a:lstStyle/>
          <a:p>
            <a:pPr algn="ctr"/>
            <a:r>
              <a:rPr lang="en-GB" sz="1050" b="1" dirty="0">
                <a:solidFill>
                  <a:schemeClr val="accent1">
                    <a:lumMod val="50000"/>
                  </a:schemeClr>
                </a:solidFill>
              </a:rPr>
              <a:t>This project alone has helped 101,000</a:t>
            </a:r>
          </a:p>
          <a:p>
            <a:pPr algn="ctr"/>
            <a:r>
              <a:rPr lang="en-GB" sz="1050" b="1" dirty="0">
                <a:solidFill>
                  <a:schemeClr val="accent1">
                    <a:lumMod val="50000"/>
                  </a:schemeClr>
                </a:solidFill>
              </a:rPr>
              <a:t> women across 24 countries. </a:t>
            </a:r>
            <a:r>
              <a:rPr lang="en-GB" sz="1050" dirty="0"/>
              <a:t>(ActionAid, 2018)</a:t>
            </a:r>
          </a:p>
        </p:txBody>
      </p:sp>
      <p:sp>
        <p:nvSpPr>
          <p:cNvPr id="20" name="TextBox 19">
            <a:extLst>
              <a:ext uri="{FF2B5EF4-FFF2-40B4-BE49-F238E27FC236}">
                <a16:creationId xmlns:a16="http://schemas.microsoft.com/office/drawing/2014/main" id="{6D354BF3-9E6C-4A1D-BD03-861948FB2C1A}"/>
              </a:ext>
            </a:extLst>
          </p:cNvPr>
          <p:cNvSpPr txBox="1"/>
          <p:nvPr/>
        </p:nvSpPr>
        <p:spPr>
          <a:xfrm>
            <a:off x="3054930" y="735875"/>
            <a:ext cx="2173356" cy="338554"/>
          </a:xfrm>
          <a:prstGeom prst="rect">
            <a:avLst/>
          </a:prstGeom>
          <a:solidFill>
            <a:schemeClr val="bg2">
              <a:lumMod val="90000"/>
            </a:schemeClr>
          </a:solidFill>
        </p:spPr>
        <p:txBody>
          <a:bodyPr wrap="square" rtlCol="0">
            <a:spAutoFit/>
          </a:bodyPr>
          <a:lstStyle/>
          <a:p>
            <a:pPr algn="ctr"/>
            <a:r>
              <a:rPr lang="en-GB" sz="1600" b="1" u="sng" dirty="0"/>
              <a:t>Funding and Support </a:t>
            </a:r>
          </a:p>
        </p:txBody>
      </p:sp>
      <p:sp>
        <p:nvSpPr>
          <p:cNvPr id="23" name="Rectangle 22">
            <a:extLst>
              <a:ext uri="{FF2B5EF4-FFF2-40B4-BE49-F238E27FC236}">
                <a16:creationId xmlns:a16="http://schemas.microsoft.com/office/drawing/2014/main" id="{831DFF70-34CB-43E6-857E-3C1BFDB02733}"/>
              </a:ext>
            </a:extLst>
          </p:cNvPr>
          <p:cNvSpPr/>
          <p:nvPr/>
        </p:nvSpPr>
        <p:spPr>
          <a:xfrm>
            <a:off x="2677009" y="1111164"/>
            <a:ext cx="1540886" cy="1553909"/>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F0BA93E5-C5A5-4E48-8075-06CA91F3EE81}"/>
              </a:ext>
            </a:extLst>
          </p:cNvPr>
          <p:cNvSpPr txBox="1"/>
          <p:nvPr/>
        </p:nvSpPr>
        <p:spPr>
          <a:xfrm>
            <a:off x="2606018" y="1334274"/>
            <a:ext cx="1682867" cy="1223412"/>
          </a:xfrm>
          <a:prstGeom prst="rect">
            <a:avLst/>
          </a:prstGeom>
          <a:noFill/>
        </p:spPr>
        <p:txBody>
          <a:bodyPr wrap="square" rtlCol="0">
            <a:spAutoFit/>
          </a:bodyPr>
          <a:lstStyle/>
          <a:p>
            <a:pPr algn="ctr"/>
            <a:r>
              <a:rPr lang="en-GB" sz="1050" b="1" dirty="0">
                <a:solidFill>
                  <a:srgbClr val="FF0000"/>
                </a:solidFill>
              </a:rPr>
              <a:t>£12 million raised by donations and fundraisers from the general pubic.</a:t>
            </a:r>
          </a:p>
          <a:p>
            <a:pPr algn="ctr"/>
            <a:r>
              <a:rPr lang="en-GB" sz="1050" b="1" dirty="0">
                <a:solidFill>
                  <a:srgbClr val="FF0000"/>
                </a:solidFill>
              </a:rPr>
              <a:t>£2.5 million raised from grants of the people's postcode lottery</a:t>
            </a:r>
          </a:p>
          <a:p>
            <a:pPr algn="ctr"/>
            <a:r>
              <a:rPr lang="en-GB" sz="1050" b="1" dirty="0">
                <a:solidFill>
                  <a:srgbClr val="FF0000"/>
                </a:solidFill>
              </a:rPr>
              <a:t>(ActionAid, 2017)</a:t>
            </a:r>
          </a:p>
        </p:txBody>
      </p:sp>
      <p:sp>
        <p:nvSpPr>
          <p:cNvPr id="25" name="TextBox 24">
            <a:extLst>
              <a:ext uri="{FF2B5EF4-FFF2-40B4-BE49-F238E27FC236}">
                <a16:creationId xmlns:a16="http://schemas.microsoft.com/office/drawing/2014/main" id="{2A6CDF38-1446-4147-8156-2CD76A361CD8}"/>
              </a:ext>
            </a:extLst>
          </p:cNvPr>
          <p:cNvSpPr txBox="1"/>
          <p:nvPr/>
        </p:nvSpPr>
        <p:spPr>
          <a:xfrm>
            <a:off x="4280258" y="1099588"/>
            <a:ext cx="1663884" cy="1569660"/>
          </a:xfrm>
          <a:prstGeom prst="rect">
            <a:avLst/>
          </a:prstGeom>
          <a:noFill/>
          <a:ln>
            <a:solidFill>
              <a:schemeClr val="accent1">
                <a:lumMod val="75000"/>
              </a:schemeClr>
            </a:solidFill>
          </a:ln>
        </p:spPr>
        <p:txBody>
          <a:bodyPr wrap="square" rtlCol="0">
            <a:spAutoFit/>
          </a:bodyPr>
          <a:lstStyle/>
          <a:p>
            <a:r>
              <a:rPr lang="en-GB" sz="1200" dirty="0"/>
              <a:t>ActionAid’s funding comes mostly from donations from the public and grants from organisations to allow the charity to continue to work with people from across the globe.  </a:t>
            </a:r>
          </a:p>
        </p:txBody>
      </p:sp>
      <p:sp>
        <p:nvSpPr>
          <p:cNvPr id="2" name="TextBox 1">
            <a:extLst>
              <a:ext uri="{FF2B5EF4-FFF2-40B4-BE49-F238E27FC236}">
                <a16:creationId xmlns:a16="http://schemas.microsoft.com/office/drawing/2014/main" id="{ECE8A3ED-2A07-4569-8771-C6A242AE9B7A}"/>
              </a:ext>
            </a:extLst>
          </p:cNvPr>
          <p:cNvSpPr txBox="1"/>
          <p:nvPr/>
        </p:nvSpPr>
        <p:spPr>
          <a:xfrm>
            <a:off x="2740754" y="2682974"/>
            <a:ext cx="2801709" cy="1223412"/>
          </a:xfrm>
          <a:prstGeom prst="rect">
            <a:avLst/>
          </a:prstGeom>
          <a:noFill/>
          <a:ln>
            <a:solidFill>
              <a:srgbClr val="FF0000"/>
            </a:solidFill>
          </a:ln>
        </p:spPr>
        <p:txBody>
          <a:bodyPr wrap="square" rtlCol="0">
            <a:spAutoFit/>
          </a:bodyPr>
          <a:lstStyle/>
          <a:p>
            <a:r>
              <a:rPr lang="en-GB" sz="1050" dirty="0"/>
              <a:t>ActionAid also offer the chance for the public </a:t>
            </a:r>
          </a:p>
          <a:p>
            <a:r>
              <a:rPr lang="en-GB" sz="1050" dirty="0"/>
              <a:t>to donate gifts by purchasing gift bundles.</a:t>
            </a:r>
          </a:p>
          <a:p>
            <a:r>
              <a:rPr lang="en-GB" sz="1050" dirty="0"/>
              <a:t>These can include</a:t>
            </a:r>
          </a:p>
          <a:p>
            <a:pPr marL="285750" indent="-285750">
              <a:buFont typeface="Arial" panose="020B0604020202020204" pitchFamily="34" charset="0"/>
              <a:buChar char="•"/>
            </a:pPr>
            <a:r>
              <a:rPr lang="en-GB" sz="1050" b="1" dirty="0"/>
              <a:t>Livestock</a:t>
            </a:r>
          </a:p>
          <a:p>
            <a:pPr marL="285750" indent="-285750">
              <a:buFont typeface="Arial" panose="020B0604020202020204" pitchFamily="34" charset="0"/>
              <a:buChar char="•"/>
            </a:pPr>
            <a:r>
              <a:rPr lang="en-GB" sz="1050" b="1" dirty="0"/>
              <a:t>Food parcels</a:t>
            </a:r>
          </a:p>
          <a:p>
            <a:pPr marL="285750" indent="-285750">
              <a:buFont typeface="Arial" panose="020B0604020202020204" pitchFamily="34" charset="0"/>
              <a:buChar char="•"/>
            </a:pPr>
            <a:r>
              <a:rPr lang="en-GB" sz="1050" b="1" dirty="0"/>
              <a:t>School supplies</a:t>
            </a:r>
          </a:p>
          <a:p>
            <a:r>
              <a:rPr lang="en-GB" sz="1050" dirty="0"/>
              <a:t>Along with much more. </a:t>
            </a:r>
          </a:p>
        </p:txBody>
      </p:sp>
      <p:sp>
        <p:nvSpPr>
          <p:cNvPr id="3" name="TextBox 2">
            <a:extLst>
              <a:ext uri="{FF2B5EF4-FFF2-40B4-BE49-F238E27FC236}">
                <a16:creationId xmlns:a16="http://schemas.microsoft.com/office/drawing/2014/main" id="{755C02FE-2FEF-468F-ADB6-DF3B0142814A}"/>
              </a:ext>
            </a:extLst>
          </p:cNvPr>
          <p:cNvSpPr txBox="1"/>
          <p:nvPr/>
        </p:nvSpPr>
        <p:spPr>
          <a:xfrm>
            <a:off x="2794432" y="3955519"/>
            <a:ext cx="3379304" cy="707886"/>
          </a:xfrm>
          <a:prstGeom prst="rect">
            <a:avLst/>
          </a:prstGeom>
          <a:solidFill>
            <a:schemeClr val="accent6">
              <a:lumMod val="40000"/>
              <a:lumOff val="60000"/>
            </a:schemeClr>
          </a:solidFill>
        </p:spPr>
        <p:txBody>
          <a:bodyPr wrap="square" rtlCol="0">
            <a:spAutoFit/>
          </a:bodyPr>
          <a:lstStyle/>
          <a:p>
            <a:r>
              <a:rPr lang="en-GB" sz="1000" b="1" dirty="0"/>
              <a:t>However, a selection of gifts that are available to purchase from ActionAid are provided  by external providers. </a:t>
            </a:r>
          </a:p>
          <a:p>
            <a:r>
              <a:rPr lang="en-GB" sz="1000" b="1" dirty="0"/>
              <a:t>This increases the risk of supply chain modern slavery occurring within the organisation. (Gold et al, 2015)</a:t>
            </a:r>
          </a:p>
        </p:txBody>
      </p:sp>
      <p:sp>
        <p:nvSpPr>
          <p:cNvPr id="4" name="Arrow: Right 3">
            <a:extLst>
              <a:ext uri="{FF2B5EF4-FFF2-40B4-BE49-F238E27FC236}">
                <a16:creationId xmlns:a16="http://schemas.microsoft.com/office/drawing/2014/main" id="{2F6D6BEF-191A-4850-9DEE-1E7120FBBE81}"/>
              </a:ext>
            </a:extLst>
          </p:cNvPr>
          <p:cNvSpPr/>
          <p:nvPr/>
        </p:nvSpPr>
        <p:spPr>
          <a:xfrm>
            <a:off x="3015157" y="4809398"/>
            <a:ext cx="3492613" cy="175073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E231D70-0260-4053-A4E6-21BAA51EFEBC}"/>
              </a:ext>
            </a:extLst>
          </p:cNvPr>
          <p:cNvSpPr txBox="1"/>
          <p:nvPr/>
        </p:nvSpPr>
        <p:spPr>
          <a:xfrm>
            <a:off x="3289520" y="5284742"/>
            <a:ext cx="2806480" cy="830997"/>
          </a:xfrm>
          <a:prstGeom prst="rect">
            <a:avLst/>
          </a:prstGeom>
          <a:noFill/>
        </p:spPr>
        <p:txBody>
          <a:bodyPr wrap="square" rtlCol="0">
            <a:spAutoFit/>
          </a:bodyPr>
          <a:lstStyle/>
          <a:p>
            <a:r>
              <a:rPr lang="en-GB" sz="1200" b="1" dirty="0"/>
              <a:t>Women and girls make up 71% of the 25 million people in forced labour worldwide.</a:t>
            </a:r>
            <a:r>
              <a:rPr lang="en-GB" sz="1400" b="1" dirty="0"/>
              <a:t> </a:t>
            </a:r>
            <a:r>
              <a:rPr lang="en-GB" sz="1000" b="1" dirty="0"/>
              <a:t>(International Labour Organisation, 2016)</a:t>
            </a:r>
            <a:endParaRPr lang="en-GB" sz="1400" b="1" dirty="0"/>
          </a:p>
        </p:txBody>
      </p:sp>
      <p:sp>
        <p:nvSpPr>
          <p:cNvPr id="13" name="TextBox 12">
            <a:extLst>
              <a:ext uri="{FF2B5EF4-FFF2-40B4-BE49-F238E27FC236}">
                <a16:creationId xmlns:a16="http://schemas.microsoft.com/office/drawing/2014/main" id="{9247EFCB-B888-4709-BC04-6BB1CDD46E32}"/>
              </a:ext>
            </a:extLst>
          </p:cNvPr>
          <p:cNvSpPr txBox="1"/>
          <p:nvPr/>
        </p:nvSpPr>
        <p:spPr>
          <a:xfrm>
            <a:off x="2983104" y="4868643"/>
            <a:ext cx="2962205" cy="369332"/>
          </a:xfrm>
          <a:prstGeom prst="rect">
            <a:avLst/>
          </a:prstGeom>
          <a:noFill/>
        </p:spPr>
        <p:txBody>
          <a:bodyPr wrap="square" rtlCol="0">
            <a:spAutoFit/>
          </a:bodyPr>
          <a:lstStyle/>
          <a:p>
            <a:r>
              <a:rPr lang="en-GB" dirty="0"/>
              <a:t>It has been estimated that…</a:t>
            </a:r>
          </a:p>
        </p:txBody>
      </p:sp>
      <p:sp>
        <p:nvSpPr>
          <p:cNvPr id="15" name="TextBox 14">
            <a:extLst>
              <a:ext uri="{FF2B5EF4-FFF2-40B4-BE49-F238E27FC236}">
                <a16:creationId xmlns:a16="http://schemas.microsoft.com/office/drawing/2014/main" id="{65877347-AF9E-4DB4-ADAC-F2382C529415}"/>
              </a:ext>
            </a:extLst>
          </p:cNvPr>
          <p:cNvSpPr txBox="1"/>
          <p:nvPr/>
        </p:nvSpPr>
        <p:spPr>
          <a:xfrm>
            <a:off x="6100946" y="726467"/>
            <a:ext cx="1819531" cy="338554"/>
          </a:xfrm>
          <a:prstGeom prst="rect">
            <a:avLst/>
          </a:prstGeom>
          <a:solidFill>
            <a:schemeClr val="bg1">
              <a:lumMod val="75000"/>
            </a:schemeClr>
          </a:solidFill>
        </p:spPr>
        <p:txBody>
          <a:bodyPr wrap="square" rtlCol="0">
            <a:spAutoFit/>
          </a:bodyPr>
          <a:lstStyle/>
          <a:p>
            <a:pPr algn="ctr"/>
            <a:r>
              <a:rPr lang="en-GB" sz="1600" b="1" u="sng" dirty="0"/>
              <a:t>Modern Slavery</a:t>
            </a:r>
          </a:p>
        </p:txBody>
      </p:sp>
      <p:sp>
        <p:nvSpPr>
          <p:cNvPr id="17" name="TextBox 16">
            <a:extLst>
              <a:ext uri="{FF2B5EF4-FFF2-40B4-BE49-F238E27FC236}">
                <a16:creationId xmlns:a16="http://schemas.microsoft.com/office/drawing/2014/main" id="{6E4A3230-29DE-4133-A72D-EFD7D743FA26}"/>
              </a:ext>
            </a:extLst>
          </p:cNvPr>
          <p:cNvSpPr txBox="1"/>
          <p:nvPr/>
        </p:nvSpPr>
        <p:spPr>
          <a:xfrm>
            <a:off x="6006505" y="1138836"/>
            <a:ext cx="2190581" cy="1708160"/>
          </a:xfrm>
          <a:prstGeom prst="rect">
            <a:avLst/>
          </a:prstGeom>
          <a:solidFill>
            <a:schemeClr val="accent4">
              <a:lumMod val="20000"/>
              <a:lumOff val="80000"/>
            </a:schemeClr>
          </a:solidFill>
        </p:spPr>
        <p:txBody>
          <a:bodyPr wrap="square" rtlCol="0">
            <a:spAutoFit/>
          </a:bodyPr>
          <a:lstStyle/>
          <a:p>
            <a:r>
              <a:rPr lang="en-GB" sz="1050" dirty="0"/>
              <a:t>Modern slavery became a recognised issue within supply chains in 2015 across the UK. </a:t>
            </a:r>
          </a:p>
          <a:p>
            <a:r>
              <a:rPr lang="en-GB" sz="1050" dirty="0"/>
              <a:t>Provisions were put in place to ensure companies registered within the UK take appropriate action and adhere to the laws set by the UK Government to monitor and eliminate the risk of modern slavery.</a:t>
            </a:r>
          </a:p>
          <a:p>
            <a:r>
              <a:rPr lang="en-GB" sz="1050" dirty="0"/>
              <a:t>(HM Government, 2018) </a:t>
            </a:r>
          </a:p>
        </p:txBody>
      </p:sp>
      <p:sp>
        <p:nvSpPr>
          <p:cNvPr id="21" name="Oval 20">
            <a:extLst>
              <a:ext uri="{FF2B5EF4-FFF2-40B4-BE49-F238E27FC236}">
                <a16:creationId xmlns:a16="http://schemas.microsoft.com/office/drawing/2014/main" id="{A643400E-6891-44DE-9AF4-637C43A9C1CA}"/>
              </a:ext>
            </a:extLst>
          </p:cNvPr>
          <p:cNvSpPr/>
          <p:nvPr/>
        </p:nvSpPr>
        <p:spPr>
          <a:xfrm>
            <a:off x="5620957" y="2808672"/>
            <a:ext cx="1491001" cy="10913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b="1" dirty="0"/>
              <a:t>The Modern Slavery Act 2015</a:t>
            </a:r>
          </a:p>
          <a:p>
            <a:pPr algn="ctr"/>
            <a:r>
              <a:rPr lang="en-GB" sz="1050" b="1" dirty="0"/>
              <a:t>(Gov.uk, 2015)</a:t>
            </a:r>
          </a:p>
        </p:txBody>
      </p:sp>
      <p:sp>
        <p:nvSpPr>
          <p:cNvPr id="26" name="TextBox 25">
            <a:extLst>
              <a:ext uri="{FF2B5EF4-FFF2-40B4-BE49-F238E27FC236}">
                <a16:creationId xmlns:a16="http://schemas.microsoft.com/office/drawing/2014/main" id="{474EE568-3E3F-4B8F-B4A3-D93C8AEFEBF1}"/>
              </a:ext>
            </a:extLst>
          </p:cNvPr>
          <p:cNvSpPr txBox="1"/>
          <p:nvPr/>
        </p:nvSpPr>
        <p:spPr>
          <a:xfrm>
            <a:off x="6168234" y="3923087"/>
            <a:ext cx="2314449" cy="323165"/>
          </a:xfrm>
          <a:prstGeom prst="rect">
            <a:avLst/>
          </a:prstGeom>
          <a:solidFill>
            <a:schemeClr val="bg1">
              <a:lumMod val="75000"/>
            </a:schemeClr>
          </a:solidFill>
        </p:spPr>
        <p:txBody>
          <a:bodyPr wrap="square" rtlCol="0">
            <a:spAutoFit/>
          </a:bodyPr>
          <a:lstStyle/>
          <a:p>
            <a:pPr algn="ctr"/>
            <a:r>
              <a:rPr lang="en-GB" sz="1500" b="1" u="sng" dirty="0"/>
              <a:t>What are ActionAid doing?</a:t>
            </a:r>
          </a:p>
        </p:txBody>
      </p:sp>
      <p:sp>
        <p:nvSpPr>
          <p:cNvPr id="28" name="TextBox 27">
            <a:extLst>
              <a:ext uri="{FF2B5EF4-FFF2-40B4-BE49-F238E27FC236}">
                <a16:creationId xmlns:a16="http://schemas.microsoft.com/office/drawing/2014/main" id="{FBB51F83-028E-432C-A07C-DFEE2C73045B}"/>
              </a:ext>
            </a:extLst>
          </p:cNvPr>
          <p:cNvSpPr txBox="1"/>
          <p:nvPr/>
        </p:nvSpPr>
        <p:spPr>
          <a:xfrm>
            <a:off x="6192420" y="4260034"/>
            <a:ext cx="3051764" cy="2092881"/>
          </a:xfrm>
          <a:prstGeom prst="rect">
            <a:avLst/>
          </a:prstGeom>
          <a:noFill/>
        </p:spPr>
        <p:txBody>
          <a:bodyPr wrap="square" rtlCol="0">
            <a:spAutoFit/>
          </a:bodyPr>
          <a:lstStyle/>
          <a:p>
            <a:pPr marL="285750" indent="-285750">
              <a:buFont typeface="Arial" panose="020B0604020202020204" pitchFamily="34" charset="0"/>
              <a:buChar char="•"/>
            </a:pPr>
            <a:r>
              <a:rPr lang="en-GB" sz="1000" dirty="0"/>
              <a:t>ActionAid adhere to the laws and regulations set by the UK government by realising a ‘Modern Slavery Act Statement’ annually. </a:t>
            </a:r>
          </a:p>
          <a:p>
            <a:pPr marL="285750" indent="-285750">
              <a:buFont typeface="Arial" panose="020B0604020202020204" pitchFamily="34" charset="0"/>
              <a:buChar char="•"/>
            </a:pPr>
            <a:r>
              <a:rPr lang="en-GB" sz="1000" dirty="0"/>
              <a:t>ActionAid also conduct due  diligence checks on suppliers and partners.</a:t>
            </a:r>
          </a:p>
          <a:p>
            <a:pPr marL="285750" indent="-285750">
              <a:buFont typeface="Arial" panose="020B0604020202020204" pitchFamily="34" charset="0"/>
              <a:buChar char="•"/>
            </a:pPr>
            <a:r>
              <a:rPr lang="en-GB" sz="1000" dirty="0"/>
              <a:t>ActionAid have an audit team that work internationally which carry out reviews.</a:t>
            </a:r>
          </a:p>
          <a:p>
            <a:pPr marL="285750" indent="-285750">
              <a:buFont typeface="Arial" panose="020B0604020202020204" pitchFamily="34" charset="0"/>
              <a:buChar char="•"/>
            </a:pPr>
            <a:r>
              <a:rPr lang="en-GB" sz="1000" dirty="0"/>
              <a:t> ActionAid also have contracts with suppliers, which ActionAid can terminate at any point if evidence is found of modern slavery occurring and can act against the supplier. </a:t>
            </a:r>
          </a:p>
          <a:p>
            <a:pPr marL="285750" indent="-285750">
              <a:buFont typeface="Arial" panose="020B0604020202020204" pitchFamily="34" charset="0"/>
              <a:buChar char="•"/>
            </a:pPr>
            <a:r>
              <a:rPr lang="en-GB" sz="1000" dirty="0"/>
              <a:t>ActionAid has several polices, procedures in place to mitigate the risk of modern slavery. </a:t>
            </a:r>
          </a:p>
        </p:txBody>
      </p:sp>
      <p:sp>
        <p:nvSpPr>
          <p:cNvPr id="29" name="Oval 28">
            <a:extLst>
              <a:ext uri="{FF2B5EF4-FFF2-40B4-BE49-F238E27FC236}">
                <a16:creationId xmlns:a16="http://schemas.microsoft.com/office/drawing/2014/main" id="{3C44C274-117E-4325-B5E6-13D12D414EE4}"/>
              </a:ext>
            </a:extLst>
          </p:cNvPr>
          <p:cNvSpPr/>
          <p:nvPr/>
        </p:nvSpPr>
        <p:spPr>
          <a:xfrm>
            <a:off x="7010712" y="2808672"/>
            <a:ext cx="1491001" cy="10913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58A966D1-61A7-40B4-9C12-ADDF49346467}"/>
              </a:ext>
            </a:extLst>
          </p:cNvPr>
          <p:cNvSpPr txBox="1"/>
          <p:nvPr/>
        </p:nvSpPr>
        <p:spPr>
          <a:xfrm>
            <a:off x="7181712" y="3004649"/>
            <a:ext cx="1138164" cy="707886"/>
          </a:xfrm>
          <a:prstGeom prst="rect">
            <a:avLst/>
          </a:prstGeom>
          <a:noFill/>
        </p:spPr>
        <p:txBody>
          <a:bodyPr wrap="square" rtlCol="0">
            <a:spAutoFit/>
          </a:bodyPr>
          <a:lstStyle/>
          <a:p>
            <a:pPr algn="ctr"/>
            <a:r>
              <a:rPr lang="en-GB" sz="1000" b="1" dirty="0">
                <a:solidFill>
                  <a:schemeClr val="bg1">
                    <a:lumMod val="95000"/>
                  </a:schemeClr>
                </a:solidFill>
              </a:rPr>
              <a:t>ActionAid are living wage employers</a:t>
            </a:r>
          </a:p>
          <a:p>
            <a:pPr algn="ctr"/>
            <a:r>
              <a:rPr lang="en-GB" sz="1000" b="1" dirty="0">
                <a:solidFill>
                  <a:schemeClr val="bg1">
                    <a:lumMod val="95000"/>
                  </a:schemeClr>
                </a:solidFill>
              </a:rPr>
              <a:t>(ActionAid, 2018</a:t>
            </a:r>
            <a:r>
              <a:rPr lang="en-GB" sz="1000" dirty="0">
                <a:solidFill>
                  <a:schemeClr val="bg1">
                    <a:lumMod val="95000"/>
                  </a:schemeClr>
                </a:solidFill>
              </a:rPr>
              <a:t>)</a:t>
            </a:r>
          </a:p>
        </p:txBody>
      </p:sp>
      <p:sp>
        <p:nvSpPr>
          <p:cNvPr id="31" name="TextBox 30">
            <a:extLst>
              <a:ext uri="{FF2B5EF4-FFF2-40B4-BE49-F238E27FC236}">
                <a16:creationId xmlns:a16="http://schemas.microsoft.com/office/drawing/2014/main" id="{01797615-9740-4D03-B28D-B442531B55C1}"/>
              </a:ext>
            </a:extLst>
          </p:cNvPr>
          <p:cNvSpPr txBox="1"/>
          <p:nvPr/>
        </p:nvSpPr>
        <p:spPr>
          <a:xfrm>
            <a:off x="8422265" y="685791"/>
            <a:ext cx="1606252" cy="369332"/>
          </a:xfrm>
          <a:prstGeom prst="rect">
            <a:avLst/>
          </a:prstGeom>
          <a:solidFill>
            <a:schemeClr val="bg2">
              <a:lumMod val="75000"/>
            </a:schemeClr>
          </a:solidFill>
        </p:spPr>
        <p:txBody>
          <a:bodyPr wrap="square" rtlCol="0">
            <a:spAutoFit/>
          </a:bodyPr>
          <a:lstStyle/>
          <a:p>
            <a:pPr algn="ctr"/>
            <a:r>
              <a:rPr lang="en-GB" sz="1600" b="1" u="sng" dirty="0"/>
              <a:t>Evaluation</a:t>
            </a:r>
            <a:r>
              <a:rPr lang="en-GB" dirty="0"/>
              <a:t> </a:t>
            </a:r>
          </a:p>
        </p:txBody>
      </p:sp>
      <p:sp>
        <p:nvSpPr>
          <p:cNvPr id="32" name="TextBox 31">
            <a:extLst>
              <a:ext uri="{FF2B5EF4-FFF2-40B4-BE49-F238E27FC236}">
                <a16:creationId xmlns:a16="http://schemas.microsoft.com/office/drawing/2014/main" id="{3F32D05B-709B-47F3-9504-614E2ABEB65C}"/>
              </a:ext>
            </a:extLst>
          </p:cNvPr>
          <p:cNvSpPr txBox="1"/>
          <p:nvPr/>
        </p:nvSpPr>
        <p:spPr>
          <a:xfrm>
            <a:off x="9220447" y="4345423"/>
            <a:ext cx="2696025" cy="1785104"/>
          </a:xfrm>
          <a:prstGeom prst="rect">
            <a:avLst/>
          </a:prstGeom>
          <a:solidFill>
            <a:schemeClr val="accent6">
              <a:lumMod val="60000"/>
              <a:lumOff val="40000"/>
            </a:schemeClr>
          </a:solidFill>
        </p:spPr>
        <p:txBody>
          <a:bodyPr wrap="square" rtlCol="0">
            <a:spAutoFit/>
          </a:bodyPr>
          <a:lstStyle/>
          <a:p>
            <a:r>
              <a:rPr lang="en-GB" sz="1000" b="1" dirty="0"/>
              <a:t>It could be suggested that ActionAid could do more and play a much more active role to ensure modern slavery does not occur within ActionAid’s supply chains. It could also be said that ActionAid could do more to monitor where their products come from and who has produced them. (Theron, 2019).  As modern slavery is rising, it is vital more needs to be done to eliminate the risks and ensure the numbers of victims of modern slavery </a:t>
            </a:r>
            <a:r>
              <a:rPr lang="en-GB" sz="1000" b="1"/>
              <a:t>are decreased </a:t>
            </a:r>
            <a:r>
              <a:rPr lang="en-GB" sz="1000" b="1" dirty="0"/>
              <a:t>(</a:t>
            </a:r>
            <a:r>
              <a:rPr lang="en-GB" sz="1000" b="1" dirty="0" err="1"/>
              <a:t>Michailova</a:t>
            </a:r>
            <a:r>
              <a:rPr lang="en-GB" sz="1000" b="1" dirty="0"/>
              <a:t> &amp; Stringer, 2018)</a:t>
            </a:r>
          </a:p>
        </p:txBody>
      </p:sp>
      <p:sp>
        <p:nvSpPr>
          <p:cNvPr id="33" name="TextBox 32">
            <a:extLst>
              <a:ext uri="{FF2B5EF4-FFF2-40B4-BE49-F238E27FC236}">
                <a16:creationId xmlns:a16="http://schemas.microsoft.com/office/drawing/2014/main" id="{225E8692-35D8-41C0-B29F-3A6FFC2397B6}"/>
              </a:ext>
            </a:extLst>
          </p:cNvPr>
          <p:cNvSpPr txBox="1"/>
          <p:nvPr/>
        </p:nvSpPr>
        <p:spPr>
          <a:xfrm>
            <a:off x="8501713" y="1081930"/>
            <a:ext cx="3305677" cy="3162404"/>
          </a:xfrm>
          <a:prstGeom prst="rect">
            <a:avLst/>
          </a:prstGeom>
          <a:noFill/>
          <a:ln>
            <a:solidFill>
              <a:schemeClr val="accent5">
                <a:lumMod val="75000"/>
              </a:schemeClr>
            </a:solidFill>
          </a:ln>
        </p:spPr>
        <p:txBody>
          <a:bodyPr wrap="square" rtlCol="0">
            <a:spAutoFit/>
          </a:bodyPr>
          <a:lstStyle/>
          <a:p>
            <a:r>
              <a:rPr lang="en-GB" sz="1050" dirty="0"/>
              <a:t>Despite ActionAid claiming that they have a zero-tolerance policy for modern slavery, they rely on external providers. Although ActionAid do carry out checks and ethical checks on their outside providers, ActionAid only conduct these checks on providers in which they spend more than £5,000 in one year on. ActionAid also only conduct enhanced due diligence checks on providers who provide them with £20,000 a year of products and produce. This means that any company that ActionAid deal with for less than £5,000 a year are not checked. This alone increases the risk of modern slavery significantly. </a:t>
            </a:r>
          </a:p>
          <a:p>
            <a:r>
              <a:rPr lang="en-GB" sz="1050" dirty="0"/>
              <a:t>It also became apparent during research that ActionAid do not publish a list of their supplies that provide the company with products, (ActionAid, 2018).</a:t>
            </a:r>
          </a:p>
          <a:p>
            <a:r>
              <a:rPr lang="en-GB" sz="1050" dirty="0"/>
              <a:t>It is clear that. when ActionAid monitors their effectiveness policy statement in relation to modern slavery, only 85% of their partners are screened, leaving 15% not looked at (ActionAid, 2018).</a:t>
            </a:r>
          </a:p>
        </p:txBody>
      </p:sp>
      <p:sp>
        <p:nvSpPr>
          <p:cNvPr id="36" name="TextBox 35">
            <a:extLst>
              <a:ext uri="{FF2B5EF4-FFF2-40B4-BE49-F238E27FC236}">
                <a16:creationId xmlns:a16="http://schemas.microsoft.com/office/drawing/2014/main" id="{A72488EC-61C8-4929-B9AA-B495F76458E5}"/>
              </a:ext>
            </a:extLst>
          </p:cNvPr>
          <p:cNvSpPr txBox="1"/>
          <p:nvPr/>
        </p:nvSpPr>
        <p:spPr>
          <a:xfrm>
            <a:off x="12555940" y="2557686"/>
            <a:ext cx="897949" cy="369332"/>
          </a:xfrm>
          <a:prstGeom prst="rect">
            <a:avLst/>
          </a:prstGeom>
          <a:noFill/>
        </p:spPr>
        <p:txBody>
          <a:bodyPr wrap="square" rtlCol="0">
            <a:spAutoFit/>
          </a:bodyPr>
          <a:lstStyle/>
          <a:p>
            <a:endParaRPr lang="en-GB" dirty="0"/>
          </a:p>
        </p:txBody>
      </p:sp>
      <p:pic>
        <p:nvPicPr>
          <p:cNvPr id="27" name="Picture 26">
            <a:extLst>
              <a:ext uri="{FF2B5EF4-FFF2-40B4-BE49-F238E27FC236}">
                <a16:creationId xmlns:a16="http://schemas.microsoft.com/office/drawing/2014/main" id="{27245040-4E40-4026-BD16-3C5B3AB16C6A}"/>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088275" y="55699"/>
            <a:ext cx="2019327" cy="872384"/>
          </a:xfrm>
          <a:prstGeom prst="rect">
            <a:avLst/>
          </a:prstGeom>
        </p:spPr>
      </p:pic>
      <p:pic>
        <p:nvPicPr>
          <p:cNvPr id="35" name="Picture 34">
            <a:extLst>
              <a:ext uri="{FF2B5EF4-FFF2-40B4-BE49-F238E27FC236}">
                <a16:creationId xmlns:a16="http://schemas.microsoft.com/office/drawing/2014/main" id="{77A9B4B0-AD68-432E-BE2C-8EE736E689D4}"/>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9220447" y="6079785"/>
            <a:ext cx="2677341" cy="480343"/>
          </a:xfrm>
          <a:prstGeom prst="rect">
            <a:avLst/>
          </a:prstGeom>
        </p:spPr>
      </p:pic>
      <p:sp>
        <p:nvSpPr>
          <p:cNvPr id="5" name="TextBox 4"/>
          <p:cNvSpPr txBox="1"/>
          <p:nvPr/>
        </p:nvSpPr>
        <p:spPr>
          <a:xfrm>
            <a:off x="10028517" y="868615"/>
            <a:ext cx="2019327" cy="215444"/>
          </a:xfrm>
          <a:prstGeom prst="rect">
            <a:avLst/>
          </a:prstGeom>
          <a:noFill/>
        </p:spPr>
        <p:txBody>
          <a:bodyPr wrap="square" rtlCol="0">
            <a:spAutoFit/>
          </a:bodyPr>
          <a:lstStyle/>
          <a:p>
            <a:r>
              <a:rPr lang="en-GB" sz="800" dirty="0"/>
              <a:t>(ActionAid, 2019)</a:t>
            </a:r>
          </a:p>
        </p:txBody>
      </p:sp>
      <p:sp>
        <p:nvSpPr>
          <p:cNvPr id="22" name="TextBox 21"/>
          <p:cNvSpPr txBox="1"/>
          <p:nvPr/>
        </p:nvSpPr>
        <p:spPr>
          <a:xfrm>
            <a:off x="9220447" y="6559052"/>
            <a:ext cx="2586943" cy="215444"/>
          </a:xfrm>
          <a:prstGeom prst="rect">
            <a:avLst/>
          </a:prstGeom>
          <a:noFill/>
        </p:spPr>
        <p:txBody>
          <a:bodyPr wrap="square" rtlCol="0">
            <a:spAutoFit/>
          </a:bodyPr>
          <a:lstStyle/>
          <a:p>
            <a:r>
              <a:rPr lang="en-GB" sz="800" dirty="0"/>
              <a:t>(ActionAid, 2013)</a:t>
            </a:r>
          </a:p>
        </p:txBody>
      </p:sp>
    </p:spTree>
    <p:extLst>
      <p:ext uri="{BB962C8B-B14F-4D97-AF65-F5344CB8AC3E}">
        <p14:creationId xmlns:p14="http://schemas.microsoft.com/office/powerpoint/2010/main" val="1250782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017542-8689-4AD0-A675-24EB199AE0E5}"/>
              </a:ext>
            </a:extLst>
          </p:cNvPr>
          <p:cNvSpPr txBox="1"/>
          <p:nvPr/>
        </p:nvSpPr>
        <p:spPr>
          <a:xfrm>
            <a:off x="3562627" y="132522"/>
            <a:ext cx="4386469" cy="307777"/>
          </a:xfrm>
          <a:prstGeom prst="rect">
            <a:avLst/>
          </a:prstGeom>
          <a:noFill/>
        </p:spPr>
        <p:txBody>
          <a:bodyPr wrap="square" rtlCol="0">
            <a:spAutoFit/>
          </a:bodyPr>
          <a:lstStyle/>
          <a:p>
            <a:pPr algn="ctr"/>
            <a:r>
              <a:rPr lang="en-GB" sz="1400" b="1" u="sng" dirty="0">
                <a:latin typeface="Arial" panose="020B0604020202020204" pitchFamily="34" charset="0"/>
                <a:cs typeface="Arial" panose="020B0604020202020204" pitchFamily="34" charset="0"/>
              </a:rPr>
              <a:t>Reference List</a:t>
            </a:r>
          </a:p>
        </p:txBody>
      </p:sp>
      <p:sp>
        <p:nvSpPr>
          <p:cNvPr id="3" name="TextBox 2">
            <a:extLst>
              <a:ext uri="{FF2B5EF4-FFF2-40B4-BE49-F238E27FC236}">
                <a16:creationId xmlns:a16="http://schemas.microsoft.com/office/drawing/2014/main" id="{65B595AB-D55C-4C5C-B9EA-E1A231EC46E8}"/>
              </a:ext>
            </a:extLst>
          </p:cNvPr>
          <p:cNvSpPr txBox="1"/>
          <p:nvPr/>
        </p:nvSpPr>
        <p:spPr>
          <a:xfrm>
            <a:off x="269978" y="440299"/>
            <a:ext cx="11436626" cy="6510372"/>
          </a:xfrm>
          <a:prstGeom prst="rect">
            <a:avLst/>
          </a:prstGeom>
          <a:noFill/>
        </p:spPr>
        <p:txBody>
          <a:bodyPr wrap="square" rtlCol="0">
            <a:spAutoFit/>
          </a:bodyPr>
          <a:lstStyle/>
          <a:p>
            <a:pPr indent="-457200">
              <a:lnSpc>
                <a:spcPct val="200000"/>
              </a:lnSpc>
            </a:pPr>
            <a:r>
              <a:rPr lang="en-GB" sz="1050" dirty="0"/>
              <a:t>ActionAid. (2013). </a:t>
            </a:r>
            <a:r>
              <a:rPr lang="en-GB" sz="1050" i="1" dirty="0"/>
              <a:t>ActionAid End Poverty. Together. </a:t>
            </a:r>
            <a:r>
              <a:rPr lang="en-GB" sz="1050" dirty="0"/>
              <a:t>[online image]. Retrieved April 25, 2019 from 	</a:t>
            </a:r>
            <a:r>
              <a:rPr lang="en-GB" sz="1050" dirty="0">
                <a:hlinkClick r:id="rId2"/>
              </a:rPr>
              <a:t>https://www.google.co.uk/search?biw=1366&amp;bih=651&amp;tbm=isch&amp;sa=1&amp;ei=wDnHXPOuIfLQxgOUlKTwAQ&amp;q=end+poverty+together+actionaid&amp;oq=end+poverty+together+actionaid&amp;gs_l=im</a:t>
            </a:r>
            <a:r>
              <a:rPr lang="en-GB" sz="1050" dirty="0"/>
              <a:t>	g.3...17078.18633..19063...1.0..0.105.353.3j1......0....1..gws-wiz-img.43pRxrqx0og#imgrc=s7_YVzUqZAc7xM:</a:t>
            </a:r>
          </a:p>
          <a:p>
            <a:pPr indent="-457200">
              <a:lnSpc>
                <a:spcPct val="200000"/>
              </a:lnSpc>
            </a:pPr>
            <a:r>
              <a:rPr lang="en-GB" sz="1050" dirty="0"/>
              <a:t>ActionAid. (2018). </a:t>
            </a:r>
            <a:r>
              <a:rPr lang="en-GB" sz="1050" i="1" dirty="0"/>
              <a:t>Ending hunger with Sustainable Farming</a:t>
            </a:r>
            <a:r>
              <a:rPr lang="en-GB" sz="1050" dirty="0"/>
              <a:t>. Retrieved from https://www.actionaid.org.uk/about-us/what-we-do/womens-economic-empowerment/food-hunger-and-sustainable-livelihoods</a:t>
            </a:r>
          </a:p>
          <a:p>
            <a:pPr indent="-457200">
              <a:lnSpc>
                <a:spcPct val="200000"/>
              </a:lnSpc>
            </a:pPr>
            <a:r>
              <a:rPr lang="en-GB" sz="1050" dirty="0"/>
              <a:t>ActionAid. (2017). </a:t>
            </a:r>
            <a:r>
              <a:rPr lang="en-GB" sz="1050" i="1" dirty="0"/>
              <a:t>2017 Annual Report and Accounts</a:t>
            </a:r>
            <a:r>
              <a:rPr lang="en-GB" sz="1050" dirty="0"/>
              <a:t>. Retrieved from </a:t>
            </a:r>
            <a:r>
              <a:rPr lang="en-GB" sz="1050" dirty="0">
                <a:hlinkClick r:id="rId3"/>
              </a:rPr>
              <a:t>https://www.actionaid.org.uk/about-us/annual-report-and-accounts</a:t>
            </a:r>
            <a:endParaRPr lang="en-GB" sz="1050" dirty="0"/>
          </a:p>
          <a:p>
            <a:pPr indent="-457200">
              <a:lnSpc>
                <a:spcPct val="200000"/>
              </a:lnSpc>
            </a:pPr>
            <a:r>
              <a:rPr lang="en-GB" sz="1050" dirty="0"/>
              <a:t>ActionAid UK. (2019). </a:t>
            </a:r>
            <a:r>
              <a:rPr lang="en-GB" sz="1050" i="1" dirty="0"/>
              <a:t>Change  lives. For good ActionAid. </a:t>
            </a:r>
            <a:r>
              <a:rPr lang="en-GB" sz="1050" dirty="0"/>
              <a:t>[online image]. Retrieved April 25, 2019 from 	</a:t>
            </a:r>
            <a:r>
              <a:rPr lang="en-GB" sz="1050" dirty="0">
                <a:hlinkClick r:id="rId4"/>
              </a:rPr>
              <a:t>https://www.google.co.uk/search?tbm=isch&amp;q=actionaid+logo&amp;chips=q:actionaid+logo,online_chips:actionaiduk&amp;usg=AI4-	kTo1EU9p4wapIiocgAHZHmNelSNAQ&amp;sa=X&amp;ved=0ahUKEwj1oIOR7PXhAhXluXEKHfvbD6sQ4lYIJygA&amp;biw=1366&amp;bih=651&amp;dpr=1#imgrc=FOmV_GlJRG-tMM</a:t>
            </a:r>
            <a:r>
              <a:rPr lang="en-GB" sz="1050" dirty="0"/>
              <a:t>:</a:t>
            </a:r>
          </a:p>
          <a:p>
            <a:pPr indent="-457200">
              <a:lnSpc>
                <a:spcPct val="200000"/>
              </a:lnSpc>
            </a:pPr>
            <a:r>
              <a:rPr lang="en-GB" sz="1050" dirty="0"/>
              <a:t>Alemu, T., &amp; Mengistu, A. (2019). Impacts of Climate Change on Food Security in Ethiopia: </a:t>
            </a:r>
            <a:r>
              <a:rPr lang="en-GB" sz="1050" i="1" dirty="0"/>
              <a:t>Adaptation and Mitigation Options: A review, Climate Change-Resilient Agriculture and Agroforestry, </a:t>
            </a:r>
            <a:r>
              <a:rPr lang="en-GB" sz="1050" dirty="0"/>
              <a:t>397-412, 		https://doi.org/10.1007/978-3-319-75004-0_23</a:t>
            </a:r>
          </a:p>
          <a:p>
            <a:pPr indent="-457200">
              <a:lnSpc>
                <a:spcPct val="200000"/>
              </a:lnSpc>
            </a:pPr>
            <a:r>
              <a:rPr lang="en-GB" sz="1050" dirty="0"/>
              <a:t>Gold, S., </a:t>
            </a:r>
            <a:r>
              <a:rPr lang="en-GB" sz="1050" dirty="0" err="1"/>
              <a:t>Trautrims</a:t>
            </a:r>
            <a:r>
              <a:rPr lang="en-GB" sz="1050" dirty="0"/>
              <a:t>, A., &amp; </a:t>
            </a:r>
            <a:r>
              <a:rPr lang="en-GB" sz="1050" dirty="0" err="1"/>
              <a:t>Trodd</a:t>
            </a:r>
            <a:r>
              <a:rPr lang="en-GB" sz="1050" dirty="0"/>
              <a:t>, Z. (2015). Modern Slavery Challenges to supply chain management. Supply Chain Management: </a:t>
            </a:r>
            <a:r>
              <a:rPr lang="en-GB" sz="1050" i="1" dirty="0"/>
              <a:t>An International Journal</a:t>
            </a:r>
            <a:r>
              <a:rPr lang="en-GB" sz="1050" dirty="0"/>
              <a:t>, 20(5), 485-494. </a:t>
            </a:r>
            <a:r>
              <a:rPr lang="en-GB" sz="1050" dirty="0">
                <a:hlinkClick r:id="rId5"/>
              </a:rPr>
              <a:t>https://doi.org/10.1108/SCM-02-</a:t>
            </a:r>
            <a:r>
              <a:rPr lang="en-GB" sz="1050" dirty="0"/>
              <a:t>	2015-0046</a:t>
            </a:r>
          </a:p>
          <a:p>
            <a:pPr indent="-457200">
              <a:lnSpc>
                <a:spcPct val="200000"/>
              </a:lnSpc>
            </a:pPr>
            <a:r>
              <a:rPr lang="en-GB" sz="1050" dirty="0"/>
              <a:t>HM Government, (2018). </a:t>
            </a:r>
            <a:r>
              <a:rPr lang="en-GB" sz="1050" i="1" dirty="0"/>
              <a:t>2018 UK Annual Report on Modern Slavery</a:t>
            </a:r>
            <a:r>
              <a:rPr lang="en-GB" sz="1050" dirty="0"/>
              <a:t>. Retrieved from 	https://assests.publishings.service.gov.uk/goverment/uploads/systems/uploads/attachment_data/file/749346/2018_UK_Annual_Report_on)modern_slavery.pdf</a:t>
            </a:r>
          </a:p>
          <a:p>
            <a:pPr indent="-457200">
              <a:lnSpc>
                <a:spcPct val="200000"/>
              </a:lnSpc>
            </a:pPr>
            <a:r>
              <a:rPr lang="en-GB" sz="1050" dirty="0"/>
              <a:t>International Labour Organisation. (2016). </a:t>
            </a:r>
            <a:r>
              <a:rPr lang="en-GB" sz="1050" i="1" dirty="0"/>
              <a:t>Global Estimates of Modern Slavery</a:t>
            </a:r>
            <a:r>
              <a:rPr lang="en-GB" sz="1050" dirty="0"/>
              <a:t>. Retrieved from https://www.ilo.org/wcmsp5/groups/public/---dgreports/---dcomm/documents/publication/wcms_575479.pdf</a:t>
            </a:r>
          </a:p>
          <a:p>
            <a:pPr indent="-457200">
              <a:lnSpc>
                <a:spcPct val="200000"/>
              </a:lnSpc>
            </a:pPr>
            <a:r>
              <a:rPr lang="en-GB" sz="1050" dirty="0" err="1"/>
              <a:t>Michailova</a:t>
            </a:r>
            <a:r>
              <a:rPr lang="en-GB" sz="1050" dirty="0"/>
              <a:t>, S., &amp; Stringer, C. (2018). Tackling Modern Slavery, the Ugliest Phenomenon of our Times: An Invitation to the IB Scholarly Community. </a:t>
            </a:r>
            <a:r>
              <a:rPr lang="en-GB" sz="1050" i="1" dirty="0"/>
              <a:t>A I B Insights</a:t>
            </a:r>
            <a:r>
              <a:rPr lang="en-GB" sz="1050" dirty="0"/>
              <a:t>. 18(2), 7-10.</a:t>
            </a:r>
          </a:p>
          <a:p>
            <a:pPr indent="-457200">
              <a:lnSpc>
                <a:spcPct val="200000"/>
              </a:lnSpc>
            </a:pPr>
            <a:r>
              <a:rPr lang="en-GB" sz="1050" dirty="0"/>
              <a:t>The United Nations, (2015). </a:t>
            </a:r>
            <a:r>
              <a:rPr lang="en-GB" sz="1050" i="1" dirty="0"/>
              <a:t>The World’s Women 2015, Poverty</a:t>
            </a:r>
            <a:r>
              <a:rPr lang="en-GB" sz="1050" dirty="0"/>
              <a:t>. Retrieved from https://unstats.un.org/unsd/gender/chapter8/chapter8.html</a:t>
            </a:r>
          </a:p>
          <a:p>
            <a:pPr indent="-457200">
              <a:lnSpc>
                <a:spcPct val="200000"/>
              </a:lnSpc>
            </a:pPr>
            <a:r>
              <a:rPr lang="en-GB" sz="1050" dirty="0"/>
              <a:t>Theron, C. (2019). Modern Slavery and transparency in chains: the role of business. In Craig, G. &amp; </a:t>
            </a:r>
            <a:r>
              <a:rPr lang="en-GB" sz="1050" dirty="0" err="1"/>
              <a:t>Blach</a:t>
            </a:r>
            <a:r>
              <a:rPr lang="en-GB" sz="1050" dirty="0"/>
              <a:t>, A. (Eds), </a:t>
            </a:r>
            <a:r>
              <a:rPr lang="en-GB" sz="1050" i="1" dirty="0"/>
              <a:t>The Modern Slavery Agenda: Policy, politics and practice</a:t>
            </a:r>
            <a:r>
              <a:rPr lang="en-GB" sz="1050" dirty="0"/>
              <a:t>. (pp.187-217). Bristol: Policy Press.</a:t>
            </a:r>
          </a:p>
          <a:p>
            <a:pPr indent="-457200">
              <a:lnSpc>
                <a:spcPct val="200000"/>
              </a:lnSpc>
            </a:pPr>
            <a:r>
              <a:rPr lang="en-GB" sz="1050" dirty="0"/>
              <a:t>UK Government. (2015). </a:t>
            </a:r>
            <a:r>
              <a:rPr lang="en-GB" sz="1050" i="1" dirty="0"/>
              <a:t>Modern Slavery Act 2015</a:t>
            </a:r>
            <a:r>
              <a:rPr lang="en-GB" sz="1050" dirty="0"/>
              <a:t>. Retrieved from </a:t>
            </a:r>
            <a:r>
              <a:rPr lang="en-GB" sz="1050" dirty="0">
                <a:hlinkClick r:id="rId6"/>
              </a:rPr>
              <a:t>https://www.gov.uk/government/collections/modern-slavery-bill</a:t>
            </a:r>
            <a:endParaRPr lang="en-GB" sz="1050" dirty="0"/>
          </a:p>
          <a:p>
            <a:pPr indent="-457200">
              <a:lnSpc>
                <a:spcPct val="200000"/>
              </a:lnSpc>
            </a:pPr>
            <a:endParaRPr lang="en-GB" sz="1050" dirty="0"/>
          </a:p>
        </p:txBody>
      </p:sp>
    </p:spTree>
    <p:extLst>
      <p:ext uri="{BB962C8B-B14F-4D97-AF65-F5344CB8AC3E}">
        <p14:creationId xmlns:p14="http://schemas.microsoft.com/office/powerpoint/2010/main" val="37294865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819</TotalTime>
  <Words>1045</Words>
  <Application>Microsoft Office PowerPoint</Application>
  <PresentationFormat>Widescreen</PresentationFormat>
  <Paragraphs>70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Hough</dc:creator>
  <cp:lastModifiedBy>Rebecca Hough</cp:lastModifiedBy>
  <cp:revision>1</cp:revision>
  <dcterms:created xsi:type="dcterms:W3CDTF">2019-04-26T16:34:21Z</dcterms:created>
  <dcterms:modified xsi:type="dcterms:W3CDTF">2019-04-30T21:45:42Z</dcterms:modified>
</cp:coreProperties>
</file>