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848" r:id="rId4"/>
  </p:sldMasterIdLst>
  <p:notesMasterIdLst>
    <p:notesMasterId r:id="rId28"/>
  </p:notesMasterIdLst>
  <p:handoutMasterIdLst>
    <p:handoutMasterId r:id="rId29"/>
  </p:handoutMasterIdLst>
  <p:sldIdLst>
    <p:sldId id="331" r:id="rId5"/>
    <p:sldId id="547" r:id="rId6"/>
    <p:sldId id="318" r:id="rId7"/>
    <p:sldId id="515" r:id="rId8"/>
    <p:sldId id="260" r:id="rId9"/>
    <p:sldId id="516" r:id="rId10"/>
    <p:sldId id="540" r:id="rId11"/>
    <p:sldId id="541" r:id="rId12"/>
    <p:sldId id="518" r:id="rId13"/>
    <p:sldId id="530" r:id="rId14"/>
    <p:sldId id="531" r:id="rId15"/>
    <p:sldId id="532" r:id="rId16"/>
    <p:sldId id="533" r:id="rId17"/>
    <p:sldId id="536" r:id="rId18"/>
    <p:sldId id="537" r:id="rId19"/>
    <p:sldId id="298" r:id="rId20"/>
    <p:sldId id="545" r:id="rId21"/>
    <p:sldId id="463" r:id="rId22"/>
    <p:sldId id="277" r:id="rId23"/>
    <p:sldId id="538" r:id="rId24"/>
    <p:sldId id="544" r:id="rId25"/>
    <p:sldId id="539" r:id="rId26"/>
    <p:sldId id="546" r:id="rId27"/>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A5933D0-D008-476D-BA11-2046CCF611F9}">
          <p14:sldIdLst>
            <p14:sldId id="331"/>
            <p14:sldId id="547"/>
            <p14:sldId id="318"/>
            <p14:sldId id="515"/>
            <p14:sldId id="260"/>
            <p14:sldId id="516"/>
            <p14:sldId id="540"/>
            <p14:sldId id="541"/>
            <p14:sldId id="518"/>
            <p14:sldId id="530"/>
            <p14:sldId id="531"/>
            <p14:sldId id="532"/>
            <p14:sldId id="533"/>
            <p14:sldId id="536"/>
            <p14:sldId id="537"/>
            <p14:sldId id="298"/>
            <p14:sldId id="545"/>
            <p14:sldId id="463"/>
            <p14:sldId id="277"/>
            <p14:sldId id="538"/>
            <p14:sldId id="544"/>
            <p14:sldId id="539"/>
            <p14:sldId id="546"/>
          </p14:sldIdLst>
        </p14:section>
        <p14:section name="Untitled Section" id="{F33EF2CC-6D3D-4F0B-BD65-E7481840501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3348" autoAdjust="0"/>
  </p:normalViewPr>
  <p:slideViewPr>
    <p:cSldViewPr showGuides="1">
      <p:cViewPr>
        <p:scale>
          <a:sx n="70" d="100"/>
          <a:sy n="70" d="100"/>
        </p:scale>
        <p:origin x="1064" y="444"/>
      </p:cViewPr>
      <p:guideLst>
        <p:guide orient="horz" pos="2160"/>
        <p:guide pos="3840"/>
      </p:guideLst>
    </p:cSldViewPr>
  </p:slideViewPr>
  <p:outlineViewPr>
    <p:cViewPr>
      <p:scale>
        <a:sx n="33" d="100"/>
        <a:sy n="33" d="100"/>
      </p:scale>
      <p:origin x="0" y="-5604"/>
    </p:cViewPr>
  </p:outlineViewPr>
  <p:notesTextViewPr>
    <p:cViewPr>
      <p:scale>
        <a:sx n="66" d="100"/>
        <a:sy n="66" d="100"/>
      </p:scale>
      <p:origin x="0" y="0"/>
    </p:cViewPr>
  </p:notesTextViewPr>
  <p:sorterViewPr>
    <p:cViewPr>
      <p:scale>
        <a:sx n="100" d="100"/>
        <a:sy n="100" d="100"/>
      </p:scale>
      <p:origin x="0" y="0"/>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9CAD97BE-D99D-48EF-9690-19848F6A3BF2}"/>
    <pc:docChg chg="delSld modSection">
      <pc:chgData name="Alissa Flatley" userId="0242edfc-aa31-435e-a161-b1e1fa7a13bd" providerId="ADAL" clId="{9CAD97BE-D99D-48EF-9690-19848F6A3BF2}" dt="2023-12-13T12:15:32.303" v="16" actId="47"/>
      <pc:docMkLst>
        <pc:docMk/>
      </pc:docMkLst>
      <pc:sldChg chg="del">
        <pc:chgData name="Alissa Flatley" userId="0242edfc-aa31-435e-a161-b1e1fa7a13bd" providerId="ADAL" clId="{9CAD97BE-D99D-48EF-9690-19848F6A3BF2}" dt="2023-12-13T12:15:18.626" v="3" actId="47"/>
        <pc:sldMkLst>
          <pc:docMk/>
          <pc:sldMk cId="238213718" sldId="256"/>
        </pc:sldMkLst>
      </pc:sldChg>
      <pc:sldChg chg="del">
        <pc:chgData name="Alissa Flatley" userId="0242edfc-aa31-435e-a161-b1e1fa7a13bd" providerId="ADAL" clId="{9CAD97BE-D99D-48EF-9690-19848F6A3BF2}" dt="2023-12-13T12:15:32.303" v="16" actId="47"/>
        <pc:sldMkLst>
          <pc:docMk/>
          <pc:sldMk cId="0" sldId="258"/>
        </pc:sldMkLst>
      </pc:sldChg>
      <pc:sldChg chg="del">
        <pc:chgData name="Alissa Flatley" userId="0242edfc-aa31-435e-a161-b1e1fa7a13bd" providerId="ADAL" clId="{9CAD97BE-D99D-48EF-9690-19848F6A3BF2}" dt="2023-12-13T12:15:26.065" v="7" actId="47"/>
        <pc:sldMkLst>
          <pc:docMk/>
          <pc:sldMk cId="2239197081" sldId="273"/>
        </pc:sldMkLst>
      </pc:sldChg>
      <pc:sldChg chg="del">
        <pc:chgData name="Alissa Flatley" userId="0242edfc-aa31-435e-a161-b1e1fa7a13bd" providerId="ADAL" clId="{9CAD97BE-D99D-48EF-9690-19848F6A3BF2}" dt="2023-12-13T12:15:26.999" v="8" actId="47"/>
        <pc:sldMkLst>
          <pc:docMk/>
          <pc:sldMk cId="1181023358" sldId="275"/>
        </pc:sldMkLst>
      </pc:sldChg>
      <pc:sldChg chg="del">
        <pc:chgData name="Alissa Flatley" userId="0242edfc-aa31-435e-a161-b1e1fa7a13bd" providerId="ADAL" clId="{9CAD97BE-D99D-48EF-9690-19848F6A3BF2}" dt="2023-12-13T12:15:27.701" v="9" actId="47"/>
        <pc:sldMkLst>
          <pc:docMk/>
          <pc:sldMk cId="3225243328" sldId="276"/>
        </pc:sldMkLst>
      </pc:sldChg>
      <pc:sldChg chg="del">
        <pc:chgData name="Alissa Flatley" userId="0242edfc-aa31-435e-a161-b1e1fa7a13bd" providerId="ADAL" clId="{9CAD97BE-D99D-48EF-9690-19848F6A3BF2}" dt="2023-12-13T12:15:29.604" v="12" actId="47"/>
        <pc:sldMkLst>
          <pc:docMk/>
          <pc:sldMk cId="2494927383" sldId="279"/>
        </pc:sldMkLst>
      </pc:sldChg>
      <pc:sldChg chg="del">
        <pc:chgData name="Alissa Flatley" userId="0242edfc-aa31-435e-a161-b1e1fa7a13bd" providerId="ADAL" clId="{9CAD97BE-D99D-48EF-9690-19848F6A3BF2}" dt="2023-12-13T12:15:31.116" v="14" actId="47"/>
        <pc:sldMkLst>
          <pc:docMk/>
          <pc:sldMk cId="3521682658" sldId="281"/>
        </pc:sldMkLst>
      </pc:sldChg>
      <pc:sldChg chg="del">
        <pc:chgData name="Alissa Flatley" userId="0242edfc-aa31-435e-a161-b1e1fa7a13bd" providerId="ADAL" clId="{9CAD97BE-D99D-48EF-9690-19848F6A3BF2}" dt="2023-12-13T12:15:17.423" v="2" actId="47"/>
        <pc:sldMkLst>
          <pc:docMk/>
          <pc:sldMk cId="0" sldId="297"/>
        </pc:sldMkLst>
      </pc:sldChg>
      <pc:sldChg chg="del">
        <pc:chgData name="Alissa Flatley" userId="0242edfc-aa31-435e-a161-b1e1fa7a13bd" providerId="ADAL" clId="{9CAD97BE-D99D-48EF-9690-19848F6A3BF2}" dt="2023-12-13T12:15:19.368" v="4" actId="47"/>
        <pc:sldMkLst>
          <pc:docMk/>
          <pc:sldMk cId="3808133149" sldId="521"/>
        </pc:sldMkLst>
      </pc:sldChg>
      <pc:sldChg chg="del">
        <pc:chgData name="Alissa Flatley" userId="0242edfc-aa31-435e-a161-b1e1fa7a13bd" providerId="ADAL" clId="{9CAD97BE-D99D-48EF-9690-19848F6A3BF2}" dt="2023-12-13T12:15:20.038" v="5" actId="47"/>
        <pc:sldMkLst>
          <pc:docMk/>
          <pc:sldMk cId="236421780" sldId="522"/>
        </pc:sldMkLst>
      </pc:sldChg>
      <pc:sldChg chg="del">
        <pc:chgData name="Alissa Flatley" userId="0242edfc-aa31-435e-a161-b1e1fa7a13bd" providerId="ADAL" clId="{9CAD97BE-D99D-48EF-9690-19848F6A3BF2}" dt="2023-12-13T12:15:24.685" v="6" actId="47"/>
        <pc:sldMkLst>
          <pc:docMk/>
          <pc:sldMk cId="1068061121" sldId="523"/>
        </pc:sldMkLst>
      </pc:sldChg>
      <pc:sldChg chg="del">
        <pc:chgData name="Alissa Flatley" userId="0242edfc-aa31-435e-a161-b1e1fa7a13bd" providerId="ADAL" clId="{9CAD97BE-D99D-48EF-9690-19848F6A3BF2}" dt="2023-12-13T12:15:28.358" v="10" actId="47"/>
        <pc:sldMkLst>
          <pc:docMk/>
          <pc:sldMk cId="2522148237" sldId="524"/>
        </pc:sldMkLst>
      </pc:sldChg>
      <pc:sldChg chg="del">
        <pc:chgData name="Alissa Flatley" userId="0242edfc-aa31-435e-a161-b1e1fa7a13bd" providerId="ADAL" clId="{9CAD97BE-D99D-48EF-9690-19848F6A3BF2}" dt="2023-12-13T12:15:28.956" v="11" actId="47"/>
        <pc:sldMkLst>
          <pc:docMk/>
          <pc:sldMk cId="3576728936" sldId="525"/>
        </pc:sldMkLst>
      </pc:sldChg>
      <pc:sldChg chg="del">
        <pc:chgData name="Alissa Flatley" userId="0242edfc-aa31-435e-a161-b1e1fa7a13bd" providerId="ADAL" clId="{9CAD97BE-D99D-48EF-9690-19848F6A3BF2}" dt="2023-12-13T12:15:31.712" v="15" actId="47"/>
        <pc:sldMkLst>
          <pc:docMk/>
          <pc:sldMk cId="1863555705" sldId="527"/>
        </pc:sldMkLst>
      </pc:sldChg>
      <pc:sldChg chg="del">
        <pc:chgData name="Alissa Flatley" userId="0242edfc-aa31-435e-a161-b1e1fa7a13bd" providerId="ADAL" clId="{9CAD97BE-D99D-48EF-9690-19848F6A3BF2}" dt="2023-12-13T12:15:15.048" v="0" actId="47"/>
        <pc:sldMkLst>
          <pc:docMk/>
          <pc:sldMk cId="2102244574" sldId="534"/>
        </pc:sldMkLst>
      </pc:sldChg>
      <pc:sldChg chg="del">
        <pc:chgData name="Alissa Flatley" userId="0242edfc-aa31-435e-a161-b1e1fa7a13bd" providerId="ADAL" clId="{9CAD97BE-D99D-48EF-9690-19848F6A3BF2}" dt="2023-12-13T12:15:16.173" v="1" actId="47"/>
        <pc:sldMkLst>
          <pc:docMk/>
          <pc:sldMk cId="2808463283" sldId="542"/>
        </pc:sldMkLst>
      </pc:sldChg>
      <pc:sldChg chg="del">
        <pc:chgData name="Alissa Flatley" userId="0242edfc-aa31-435e-a161-b1e1fa7a13bd" providerId="ADAL" clId="{9CAD97BE-D99D-48EF-9690-19848F6A3BF2}" dt="2023-12-13T12:15:30.475" v="13" actId="47"/>
        <pc:sldMkLst>
          <pc:docMk/>
          <pc:sldMk cId="2421669580" sldId="543"/>
        </pc:sldMkLst>
      </pc:sldChg>
      <pc:sldMasterChg chg="delSldLayout">
        <pc:chgData name="Alissa Flatley" userId="0242edfc-aa31-435e-a161-b1e1fa7a13bd" providerId="ADAL" clId="{9CAD97BE-D99D-48EF-9690-19848F6A3BF2}" dt="2023-12-13T12:15:28.358" v="10" actId="47"/>
        <pc:sldMasterMkLst>
          <pc:docMk/>
          <pc:sldMasterMk cId="914270816" sldId="2147484848"/>
        </pc:sldMasterMkLst>
        <pc:sldLayoutChg chg="del">
          <pc:chgData name="Alissa Flatley" userId="0242edfc-aa31-435e-a161-b1e1fa7a13bd" providerId="ADAL" clId="{9CAD97BE-D99D-48EF-9690-19848F6A3BF2}" dt="2023-12-13T12:15:18.626" v="3" actId="47"/>
          <pc:sldLayoutMkLst>
            <pc:docMk/>
            <pc:sldMasterMk cId="914270816" sldId="2147484848"/>
            <pc:sldLayoutMk cId="1581130932" sldId="2147484880"/>
          </pc:sldLayoutMkLst>
        </pc:sldLayoutChg>
        <pc:sldLayoutChg chg="del">
          <pc:chgData name="Alissa Flatley" userId="0242edfc-aa31-435e-a161-b1e1fa7a13bd" providerId="ADAL" clId="{9CAD97BE-D99D-48EF-9690-19848F6A3BF2}" dt="2023-12-13T12:15:19.368" v="4" actId="47"/>
          <pc:sldLayoutMkLst>
            <pc:docMk/>
            <pc:sldMasterMk cId="914270816" sldId="2147484848"/>
            <pc:sldLayoutMk cId="2450399866" sldId="2147484882"/>
          </pc:sldLayoutMkLst>
        </pc:sldLayoutChg>
        <pc:sldLayoutChg chg="del">
          <pc:chgData name="Alissa Flatley" userId="0242edfc-aa31-435e-a161-b1e1fa7a13bd" providerId="ADAL" clId="{9CAD97BE-D99D-48EF-9690-19848F6A3BF2}" dt="2023-12-13T12:15:28.358" v="10" actId="47"/>
          <pc:sldLayoutMkLst>
            <pc:docMk/>
            <pc:sldMasterMk cId="914270816" sldId="2147484848"/>
            <pc:sldLayoutMk cId="1515272303" sldId="2147484883"/>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0488" y="744538"/>
            <a:ext cx="6615112"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lv-LV" dirty="0"/>
          </a:p>
        </p:txBody>
      </p:sp>
      <p:sp>
        <p:nvSpPr>
          <p:cNvPr id="4" name="Slide Number Placeholder 3"/>
          <p:cNvSpPr>
            <a:spLocks noGrp="1"/>
          </p:cNvSpPr>
          <p:nvPr>
            <p:ph type="sldNum" sz="quarter" idx="5"/>
          </p:nvPr>
        </p:nvSpPr>
        <p:spPr/>
        <p:txBody>
          <a:bodyPr/>
          <a:lstStyle/>
          <a:p>
            <a:fld id="{76511AC5-F3D3-5643-9AB2-3065B2B2514F}" type="slidenum">
              <a:rPr lang="en-US" smtClean="0"/>
              <a:t>3</a:t>
            </a:fld>
            <a:endParaRPr lang="en-US"/>
          </a:p>
        </p:txBody>
      </p:sp>
    </p:spTree>
    <p:extLst>
      <p:ext uri="{BB962C8B-B14F-4D97-AF65-F5344CB8AC3E}">
        <p14:creationId xmlns:p14="http://schemas.microsoft.com/office/powerpoint/2010/main" val="366991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536A055-F74D-284E-8E9F-F2FBD7D2465E}" type="slidenum">
              <a:rPr lang="en-US" smtClean="0"/>
              <a:t>4</a:t>
            </a:fld>
            <a:endParaRPr lang="en-US"/>
          </a:p>
        </p:txBody>
      </p:sp>
    </p:spTree>
    <p:extLst>
      <p:ext uri="{BB962C8B-B14F-4D97-AF65-F5344CB8AC3E}">
        <p14:creationId xmlns:p14="http://schemas.microsoft.com/office/powerpoint/2010/main" val="4224125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panose="020B0604020202020204" pitchFamily="34" charset="0"/>
              <a:buChar char="•"/>
              <a:defRPr/>
            </a:pPr>
            <a:r>
              <a:rPr lang="en-US" dirty="0"/>
              <a:t>The Millennium Ecosystem Assessment (MA) in 2005 defined Ecosystem Services as “the benefits people obtain from ecosystems”, giving examples such as clean air to breathe, pest and disease control, carbon sequestration and storage, etc. </a:t>
            </a:r>
          </a:p>
          <a:p>
            <a:pPr marL="171450" indent="-171450" eaLnBrk="1" fontAlgn="auto" hangingPunct="1">
              <a:spcBef>
                <a:spcPts val="0"/>
              </a:spcBef>
              <a:spcAft>
                <a:spcPts val="0"/>
              </a:spcAft>
              <a:buFont typeface="Arial" panose="020B0604020202020204" pitchFamily="34" charset="0"/>
              <a:buChar char="•"/>
              <a:defRPr/>
            </a:pPr>
            <a:r>
              <a:rPr lang="en-GB" altLang="en-US" dirty="0">
                <a:latin typeface="Arial" panose="020B0604020202020204" pitchFamily="34" charset="0"/>
              </a:rPr>
              <a:t>The key thing to note about this definition is that it takes a highly </a:t>
            </a:r>
            <a:r>
              <a:rPr lang="en-GB" altLang="en-US" b="1" dirty="0">
                <a:latin typeface="Arial" panose="020B0604020202020204" pitchFamily="34" charset="0"/>
              </a:rPr>
              <a:t>anthropocentric perspective </a:t>
            </a:r>
            <a:r>
              <a:rPr lang="en-GB" altLang="en-US" dirty="0">
                <a:latin typeface="Arial" panose="020B0604020202020204" pitchFamily="34" charset="0"/>
              </a:rPr>
              <a:t>and focuses specifically on the benefits or ‘services’ that ecosystems provide to people. There is less interest in ecosystems for their own sake (and this is a criticism that is sometimes levelled at the concept of ecosystem services).</a:t>
            </a:r>
            <a:endParaRPr lang="en-GB" dirty="0"/>
          </a:p>
        </p:txBody>
      </p:sp>
      <p:sp>
        <p:nvSpPr>
          <p:cNvPr id="4" name="Slide Number Placeholder 3"/>
          <p:cNvSpPr>
            <a:spLocks noGrp="1"/>
          </p:cNvSpPr>
          <p:nvPr>
            <p:ph type="sldNum" sz="quarter" idx="10"/>
          </p:nvPr>
        </p:nvSpPr>
        <p:spPr/>
        <p:txBody>
          <a:bodyPr/>
          <a:lstStyle/>
          <a:p>
            <a:fld id="{D536A055-F74D-284E-8E9F-F2FBD7D2465E}" type="slidenum">
              <a:rPr lang="en-US" smtClean="0"/>
              <a:t>5</a:t>
            </a:fld>
            <a:endParaRPr lang="en-US"/>
          </a:p>
        </p:txBody>
      </p:sp>
    </p:spTree>
    <p:extLst>
      <p:ext uri="{BB962C8B-B14F-4D97-AF65-F5344CB8AC3E}">
        <p14:creationId xmlns:p14="http://schemas.microsoft.com/office/powerpoint/2010/main" val="782516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ltLang="en-US" dirty="0">
                <a:latin typeface="Arial" panose="020B0604020202020204" pitchFamily="34" charset="0"/>
              </a:rPr>
              <a:t>The concept of ES can be traced back to the 1970s, when growing concern about environmental degradation led to an interest in highlighting society’s dependence on ecosystems. </a:t>
            </a:r>
          </a:p>
          <a:p>
            <a:pPr marL="171450" indent="-171450">
              <a:buFont typeface="Arial" panose="020B0604020202020204" pitchFamily="34" charset="0"/>
              <a:buChar char="•"/>
            </a:pPr>
            <a:r>
              <a:rPr lang="en-GB" altLang="en-US" dirty="0">
                <a:latin typeface="Arial" panose="020B0604020202020204" pitchFamily="34" charset="0"/>
              </a:rPr>
              <a:t>There was increasing interest – as part of market liberalisation in the late 1980s – in the idea that market-based approaches might be able to contribute to sustaining the environment.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The wider recognition of the term Ecosystem Services can be traced back to the attempts to assign value to nature’s services through a collaboration of a group of ecologists and economists in the late 1990s (Costanza </a:t>
            </a:r>
            <a:r>
              <a:rPr lang="en-US" i="1" dirty="0"/>
              <a:t>et al. </a:t>
            </a:r>
            <a:r>
              <a:rPr lang="en-US" dirty="0"/>
              <a:t>1997). </a:t>
            </a:r>
          </a:p>
          <a:p>
            <a:pPr marL="171450" indent="-171450">
              <a:buFont typeface="Arial" panose="020B0604020202020204" pitchFamily="34" charset="0"/>
              <a:buChar char="•"/>
            </a:pPr>
            <a:r>
              <a:rPr lang="en-GB" altLang="en-US" dirty="0">
                <a:latin typeface="Arial" panose="020B0604020202020204" pitchFamily="34" charset="0"/>
              </a:rPr>
              <a:t>2005 saw publication of the Millennium Ecosystem Assessment which marked the start of a very strong policy focus on ecosystem services. </a:t>
            </a:r>
          </a:p>
          <a:p>
            <a:pPr marL="171450" indent="-171450">
              <a:buFont typeface="Arial" panose="020B0604020202020204" pitchFamily="34" charset="0"/>
              <a:buChar char="•"/>
            </a:pPr>
            <a:r>
              <a:rPr lang="en-GB" altLang="en-US" dirty="0">
                <a:latin typeface="Arial" panose="020B0604020202020204" pitchFamily="34" charset="0"/>
              </a:rPr>
              <a:t>An important thing to note about the diagram is that many different events and studies have contributed to the development of the concept of ecosystem services, and – as the arrow indicates – it continues to evolve.</a:t>
            </a:r>
          </a:p>
        </p:txBody>
      </p:sp>
      <p:sp>
        <p:nvSpPr>
          <p:cNvPr id="4" name="Slide Number Placeholder 3"/>
          <p:cNvSpPr>
            <a:spLocks noGrp="1"/>
          </p:cNvSpPr>
          <p:nvPr>
            <p:ph type="sldNum" sz="quarter" idx="10"/>
          </p:nvPr>
        </p:nvSpPr>
        <p:spPr/>
        <p:txBody>
          <a:bodyPr/>
          <a:lstStyle/>
          <a:p>
            <a:fld id="{D536A055-F74D-284E-8E9F-F2FBD7D2465E}" type="slidenum">
              <a:rPr lang="en-US" smtClean="0"/>
              <a:t>6</a:t>
            </a:fld>
            <a:endParaRPr lang="en-US"/>
          </a:p>
        </p:txBody>
      </p:sp>
    </p:spTree>
    <p:extLst>
      <p:ext uri="{BB962C8B-B14F-4D97-AF65-F5344CB8AC3E}">
        <p14:creationId xmlns:p14="http://schemas.microsoft.com/office/powerpoint/2010/main" val="2862806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7</a:t>
            </a:fld>
            <a:endParaRPr lang="en-GB" altLang="en-US"/>
          </a:p>
        </p:txBody>
      </p:sp>
    </p:spTree>
    <p:extLst>
      <p:ext uri="{BB962C8B-B14F-4D97-AF65-F5344CB8AC3E}">
        <p14:creationId xmlns:p14="http://schemas.microsoft.com/office/powerpoint/2010/main" val="3781799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8</a:t>
            </a:fld>
            <a:endParaRPr lang="en-GB" altLang="en-US"/>
          </a:p>
        </p:txBody>
      </p:sp>
    </p:spTree>
    <p:extLst>
      <p:ext uri="{BB962C8B-B14F-4D97-AF65-F5344CB8AC3E}">
        <p14:creationId xmlns:p14="http://schemas.microsoft.com/office/powerpoint/2010/main" val="2069844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GB" dirty="0"/>
              <a:t>Ecosystem services are central to human survival, and to social and economic development especially for the poor and vulnerable sectors of the society</a:t>
            </a:r>
          </a:p>
          <a:p>
            <a:pPr marL="171450" indent="-171450">
              <a:buFont typeface="Arial" panose="020B0604020202020204" pitchFamily="34" charset="0"/>
              <a:buChar char="•"/>
              <a:defRPr/>
            </a:pPr>
            <a:r>
              <a:rPr lang="en-US" dirty="0"/>
              <a:t>Ecosystems provide </a:t>
            </a:r>
            <a:r>
              <a:rPr lang="en-GB" dirty="0"/>
              <a:t>individuals, households, businesses and industries </a:t>
            </a:r>
            <a:r>
              <a:rPr lang="en-US" dirty="0"/>
              <a:t>with a wide range of services</a:t>
            </a:r>
          </a:p>
          <a:p>
            <a:pPr marL="171450" indent="-171450">
              <a:buFont typeface="Arial" panose="020B0604020202020204" pitchFamily="34" charset="0"/>
              <a:buChar char="•"/>
              <a:defRPr/>
            </a:pPr>
            <a:r>
              <a:rPr lang="en-US" dirty="0"/>
              <a:t>In 2005, the </a:t>
            </a:r>
            <a:r>
              <a:rPr lang="en-GB" dirty="0"/>
              <a:t>Millennium Ecosystem Assessment identified and categorised ecosystem services </a:t>
            </a:r>
            <a:r>
              <a:rPr lang="en-US" dirty="0"/>
              <a:t>into four categories: </a:t>
            </a:r>
          </a:p>
          <a:p>
            <a:pPr marL="628650" lvl="1" indent="-171450">
              <a:buFont typeface="Arial" panose="020B0604020202020204" pitchFamily="34" charset="0"/>
              <a:buChar char="•"/>
              <a:defRPr/>
            </a:pPr>
            <a:r>
              <a:rPr lang="en-US" dirty="0"/>
              <a:t>Provisioning services: </a:t>
            </a:r>
            <a:r>
              <a:rPr lang="en-US" dirty="0">
                <a:ea typeface="ＭＳ Ｐゴシック" pitchFamily="34" charset="-128"/>
              </a:rPr>
              <a:t>Food, Fibre, Genetic Resources, Biochemicals, Fresh Water </a:t>
            </a:r>
          </a:p>
          <a:p>
            <a:pPr marL="628650" lvl="1" indent="-171450">
              <a:buFont typeface="Arial" panose="020B0604020202020204" pitchFamily="34" charset="0"/>
              <a:buChar char="•"/>
              <a:defRPr/>
            </a:pPr>
            <a:r>
              <a:rPr lang="en-US" dirty="0"/>
              <a:t>Regulating services: </a:t>
            </a:r>
            <a:r>
              <a:rPr lang="en-US" dirty="0">
                <a:ea typeface="ＭＳ Ｐゴシック" pitchFamily="34" charset="-128"/>
              </a:rPr>
              <a:t>Air quality regulation, Climate regulation, Water regulation, Erosion regulation, Water purification, Waste treatment, Disease regulation, Pest regulation, Pollination, Natural hazard regulation</a:t>
            </a:r>
          </a:p>
          <a:p>
            <a:pPr marL="628650" lvl="1" indent="-171450">
              <a:buFont typeface="Arial" panose="020B0604020202020204" pitchFamily="34" charset="0"/>
              <a:buChar char="•"/>
              <a:defRPr/>
            </a:pPr>
            <a:r>
              <a:rPr lang="en-US" dirty="0"/>
              <a:t>Cultural services: </a:t>
            </a:r>
            <a:r>
              <a:rPr lang="en-GB" dirty="0"/>
              <a:t>Spiritual and religious values, Aesthetic values, Recreation and ecotourism</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Supporting services: Nutrient cycling, soil formation, (p</a:t>
            </a:r>
            <a:r>
              <a:rPr lang="en-US" dirty="0">
                <a:cs typeface="Arial" pitchFamily="34" charset="0"/>
              </a:rPr>
              <a:t>rovides </a:t>
            </a:r>
            <a:r>
              <a:rPr lang="en-GB" dirty="0"/>
              <a:t>living spaces for plants or animals thereby maintaining the diversity of plants and animals). NB this service underpins all the others.</a:t>
            </a:r>
            <a:endParaRPr lang="en-US" sz="1200" dirty="0">
              <a:solidFill>
                <a:schemeClr val="tx1"/>
              </a:solidFill>
              <a:latin typeface="+mn-lt"/>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200" dirty="0">
                <a:solidFill>
                  <a:schemeClr val="accent1">
                    <a:lumMod val="75000"/>
                  </a:schemeClr>
                </a:solidFill>
                <a:latin typeface="+mn-lt"/>
                <a:cs typeface="Times New Roman" panose="02020603050405020304" pitchFamily="18" charset="0"/>
              </a:rPr>
              <a:t>NB. Although the four categories defined by the MA are still the most widely used, there is much debate about how best to </a:t>
            </a:r>
            <a:r>
              <a:rPr lang="en-US" altLang="en-US" sz="1200" dirty="0" err="1">
                <a:solidFill>
                  <a:schemeClr val="accent1">
                    <a:lumMod val="75000"/>
                  </a:schemeClr>
                </a:solidFill>
                <a:latin typeface="+mn-lt"/>
                <a:cs typeface="Times New Roman" panose="02020603050405020304" pitchFamily="18" charset="0"/>
              </a:rPr>
              <a:t>categorise</a:t>
            </a:r>
            <a:r>
              <a:rPr lang="en-US" altLang="en-US" sz="1200" dirty="0">
                <a:solidFill>
                  <a:schemeClr val="accent1">
                    <a:lumMod val="75000"/>
                  </a:schemeClr>
                </a:solidFill>
                <a:latin typeface="+mn-lt"/>
                <a:cs typeface="Times New Roman" panose="02020603050405020304" pitchFamily="18" charset="0"/>
              </a:rPr>
              <a:t> ecosystem services. For example, a recent paper by Diaz </a:t>
            </a:r>
            <a:r>
              <a:rPr lang="en-US" altLang="en-US" sz="1200" i="1" dirty="0">
                <a:solidFill>
                  <a:schemeClr val="accent1">
                    <a:lumMod val="75000"/>
                  </a:schemeClr>
                </a:solidFill>
                <a:latin typeface="+mn-lt"/>
                <a:cs typeface="Times New Roman" panose="02020603050405020304" pitchFamily="18" charset="0"/>
              </a:rPr>
              <a:t>et al. </a:t>
            </a:r>
            <a:r>
              <a:rPr lang="en-US" altLang="en-US" sz="1200" dirty="0">
                <a:solidFill>
                  <a:schemeClr val="accent1">
                    <a:lumMod val="75000"/>
                  </a:schemeClr>
                </a:solidFill>
                <a:latin typeface="+mn-lt"/>
                <a:cs typeface="Times New Roman" panose="02020603050405020304" pitchFamily="18" charset="0"/>
              </a:rPr>
              <a:t>(2018) makes the point that cultural services should not be a separate category as culture cuts across many of the other categories (take the example of some foods – these can be both a provisioning service and a cultural service). This paper has therefore suggested </a:t>
            </a:r>
            <a:r>
              <a:rPr lang="en-US" altLang="en-US" sz="1200" dirty="0" err="1">
                <a:solidFill>
                  <a:schemeClr val="accent1">
                    <a:lumMod val="75000"/>
                  </a:schemeClr>
                </a:solidFill>
                <a:latin typeface="+mn-lt"/>
                <a:cs typeface="Times New Roman" panose="02020603050405020304" pitchFamily="18" charset="0"/>
              </a:rPr>
              <a:t>categorising</a:t>
            </a:r>
            <a:r>
              <a:rPr lang="en-US" altLang="en-US" sz="1200" dirty="0">
                <a:solidFill>
                  <a:schemeClr val="accent1">
                    <a:lumMod val="75000"/>
                  </a:schemeClr>
                </a:solidFill>
                <a:latin typeface="+mn-lt"/>
                <a:cs typeface="Times New Roman" panose="02020603050405020304" pitchFamily="18" charset="0"/>
              </a:rPr>
              <a:t> ecosystem services as material, non-material and regulating.</a:t>
            </a:r>
          </a:p>
        </p:txBody>
      </p:sp>
      <p:sp>
        <p:nvSpPr>
          <p:cNvPr id="4" name="Slide Number Placeholder 3"/>
          <p:cNvSpPr>
            <a:spLocks noGrp="1"/>
          </p:cNvSpPr>
          <p:nvPr>
            <p:ph type="sldNum" sz="quarter" idx="10"/>
          </p:nvPr>
        </p:nvSpPr>
        <p:spPr/>
        <p:txBody>
          <a:bodyPr/>
          <a:lstStyle/>
          <a:p>
            <a:fld id="{D536A055-F74D-284E-8E9F-F2FBD7D2465E}" type="slidenum">
              <a:rPr lang="en-US" smtClean="0"/>
              <a:t>9</a:t>
            </a:fld>
            <a:endParaRPr lang="en-US"/>
          </a:p>
        </p:txBody>
      </p:sp>
    </p:spTree>
    <p:extLst>
      <p:ext uri="{BB962C8B-B14F-4D97-AF65-F5344CB8AC3E}">
        <p14:creationId xmlns:p14="http://schemas.microsoft.com/office/powerpoint/2010/main" val="2894754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GB" dirty="0"/>
              <a:t>Ecosystem services are central to human survival, and to social and economic development especially for the poor and vulnerable sectors of the society</a:t>
            </a:r>
          </a:p>
          <a:p>
            <a:pPr marL="171450" indent="-171450">
              <a:buFont typeface="Arial" panose="020B0604020202020204" pitchFamily="34" charset="0"/>
              <a:buChar char="•"/>
              <a:defRPr/>
            </a:pPr>
            <a:r>
              <a:rPr lang="en-US" dirty="0"/>
              <a:t>Ecosystems provide </a:t>
            </a:r>
            <a:r>
              <a:rPr lang="en-GB" dirty="0"/>
              <a:t>individuals, households, businesses and industries </a:t>
            </a:r>
            <a:r>
              <a:rPr lang="en-US" dirty="0"/>
              <a:t>with a wide range of services</a:t>
            </a:r>
          </a:p>
          <a:p>
            <a:pPr marL="171450" indent="-171450">
              <a:buFont typeface="Arial" panose="020B0604020202020204" pitchFamily="34" charset="0"/>
              <a:buChar char="•"/>
              <a:defRPr/>
            </a:pPr>
            <a:r>
              <a:rPr lang="en-US" dirty="0"/>
              <a:t>In 2005, the </a:t>
            </a:r>
            <a:r>
              <a:rPr lang="en-GB" dirty="0"/>
              <a:t>Millennium Ecosystem Assessment identified and categorised ecosystem services </a:t>
            </a:r>
            <a:r>
              <a:rPr lang="en-US" dirty="0"/>
              <a:t>into four categories: </a:t>
            </a:r>
          </a:p>
          <a:p>
            <a:pPr marL="628650" lvl="1" indent="-171450">
              <a:buFont typeface="Arial" panose="020B0604020202020204" pitchFamily="34" charset="0"/>
              <a:buChar char="•"/>
              <a:defRPr/>
            </a:pPr>
            <a:r>
              <a:rPr lang="en-US" dirty="0"/>
              <a:t>Provisioning services: </a:t>
            </a:r>
            <a:r>
              <a:rPr lang="en-US" dirty="0">
                <a:ea typeface="ＭＳ Ｐゴシック" pitchFamily="34" charset="-128"/>
              </a:rPr>
              <a:t>Food, Fibre, Genetic Resources, Biochemicals, Fresh Water </a:t>
            </a:r>
          </a:p>
          <a:p>
            <a:pPr marL="628650" lvl="1" indent="-171450">
              <a:buFont typeface="Arial" panose="020B0604020202020204" pitchFamily="34" charset="0"/>
              <a:buChar char="•"/>
              <a:defRPr/>
            </a:pPr>
            <a:r>
              <a:rPr lang="en-US" dirty="0"/>
              <a:t>Regulating services: </a:t>
            </a:r>
            <a:r>
              <a:rPr lang="en-US" dirty="0">
                <a:ea typeface="ＭＳ Ｐゴシック" pitchFamily="34" charset="-128"/>
              </a:rPr>
              <a:t>Air quality regulation, Climate regulation, Water regulation, Erosion regulation, Water purification, Waste treatment, Disease regulation, Pest regulation, Pollination, Natural hazard regulation</a:t>
            </a:r>
          </a:p>
          <a:p>
            <a:pPr marL="628650" lvl="1" indent="-171450">
              <a:buFont typeface="Arial" panose="020B0604020202020204" pitchFamily="34" charset="0"/>
              <a:buChar char="•"/>
              <a:defRPr/>
            </a:pPr>
            <a:r>
              <a:rPr lang="en-US" dirty="0"/>
              <a:t>Cultural services: </a:t>
            </a:r>
            <a:r>
              <a:rPr lang="en-GB" dirty="0"/>
              <a:t>Spiritual and religious values, Aesthetic values, Recreation and ecotourism</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Supporting services: Nutrient cycling, soil formation, (p</a:t>
            </a:r>
            <a:r>
              <a:rPr lang="en-US" dirty="0">
                <a:cs typeface="Arial" pitchFamily="34" charset="0"/>
              </a:rPr>
              <a:t>rovides </a:t>
            </a:r>
            <a:r>
              <a:rPr lang="en-GB" dirty="0"/>
              <a:t>living spaces for plants or animals thereby maintaining the diversity of plants and animals). NB this service underpins all the others.</a:t>
            </a:r>
            <a:endParaRPr lang="en-US" sz="1200" dirty="0">
              <a:solidFill>
                <a:schemeClr val="tx1"/>
              </a:solidFill>
              <a:latin typeface="+mn-lt"/>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200" dirty="0">
                <a:solidFill>
                  <a:schemeClr val="accent1">
                    <a:lumMod val="75000"/>
                  </a:schemeClr>
                </a:solidFill>
                <a:latin typeface="+mn-lt"/>
                <a:cs typeface="Times New Roman" panose="02020603050405020304" pitchFamily="18" charset="0"/>
              </a:rPr>
              <a:t>NB. Although the four categories defined by the MA are still the most widely used, there is much debate about how best to </a:t>
            </a:r>
            <a:r>
              <a:rPr lang="en-US" altLang="en-US" sz="1200" dirty="0" err="1">
                <a:solidFill>
                  <a:schemeClr val="accent1">
                    <a:lumMod val="75000"/>
                  </a:schemeClr>
                </a:solidFill>
                <a:latin typeface="+mn-lt"/>
                <a:cs typeface="Times New Roman" panose="02020603050405020304" pitchFamily="18" charset="0"/>
              </a:rPr>
              <a:t>categorise</a:t>
            </a:r>
            <a:r>
              <a:rPr lang="en-US" altLang="en-US" sz="1200" dirty="0">
                <a:solidFill>
                  <a:schemeClr val="accent1">
                    <a:lumMod val="75000"/>
                  </a:schemeClr>
                </a:solidFill>
                <a:latin typeface="+mn-lt"/>
                <a:cs typeface="Times New Roman" panose="02020603050405020304" pitchFamily="18" charset="0"/>
              </a:rPr>
              <a:t> ecosystem services. For example, a recent paper by Diaz </a:t>
            </a:r>
            <a:r>
              <a:rPr lang="en-US" altLang="en-US" sz="1200" i="1" dirty="0">
                <a:solidFill>
                  <a:schemeClr val="accent1">
                    <a:lumMod val="75000"/>
                  </a:schemeClr>
                </a:solidFill>
                <a:latin typeface="+mn-lt"/>
                <a:cs typeface="Times New Roman" panose="02020603050405020304" pitchFamily="18" charset="0"/>
              </a:rPr>
              <a:t>et al. </a:t>
            </a:r>
            <a:r>
              <a:rPr lang="en-US" altLang="en-US" sz="1200" dirty="0">
                <a:solidFill>
                  <a:schemeClr val="accent1">
                    <a:lumMod val="75000"/>
                  </a:schemeClr>
                </a:solidFill>
                <a:latin typeface="+mn-lt"/>
                <a:cs typeface="Times New Roman" panose="02020603050405020304" pitchFamily="18" charset="0"/>
              </a:rPr>
              <a:t>(2018) makes the point that cultural services should not be a separate category as culture cuts across many of the other categories (take the example of some foods – these can be both a provisioning service and a cultural service). This paper has therefore suggested </a:t>
            </a:r>
            <a:r>
              <a:rPr lang="en-US" altLang="en-US" sz="1200" dirty="0" err="1">
                <a:solidFill>
                  <a:schemeClr val="accent1">
                    <a:lumMod val="75000"/>
                  </a:schemeClr>
                </a:solidFill>
                <a:latin typeface="+mn-lt"/>
                <a:cs typeface="Times New Roman" panose="02020603050405020304" pitchFamily="18" charset="0"/>
              </a:rPr>
              <a:t>categorising</a:t>
            </a:r>
            <a:r>
              <a:rPr lang="en-US" altLang="en-US" sz="1200" dirty="0">
                <a:solidFill>
                  <a:schemeClr val="accent1">
                    <a:lumMod val="75000"/>
                  </a:schemeClr>
                </a:solidFill>
                <a:latin typeface="+mn-lt"/>
                <a:cs typeface="Times New Roman" panose="02020603050405020304" pitchFamily="18" charset="0"/>
              </a:rPr>
              <a:t> ecosystem services as material, non-material and regulating.</a:t>
            </a:r>
          </a:p>
        </p:txBody>
      </p:sp>
      <p:sp>
        <p:nvSpPr>
          <p:cNvPr id="4" name="Slide Number Placeholder 3"/>
          <p:cNvSpPr>
            <a:spLocks noGrp="1"/>
          </p:cNvSpPr>
          <p:nvPr>
            <p:ph type="sldNum" sz="quarter" idx="10"/>
          </p:nvPr>
        </p:nvSpPr>
        <p:spPr/>
        <p:txBody>
          <a:bodyPr/>
          <a:lstStyle/>
          <a:p>
            <a:fld id="{D536A055-F74D-284E-8E9F-F2FBD7D2465E}" type="slidenum">
              <a:rPr lang="en-US" smtClean="0"/>
              <a:t>10</a:t>
            </a:fld>
            <a:endParaRPr lang="en-US"/>
          </a:p>
        </p:txBody>
      </p:sp>
    </p:spTree>
    <p:extLst>
      <p:ext uri="{BB962C8B-B14F-4D97-AF65-F5344CB8AC3E}">
        <p14:creationId xmlns:p14="http://schemas.microsoft.com/office/powerpoint/2010/main" val="2793721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GB" dirty="0"/>
              <a:t>Ecosystem services are central to human survival, and to social and economic development especially for the poor and vulnerable sectors of the society</a:t>
            </a:r>
          </a:p>
          <a:p>
            <a:pPr marL="171450" indent="-171450">
              <a:buFont typeface="Arial" panose="020B0604020202020204" pitchFamily="34" charset="0"/>
              <a:buChar char="•"/>
              <a:defRPr/>
            </a:pPr>
            <a:r>
              <a:rPr lang="en-US" dirty="0"/>
              <a:t>Ecosystems provide </a:t>
            </a:r>
            <a:r>
              <a:rPr lang="en-GB" dirty="0"/>
              <a:t>individuals, households, businesses and industries </a:t>
            </a:r>
            <a:r>
              <a:rPr lang="en-US" dirty="0"/>
              <a:t>with a wide range of services</a:t>
            </a:r>
          </a:p>
          <a:p>
            <a:pPr marL="171450" indent="-171450">
              <a:buFont typeface="Arial" panose="020B0604020202020204" pitchFamily="34" charset="0"/>
              <a:buChar char="•"/>
              <a:defRPr/>
            </a:pPr>
            <a:r>
              <a:rPr lang="en-US" dirty="0"/>
              <a:t>In 2005, the </a:t>
            </a:r>
            <a:r>
              <a:rPr lang="en-GB" dirty="0"/>
              <a:t>Millennium Ecosystem Assessment identified and categorised ecosystem services </a:t>
            </a:r>
            <a:r>
              <a:rPr lang="en-US" dirty="0"/>
              <a:t>into four categories: </a:t>
            </a:r>
          </a:p>
          <a:p>
            <a:pPr marL="628650" lvl="1" indent="-171450">
              <a:buFont typeface="Arial" panose="020B0604020202020204" pitchFamily="34" charset="0"/>
              <a:buChar char="•"/>
              <a:defRPr/>
            </a:pPr>
            <a:r>
              <a:rPr lang="en-US" dirty="0"/>
              <a:t>Provisioning services: </a:t>
            </a:r>
            <a:r>
              <a:rPr lang="en-US" dirty="0">
                <a:ea typeface="ＭＳ Ｐゴシック" pitchFamily="34" charset="-128"/>
              </a:rPr>
              <a:t>Food, Fibre, Genetic Resources, Biochemicals, Fresh Water </a:t>
            </a:r>
          </a:p>
          <a:p>
            <a:pPr marL="628650" lvl="1" indent="-171450">
              <a:buFont typeface="Arial" panose="020B0604020202020204" pitchFamily="34" charset="0"/>
              <a:buChar char="•"/>
              <a:defRPr/>
            </a:pPr>
            <a:r>
              <a:rPr lang="en-US" dirty="0"/>
              <a:t>Regulating services: </a:t>
            </a:r>
            <a:r>
              <a:rPr lang="en-US" dirty="0">
                <a:ea typeface="ＭＳ Ｐゴシック" pitchFamily="34" charset="-128"/>
              </a:rPr>
              <a:t>Air quality regulation, Climate regulation, Water regulation, Erosion regulation, Water purification, Waste treatment, Disease regulation, Pest regulation, Pollination, Natural hazard regulation</a:t>
            </a:r>
          </a:p>
          <a:p>
            <a:pPr marL="628650" lvl="1" indent="-171450">
              <a:buFont typeface="Arial" panose="020B0604020202020204" pitchFamily="34" charset="0"/>
              <a:buChar char="•"/>
              <a:defRPr/>
            </a:pPr>
            <a:r>
              <a:rPr lang="en-US" dirty="0"/>
              <a:t>Cultural services: </a:t>
            </a:r>
            <a:r>
              <a:rPr lang="en-GB" dirty="0"/>
              <a:t>Spiritual and religious values, Aesthetic values, Recreation and ecotourism</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Supporting services: Nutrient cycling, soil formation, (p</a:t>
            </a:r>
            <a:r>
              <a:rPr lang="en-US" dirty="0">
                <a:cs typeface="Arial" pitchFamily="34" charset="0"/>
              </a:rPr>
              <a:t>rovides </a:t>
            </a:r>
            <a:r>
              <a:rPr lang="en-GB" dirty="0"/>
              <a:t>living spaces for plants or animals thereby maintaining the diversity of plants and animals). NB this service underpins all the others.</a:t>
            </a:r>
            <a:endParaRPr lang="en-US" sz="1200" dirty="0">
              <a:solidFill>
                <a:schemeClr val="tx1"/>
              </a:solidFill>
              <a:latin typeface="+mn-lt"/>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200" dirty="0">
                <a:solidFill>
                  <a:schemeClr val="accent1">
                    <a:lumMod val="75000"/>
                  </a:schemeClr>
                </a:solidFill>
                <a:latin typeface="+mn-lt"/>
                <a:cs typeface="Times New Roman" panose="02020603050405020304" pitchFamily="18" charset="0"/>
              </a:rPr>
              <a:t>NB. Although the four categories defined by the MA are still the most widely used, there is much debate about how best to </a:t>
            </a:r>
            <a:r>
              <a:rPr lang="en-US" altLang="en-US" sz="1200" dirty="0" err="1">
                <a:solidFill>
                  <a:schemeClr val="accent1">
                    <a:lumMod val="75000"/>
                  </a:schemeClr>
                </a:solidFill>
                <a:latin typeface="+mn-lt"/>
                <a:cs typeface="Times New Roman" panose="02020603050405020304" pitchFamily="18" charset="0"/>
              </a:rPr>
              <a:t>categorise</a:t>
            </a:r>
            <a:r>
              <a:rPr lang="en-US" altLang="en-US" sz="1200" dirty="0">
                <a:solidFill>
                  <a:schemeClr val="accent1">
                    <a:lumMod val="75000"/>
                  </a:schemeClr>
                </a:solidFill>
                <a:latin typeface="+mn-lt"/>
                <a:cs typeface="Times New Roman" panose="02020603050405020304" pitchFamily="18" charset="0"/>
              </a:rPr>
              <a:t> ecosystem services. For example, a recent paper by Diaz </a:t>
            </a:r>
            <a:r>
              <a:rPr lang="en-US" altLang="en-US" sz="1200" i="1" dirty="0">
                <a:solidFill>
                  <a:schemeClr val="accent1">
                    <a:lumMod val="75000"/>
                  </a:schemeClr>
                </a:solidFill>
                <a:latin typeface="+mn-lt"/>
                <a:cs typeface="Times New Roman" panose="02020603050405020304" pitchFamily="18" charset="0"/>
              </a:rPr>
              <a:t>et al. </a:t>
            </a:r>
            <a:r>
              <a:rPr lang="en-US" altLang="en-US" sz="1200" dirty="0">
                <a:solidFill>
                  <a:schemeClr val="accent1">
                    <a:lumMod val="75000"/>
                  </a:schemeClr>
                </a:solidFill>
                <a:latin typeface="+mn-lt"/>
                <a:cs typeface="Times New Roman" panose="02020603050405020304" pitchFamily="18" charset="0"/>
              </a:rPr>
              <a:t>(2018) makes the point that cultural services should not be a separate category as culture cuts across many of the other categories (take the example of some foods – these can be both a provisioning service and a cultural service). This paper has therefore suggested </a:t>
            </a:r>
            <a:r>
              <a:rPr lang="en-US" altLang="en-US" sz="1200" dirty="0" err="1">
                <a:solidFill>
                  <a:schemeClr val="accent1">
                    <a:lumMod val="75000"/>
                  </a:schemeClr>
                </a:solidFill>
                <a:latin typeface="+mn-lt"/>
                <a:cs typeface="Times New Roman" panose="02020603050405020304" pitchFamily="18" charset="0"/>
              </a:rPr>
              <a:t>categorising</a:t>
            </a:r>
            <a:r>
              <a:rPr lang="en-US" altLang="en-US" sz="1200" dirty="0">
                <a:solidFill>
                  <a:schemeClr val="accent1">
                    <a:lumMod val="75000"/>
                  </a:schemeClr>
                </a:solidFill>
                <a:latin typeface="+mn-lt"/>
                <a:cs typeface="Times New Roman" panose="02020603050405020304" pitchFamily="18" charset="0"/>
              </a:rPr>
              <a:t> ecosystem services as material, non-material and regulating.</a:t>
            </a:r>
          </a:p>
        </p:txBody>
      </p:sp>
      <p:sp>
        <p:nvSpPr>
          <p:cNvPr id="4" name="Slide Number Placeholder 3"/>
          <p:cNvSpPr>
            <a:spLocks noGrp="1"/>
          </p:cNvSpPr>
          <p:nvPr>
            <p:ph type="sldNum" sz="quarter" idx="10"/>
          </p:nvPr>
        </p:nvSpPr>
        <p:spPr/>
        <p:txBody>
          <a:bodyPr/>
          <a:lstStyle/>
          <a:p>
            <a:fld id="{D536A055-F74D-284E-8E9F-F2FBD7D2465E}" type="slidenum">
              <a:rPr lang="en-US" smtClean="0"/>
              <a:t>11</a:t>
            </a:fld>
            <a:endParaRPr lang="en-US"/>
          </a:p>
        </p:txBody>
      </p:sp>
    </p:spTree>
    <p:extLst>
      <p:ext uri="{BB962C8B-B14F-4D97-AF65-F5344CB8AC3E}">
        <p14:creationId xmlns:p14="http://schemas.microsoft.com/office/powerpoint/2010/main" val="1566347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GB" dirty="0"/>
              <a:t>Ecosystem services are central to human survival, and to social and economic development especially for the poor and vulnerable sectors of the society</a:t>
            </a:r>
          </a:p>
          <a:p>
            <a:pPr marL="171450" indent="-171450">
              <a:buFont typeface="Arial" panose="020B0604020202020204" pitchFamily="34" charset="0"/>
              <a:buChar char="•"/>
              <a:defRPr/>
            </a:pPr>
            <a:r>
              <a:rPr lang="en-US" dirty="0"/>
              <a:t>Ecosystems provide </a:t>
            </a:r>
            <a:r>
              <a:rPr lang="en-GB" dirty="0"/>
              <a:t>individuals, households, businesses and industries </a:t>
            </a:r>
            <a:r>
              <a:rPr lang="en-US" dirty="0"/>
              <a:t>with a wide range of services</a:t>
            </a:r>
          </a:p>
          <a:p>
            <a:pPr marL="171450" indent="-171450">
              <a:buFont typeface="Arial" panose="020B0604020202020204" pitchFamily="34" charset="0"/>
              <a:buChar char="•"/>
              <a:defRPr/>
            </a:pPr>
            <a:r>
              <a:rPr lang="en-US" dirty="0"/>
              <a:t>In 2005, the </a:t>
            </a:r>
            <a:r>
              <a:rPr lang="en-GB" dirty="0"/>
              <a:t>Millennium Ecosystem Assessment identified and categorised ecosystem services </a:t>
            </a:r>
            <a:r>
              <a:rPr lang="en-US" dirty="0"/>
              <a:t>into four categories: </a:t>
            </a:r>
          </a:p>
          <a:p>
            <a:pPr marL="628650" lvl="1" indent="-171450">
              <a:buFont typeface="Arial" panose="020B0604020202020204" pitchFamily="34" charset="0"/>
              <a:buChar char="•"/>
              <a:defRPr/>
            </a:pPr>
            <a:r>
              <a:rPr lang="en-US" dirty="0"/>
              <a:t>Provisioning services: </a:t>
            </a:r>
            <a:r>
              <a:rPr lang="en-US" dirty="0">
                <a:ea typeface="ＭＳ Ｐゴシック" pitchFamily="34" charset="-128"/>
              </a:rPr>
              <a:t>Food, Fibre, Genetic Resources, Biochemicals, Fresh Water </a:t>
            </a:r>
          </a:p>
          <a:p>
            <a:pPr marL="628650" lvl="1" indent="-171450">
              <a:buFont typeface="Arial" panose="020B0604020202020204" pitchFamily="34" charset="0"/>
              <a:buChar char="•"/>
              <a:defRPr/>
            </a:pPr>
            <a:r>
              <a:rPr lang="en-US" dirty="0"/>
              <a:t>Regulating services: </a:t>
            </a:r>
            <a:r>
              <a:rPr lang="en-US" dirty="0">
                <a:ea typeface="ＭＳ Ｐゴシック" pitchFamily="34" charset="-128"/>
              </a:rPr>
              <a:t>Air quality regulation, Climate regulation, Water regulation, Erosion regulation, Water purification, Waste treatment, Disease regulation, Pest regulation, Pollination, Natural hazard regulation</a:t>
            </a:r>
          </a:p>
          <a:p>
            <a:pPr marL="628650" lvl="1" indent="-171450">
              <a:buFont typeface="Arial" panose="020B0604020202020204" pitchFamily="34" charset="0"/>
              <a:buChar char="•"/>
              <a:defRPr/>
            </a:pPr>
            <a:r>
              <a:rPr lang="en-US" dirty="0"/>
              <a:t>Cultural services: </a:t>
            </a:r>
            <a:r>
              <a:rPr lang="en-GB" dirty="0"/>
              <a:t>Spiritual and religious values, Aesthetic values, Recreation and ecotourism</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Supporting services: Nutrient cycling, soil formation, (p</a:t>
            </a:r>
            <a:r>
              <a:rPr lang="en-US" dirty="0">
                <a:cs typeface="Arial" pitchFamily="34" charset="0"/>
              </a:rPr>
              <a:t>rovides </a:t>
            </a:r>
            <a:r>
              <a:rPr lang="en-GB" dirty="0"/>
              <a:t>living spaces for plants or animals thereby maintaining the diversity of plants and animals). NB this service underpins all the others.</a:t>
            </a:r>
            <a:endParaRPr lang="en-US" sz="1200" dirty="0">
              <a:solidFill>
                <a:schemeClr val="tx1"/>
              </a:solidFill>
              <a:latin typeface="+mn-lt"/>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200" dirty="0">
                <a:solidFill>
                  <a:schemeClr val="accent1">
                    <a:lumMod val="75000"/>
                  </a:schemeClr>
                </a:solidFill>
                <a:latin typeface="+mn-lt"/>
                <a:cs typeface="Times New Roman" panose="02020603050405020304" pitchFamily="18" charset="0"/>
              </a:rPr>
              <a:t>NB. Although the four categories defined by the MA are still the most widely used, there is much debate about how best to </a:t>
            </a:r>
            <a:r>
              <a:rPr lang="en-US" altLang="en-US" sz="1200" dirty="0" err="1">
                <a:solidFill>
                  <a:schemeClr val="accent1">
                    <a:lumMod val="75000"/>
                  </a:schemeClr>
                </a:solidFill>
                <a:latin typeface="+mn-lt"/>
                <a:cs typeface="Times New Roman" panose="02020603050405020304" pitchFamily="18" charset="0"/>
              </a:rPr>
              <a:t>categorise</a:t>
            </a:r>
            <a:r>
              <a:rPr lang="en-US" altLang="en-US" sz="1200" dirty="0">
                <a:solidFill>
                  <a:schemeClr val="accent1">
                    <a:lumMod val="75000"/>
                  </a:schemeClr>
                </a:solidFill>
                <a:latin typeface="+mn-lt"/>
                <a:cs typeface="Times New Roman" panose="02020603050405020304" pitchFamily="18" charset="0"/>
              </a:rPr>
              <a:t> ecosystem services. For example, a recent paper by Diaz </a:t>
            </a:r>
            <a:r>
              <a:rPr lang="en-US" altLang="en-US" sz="1200" i="1" dirty="0">
                <a:solidFill>
                  <a:schemeClr val="accent1">
                    <a:lumMod val="75000"/>
                  </a:schemeClr>
                </a:solidFill>
                <a:latin typeface="+mn-lt"/>
                <a:cs typeface="Times New Roman" panose="02020603050405020304" pitchFamily="18" charset="0"/>
              </a:rPr>
              <a:t>et al. </a:t>
            </a:r>
            <a:r>
              <a:rPr lang="en-US" altLang="en-US" sz="1200" dirty="0">
                <a:solidFill>
                  <a:schemeClr val="accent1">
                    <a:lumMod val="75000"/>
                  </a:schemeClr>
                </a:solidFill>
                <a:latin typeface="+mn-lt"/>
                <a:cs typeface="Times New Roman" panose="02020603050405020304" pitchFamily="18" charset="0"/>
              </a:rPr>
              <a:t>(2018) makes the point that cultural services should not be a separate category as culture cuts across many of the other categories (take the example of some foods – these can be both a provisioning service and a cultural service). This paper has therefore suggested </a:t>
            </a:r>
            <a:r>
              <a:rPr lang="en-US" altLang="en-US" sz="1200" dirty="0" err="1">
                <a:solidFill>
                  <a:schemeClr val="accent1">
                    <a:lumMod val="75000"/>
                  </a:schemeClr>
                </a:solidFill>
                <a:latin typeface="+mn-lt"/>
                <a:cs typeface="Times New Roman" panose="02020603050405020304" pitchFamily="18" charset="0"/>
              </a:rPr>
              <a:t>categorising</a:t>
            </a:r>
            <a:r>
              <a:rPr lang="en-US" altLang="en-US" sz="1200" dirty="0">
                <a:solidFill>
                  <a:schemeClr val="accent1">
                    <a:lumMod val="75000"/>
                  </a:schemeClr>
                </a:solidFill>
                <a:latin typeface="+mn-lt"/>
                <a:cs typeface="Times New Roman" panose="02020603050405020304" pitchFamily="18" charset="0"/>
              </a:rPr>
              <a:t> ecosystem services as material, non-material and regulating.</a:t>
            </a:r>
          </a:p>
        </p:txBody>
      </p:sp>
      <p:sp>
        <p:nvSpPr>
          <p:cNvPr id="4" name="Slide Number Placeholder 3"/>
          <p:cNvSpPr>
            <a:spLocks noGrp="1"/>
          </p:cNvSpPr>
          <p:nvPr>
            <p:ph type="sldNum" sz="quarter" idx="10"/>
          </p:nvPr>
        </p:nvSpPr>
        <p:spPr/>
        <p:txBody>
          <a:bodyPr/>
          <a:lstStyle/>
          <a:p>
            <a:fld id="{D536A055-F74D-284E-8E9F-F2FBD7D2465E}" type="slidenum">
              <a:rPr lang="en-US" smtClean="0"/>
              <a:t>12</a:t>
            </a:fld>
            <a:endParaRPr lang="en-US"/>
          </a:p>
        </p:txBody>
      </p:sp>
    </p:spTree>
    <p:extLst>
      <p:ext uri="{BB962C8B-B14F-4D97-AF65-F5344CB8AC3E}">
        <p14:creationId xmlns:p14="http://schemas.microsoft.com/office/powerpoint/2010/main" val="10624096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GB" dirty="0"/>
              <a:t>Ecosystem services are central to human survival, and to social and economic development especially for the poor and vulnerable sectors of the society</a:t>
            </a:r>
          </a:p>
          <a:p>
            <a:pPr marL="171450" indent="-171450">
              <a:buFont typeface="Arial" panose="020B0604020202020204" pitchFamily="34" charset="0"/>
              <a:buChar char="•"/>
              <a:defRPr/>
            </a:pPr>
            <a:r>
              <a:rPr lang="en-US" dirty="0"/>
              <a:t>Ecosystems provide </a:t>
            </a:r>
            <a:r>
              <a:rPr lang="en-GB" dirty="0"/>
              <a:t>individuals, households, businesses and industries </a:t>
            </a:r>
            <a:r>
              <a:rPr lang="en-US" dirty="0"/>
              <a:t>with a wide range of services</a:t>
            </a:r>
          </a:p>
          <a:p>
            <a:pPr marL="171450" indent="-171450">
              <a:buFont typeface="Arial" panose="020B0604020202020204" pitchFamily="34" charset="0"/>
              <a:buChar char="•"/>
              <a:defRPr/>
            </a:pPr>
            <a:r>
              <a:rPr lang="en-US" dirty="0"/>
              <a:t>In 2005, the </a:t>
            </a:r>
            <a:r>
              <a:rPr lang="en-GB" dirty="0"/>
              <a:t>Millennium Ecosystem Assessment identified and categorised ecosystem services </a:t>
            </a:r>
            <a:r>
              <a:rPr lang="en-US" dirty="0"/>
              <a:t>into four categories: </a:t>
            </a:r>
          </a:p>
          <a:p>
            <a:pPr marL="628650" lvl="1" indent="-171450">
              <a:buFont typeface="Arial" panose="020B0604020202020204" pitchFamily="34" charset="0"/>
              <a:buChar char="•"/>
              <a:defRPr/>
            </a:pPr>
            <a:r>
              <a:rPr lang="en-US" dirty="0"/>
              <a:t>Provisioning services: </a:t>
            </a:r>
            <a:r>
              <a:rPr lang="en-US" dirty="0">
                <a:ea typeface="ＭＳ Ｐゴシック" pitchFamily="34" charset="-128"/>
              </a:rPr>
              <a:t>Food, Fibre, Genetic Resources, Biochemicals, Fresh Water </a:t>
            </a:r>
          </a:p>
          <a:p>
            <a:pPr marL="628650" lvl="1" indent="-171450">
              <a:buFont typeface="Arial" panose="020B0604020202020204" pitchFamily="34" charset="0"/>
              <a:buChar char="•"/>
              <a:defRPr/>
            </a:pPr>
            <a:r>
              <a:rPr lang="en-US" dirty="0"/>
              <a:t>Regulating services: </a:t>
            </a:r>
            <a:r>
              <a:rPr lang="en-US" dirty="0">
                <a:ea typeface="ＭＳ Ｐゴシック" pitchFamily="34" charset="-128"/>
              </a:rPr>
              <a:t>Air quality regulation, Climate regulation, Water regulation, Erosion regulation, Water purification, Waste treatment, Disease regulation, Pest regulation, Pollination, Natural hazard regulation</a:t>
            </a:r>
          </a:p>
          <a:p>
            <a:pPr marL="628650" lvl="1" indent="-171450">
              <a:buFont typeface="Arial" panose="020B0604020202020204" pitchFamily="34" charset="0"/>
              <a:buChar char="•"/>
              <a:defRPr/>
            </a:pPr>
            <a:r>
              <a:rPr lang="en-US" dirty="0"/>
              <a:t>Cultural services: </a:t>
            </a:r>
            <a:r>
              <a:rPr lang="en-GB" dirty="0"/>
              <a:t>Spiritual and religious values, Aesthetic values, Recreation and ecotourism</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Supporting services: Nutrient cycling, soil formation, (p</a:t>
            </a:r>
            <a:r>
              <a:rPr lang="en-US" dirty="0">
                <a:cs typeface="Arial" pitchFamily="34" charset="0"/>
              </a:rPr>
              <a:t>rovides </a:t>
            </a:r>
            <a:r>
              <a:rPr lang="en-GB" dirty="0"/>
              <a:t>living spaces for plants or animals thereby maintaining the diversity of plants and animals). NB this service underpins all the others.</a:t>
            </a:r>
            <a:endParaRPr lang="en-US" sz="1200" dirty="0">
              <a:solidFill>
                <a:schemeClr val="tx1"/>
              </a:solidFill>
              <a:latin typeface="+mn-lt"/>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200" dirty="0">
                <a:solidFill>
                  <a:schemeClr val="accent1">
                    <a:lumMod val="75000"/>
                  </a:schemeClr>
                </a:solidFill>
                <a:latin typeface="+mn-lt"/>
                <a:cs typeface="Times New Roman" panose="02020603050405020304" pitchFamily="18" charset="0"/>
              </a:rPr>
              <a:t>NB. Although the four categories defined by the MA are still the most widely used, there is much debate about how best to </a:t>
            </a:r>
            <a:r>
              <a:rPr lang="en-US" altLang="en-US" sz="1200" dirty="0" err="1">
                <a:solidFill>
                  <a:schemeClr val="accent1">
                    <a:lumMod val="75000"/>
                  </a:schemeClr>
                </a:solidFill>
                <a:latin typeface="+mn-lt"/>
                <a:cs typeface="Times New Roman" panose="02020603050405020304" pitchFamily="18" charset="0"/>
              </a:rPr>
              <a:t>categorise</a:t>
            </a:r>
            <a:r>
              <a:rPr lang="en-US" altLang="en-US" sz="1200" dirty="0">
                <a:solidFill>
                  <a:schemeClr val="accent1">
                    <a:lumMod val="75000"/>
                  </a:schemeClr>
                </a:solidFill>
                <a:latin typeface="+mn-lt"/>
                <a:cs typeface="Times New Roman" panose="02020603050405020304" pitchFamily="18" charset="0"/>
              </a:rPr>
              <a:t> ecosystem services. For example, a recent paper by Diaz </a:t>
            </a:r>
            <a:r>
              <a:rPr lang="en-US" altLang="en-US" sz="1200" i="1" dirty="0">
                <a:solidFill>
                  <a:schemeClr val="accent1">
                    <a:lumMod val="75000"/>
                  </a:schemeClr>
                </a:solidFill>
                <a:latin typeface="+mn-lt"/>
                <a:cs typeface="Times New Roman" panose="02020603050405020304" pitchFamily="18" charset="0"/>
              </a:rPr>
              <a:t>et al. </a:t>
            </a:r>
            <a:r>
              <a:rPr lang="en-US" altLang="en-US" sz="1200" dirty="0">
                <a:solidFill>
                  <a:schemeClr val="accent1">
                    <a:lumMod val="75000"/>
                  </a:schemeClr>
                </a:solidFill>
                <a:latin typeface="+mn-lt"/>
                <a:cs typeface="Times New Roman" panose="02020603050405020304" pitchFamily="18" charset="0"/>
              </a:rPr>
              <a:t>(2018) makes the point that cultural services should not be a separate category as culture cuts across many of the other categories (take the example of some foods – these can be both a provisioning service and a cultural service). This paper has therefore suggested </a:t>
            </a:r>
            <a:r>
              <a:rPr lang="en-US" altLang="en-US" sz="1200" dirty="0" err="1">
                <a:solidFill>
                  <a:schemeClr val="accent1">
                    <a:lumMod val="75000"/>
                  </a:schemeClr>
                </a:solidFill>
                <a:latin typeface="+mn-lt"/>
                <a:cs typeface="Times New Roman" panose="02020603050405020304" pitchFamily="18" charset="0"/>
              </a:rPr>
              <a:t>categorising</a:t>
            </a:r>
            <a:r>
              <a:rPr lang="en-US" altLang="en-US" sz="1200" dirty="0">
                <a:solidFill>
                  <a:schemeClr val="accent1">
                    <a:lumMod val="75000"/>
                  </a:schemeClr>
                </a:solidFill>
                <a:latin typeface="+mn-lt"/>
                <a:cs typeface="Times New Roman" panose="02020603050405020304" pitchFamily="18" charset="0"/>
              </a:rPr>
              <a:t> ecosystem services as material, non-material and regulating.</a:t>
            </a:r>
          </a:p>
        </p:txBody>
      </p:sp>
      <p:sp>
        <p:nvSpPr>
          <p:cNvPr id="4" name="Slide Number Placeholder 3"/>
          <p:cNvSpPr>
            <a:spLocks noGrp="1"/>
          </p:cNvSpPr>
          <p:nvPr>
            <p:ph type="sldNum" sz="quarter" idx="10"/>
          </p:nvPr>
        </p:nvSpPr>
        <p:spPr/>
        <p:txBody>
          <a:bodyPr/>
          <a:lstStyle/>
          <a:p>
            <a:fld id="{D536A055-F74D-284E-8E9F-F2FBD7D2465E}" type="slidenum">
              <a:rPr lang="en-US" smtClean="0"/>
              <a:t>13</a:t>
            </a:fld>
            <a:endParaRPr lang="en-US"/>
          </a:p>
        </p:txBody>
      </p:sp>
    </p:spTree>
    <p:extLst>
      <p:ext uri="{BB962C8B-B14F-4D97-AF65-F5344CB8AC3E}">
        <p14:creationId xmlns:p14="http://schemas.microsoft.com/office/powerpoint/2010/main" val="3162484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515938"/>
            <a:ext cx="4565650" cy="2568575"/>
          </a:xfrm>
        </p:spPr>
      </p:sp>
      <p:sp>
        <p:nvSpPr>
          <p:cNvPr id="3" name="Notes Placeholder 2"/>
          <p:cNvSpPr>
            <a:spLocks noGrp="1"/>
          </p:cNvSpPr>
          <p:nvPr>
            <p:ph type="body" idx="1"/>
          </p:nvPr>
        </p:nvSpPr>
        <p:spPr/>
        <p:txBody>
          <a:bodyPr/>
          <a:lstStyle/>
          <a:p>
            <a:r>
              <a:rPr lang="en-GB" dirty="0"/>
              <a:t>https://www.britannica.com/science/national-park</a:t>
            </a:r>
          </a:p>
        </p:txBody>
      </p:sp>
    </p:spTree>
    <p:extLst>
      <p:ext uri="{BB962C8B-B14F-4D97-AF65-F5344CB8AC3E}">
        <p14:creationId xmlns:p14="http://schemas.microsoft.com/office/powerpoint/2010/main" val="39010527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87432F7-1720-48C4-AB20-93F8C3068ED2}" type="slidenum">
              <a:rPr lang="en-US" altLang="en-US"/>
              <a:pPr>
                <a:spcBef>
                  <a:spcPct val="0"/>
                </a:spcBef>
              </a:pPr>
              <a:t>19</a:t>
            </a:fld>
            <a:endParaRPr lang="en-US" altLang="en-US"/>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31852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21</a:t>
            </a:fld>
            <a:endParaRPr lang="en-GB" altLang="en-US"/>
          </a:p>
        </p:txBody>
      </p:sp>
    </p:spTree>
    <p:extLst>
      <p:ext uri="{BB962C8B-B14F-4D97-AF65-F5344CB8AC3E}">
        <p14:creationId xmlns:p14="http://schemas.microsoft.com/office/powerpoint/2010/main" val="703314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12/12/2023</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87900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12/12/2023</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11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12/12/2023</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8766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12/12/2023</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83586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12/12/2023</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81792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12/12/2023</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98252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12/12/2023</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6180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12/12/2023</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9813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12/12/2023</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8532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12/12/2023</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7080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12/12/2023</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3910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2529885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24189247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2 Image">
    <p:bg>
      <p:bgPr>
        <a:solidFill>
          <a:schemeClr val="tx1"/>
        </a:solidFill>
        <a:effectLst/>
      </p:bgPr>
    </p:bg>
    <p:spTree>
      <p:nvGrpSpPr>
        <p:cNvPr id="1" name=""/>
        <p:cNvGrpSpPr/>
        <p:nvPr/>
      </p:nvGrpSpPr>
      <p:grpSpPr>
        <a:xfrm>
          <a:off x="0" y="0"/>
          <a:ext cx="0" cy="0"/>
          <a:chOff x="0" y="0"/>
          <a:chExt cx="0" cy="0"/>
        </a:xfrm>
      </p:grpSpPr>
      <p:sp>
        <p:nvSpPr>
          <p:cNvPr id="3" name="TextBox 2"/>
          <p:cNvSpPr txBox="1"/>
          <p:nvPr userDrawn="1"/>
        </p:nvSpPr>
        <p:spPr>
          <a:xfrm>
            <a:off x="7588577" y="1282045"/>
            <a:ext cx="90944" cy="461665"/>
          </a:xfrm>
          <a:prstGeom prst="rect">
            <a:avLst/>
          </a:prstGeom>
          <a:noFill/>
        </p:spPr>
        <p:txBody>
          <a:bodyPr wrap="none" lIns="0" rIns="90000" rtlCol="0">
            <a:spAutoFit/>
          </a:bodyPr>
          <a:lstStyle/>
          <a:p>
            <a:endParaRPr lang="en-US" sz="2400" b="1" i="0" baseline="0" dirty="0" err="1">
              <a:solidFill>
                <a:schemeClr val="tx1"/>
              </a:solidFill>
              <a:latin typeface="Century gothic" charset="0"/>
            </a:endParaRPr>
          </a:p>
        </p:txBody>
      </p:sp>
      <p:sp>
        <p:nvSpPr>
          <p:cNvPr id="5" name="Picture Placeholder 4"/>
          <p:cNvSpPr>
            <a:spLocks noGrp="1"/>
          </p:cNvSpPr>
          <p:nvPr>
            <p:ph type="pic" sz="quarter" idx="10"/>
          </p:nvPr>
        </p:nvSpPr>
        <p:spPr>
          <a:xfrm>
            <a:off x="6096001" y="0"/>
            <a:ext cx="6096000" cy="6858000"/>
          </a:xfrm>
        </p:spPr>
        <p:txBody>
          <a:bodyPr/>
          <a:lstStyle/>
          <a:p>
            <a:endParaRPr lang="en-US"/>
          </a:p>
        </p:txBody>
      </p:sp>
      <p:sp>
        <p:nvSpPr>
          <p:cNvPr id="11" name="Title 1"/>
          <p:cNvSpPr>
            <a:spLocks noGrp="1"/>
          </p:cNvSpPr>
          <p:nvPr>
            <p:ph type="ctrTitle" hasCustomPrompt="1"/>
          </p:nvPr>
        </p:nvSpPr>
        <p:spPr>
          <a:xfrm>
            <a:off x="658813" y="620713"/>
            <a:ext cx="4789488" cy="908480"/>
          </a:xfrm>
          <a:prstGeom prst="rect">
            <a:avLst/>
          </a:prstGeom>
          <a:noFill/>
        </p:spPr>
        <p:txBody>
          <a:bodyPr anchor="t" anchorCtr="0">
            <a:normAutofit/>
          </a:bodyPr>
          <a:lstStyle>
            <a:lvl1pPr algn="l">
              <a:defRPr sz="4800" b="1" i="0" baseline="0">
                <a:solidFill>
                  <a:srgbClr val="505459"/>
                </a:solidFill>
                <a:latin typeface="Century Gothic" charset="0"/>
              </a:defRPr>
            </a:lvl1pPr>
          </a:lstStyle>
          <a:p>
            <a:r>
              <a:rPr lang="en-US" dirty="0"/>
              <a:t>Headline</a:t>
            </a:r>
          </a:p>
        </p:txBody>
      </p:sp>
      <p:sp>
        <p:nvSpPr>
          <p:cNvPr id="13" name="Text Placeholder 2"/>
          <p:cNvSpPr>
            <a:spLocks noGrp="1"/>
          </p:cNvSpPr>
          <p:nvPr>
            <p:ph type="body" sz="quarter" idx="11" hasCustomPrompt="1"/>
          </p:nvPr>
        </p:nvSpPr>
        <p:spPr>
          <a:xfrm>
            <a:off x="658813" y="1913641"/>
            <a:ext cx="4789487" cy="4287133"/>
          </a:xfrm>
        </p:spPr>
        <p:txBody>
          <a:bodyPr>
            <a:normAutofit/>
          </a:bodyPr>
          <a:lstStyle>
            <a:lvl1pPr marL="0" indent="0">
              <a:lnSpc>
                <a:spcPct val="120000"/>
              </a:lnSpc>
              <a:spcAft>
                <a:spcPts val="1800"/>
              </a:spcAft>
              <a:buNone/>
              <a:defRPr sz="2400"/>
            </a:lvl1pPr>
          </a:lstStyle>
          <a:p>
            <a:pPr>
              <a:lnSpc>
                <a:spcPct val="120000"/>
              </a:lnSpc>
              <a:spcAft>
                <a:spcPts val="1800"/>
              </a:spcAft>
            </a:pPr>
            <a:r>
              <a:rPr lang="en-US"/>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Integer maximus </a:t>
            </a:r>
            <a:r>
              <a:rPr lang="en-US" dirty="0" err="1"/>
              <a:t>massa</a:t>
            </a:r>
            <a:r>
              <a:rPr lang="en-US" dirty="0"/>
              <a:t> </a:t>
            </a:r>
            <a:r>
              <a:rPr lang="en-US" dirty="0" err="1"/>
              <a:t>vel</a:t>
            </a:r>
            <a:r>
              <a:rPr lang="en-US" dirty="0"/>
              <a:t> ante </a:t>
            </a:r>
            <a:r>
              <a:rPr lang="en-US" dirty="0" err="1"/>
              <a:t>commodo</a:t>
            </a:r>
            <a:r>
              <a:rPr lang="en-US" dirty="0"/>
              <a:t> </a:t>
            </a:r>
            <a:r>
              <a:rPr lang="en-US" dirty="0" err="1"/>
              <a:t>volutpat</a:t>
            </a:r>
            <a:r>
              <a:rPr lang="en-US" dirty="0"/>
              <a:t>. </a:t>
            </a:r>
            <a:r>
              <a:rPr lang="en-US" dirty="0" err="1"/>
              <a:t>Ut</a:t>
            </a:r>
            <a:r>
              <a:rPr lang="en-US" dirty="0"/>
              <a:t> </a:t>
            </a:r>
            <a:r>
              <a:rPr lang="en-US" dirty="0" err="1"/>
              <a:t>laoreet</a:t>
            </a:r>
            <a:r>
              <a:rPr lang="en-US" dirty="0"/>
              <a:t>, </a:t>
            </a:r>
            <a:r>
              <a:rPr lang="en-US" dirty="0" err="1"/>
              <a:t>odio</a:t>
            </a:r>
            <a:r>
              <a:rPr lang="en-US" dirty="0"/>
              <a:t> a </a:t>
            </a:r>
            <a:r>
              <a:rPr lang="en-US" dirty="0" err="1"/>
              <a:t>viverra</a:t>
            </a:r>
            <a:r>
              <a:rPr lang="en-US" dirty="0"/>
              <a:t> </a:t>
            </a:r>
            <a:r>
              <a:rPr lang="en-US" dirty="0" err="1"/>
              <a:t>ultrices</a:t>
            </a:r>
            <a:r>
              <a:rPr lang="en-US" dirty="0"/>
              <a:t>, dui </a:t>
            </a:r>
            <a:r>
              <a:rPr lang="en-US" dirty="0" err="1"/>
              <a:t>diam</a:t>
            </a:r>
            <a:r>
              <a:rPr lang="en-US" dirty="0"/>
              <a:t> </a:t>
            </a:r>
            <a:r>
              <a:rPr lang="en-US" dirty="0" err="1"/>
              <a:t>porttitor</a:t>
            </a:r>
            <a:r>
              <a:rPr lang="en-US" dirty="0"/>
              <a:t> lorem, et </a:t>
            </a:r>
            <a:r>
              <a:rPr lang="en-US" dirty="0" err="1"/>
              <a:t>ultrices</a:t>
            </a:r>
            <a:r>
              <a:rPr lang="en-US" dirty="0"/>
              <a:t> </a:t>
            </a:r>
            <a:r>
              <a:rPr lang="en-US" dirty="0" err="1"/>
              <a:t>arcu</a:t>
            </a:r>
            <a:r>
              <a:rPr lang="en-US" dirty="0"/>
              <a:t> </a:t>
            </a:r>
            <a:r>
              <a:rPr lang="en-US" dirty="0" err="1"/>
              <a:t>est</a:t>
            </a:r>
            <a:r>
              <a:rPr lang="en-US" dirty="0"/>
              <a:t> id ante.</a:t>
            </a:r>
          </a:p>
          <a:p>
            <a:pPr>
              <a:lnSpc>
                <a:spcPct val="120000"/>
              </a:lnSpc>
              <a:spcAft>
                <a:spcPts val="1800"/>
              </a:spcAft>
            </a:pPr>
            <a:r>
              <a:rPr lang="en-US" dirty="0" err="1"/>
              <a:t>Sed</a:t>
            </a:r>
            <a:r>
              <a:rPr lang="en-US" dirty="0"/>
              <a:t> </a:t>
            </a:r>
            <a:r>
              <a:rPr lang="en-US" dirty="0" err="1"/>
              <a:t>elementum</a:t>
            </a:r>
            <a:r>
              <a:rPr lang="en-US" dirty="0"/>
              <a:t> </a:t>
            </a:r>
            <a:r>
              <a:rPr lang="en-US" dirty="0" err="1"/>
              <a:t>urna</a:t>
            </a:r>
            <a:r>
              <a:rPr lang="en-US" dirty="0"/>
              <a:t> </a:t>
            </a:r>
            <a:r>
              <a:rPr lang="en-US" dirty="0" err="1"/>
              <a:t>quis</a:t>
            </a:r>
            <a:r>
              <a:rPr lang="en-US" dirty="0"/>
              <a:t> </a:t>
            </a:r>
            <a:r>
              <a:rPr lang="en-US" dirty="0" err="1"/>
              <a:t>rutrum</a:t>
            </a:r>
            <a:r>
              <a:rPr lang="en-US" dirty="0"/>
              <a:t> </a:t>
            </a:r>
            <a:r>
              <a:rPr lang="en-US" dirty="0" err="1"/>
              <a:t>venenatis</a:t>
            </a:r>
            <a:r>
              <a:rPr lang="en-US" dirty="0"/>
              <a:t>. </a:t>
            </a:r>
          </a:p>
        </p:txBody>
      </p:sp>
    </p:spTree>
    <p:extLst>
      <p:ext uri="{BB962C8B-B14F-4D97-AF65-F5344CB8AC3E}">
        <p14:creationId xmlns:p14="http://schemas.microsoft.com/office/powerpoint/2010/main" val="287341346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87081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12/12/2023</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14270816"/>
      </p:ext>
    </p:extLst>
  </p:cSld>
  <p:clrMap bg1="lt1" tx1="dk1" bg2="lt2" tx2="dk2" accent1="accent1" accent2="accent2" accent3="accent3" accent4="accent4" accent5="accent5" accent6="accent6" hlink="hlink" folHlink="folHlink"/>
  <p:sldLayoutIdLst>
    <p:sldLayoutId id="2147484849" r:id="rId1"/>
    <p:sldLayoutId id="2147484850" r:id="rId2"/>
    <p:sldLayoutId id="2147484851" r:id="rId3"/>
    <p:sldLayoutId id="2147484852" r:id="rId4"/>
    <p:sldLayoutId id="2147484853" r:id="rId5"/>
    <p:sldLayoutId id="2147484854" r:id="rId6"/>
    <p:sldLayoutId id="2147484855" r:id="rId7"/>
    <p:sldLayoutId id="2147484856" r:id="rId8"/>
    <p:sldLayoutId id="2147484857" r:id="rId9"/>
    <p:sldLayoutId id="2147484858" r:id="rId10"/>
    <p:sldLayoutId id="2147484859" r:id="rId11"/>
    <p:sldLayoutId id="2147484860" r:id="rId12"/>
    <p:sldLayoutId id="2147484861" r:id="rId13"/>
    <p:sldLayoutId id="2147484879" r:id="rId14"/>
    <p:sldLayoutId id="2147484881" r:id="rId15"/>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ehlAAgIA2bg"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www.journals.elsevier.com/ecological-economic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s://www.millenniumassessment.org/en/index.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www.millenniumassessment.org/en/index.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5.xml"/><Relationship Id="rId5" Type="http://schemas.openxmlformats.org/officeDocument/2006/relationships/hyperlink" Target="https://www.fao.org/ecosystem-services-biodiversity/background/provisioning-services/en/" TargetMode="External"/><Relationship Id="rId4" Type="http://schemas.openxmlformats.org/officeDocument/2006/relationships/hyperlink" Target="http://www.fao.org/ecosystem-services-biodiversity/background/provisioning-services/en/"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fao.org/ecosystem-services-biodiversity/background/regulating-services/en/"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13.jpeg"/><Relationship Id="rId5" Type="http://schemas.openxmlformats.org/officeDocument/2006/relationships/hyperlink" Target="https://earth.org/driven-by-the-climate-crisis-bumblebees-have-plummeted/" TargetMode="External"/><Relationship Id="rId4" Type="http://schemas.openxmlformats.org/officeDocument/2006/relationships/hyperlink" Target="https://ec.europa.eu/jrc/en/news/water-purification-mother-nature-and-its-benefits-societ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fao.org/ecosystem-services-biodiversity/background/cultural-services/en/" TargetMode="External"/><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14.jpeg"/><Relationship Id="rId4" Type="http://schemas.openxmlformats.org/officeDocument/2006/relationships/hyperlink" Target="https://www.scientificamerican.com/article/nature-that-nurtur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hyperlink" Target="http://www.fao.org/ecosystem-services-biodiversity/background/supporting-services/en/"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GQ1JZ1zKdYw?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hyperlink" Target="https://ecosystemsknowledge.net/resources/tool-assessor/all/" TargetMode="External"/><Relationship Id="rId4" Type="http://schemas.openxmlformats.org/officeDocument/2006/relationships/hyperlink" Target="https://ecosystemsknowledge.net/resources/tool-assessor/"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ecosystemsknowledge.net/resources/tool-assessor/"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76893" y="897419"/>
            <a:ext cx="4250955" cy="3204134"/>
          </a:xfrm>
        </p:spPr>
        <p:txBody>
          <a:bodyPr vert="horz" lIns="91440" tIns="45720" rIns="91440" bIns="45720" rtlCol="0" anchor="b">
            <a:normAutofit/>
          </a:bodyPr>
          <a:lstStyle/>
          <a:p>
            <a:pPr algn="l"/>
            <a:r>
              <a:rPr lang="en-US" sz="4800" b="1" dirty="0">
                <a:solidFill>
                  <a:schemeClr val="bg1"/>
                </a:solidFill>
                <a:latin typeface="Neue Haas Grotesk Text Pro" panose="020B0504020202020204" pitchFamily="34" charset="0"/>
              </a:rPr>
              <a:t>Ecosystem Services</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hotograph of the earth">
            <a:extLst>
              <a:ext uri="{FF2B5EF4-FFF2-40B4-BE49-F238E27FC236}">
                <a16:creationId xmlns:a16="http://schemas.microsoft.com/office/drawing/2014/main" id="{2250E737-5414-9252-B025-5CBADD94CC02}"/>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8080CD45-FA62-16CA-4BD3-53B132C50863}"/>
              </a:ext>
            </a:extLst>
          </p:cNvPr>
          <p:cNvSpPr>
            <a:spLocks noGrp="1"/>
          </p:cNvSpPr>
          <p:nvPr>
            <p:ph type="title"/>
          </p:nvPr>
        </p:nvSpPr>
        <p:spPr>
          <a:xfrm>
            <a:off x="661916" y="2852381"/>
            <a:ext cx="3161940" cy="2640247"/>
          </a:xfrm>
        </p:spPr>
        <p:txBody>
          <a:bodyPr vert="horz" lIns="91440" tIns="45720" rIns="91440" bIns="45720" rtlCol="0" anchor="b">
            <a:normAutofit/>
          </a:bodyPr>
          <a:lstStyle/>
          <a:p>
            <a:r>
              <a:rPr lang="en-US" sz="3600" b="1" dirty="0">
                <a:solidFill>
                  <a:schemeClr val="tx1">
                    <a:lumMod val="85000"/>
                    <a:lumOff val="15000"/>
                  </a:schemeClr>
                </a:solidFill>
                <a:latin typeface="Neue Haas Grotesk Text Pro" panose="020B0504020202020204" pitchFamily="34" charset="0"/>
              </a:rPr>
              <a:t>COP28?</a:t>
            </a:r>
          </a:p>
        </p:txBody>
      </p:sp>
      <p:sp>
        <p:nvSpPr>
          <p:cNvPr id="3" name="Content Placeholder 2">
            <a:extLst>
              <a:ext uri="{FF2B5EF4-FFF2-40B4-BE49-F238E27FC236}">
                <a16:creationId xmlns:a16="http://schemas.microsoft.com/office/drawing/2014/main" id="{48D668C2-E2F4-4FE5-E674-F241DF93BA03}"/>
              </a:ext>
            </a:extLst>
          </p:cNvPr>
          <p:cNvSpPr>
            <a:spLocks noGrp="1"/>
          </p:cNvSpPr>
          <p:nvPr>
            <p:ph idx="1"/>
          </p:nvPr>
        </p:nvSpPr>
        <p:spPr>
          <a:xfrm>
            <a:off x="661915" y="5676901"/>
            <a:ext cx="3306089" cy="665802"/>
          </a:xfrm>
        </p:spPr>
        <p:txBody>
          <a:bodyPr vert="horz" lIns="91440" tIns="45720" rIns="91440" bIns="45720" rtlCol="0">
            <a:normAutofit/>
          </a:bodyPr>
          <a:lstStyle/>
          <a:p>
            <a:pPr marL="0" indent="0">
              <a:buNone/>
            </a:pPr>
            <a:r>
              <a:rPr lang="en-US" sz="1600" dirty="0">
                <a:solidFill>
                  <a:schemeClr val="tx1">
                    <a:lumMod val="85000"/>
                    <a:lumOff val="15000"/>
                  </a:schemeClr>
                </a:solidFill>
                <a:hlinkClick r:id="rId3"/>
              </a:rPr>
              <a:t>(3) We delivered world first after world first - YouTube</a:t>
            </a:r>
            <a:endParaRPr lang="en-US" sz="1600" dirty="0">
              <a:solidFill>
                <a:schemeClr val="tx1">
                  <a:lumMod val="85000"/>
                  <a:lumOff val="15000"/>
                </a:schemeClr>
              </a:solidFill>
            </a:endParaRPr>
          </a:p>
        </p:txBody>
      </p:sp>
    </p:spTree>
    <p:extLst>
      <p:ext uri="{BB962C8B-B14F-4D97-AF65-F5344CB8AC3E}">
        <p14:creationId xmlns:p14="http://schemas.microsoft.com/office/powerpoint/2010/main" val="1772822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a:bodyPr>
          <a:lstStyle/>
          <a:p>
            <a:r>
              <a:rPr lang="en-GB" sz="3200" dirty="0">
                <a:solidFill>
                  <a:schemeClr val="bg1"/>
                </a:solidFill>
                <a:latin typeface="Neue Haas Grotesk Text Pro" panose="020B0504020202020204" pitchFamily="34" charset="0"/>
              </a:rPr>
              <a:t>Lecture Outline</a:t>
            </a:r>
            <a:endParaRPr lang="en-US" sz="3200" dirty="0">
              <a:solidFill>
                <a:schemeClr val="bg1"/>
              </a:solidFill>
              <a:latin typeface="Neue Haas Grotesk Text Pro" panose="020B0504020202020204" pitchFamily="34" charset="0"/>
            </a:endParaRPr>
          </a:p>
        </p:txBody>
      </p:sp>
      <p:sp>
        <p:nvSpPr>
          <p:cNvPr id="4" name="Text Placeholder 3"/>
          <p:cNvSpPr>
            <a:spLocks noGrp="1"/>
          </p:cNvSpPr>
          <p:nvPr>
            <p:ph type="body" sz="quarter" idx="11"/>
          </p:nvPr>
        </p:nvSpPr>
        <p:spPr>
          <a:xfrm>
            <a:off x="658813" y="1913641"/>
            <a:ext cx="5653211" cy="4287133"/>
          </a:xfrm>
        </p:spPr>
        <p:txBody>
          <a:bodyPr>
            <a:normAutofit/>
          </a:bodyPr>
          <a:lstStyle/>
          <a:p>
            <a:pPr marL="342900" indent="-342900">
              <a:lnSpc>
                <a:spcPct val="100000"/>
              </a:lnSpc>
              <a:buFont typeface="Arial" panose="020B0604020202020204" pitchFamily="34" charset="0"/>
              <a:buChar char="•"/>
            </a:pPr>
            <a:r>
              <a:rPr lang="en-US" b="1" dirty="0">
                <a:solidFill>
                  <a:schemeClr val="bg1"/>
                </a:solidFill>
              </a:rPr>
              <a:t>COP28 + Oceans Discussion</a:t>
            </a:r>
          </a:p>
          <a:p>
            <a:pPr marL="342900" indent="-342900">
              <a:lnSpc>
                <a:spcPct val="100000"/>
              </a:lnSpc>
              <a:buFont typeface="Arial" panose="020B0604020202020204" pitchFamily="34" charset="0"/>
              <a:buChar char="•"/>
            </a:pPr>
            <a:r>
              <a:rPr lang="en-US" b="1" dirty="0">
                <a:solidFill>
                  <a:schemeClr val="bg1"/>
                </a:solidFill>
              </a:rPr>
              <a:t>Ecosystem Services</a:t>
            </a:r>
          </a:p>
          <a:p>
            <a:pPr marL="342900" indent="-342900">
              <a:lnSpc>
                <a:spcPct val="100000"/>
              </a:lnSpc>
              <a:buFont typeface="Arial" panose="020B0604020202020204" pitchFamily="34" charset="0"/>
              <a:buChar char="•"/>
            </a:pPr>
            <a:r>
              <a:rPr lang="en-US" b="1" dirty="0">
                <a:solidFill>
                  <a:schemeClr val="bg1"/>
                </a:solidFill>
              </a:rPr>
              <a:t>Digital Tools for Assessment (Activity)</a:t>
            </a:r>
          </a:p>
          <a:p>
            <a:pPr marL="342900" indent="-342900">
              <a:lnSpc>
                <a:spcPct val="100000"/>
              </a:lnSpc>
              <a:buFont typeface="Arial" panose="020B0604020202020204" pitchFamily="34" charset="0"/>
              <a:buChar char="•"/>
            </a:pPr>
            <a:r>
              <a:rPr lang="en-US" dirty="0">
                <a:solidFill>
                  <a:schemeClr val="bg1"/>
                </a:solidFill>
              </a:rPr>
              <a:t>Frameworks for Ecosystem Services</a:t>
            </a:r>
          </a:p>
          <a:p>
            <a:pPr marL="342900" indent="-342900">
              <a:lnSpc>
                <a:spcPct val="100000"/>
              </a:lnSpc>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1738499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touching a small plant">
            <a:extLst>
              <a:ext uri="{FF2B5EF4-FFF2-40B4-BE49-F238E27FC236}">
                <a16:creationId xmlns:a16="http://schemas.microsoft.com/office/drawing/2014/main" id="{8765788C-FCF0-6DA8-FC69-05D1FC349739}"/>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3047" y="10"/>
            <a:ext cx="12191999" cy="6857990"/>
          </a:xfrm>
          <a:prstGeom prst="rect">
            <a:avLst/>
          </a:prstGeom>
        </p:spPr>
      </p:pic>
      <p:sp>
        <p:nvSpPr>
          <p:cNvPr id="23" name="Rectangle 22">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321733" y="554845"/>
            <a:ext cx="10656891" cy="3902673"/>
          </a:xfrm>
        </p:spPr>
        <p:txBody>
          <a:bodyPr vert="horz" lIns="91440" tIns="45720" rIns="91440" bIns="45720" rtlCol="0" anchor="t">
            <a:normAutofit/>
          </a:bodyPr>
          <a:lstStyle/>
          <a:p>
            <a:r>
              <a:rPr lang="en-US" sz="3600" b="1" dirty="0">
                <a:solidFill>
                  <a:srgbClr val="FFFFFF"/>
                </a:solidFill>
                <a:latin typeface="Neue Haas Grotesk Text Pro" panose="020B0504020202020204" pitchFamily="34" charset="0"/>
              </a:rPr>
              <a:t>Defining ecosystem services</a:t>
            </a:r>
          </a:p>
        </p:txBody>
      </p:sp>
      <p:sp>
        <p:nvSpPr>
          <p:cNvPr id="25" name="Rectangle 24">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07D38376-FECD-534F-A6E6-AEE75D6FBBB4}"/>
              </a:ext>
            </a:extLst>
          </p:cNvPr>
          <p:cNvSpPr>
            <a:spLocks noGrp="1"/>
          </p:cNvSpPr>
          <p:nvPr>
            <p:ph type="body" idx="1"/>
          </p:nvPr>
        </p:nvSpPr>
        <p:spPr>
          <a:xfrm>
            <a:off x="315523" y="4718033"/>
            <a:ext cx="10678296" cy="1175039"/>
          </a:xfrm>
        </p:spPr>
        <p:txBody>
          <a:bodyPr vert="horz" lIns="91440" tIns="45720" rIns="91440" bIns="45720" rtlCol="0" anchor="b">
            <a:normAutofit/>
          </a:bodyPr>
          <a:lstStyle/>
          <a:p>
            <a:endParaRPr lang="en-US">
              <a:solidFill>
                <a:srgbClr val="FFFFFF"/>
              </a:solidFill>
            </a:endParaRPr>
          </a:p>
        </p:txBody>
      </p:sp>
    </p:spTree>
    <p:extLst>
      <p:ext uri="{BB962C8B-B14F-4D97-AF65-F5344CB8AC3E}">
        <p14:creationId xmlns:p14="http://schemas.microsoft.com/office/powerpoint/2010/main" val="1192664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38199" y="548464"/>
            <a:ext cx="3807187" cy="2228074"/>
          </a:xfrm>
        </p:spPr>
        <p:txBody>
          <a:bodyPr>
            <a:normAutofit/>
          </a:bodyPr>
          <a:lstStyle/>
          <a:p>
            <a:r>
              <a:rPr lang="en-GB" sz="4000" b="1">
                <a:latin typeface="Neue Haas Grotesk Text Pro" panose="020B0504020202020204" pitchFamily="34" charset="0"/>
              </a:rPr>
              <a:t>What are ecosystem services?</a:t>
            </a:r>
            <a:endParaRPr lang="en-US" sz="4000" b="1" dirty="0">
              <a:latin typeface="Neue Haas Grotesk Text Pro" panose="020B0504020202020204" pitchFamily="34" charset="0"/>
            </a:endParaRPr>
          </a:p>
        </p:txBody>
      </p:sp>
      <p:sp>
        <p:nvSpPr>
          <p:cNvPr id="5" name="Content Placeholder 4"/>
          <p:cNvSpPr>
            <a:spLocks noGrp="1"/>
          </p:cNvSpPr>
          <p:nvPr>
            <p:ph idx="1"/>
          </p:nvPr>
        </p:nvSpPr>
        <p:spPr>
          <a:xfrm>
            <a:off x="838201" y="2962279"/>
            <a:ext cx="3799425" cy="3143241"/>
          </a:xfrm>
        </p:spPr>
        <p:txBody>
          <a:bodyPr>
            <a:normAutofit/>
          </a:bodyPr>
          <a:lstStyle/>
          <a:p>
            <a:r>
              <a:rPr lang="en-GB" altLang="en-US" sz="2000" b="1" i="1" kern="0">
                <a:cs typeface="Times New Roman" panose="02020603050405020304" pitchFamily="18" charset="0"/>
              </a:rPr>
              <a:t>“the benefits people obtain from ecosystems” </a:t>
            </a:r>
          </a:p>
          <a:p>
            <a:pPr marL="252000" indent="0">
              <a:buNone/>
            </a:pPr>
            <a:r>
              <a:rPr lang="en-GB" altLang="en-US" sz="2000" kern="0">
                <a:cs typeface="Times New Roman" panose="02020603050405020304" pitchFamily="18" charset="0"/>
              </a:rPr>
              <a:t>(MA 2005)</a:t>
            </a:r>
          </a:p>
          <a:p>
            <a:pPr marL="0" indent="0">
              <a:buNone/>
            </a:pPr>
            <a:endParaRPr lang="en-GB" altLang="en-US" sz="2000" kern="0">
              <a:cs typeface="Times New Roman" panose="02020603050405020304" pitchFamily="18" charset="0"/>
            </a:endParaRPr>
          </a:p>
          <a:p>
            <a:pPr marL="0" indent="0">
              <a:buNone/>
            </a:pPr>
            <a:r>
              <a:rPr lang="en-GB" altLang="en-US" sz="2000" b="1" kern="0">
                <a:cs typeface="Times New Roman" panose="02020603050405020304" pitchFamily="18" charset="0"/>
              </a:rPr>
              <a:t>Note: </a:t>
            </a:r>
            <a:r>
              <a:rPr lang="en-GB" altLang="en-US" sz="2000" kern="0">
                <a:cs typeface="Times New Roman" panose="02020603050405020304" pitchFamily="18" charset="0"/>
              </a:rPr>
              <a:t>that the concept of ecosystem services takes a very anthropocentric perspective</a:t>
            </a:r>
          </a:p>
        </p:txBody>
      </p:sp>
      <p:pic>
        <p:nvPicPr>
          <p:cNvPr id="20" name="Picture 19" descr="Autumn Leaves">
            <a:extLst>
              <a:ext uri="{FF2B5EF4-FFF2-40B4-BE49-F238E27FC236}">
                <a16:creationId xmlns:a16="http://schemas.microsoft.com/office/drawing/2014/main" id="{F9F67E59-641A-D771-2489-B1E10CE40DB2}"/>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b="-1"/>
          <a:stretch/>
        </p:blipFill>
        <p:spPr>
          <a:xfrm>
            <a:off x="5010386" y="10"/>
            <a:ext cx="7181613" cy="6857990"/>
          </a:xfrm>
          <a:prstGeom prst="rect">
            <a:avLst/>
          </a:prstGeom>
          <a:effectLst/>
        </p:spPr>
      </p:pic>
    </p:spTree>
    <p:extLst>
      <p:ext uri="{BB962C8B-B14F-4D97-AF65-F5344CB8AC3E}">
        <p14:creationId xmlns:p14="http://schemas.microsoft.com/office/powerpoint/2010/main" val="1365184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69614" y="56505"/>
            <a:ext cx="8798387" cy="1067354"/>
          </a:xfrm>
        </p:spPr>
        <p:txBody>
          <a:bodyPr>
            <a:noAutofit/>
          </a:bodyPr>
          <a:lstStyle/>
          <a:p>
            <a:r>
              <a:rPr lang="en-GB" sz="3100" b="1" dirty="0">
                <a:latin typeface="Neue Haas Grotesk Text Pro" panose="020B0504020202020204" pitchFamily="34" charset="0"/>
                <a:cs typeface="Times New Roman" panose="02020603050405020304" pitchFamily="18" charset="0"/>
              </a:rPr>
              <a:t>Origin of the Concept of Ecosystem Services</a:t>
            </a:r>
          </a:p>
        </p:txBody>
      </p:sp>
      <p:sp>
        <p:nvSpPr>
          <p:cNvPr id="2" name="Content Placeholder 1">
            <a:extLst>
              <a:ext uri="{FF2B5EF4-FFF2-40B4-BE49-F238E27FC236}">
                <a16:creationId xmlns:a16="http://schemas.microsoft.com/office/drawing/2014/main" id="{C3BF541C-90A2-D546-AB53-AED4CF7DFF86}"/>
              </a:ext>
            </a:extLst>
          </p:cNvPr>
          <p:cNvSpPr>
            <a:spLocks noGrp="1"/>
          </p:cNvSpPr>
          <p:nvPr>
            <p:ph idx="4294967295"/>
          </p:nvPr>
        </p:nvSpPr>
        <p:spPr>
          <a:xfrm>
            <a:off x="1901697" y="916315"/>
            <a:ext cx="7886700" cy="652462"/>
          </a:xfrm>
        </p:spPr>
        <p:txBody>
          <a:bodyPr>
            <a:normAutofit/>
          </a:bodyPr>
          <a:lstStyle/>
          <a:p>
            <a:pPr marL="0" indent="0">
              <a:buNone/>
            </a:pPr>
            <a:r>
              <a:rPr lang="en-GB" sz="1800" b="1" dirty="0">
                <a:solidFill>
                  <a:schemeClr val="accent1"/>
                </a:solidFill>
                <a:cs typeface="Times New Roman" panose="02020603050405020304" pitchFamily="18" charset="0"/>
              </a:rPr>
              <a:t>Three stages: </a:t>
            </a:r>
            <a:r>
              <a:rPr lang="en-GB" sz="1800" dirty="0">
                <a:solidFill>
                  <a:schemeClr val="accent1"/>
                </a:solidFill>
                <a:cs typeface="Times New Roman" panose="02020603050405020304" pitchFamily="18" charset="0"/>
              </a:rPr>
              <a:t>(</a:t>
            </a:r>
            <a:r>
              <a:rPr lang="en-GB" sz="1800" dirty="0" err="1">
                <a:solidFill>
                  <a:schemeClr val="accent1"/>
                </a:solidFill>
                <a:cs typeface="Times New Roman" panose="02020603050405020304" pitchFamily="18" charset="0"/>
              </a:rPr>
              <a:t>i</a:t>
            </a:r>
            <a:r>
              <a:rPr lang="en-GB" sz="1800" dirty="0">
                <a:solidFill>
                  <a:schemeClr val="accent1"/>
                </a:solidFill>
                <a:cs typeface="Times New Roman" panose="02020603050405020304" pitchFamily="18" charset="0"/>
              </a:rPr>
              <a:t>) Origin and Genesis; (ii) Scientific Agenda; and (iii) Policy Agenda (Gomez-</a:t>
            </a:r>
            <a:r>
              <a:rPr lang="en-GB" sz="1800" dirty="0" err="1">
                <a:solidFill>
                  <a:schemeClr val="accent1"/>
                </a:solidFill>
                <a:cs typeface="Times New Roman" panose="02020603050405020304" pitchFamily="18" charset="0"/>
              </a:rPr>
              <a:t>Baggethun</a:t>
            </a:r>
            <a:r>
              <a:rPr lang="en-GB" sz="1800" dirty="0">
                <a:solidFill>
                  <a:schemeClr val="accent1"/>
                </a:solidFill>
                <a:cs typeface="Times New Roman" panose="02020603050405020304" pitchFamily="18" charset="0"/>
              </a:rPr>
              <a:t> </a:t>
            </a:r>
            <a:r>
              <a:rPr lang="en-GB" sz="1800" i="1" dirty="0">
                <a:solidFill>
                  <a:schemeClr val="accent1"/>
                </a:solidFill>
                <a:cs typeface="Times New Roman" panose="02020603050405020304" pitchFamily="18" charset="0"/>
              </a:rPr>
              <a:t>et al. </a:t>
            </a:r>
            <a:r>
              <a:rPr lang="en-GB" sz="1800" dirty="0">
                <a:solidFill>
                  <a:schemeClr val="accent1"/>
                </a:solidFill>
                <a:cs typeface="Times New Roman" panose="02020603050405020304" pitchFamily="18" charset="0"/>
              </a:rPr>
              <a:t>2010)</a:t>
            </a:r>
          </a:p>
        </p:txBody>
      </p:sp>
      <p:sp>
        <p:nvSpPr>
          <p:cNvPr id="5" name="Content Placeholder 1">
            <a:extLst>
              <a:ext uri="{FF2B5EF4-FFF2-40B4-BE49-F238E27FC236}">
                <a16:creationId xmlns:a16="http://schemas.microsoft.com/office/drawing/2014/main" id="{FD15A6F2-95ED-9F4F-AEEB-46D33539A712}"/>
              </a:ext>
            </a:extLst>
          </p:cNvPr>
          <p:cNvSpPr txBox="1">
            <a:spLocks/>
          </p:cNvSpPr>
          <p:nvPr/>
        </p:nvSpPr>
        <p:spPr>
          <a:xfrm>
            <a:off x="2305050" y="1230130"/>
            <a:ext cx="7886700" cy="6517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4"/>
              </a:buClr>
              <a:buFont typeface="Arial" panose="020B0604020202020204" pitchFamily="34" charset="0"/>
              <a:buChar char="•"/>
              <a:defRPr sz="2800" kern="1200">
                <a:solidFill>
                  <a:srgbClr val="004C96"/>
                </a:solidFill>
                <a:latin typeface="+mn-lt"/>
                <a:ea typeface="+mn-ea"/>
                <a:cs typeface="+mn-cs"/>
              </a:defRPr>
            </a:lvl1pPr>
            <a:lvl2pPr marL="685800" indent="-228600" algn="l" defTabSz="914400" rtl="0" eaLnBrk="1" latinLnBrk="0" hangingPunct="1">
              <a:lnSpc>
                <a:spcPct val="90000"/>
              </a:lnSpc>
              <a:spcBef>
                <a:spcPts val="500"/>
              </a:spcBef>
              <a:buClr>
                <a:schemeClr val="accent4"/>
              </a:buClr>
              <a:buFont typeface="Arial" panose="020B0604020202020204" pitchFamily="34" charset="0"/>
              <a:buChar char="•"/>
              <a:defRPr sz="2400" kern="1200">
                <a:solidFill>
                  <a:srgbClr val="004C96"/>
                </a:solidFill>
                <a:latin typeface="+mn-lt"/>
                <a:ea typeface="+mn-ea"/>
                <a:cs typeface="+mn-cs"/>
              </a:defRPr>
            </a:lvl2pPr>
            <a:lvl3pPr marL="1143000" indent="-228600" algn="l" defTabSz="914400" rtl="0" eaLnBrk="1" latinLnBrk="0" hangingPunct="1">
              <a:lnSpc>
                <a:spcPct val="90000"/>
              </a:lnSpc>
              <a:spcBef>
                <a:spcPts val="500"/>
              </a:spcBef>
              <a:buClr>
                <a:schemeClr val="accent4"/>
              </a:buClr>
              <a:buFont typeface="Arial" panose="020B0604020202020204" pitchFamily="34" charset="0"/>
              <a:buChar char="•"/>
              <a:defRPr sz="2000" kern="1200">
                <a:solidFill>
                  <a:srgbClr val="004C96"/>
                </a:solidFill>
                <a:latin typeface="+mn-lt"/>
                <a:ea typeface="+mn-ea"/>
                <a:cs typeface="+mn-cs"/>
              </a:defRPr>
            </a:lvl3pPr>
            <a:lvl4pPr marL="1600200" indent="-228600" algn="l" defTabSz="914400" rtl="0" eaLnBrk="1" latinLnBrk="0" hangingPunct="1">
              <a:lnSpc>
                <a:spcPct val="90000"/>
              </a:lnSpc>
              <a:spcBef>
                <a:spcPts val="500"/>
              </a:spcBef>
              <a:buClr>
                <a:schemeClr val="accent4"/>
              </a:buClr>
              <a:buFont typeface="Arial" panose="020B0604020202020204" pitchFamily="34" charset="0"/>
              <a:buChar char="•"/>
              <a:defRPr sz="1800" kern="1200">
                <a:solidFill>
                  <a:srgbClr val="004C96"/>
                </a:solidFill>
                <a:latin typeface="+mn-lt"/>
                <a:ea typeface="+mn-ea"/>
                <a:cs typeface="+mn-cs"/>
              </a:defRPr>
            </a:lvl4pPr>
            <a:lvl5pPr marL="2057400" indent="-228600" algn="l" defTabSz="914400" rtl="0" eaLnBrk="1" latinLnBrk="0" hangingPunct="1">
              <a:lnSpc>
                <a:spcPct val="90000"/>
              </a:lnSpc>
              <a:spcBef>
                <a:spcPts val="500"/>
              </a:spcBef>
              <a:buClr>
                <a:schemeClr val="accent4"/>
              </a:buClr>
              <a:buFont typeface="Arial" panose="020B0604020202020204" pitchFamily="34" charset="0"/>
              <a:buChar char="•"/>
              <a:defRPr sz="1800" kern="1200">
                <a:solidFill>
                  <a:srgbClr val="004C9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solidFill>
                <a:schemeClr val="accent1"/>
              </a:solidFill>
              <a:cs typeface="Times New Roman" panose="02020603050405020304" pitchFamily="18" charset="0"/>
            </a:endParaRPr>
          </a:p>
        </p:txBody>
      </p:sp>
      <p:pic>
        <p:nvPicPr>
          <p:cNvPr id="4" name="Picture 3">
            <a:extLst>
              <a:ext uri="{FF2B5EF4-FFF2-40B4-BE49-F238E27FC236}">
                <a16:creationId xmlns:a16="http://schemas.microsoft.com/office/drawing/2014/main" id="{0AED506A-5540-F449-9647-DCA9751C790A}"/>
              </a:ext>
            </a:extLst>
          </p:cNvPr>
          <p:cNvPicPr>
            <a:picLocks noChangeAspect="1"/>
          </p:cNvPicPr>
          <p:nvPr/>
        </p:nvPicPr>
        <p:blipFill>
          <a:blip r:embed="rId3"/>
          <a:stretch>
            <a:fillRect/>
          </a:stretch>
        </p:blipFill>
        <p:spPr>
          <a:xfrm>
            <a:off x="1703512" y="1695008"/>
            <a:ext cx="9311152" cy="4850296"/>
          </a:xfrm>
          <a:prstGeom prst="rect">
            <a:avLst/>
          </a:prstGeom>
        </p:spPr>
      </p:pic>
      <p:sp>
        <p:nvSpPr>
          <p:cNvPr id="6" name="TextBox 5">
            <a:extLst>
              <a:ext uri="{FF2B5EF4-FFF2-40B4-BE49-F238E27FC236}">
                <a16:creationId xmlns:a16="http://schemas.microsoft.com/office/drawing/2014/main" id="{3A65D3BE-9F80-D340-BE4D-FFAEC5C13CCD}"/>
              </a:ext>
            </a:extLst>
          </p:cNvPr>
          <p:cNvSpPr txBox="1"/>
          <p:nvPr/>
        </p:nvSpPr>
        <p:spPr>
          <a:xfrm>
            <a:off x="3865604" y="6312527"/>
            <a:ext cx="4471034" cy="415498"/>
          </a:xfrm>
          <a:prstGeom prst="rect">
            <a:avLst/>
          </a:prstGeom>
          <a:noFill/>
        </p:spPr>
        <p:txBody>
          <a:bodyPr wrap="square" rtlCol="0">
            <a:spAutoFit/>
          </a:bodyPr>
          <a:lstStyle/>
          <a:p>
            <a:pPr algn="ctr"/>
            <a:r>
              <a:rPr lang="en-US" sz="700" dirty="0">
                <a:solidFill>
                  <a:schemeClr val="tx1">
                    <a:alpha val="70000"/>
                  </a:schemeClr>
                </a:solidFill>
              </a:rPr>
              <a:t>Reprinted from </a:t>
            </a:r>
            <a:r>
              <a:rPr lang="en-US" sz="700" dirty="0">
                <a:solidFill>
                  <a:schemeClr val="tx1">
                    <a:alpha val="70000"/>
                  </a:schemeClr>
                </a:solidFill>
                <a:hlinkClick r:id="rId4"/>
              </a:rPr>
              <a:t>Ecological Economics</a:t>
            </a:r>
            <a:r>
              <a:rPr lang="en-US" sz="700" dirty="0">
                <a:solidFill>
                  <a:schemeClr val="tx1">
                    <a:alpha val="70000"/>
                  </a:schemeClr>
                </a:solidFill>
              </a:rPr>
              <a:t>, Vol. 69, Issue 1, Erik Gomez-Baggethun, Rudolf de Groot, Pedro L. Lomas, Carlos Montes, 'The history of ecosystem services in economic theory and practice: From early notions to markets and payment schemes', p.1209-1218, Copyright 2010, with permission from Elsevier.</a:t>
            </a:r>
            <a:endParaRPr lang="en-GB" sz="700" dirty="0">
              <a:solidFill>
                <a:schemeClr val="tx1">
                  <a:alpha val="70000"/>
                </a:schemeClr>
              </a:solidFill>
            </a:endParaRPr>
          </a:p>
        </p:txBody>
      </p:sp>
    </p:spTree>
    <p:extLst>
      <p:ext uri="{BB962C8B-B14F-4D97-AF65-F5344CB8AC3E}">
        <p14:creationId xmlns:p14="http://schemas.microsoft.com/office/powerpoint/2010/main" val="154725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World map made out of post-its">
            <a:extLst>
              <a:ext uri="{FF2B5EF4-FFF2-40B4-BE49-F238E27FC236}">
                <a16:creationId xmlns:a16="http://schemas.microsoft.com/office/drawing/2014/main" id="{AA73AB38-E60B-3693-17D5-3D55DE4F9C63}"/>
              </a:ext>
            </a:extLst>
          </p:cNvPr>
          <p:cNvPicPr>
            <a:picLocks noChangeAspect="1"/>
          </p:cNvPicPr>
          <p:nvPr/>
        </p:nvPicPr>
        <p:blipFill rotWithShape="1">
          <a:blip r:embed="rId3" cstate="hqprint">
            <a:alphaModFix amt="35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24D0BF4-6904-29CC-BE3F-3BB83BC0E679}"/>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dirty="0">
                <a:solidFill>
                  <a:srgbClr val="FFFFFF"/>
                </a:solidFill>
                <a:latin typeface="Neue Haas Grotesk Text Pro" panose="020B0504020202020204" pitchFamily="34" charset="0"/>
              </a:rPr>
              <a:t>Millenium Assessment of Ecosystem Services (MA)</a:t>
            </a:r>
          </a:p>
        </p:txBody>
      </p:sp>
      <p:sp>
        <p:nvSpPr>
          <p:cNvPr id="6" name="TextBox 5">
            <a:extLst>
              <a:ext uri="{FF2B5EF4-FFF2-40B4-BE49-F238E27FC236}">
                <a16:creationId xmlns:a16="http://schemas.microsoft.com/office/drawing/2014/main" id="{30E5232D-1E65-1AC6-06F0-5275A1E600E0}"/>
              </a:ext>
            </a:extLst>
          </p:cNvPr>
          <p:cNvSpPr txBox="1"/>
          <p:nvPr/>
        </p:nvSpPr>
        <p:spPr>
          <a:xfrm>
            <a:off x="838200" y="1825625"/>
            <a:ext cx="10442376"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800" b="0" i="0" dirty="0">
                <a:solidFill>
                  <a:srgbClr val="FFFFFF"/>
                </a:solidFill>
                <a:effectLst/>
              </a:rPr>
              <a:t>The Millennium Ecosystem Assessment assessed the consequences of ecosystem change for human well-being.</a:t>
            </a:r>
          </a:p>
          <a:p>
            <a:pPr indent="-228600" defTabSz="914400">
              <a:lnSpc>
                <a:spcPct val="90000"/>
              </a:lnSpc>
              <a:spcAft>
                <a:spcPts val="600"/>
              </a:spcAft>
              <a:buFont typeface="Arial" panose="020B0604020202020204" pitchFamily="34" charset="0"/>
              <a:buChar char="•"/>
            </a:pPr>
            <a:r>
              <a:rPr lang="en-US" sz="2800" b="0" i="0" dirty="0">
                <a:solidFill>
                  <a:srgbClr val="FFFFFF"/>
                </a:solidFill>
                <a:effectLst/>
              </a:rPr>
              <a:t> From 2001 to 2005, the MA involved the work of more than 1,360 experts worldwide. </a:t>
            </a:r>
          </a:p>
          <a:p>
            <a:pPr indent="-228600" defTabSz="914400">
              <a:lnSpc>
                <a:spcPct val="90000"/>
              </a:lnSpc>
              <a:spcAft>
                <a:spcPts val="600"/>
              </a:spcAft>
              <a:buFont typeface="Arial" panose="020B0604020202020204" pitchFamily="34" charset="0"/>
              <a:buChar char="•"/>
            </a:pPr>
            <a:r>
              <a:rPr lang="en-US" sz="2800" b="0" i="0" dirty="0">
                <a:solidFill>
                  <a:srgbClr val="FFFFFF"/>
                </a:solidFill>
                <a:effectLst/>
              </a:rPr>
              <a:t>Their findings provide a state-of-the-art scientific appraisal of the condition and trends in the world’s ecosystems and the services they provide, as well as the scientific basis for action to conserve and use them sustainably.</a:t>
            </a:r>
            <a:endParaRPr lang="en-US" sz="2800" dirty="0">
              <a:solidFill>
                <a:srgbClr val="FFFFFF"/>
              </a:solidFill>
            </a:endParaRPr>
          </a:p>
        </p:txBody>
      </p:sp>
      <p:sp>
        <p:nvSpPr>
          <p:cNvPr id="4" name="TextBox 3">
            <a:extLst>
              <a:ext uri="{FF2B5EF4-FFF2-40B4-BE49-F238E27FC236}">
                <a16:creationId xmlns:a16="http://schemas.microsoft.com/office/drawing/2014/main" id="{41007D7E-4A46-58E9-E1D3-06A7074E6E72}"/>
              </a:ext>
            </a:extLst>
          </p:cNvPr>
          <p:cNvSpPr txBox="1"/>
          <p:nvPr/>
        </p:nvSpPr>
        <p:spPr>
          <a:xfrm>
            <a:off x="4776788" y="5584825"/>
            <a:ext cx="6780213" cy="625475"/>
          </a:xfrm>
          <a:prstGeom prst="rect">
            <a:avLst/>
          </a:prstGeom>
          <a:noFill/>
        </p:spPr>
        <p:txBody>
          <a:bodyPr wrap="square" anchor="t">
            <a:normAutofit/>
          </a:bodyPr>
          <a:lstStyle/>
          <a:p>
            <a:pPr>
              <a:lnSpc>
                <a:spcPct val="90000"/>
              </a:lnSpc>
              <a:spcAft>
                <a:spcPts val="600"/>
              </a:spcAft>
            </a:pPr>
            <a:r>
              <a:rPr lang="en-GB" sz="2000">
                <a:hlinkClick r:id="rId4"/>
              </a:rPr>
              <a:t>Millennium Ecosystem Assessment (millenniumassessment.org)</a:t>
            </a:r>
            <a:endParaRPr lang="en-GB" sz="2000"/>
          </a:p>
        </p:txBody>
      </p:sp>
    </p:spTree>
    <p:extLst>
      <p:ext uri="{BB962C8B-B14F-4D97-AF65-F5344CB8AC3E}">
        <p14:creationId xmlns:p14="http://schemas.microsoft.com/office/powerpoint/2010/main" val="310590462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24D0BF4-6904-29CC-BE3F-3BB83BC0E679}"/>
              </a:ext>
            </a:extLst>
          </p:cNvPr>
          <p:cNvSpPr>
            <a:spLocks noGrp="1"/>
          </p:cNvSpPr>
          <p:nvPr>
            <p:ph type="title"/>
          </p:nvPr>
        </p:nvSpPr>
        <p:spPr>
          <a:xfrm>
            <a:off x="664250" y="394338"/>
            <a:ext cx="4398094" cy="1708242"/>
          </a:xfrm>
        </p:spPr>
        <p:txBody>
          <a:bodyPr vert="horz" lIns="91440" tIns="45720" rIns="91440" bIns="45720" rtlCol="0" anchor="ctr">
            <a:normAutofit fontScale="90000"/>
          </a:bodyPr>
          <a:lstStyle/>
          <a:p>
            <a:r>
              <a:rPr lang="en-US" sz="3400" b="1" kern="1200" dirty="0">
                <a:solidFill>
                  <a:schemeClr val="tx1"/>
                </a:solidFill>
                <a:latin typeface="Neue Haas Grotesk Text Pro" panose="020B0504020202020204" pitchFamily="34" charset="0"/>
              </a:rPr>
              <a:t>Millenium Assessment of Ecosystem Services (MA)</a:t>
            </a:r>
          </a:p>
        </p:txBody>
      </p:sp>
      <p:sp>
        <p:nvSpPr>
          <p:cNvPr id="6" name="TextBox 5">
            <a:extLst>
              <a:ext uri="{FF2B5EF4-FFF2-40B4-BE49-F238E27FC236}">
                <a16:creationId xmlns:a16="http://schemas.microsoft.com/office/drawing/2014/main" id="{30E5232D-1E65-1AC6-06F0-5275A1E600E0}"/>
              </a:ext>
            </a:extLst>
          </p:cNvPr>
          <p:cNvSpPr txBox="1"/>
          <p:nvPr/>
        </p:nvSpPr>
        <p:spPr>
          <a:xfrm>
            <a:off x="479377" y="2470244"/>
            <a:ext cx="4752528" cy="3769834"/>
          </a:xfrm>
          <a:prstGeom prst="rect">
            <a:avLst/>
          </a:prstGeom>
        </p:spPr>
        <p:txBody>
          <a:bodyPr vert="horz" lIns="91440" tIns="45720" rIns="91440" bIns="45720" rtlCol="0" anchor="ctr">
            <a:normAutofit lnSpcReduction="10000"/>
          </a:bodyPr>
          <a:lstStyle/>
          <a:p>
            <a:pPr indent="-228600" defTabSz="914400">
              <a:lnSpc>
                <a:spcPct val="90000"/>
              </a:lnSpc>
              <a:spcAft>
                <a:spcPts val="600"/>
              </a:spcAft>
              <a:buFont typeface="Arial" panose="020B0604020202020204" pitchFamily="34" charset="0"/>
              <a:buChar char="•"/>
            </a:pPr>
            <a:r>
              <a:rPr lang="en-US" sz="2400" dirty="0"/>
              <a:t>The MA focuses particular attention on the linkages between ecosystem services and human well-being.</a:t>
            </a:r>
          </a:p>
          <a:p>
            <a:pPr indent="-228600" defTabSz="914400">
              <a:lnSpc>
                <a:spcPct val="90000"/>
              </a:lnSpc>
              <a:spcAft>
                <a:spcPts val="600"/>
              </a:spcAft>
              <a:buFont typeface="Arial" panose="020B0604020202020204" pitchFamily="34" charset="0"/>
              <a:buChar char="•"/>
            </a:pPr>
            <a:r>
              <a:rPr lang="en-US" sz="2400" dirty="0"/>
              <a:t> The assessment deals with the full range of ecosystems—from those relatively undisturbed, such as natural forests, to landscapes with mixed patterns of human use and ecosystems intensively managed and modified by humans, such as agricultural land and urban areas.</a:t>
            </a:r>
          </a:p>
        </p:txBody>
      </p:sp>
      <p:sp>
        <p:nvSpPr>
          <p:cNvPr id="27" name="Rectangle 26">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60659BC3-A502-1FEE-20CD-793056C3EA6D}"/>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6456040" y="113830"/>
            <a:ext cx="5374214" cy="6277661"/>
          </a:xfrm>
          <a:prstGeom prst="rect">
            <a:avLst/>
          </a:prstGeom>
        </p:spPr>
      </p:pic>
      <p:sp>
        <p:nvSpPr>
          <p:cNvPr id="4" name="TextBox 3">
            <a:extLst>
              <a:ext uri="{FF2B5EF4-FFF2-40B4-BE49-F238E27FC236}">
                <a16:creationId xmlns:a16="http://schemas.microsoft.com/office/drawing/2014/main" id="{41007D7E-4A46-58E9-E1D3-06A7074E6E72}"/>
              </a:ext>
            </a:extLst>
          </p:cNvPr>
          <p:cNvSpPr txBox="1"/>
          <p:nvPr/>
        </p:nvSpPr>
        <p:spPr>
          <a:xfrm>
            <a:off x="263352" y="6453336"/>
            <a:ext cx="6780213" cy="625475"/>
          </a:xfrm>
          <a:prstGeom prst="rect">
            <a:avLst/>
          </a:prstGeom>
          <a:noFill/>
        </p:spPr>
        <p:txBody>
          <a:bodyPr wrap="square" anchor="t">
            <a:normAutofit/>
          </a:bodyPr>
          <a:lstStyle/>
          <a:p>
            <a:pPr>
              <a:lnSpc>
                <a:spcPct val="90000"/>
              </a:lnSpc>
              <a:spcAft>
                <a:spcPts val="600"/>
              </a:spcAft>
            </a:pPr>
            <a:r>
              <a:rPr lang="en-GB" sz="2000" dirty="0">
                <a:hlinkClick r:id="rId4"/>
              </a:rPr>
              <a:t>Millennium Ecosystem Assessment (millenniumassessment.org)</a:t>
            </a:r>
            <a:endParaRPr lang="en-GB" sz="2000" dirty="0"/>
          </a:p>
        </p:txBody>
      </p:sp>
    </p:spTree>
    <p:extLst>
      <p:ext uri="{BB962C8B-B14F-4D97-AF65-F5344CB8AC3E}">
        <p14:creationId xmlns:p14="http://schemas.microsoft.com/office/powerpoint/2010/main" val="3543415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7">
            <a:extLst>
              <a:ext uri="{FF2B5EF4-FFF2-40B4-BE49-F238E27FC236}">
                <a16:creationId xmlns:a16="http://schemas.microsoft.com/office/drawing/2014/main" id="{F58A387D-E20C-9C4F-AD3A-6B329F8C041E}"/>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6606364" y="4287259"/>
            <a:ext cx="4080882" cy="1834810"/>
          </a:xfrm>
          <a:prstGeom prst="rect">
            <a:avLst/>
          </a:prstGeom>
        </p:spPr>
      </p:pic>
      <p:pic>
        <p:nvPicPr>
          <p:cNvPr id="6" name="Content Placeholder 7">
            <a:extLst>
              <a:ext uri="{FF2B5EF4-FFF2-40B4-BE49-F238E27FC236}">
                <a16:creationId xmlns:a16="http://schemas.microsoft.com/office/drawing/2014/main" id="{141B4BA8-5F67-E440-A9AC-EE83F9B6366A}"/>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6606364" y="2522023"/>
            <a:ext cx="4061637" cy="1765237"/>
          </a:xfrm>
          <a:prstGeom prst="rect">
            <a:avLst/>
          </a:prstGeom>
        </p:spPr>
      </p:pic>
      <p:sp>
        <p:nvSpPr>
          <p:cNvPr id="2" name="TextBox 1">
            <a:extLst>
              <a:ext uri="{FF2B5EF4-FFF2-40B4-BE49-F238E27FC236}">
                <a16:creationId xmlns:a16="http://schemas.microsoft.com/office/drawing/2014/main" id="{3A65D3BE-9F80-D340-BE4D-FFAEC5C13CCD}"/>
              </a:ext>
            </a:extLst>
          </p:cNvPr>
          <p:cNvSpPr txBox="1"/>
          <p:nvPr/>
        </p:nvSpPr>
        <p:spPr>
          <a:xfrm>
            <a:off x="8912325" y="4077048"/>
            <a:ext cx="1798655" cy="200055"/>
          </a:xfrm>
          <a:prstGeom prst="rect">
            <a:avLst/>
          </a:prstGeom>
          <a:noFill/>
        </p:spPr>
        <p:txBody>
          <a:bodyPr wrap="square" rtlCol="0">
            <a:spAutoFit/>
          </a:bodyPr>
          <a:lstStyle/>
          <a:p>
            <a:pPr algn="r"/>
            <a:r>
              <a:rPr lang="en-US" sz="700" dirty="0">
                <a:solidFill>
                  <a:schemeClr val="bg1"/>
                </a:solidFill>
              </a:rPr>
              <a:t>© Peter Etelej</a:t>
            </a:r>
            <a:endParaRPr lang="en-GB" sz="700" dirty="0">
              <a:solidFill>
                <a:schemeClr val="bg1"/>
              </a:solidFill>
            </a:endParaRPr>
          </a:p>
        </p:txBody>
      </p:sp>
      <p:sp>
        <p:nvSpPr>
          <p:cNvPr id="10" name="TextBox 9">
            <a:extLst>
              <a:ext uri="{FF2B5EF4-FFF2-40B4-BE49-F238E27FC236}">
                <a16:creationId xmlns:a16="http://schemas.microsoft.com/office/drawing/2014/main" id="{85B14A3C-DF06-6E4C-9A98-F6D82D88C0A1}"/>
              </a:ext>
            </a:extLst>
          </p:cNvPr>
          <p:cNvSpPr txBox="1"/>
          <p:nvPr/>
        </p:nvSpPr>
        <p:spPr>
          <a:xfrm>
            <a:off x="8918348" y="5867085"/>
            <a:ext cx="1798655" cy="200055"/>
          </a:xfrm>
          <a:prstGeom prst="rect">
            <a:avLst/>
          </a:prstGeom>
          <a:noFill/>
        </p:spPr>
        <p:txBody>
          <a:bodyPr wrap="square" rtlCol="0">
            <a:spAutoFit/>
          </a:bodyPr>
          <a:lstStyle/>
          <a:p>
            <a:pPr algn="r"/>
            <a:r>
              <a:rPr lang="en-US" sz="700" dirty="0">
                <a:solidFill>
                  <a:schemeClr val="bg1"/>
                </a:solidFill>
              </a:rPr>
              <a:t>© </a:t>
            </a:r>
            <a:r>
              <a:rPr lang="en-GB" sz="700" dirty="0">
                <a:solidFill>
                  <a:schemeClr val="bg1"/>
                </a:solidFill>
              </a:rPr>
              <a:t>DEMOSH</a:t>
            </a:r>
          </a:p>
        </p:txBody>
      </p:sp>
      <p:sp>
        <p:nvSpPr>
          <p:cNvPr id="4" name="Title 3">
            <a:extLst>
              <a:ext uri="{FF2B5EF4-FFF2-40B4-BE49-F238E27FC236}">
                <a16:creationId xmlns:a16="http://schemas.microsoft.com/office/drawing/2014/main" id="{0E35677D-2F81-ED4C-ADC4-C3BF3200333E}"/>
              </a:ext>
            </a:extLst>
          </p:cNvPr>
          <p:cNvSpPr>
            <a:spLocks noGrp="1"/>
          </p:cNvSpPr>
          <p:nvPr>
            <p:ph type="title" idx="4294967295"/>
          </p:nvPr>
        </p:nvSpPr>
        <p:spPr>
          <a:xfrm>
            <a:off x="1055441" y="141842"/>
            <a:ext cx="5444598" cy="1325563"/>
          </a:xfrm>
        </p:spPr>
        <p:txBody>
          <a:bodyPr>
            <a:normAutofit/>
          </a:bodyPr>
          <a:lstStyle/>
          <a:p>
            <a:pPr>
              <a:lnSpc>
                <a:spcPct val="100000"/>
              </a:lnSpc>
            </a:pPr>
            <a:r>
              <a:rPr lang="en-US" altLang="en-US" sz="3200" b="1" dirty="0">
                <a:latin typeface="Neue Haas Grotesk Text Pro" panose="020B0504020202020204" pitchFamily="34" charset="0"/>
                <a:cs typeface="Times New Roman" panose="02020603050405020304" pitchFamily="18" charset="0"/>
              </a:rPr>
              <a:t>Ecosystem Service categories</a:t>
            </a:r>
            <a:r>
              <a:rPr lang="en-US" altLang="en-US" sz="2400" dirty="0">
                <a:cs typeface="Times New Roman" panose="02020603050405020304" pitchFamily="18" charset="0"/>
              </a:rPr>
              <a:t>(MA 2005)</a:t>
            </a:r>
            <a:endParaRPr lang="en-US" sz="2400" dirty="0"/>
          </a:p>
        </p:txBody>
      </p:sp>
      <p:sp>
        <p:nvSpPr>
          <p:cNvPr id="5" name="Content Placeholder 4">
            <a:extLst>
              <a:ext uri="{FF2B5EF4-FFF2-40B4-BE49-F238E27FC236}">
                <a16:creationId xmlns:a16="http://schemas.microsoft.com/office/drawing/2014/main" id="{A679B132-8930-1747-87B5-60E6CC4B63D2}"/>
              </a:ext>
            </a:extLst>
          </p:cNvPr>
          <p:cNvSpPr>
            <a:spLocks noGrp="1"/>
          </p:cNvSpPr>
          <p:nvPr>
            <p:ph sz="half" idx="1"/>
          </p:nvPr>
        </p:nvSpPr>
        <p:spPr>
          <a:xfrm>
            <a:off x="767408" y="1586298"/>
            <a:ext cx="5626304" cy="4351338"/>
          </a:xfrm>
        </p:spPr>
        <p:txBody>
          <a:bodyPr>
            <a:normAutofit fontScale="92500" lnSpcReduction="20000"/>
          </a:bodyPr>
          <a:lstStyle/>
          <a:p>
            <a:pPr>
              <a:lnSpc>
                <a:spcPct val="120000"/>
              </a:lnSpc>
              <a:spcBef>
                <a:spcPct val="10000"/>
              </a:spcBef>
            </a:pPr>
            <a:r>
              <a:rPr lang="en-US" altLang="en-US" sz="2400" b="1" dirty="0">
                <a:cs typeface="Times New Roman" panose="02020603050405020304" pitchFamily="18" charset="0"/>
              </a:rPr>
              <a:t>Provisioning  Services </a:t>
            </a:r>
            <a:r>
              <a:rPr lang="en-US" altLang="en-US" sz="2400" dirty="0">
                <a:cs typeface="Times New Roman" panose="02020603050405020304" pitchFamily="18" charset="0"/>
              </a:rPr>
              <a:t>- food, freshwater, fuel, fibre</a:t>
            </a:r>
          </a:p>
          <a:p>
            <a:pPr>
              <a:lnSpc>
                <a:spcPct val="120000"/>
              </a:lnSpc>
              <a:spcBef>
                <a:spcPct val="10000"/>
              </a:spcBef>
            </a:pPr>
            <a:r>
              <a:rPr lang="en-US" altLang="en-US" sz="2400" b="1" dirty="0">
                <a:cs typeface="Times New Roman" panose="02020603050405020304" pitchFamily="18" charset="0"/>
              </a:rPr>
              <a:t>Regulating Services</a:t>
            </a:r>
            <a:r>
              <a:rPr lang="en-US" altLang="en-US" sz="2400" dirty="0">
                <a:cs typeface="Times New Roman" panose="02020603050405020304" pitchFamily="18" charset="0"/>
              </a:rPr>
              <a:t> - climate and flood regulation, water filtration</a:t>
            </a:r>
          </a:p>
          <a:p>
            <a:pPr>
              <a:lnSpc>
                <a:spcPct val="120000"/>
              </a:lnSpc>
              <a:spcBef>
                <a:spcPct val="10000"/>
              </a:spcBef>
            </a:pPr>
            <a:r>
              <a:rPr lang="en-US" altLang="en-US" sz="2400" b="1" dirty="0">
                <a:cs typeface="Times New Roman" panose="02020603050405020304" pitchFamily="18" charset="0"/>
              </a:rPr>
              <a:t>Cultural Services</a:t>
            </a:r>
            <a:r>
              <a:rPr lang="en-US" altLang="en-US" sz="2400" dirty="0">
                <a:cs typeface="Times New Roman" panose="02020603050405020304" pitchFamily="18" charset="0"/>
              </a:rPr>
              <a:t> - aesthetic, spiritual, educational, recreational</a:t>
            </a:r>
          </a:p>
          <a:p>
            <a:pPr>
              <a:lnSpc>
                <a:spcPct val="120000"/>
              </a:lnSpc>
              <a:spcBef>
                <a:spcPct val="10000"/>
              </a:spcBef>
            </a:pPr>
            <a:r>
              <a:rPr lang="en-US" altLang="en-US" sz="2400" b="1" dirty="0">
                <a:cs typeface="Times New Roman" panose="02020603050405020304" pitchFamily="18" charset="0"/>
              </a:rPr>
              <a:t>Supporting Services</a:t>
            </a:r>
            <a:r>
              <a:rPr lang="en-US" altLang="en-US" sz="2400" dirty="0">
                <a:cs typeface="Times New Roman" panose="02020603050405020304" pitchFamily="18" charset="0"/>
              </a:rPr>
              <a:t> - nutrient cycling, soil formation</a:t>
            </a:r>
          </a:p>
          <a:p>
            <a:pPr marL="0" indent="0">
              <a:lnSpc>
                <a:spcPct val="120000"/>
              </a:lnSpc>
              <a:spcBef>
                <a:spcPct val="10000"/>
              </a:spcBef>
              <a:buNone/>
            </a:pPr>
            <a:br>
              <a:rPr lang="en-US" altLang="en-US" sz="2400" dirty="0">
                <a:cs typeface="Times New Roman" panose="02020603050405020304" pitchFamily="18" charset="0"/>
              </a:rPr>
            </a:br>
            <a:r>
              <a:rPr lang="en-US" altLang="en-US" sz="2400" dirty="0">
                <a:cs typeface="Times New Roman" panose="02020603050405020304" pitchFamily="18" charset="0"/>
              </a:rPr>
              <a:t>N.B. Other categorisations exist, </a:t>
            </a:r>
            <a:br>
              <a:rPr lang="en-US" altLang="en-US" sz="2400" dirty="0">
                <a:cs typeface="Times New Roman" panose="02020603050405020304" pitchFamily="18" charset="0"/>
              </a:rPr>
            </a:br>
            <a:r>
              <a:rPr lang="en-US" altLang="en-US" sz="2400" dirty="0">
                <a:cs typeface="Times New Roman" panose="02020603050405020304" pitchFamily="18" charset="0"/>
              </a:rPr>
              <a:t>e.g. by Diaz </a:t>
            </a:r>
            <a:r>
              <a:rPr lang="en-US" altLang="en-US" sz="2400" i="1" dirty="0">
                <a:cs typeface="Times New Roman" panose="02020603050405020304" pitchFamily="18" charset="0"/>
              </a:rPr>
              <a:t>et al. </a:t>
            </a:r>
            <a:r>
              <a:rPr lang="en-US" altLang="en-US" sz="2400" dirty="0">
                <a:cs typeface="Times New Roman" panose="02020603050405020304" pitchFamily="18" charset="0"/>
              </a:rPr>
              <a:t>(2018):</a:t>
            </a:r>
          </a:p>
          <a:p>
            <a:pPr>
              <a:lnSpc>
                <a:spcPct val="120000"/>
              </a:lnSpc>
              <a:spcBef>
                <a:spcPct val="10000"/>
              </a:spcBef>
            </a:pPr>
            <a:r>
              <a:rPr lang="en-US" altLang="en-US" sz="2400" dirty="0">
                <a:cs typeface="Times New Roman" panose="02020603050405020304" pitchFamily="18" charset="0"/>
              </a:rPr>
              <a:t>Material, non-material and regulating</a:t>
            </a:r>
          </a:p>
        </p:txBody>
      </p:sp>
      <p:pic>
        <p:nvPicPr>
          <p:cNvPr id="8" name="Content Placeholder 7">
            <a:extLst>
              <a:ext uri="{FF2B5EF4-FFF2-40B4-BE49-F238E27FC236}">
                <a16:creationId xmlns:a16="http://schemas.microsoft.com/office/drawing/2014/main" id="{8C6C3627-A60D-654A-8B57-65F511AD399C}"/>
              </a:ext>
            </a:extLst>
          </p:cNvPr>
          <p:cNvPicPr>
            <a:picLocks noGrp="1" noChangeAspect="1"/>
          </p:cNvPicPr>
          <p:nvPr>
            <p:ph sz="half" idx="2"/>
          </p:nvPr>
        </p:nvPicPr>
        <p:blipFill rotWithShape="1">
          <a:blip r:embed="rId5" cstate="hqprint">
            <a:extLst>
              <a:ext uri="{28A0092B-C50C-407E-A947-70E740481C1C}">
                <a14:useLocalDpi xmlns:a14="http://schemas.microsoft.com/office/drawing/2010/main"/>
              </a:ext>
            </a:extLst>
          </a:blip>
          <a:srcRect/>
          <a:stretch/>
        </p:blipFill>
        <p:spPr>
          <a:xfrm>
            <a:off x="6606364" y="38897"/>
            <a:ext cx="4061637" cy="2533949"/>
          </a:xfrm>
        </p:spPr>
      </p:pic>
      <p:sp>
        <p:nvSpPr>
          <p:cNvPr id="11" name="TextBox 10">
            <a:extLst>
              <a:ext uri="{FF2B5EF4-FFF2-40B4-BE49-F238E27FC236}">
                <a16:creationId xmlns:a16="http://schemas.microsoft.com/office/drawing/2014/main" id="{85B14A3C-DF06-6E4C-9A98-F6D82D88C0A1}"/>
              </a:ext>
            </a:extLst>
          </p:cNvPr>
          <p:cNvSpPr txBox="1"/>
          <p:nvPr/>
        </p:nvSpPr>
        <p:spPr>
          <a:xfrm>
            <a:off x="8916541" y="2342014"/>
            <a:ext cx="1798655" cy="200055"/>
          </a:xfrm>
          <a:prstGeom prst="rect">
            <a:avLst/>
          </a:prstGeom>
          <a:noFill/>
        </p:spPr>
        <p:txBody>
          <a:bodyPr wrap="square" rtlCol="0">
            <a:spAutoFit/>
          </a:bodyPr>
          <a:lstStyle/>
          <a:p>
            <a:pPr algn="r"/>
            <a:r>
              <a:rPr lang="en-US" sz="700" dirty="0">
                <a:solidFill>
                  <a:schemeClr val="bg1"/>
                </a:solidFill>
              </a:rPr>
              <a:t>© Angela Yang</a:t>
            </a:r>
            <a:endParaRPr lang="en-GB" sz="700" dirty="0">
              <a:solidFill>
                <a:schemeClr val="bg1"/>
              </a:solidFill>
            </a:endParaRPr>
          </a:p>
        </p:txBody>
      </p:sp>
    </p:spTree>
    <p:extLst>
      <p:ext uri="{BB962C8B-B14F-4D97-AF65-F5344CB8AC3E}">
        <p14:creationId xmlns:p14="http://schemas.microsoft.com/office/powerpoint/2010/main" val="4043390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E35677D-2F81-ED4C-ADC4-C3BF3200333E}"/>
              </a:ext>
            </a:extLst>
          </p:cNvPr>
          <p:cNvSpPr>
            <a:spLocks noGrp="1"/>
          </p:cNvSpPr>
          <p:nvPr>
            <p:ph type="title" idx="4294967295"/>
          </p:nvPr>
        </p:nvSpPr>
        <p:spPr>
          <a:xfrm>
            <a:off x="481013" y="3752849"/>
            <a:ext cx="3290887" cy="2452687"/>
          </a:xfrm>
        </p:spPr>
        <p:txBody>
          <a:bodyPr vert="horz" lIns="91440" tIns="45720" rIns="91440" bIns="45720" rtlCol="0" anchor="ctr">
            <a:normAutofit/>
          </a:bodyPr>
          <a:lstStyle/>
          <a:p>
            <a:r>
              <a:rPr lang="en-US" altLang="en-US" sz="3600" b="1" dirty="0">
                <a:latin typeface="Neue Haas Grotesk Text Pro" panose="020B0504020202020204" pitchFamily="34" charset="0"/>
              </a:rPr>
              <a:t>Provisioning Services (MA 2005)</a:t>
            </a:r>
            <a:endParaRPr lang="en-US" sz="3600" b="1" dirty="0">
              <a:latin typeface="Neue Haas Grotesk Text Pro" panose="020B0504020202020204" pitchFamily="34" charset="0"/>
            </a:endParaRPr>
          </a:p>
        </p:txBody>
      </p:sp>
      <p:pic>
        <p:nvPicPr>
          <p:cNvPr id="2050" name="Picture 2">
            <a:extLst>
              <a:ext uri="{FF2B5EF4-FFF2-40B4-BE49-F238E27FC236}">
                <a16:creationId xmlns:a16="http://schemas.microsoft.com/office/drawing/2014/main" id="{C4383A99-828E-C62A-993B-31657D2F159A}"/>
              </a:ext>
            </a:extLst>
          </p:cNvPr>
          <p:cNvPicPr>
            <a:picLocks noChangeAspect="1" noChangeArrowheads="1"/>
          </p:cNvPicPr>
          <p:nvPr/>
        </p:nvPicPr>
        <p:blipFill rotWithShape="1">
          <a:blip r:embed="rId3" cstate="hqprint">
            <a:extLst>
              <a:ext uri="{28A0092B-C50C-407E-A947-70E740481C1C}">
                <a14:useLocalDpi xmlns:a14="http://schemas.microsoft.com/office/drawing/2010/main"/>
              </a:ext>
            </a:extLst>
          </a:blip>
          <a:srcRect b="-1"/>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9" name="Content Placeholder 8">
            <a:extLst>
              <a:ext uri="{FF2B5EF4-FFF2-40B4-BE49-F238E27FC236}">
                <a16:creationId xmlns:a16="http://schemas.microsoft.com/office/drawing/2014/main" id="{5AC4080B-8A52-E7AC-BD6E-BF568BA52562}"/>
              </a:ext>
            </a:extLst>
          </p:cNvPr>
          <p:cNvSpPr>
            <a:spLocks/>
          </p:cNvSpPr>
          <p:nvPr/>
        </p:nvSpPr>
        <p:spPr>
          <a:xfrm>
            <a:off x="4223982" y="3752850"/>
            <a:ext cx="7485413" cy="2452687"/>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u="sng">
                <a:hlinkClick r:id="rId4"/>
              </a:rPr>
              <a:t>Provisioning services</a:t>
            </a:r>
            <a:r>
              <a:rPr lang="en-US"/>
              <a:t> are characterised by the ability of humans to obtain products from ecosystems, such as food, water and resources, including wood, oil and genetic resources and medicines. </a:t>
            </a:r>
          </a:p>
        </p:txBody>
      </p:sp>
      <p:sp>
        <p:nvSpPr>
          <p:cNvPr id="5" name="Content Placeholder 4">
            <a:extLst>
              <a:ext uri="{FF2B5EF4-FFF2-40B4-BE49-F238E27FC236}">
                <a16:creationId xmlns:a16="http://schemas.microsoft.com/office/drawing/2014/main" id="{A679B132-8930-1747-87B5-60E6CC4B63D2}"/>
              </a:ext>
            </a:extLst>
          </p:cNvPr>
          <p:cNvSpPr>
            <a:spLocks/>
          </p:cNvSpPr>
          <p:nvPr/>
        </p:nvSpPr>
        <p:spPr>
          <a:xfrm>
            <a:off x="1313053" y="2028825"/>
            <a:ext cx="5083944" cy="3931881"/>
          </a:xfrm>
          <a:prstGeom prst="rect">
            <a:avLst/>
          </a:prstGeom>
        </p:spPr>
        <p:txBody>
          <a:bodyPr>
            <a:normAutofit/>
          </a:bodyPr>
          <a:lstStyle/>
          <a:p>
            <a:pPr defTabSz="411480">
              <a:lnSpc>
                <a:spcPct val="120000"/>
              </a:lnSpc>
              <a:spcBef>
                <a:spcPct val="10000"/>
              </a:spcBef>
            </a:pPr>
            <a:br>
              <a:rPr lang="en-US" altLang="en-US" sz="2160" kern="1200">
                <a:solidFill>
                  <a:schemeClr val="tx1"/>
                </a:solidFill>
                <a:latin typeface="+mn-lt"/>
                <a:ea typeface="+mn-ea"/>
                <a:cs typeface="Times New Roman" panose="02020603050405020304" pitchFamily="18" charset="0"/>
              </a:rPr>
            </a:br>
            <a:endParaRPr lang="en-US" altLang="en-US" sz="2400">
              <a:cs typeface="Times New Roman" panose="02020603050405020304" pitchFamily="18" charset="0"/>
            </a:endParaRPr>
          </a:p>
        </p:txBody>
      </p:sp>
      <p:sp>
        <p:nvSpPr>
          <p:cNvPr id="13" name="TextBox 12">
            <a:extLst>
              <a:ext uri="{FF2B5EF4-FFF2-40B4-BE49-F238E27FC236}">
                <a16:creationId xmlns:a16="http://schemas.microsoft.com/office/drawing/2014/main" id="{20D48258-72A9-5BF5-276D-2ECD8EE7B13E}"/>
              </a:ext>
            </a:extLst>
          </p:cNvPr>
          <p:cNvSpPr txBox="1"/>
          <p:nvPr/>
        </p:nvSpPr>
        <p:spPr>
          <a:xfrm>
            <a:off x="4367807" y="5786109"/>
            <a:ext cx="7485413" cy="646331"/>
          </a:xfrm>
          <a:prstGeom prst="rect">
            <a:avLst/>
          </a:prstGeom>
          <a:noFill/>
        </p:spPr>
        <p:txBody>
          <a:bodyPr wrap="square">
            <a:spAutoFit/>
          </a:bodyPr>
          <a:lstStyle/>
          <a:p>
            <a:r>
              <a:rPr lang="en-GB" dirty="0">
                <a:hlinkClick r:id="rId5"/>
              </a:rPr>
              <a:t>Provisioning services | Ecosystem Services &amp; Biodiversity (ESB) | Food and Agriculture Organization of the United Nations (fao.org)</a:t>
            </a:r>
            <a:endParaRPr lang="en-GB" dirty="0"/>
          </a:p>
        </p:txBody>
      </p:sp>
    </p:spTree>
    <p:extLst>
      <p:ext uri="{BB962C8B-B14F-4D97-AF65-F5344CB8AC3E}">
        <p14:creationId xmlns:p14="http://schemas.microsoft.com/office/powerpoint/2010/main" val="2871570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E35677D-2F81-ED4C-ADC4-C3BF3200333E}"/>
              </a:ext>
            </a:extLst>
          </p:cNvPr>
          <p:cNvSpPr>
            <a:spLocks noGrp="1"/>
          </p:cNvSpPr>
          <p:nvPr>
            <p:ph type="title" idx="4294967295"/>
          </p:nvPr>
        </p:nvSpPr>
        <p:spPr>
          <a:xfrm>
            <a:off x="762000" y="1138036"/>
            <a:ext cx="4085665" cy="1402470"/>
          </a:xfrm>
        </p:spPr>
        <p:txBody>
          <a:bodyPr vert="horz" lIns="91440" tIns="45720" rIns="91440" bIns="45720" rtlCol="0" anchor="t">
            <a:normAutofit fontScale="90000"/>
          </a:bodyPr>
          <a:lstStyle/>
          <a:p>
            <a:r>
              <a:rPr lang="en-US" altLang="en-US" sz="3200" b="1" dirty="0">
                <a:latin typeface="Neue Haas Grotesk Text Pro" panose="020B0504020202020204" pitchFamily="34" charset="0"/>
              </a:rPr>
              <a:t>Regulating Services (MA 2005)</a:t>
            </a:r>
            <a:endParaRPr lang="en-US" sz="3200" b="1" dirty="0">
              <a:latin typeface="Neue Haas Grotesk Text Pro" panose="020B0504020202020204" pitchFamily="34" charset="0"/>
            </a:endParaRPr>
          </a:p>
        </p:txBody>
      </p:sp>
      <p:cxnSp>
        <p:nvCxnSpPr>
          <p:cNvPr id="24" name="Straight Connector 2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5AC4080B-8A52-E7AC-BD6E-BF568BA52562}"/>
              </a:ext>
            </a:extLst>
          </p:cNvPr>
          <p:cNvSpPr>
            <a:spLocks/>
          </p:cNvSpPr>
          <p:nvPr/>
        </p:nvSpPr>
        <p:spPr>
          <a:xfrm>
            <a:off x="762000" y="2551176"/>
            <a:ext cx="4085665" cy="359120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700" u="sng" dirty="0">
                <a:hlinkClick r:id="rId3"/>
              </a:rPr>
              <a:t>Regulating services</a:t>
            </a:r>
            <a:r>
              <a:rPr lang="en-US" sz="1700" dirty="0"/>
              <a:t> are </a:t>
            </a:r>
            <a:r>
              <a:rPr lang="en-US" sz="1700" dirty="0" err="1"/>
              <a:t>categorised</a:t>
            </a:r>
            <a:r>
              <a:rPr lang="en-US" sz="1700" dirty="0"/>
              <a:t> as any benefit obtained from the natural processes and functioning of ecosystems. Examples include climate regulation, flood regulation and other natural hazard regulation, pollination, water purification and more. For example, natural water purification services in </a:t>
            </a:r>
            <a:r>
              <a:rPr lang="en-US" sz="1700" u="sng" dirty="0">
                <a:hlinkClick r:id="rId4"/>
              </a:rPr>
              <a:t>Europe are valued at an estimated €33 billion per year</a:t>
            </a:r>
            <a:r>
              <a:rPr lang="en-US" sz="1700" dirty="0"/>
              <a:t>. Further, pollination by wind and insects is a service that would not be possible without nature, particularly bees, as discussed in </a:t>
            </a:r>
            <a:r>
              <a:rPr lang="en-US" sz="1700" u="sng" dirty="0">
                <a:hlinkClick r:id="rId5"/>
              </a:rPr>
              <a:t>another one of our articles on the climate crisis and bees.</a:t>
            </a:r>
            <a:endParaRPr lang="en-US" sz="1700" dirty="0"/>
          </a:p>
        </p:txBody>
      </p:sp>
      <p:pic>
        <p:nvPicPr>
          <p:cNvPr id="20" name="Picture 19">
            <a:extLst>
              <a:ext uri="{FF2B5EF4-FFF2-40B4-BE49-F238E27FC236}">
                <a16:creationId xmlns:a16="http://schemas.microsoft.com/office/drawing/2014/main" id="{AC99065F-BDC8-3BD2-F951-0D09614EDBBB}"/>
              </a:ext>
            </a:extLst>
          </p:cNvPr>
          <p:cNvPicPr>
            <a:picLocks noChangeAspect="1"/>
          </p:cNvPicPr>
          <p:nvPr/>
        </p:nvPicPr>
        <p:blipFill rotWithShape="1">
          <a:blip r:embed="rId6" cstate="hqprint">
            <a:extLst>
              <a:ext uri="{28A0092B-C50C-407E-A947-70E740481C1C}">
                <a14:useLocalDpi xmlns:a14="http://schemas.microsoft.com/office/drawing/2010/main"/>
              </a:ext>
            </a:extLst>
          </a:blip>
          <a:srcRect b="-2"/>
          <a:stretch/>
        </p:blipFill>
        <p:spPr>
          <a:xfrm>
            <a:off x="5650992" y="10"/>
            <a:ext cx="6541008" cy="6857990"/>
          </a:xfrm>
          <a:prstGeom prst="rect">
            <a:avLst/>
          </a:prstGeom>
        </p:spPr>
      </p:pic>
      <p:sp>
        <p:nvSpPr>
          <p:cNvPr id="5" name="Content Placeholder 4">
            <a:extLst>
              <a:ext uri="{FF2B5EF4-FFF2-40B4-BE49-F238E27FC236}">
                <a16:creationId xmlns:a16="http://schemas.microsoft.com/office/drawing/2014/main" id="{A679B132-8930-1747-87B5-60E6CC4B63D2}"/>
              </a:ext>
            </a:extLst>
          </p:cNvPr>
          <p:cNvSpPr>
            <a:spLocks/>
          </p:cNvSpPr>
          <p:nvPr/>
        </p:nvSpPr>
        <p:spPr>
          <a:xfrm>
            <a:off x="1626938" y="2122098"/>
            <a:ext cx="4750306" cy="3673848"/>
          </a:xfrm>
          <a:prstGeom prst="rect">
            <a:avLst/>
          </a:prstGeom>
        </p:spPr>
        <p:txBody>
          <a:bodyPr>
            <a:normAutofit/>
          </a:bodyPr>
          <a:lstStyle/>
          <a:p>
            <a:pPr defTabSz="384048">
              <a:lnSpc>
                <a:spcPct val="120000"/>
              </a:lnSpc>
              <a:spcBef>
                <a:spcPct val="10000"/>
              </a:spcBef>
            </a:pPr>
            <a:br>
              <a:rPr lang="en-US" altLang="en-US" sz="2016" kern="1200">
                <a:solidFill>
                  <a:schemeClr val="tx1"/>
                </a:solidFill>
                <a:latin typeface="+mn-lt"/>
                <a:ea typeface="+mn-ea"/>
                <a:cs typeface="Times New Roman" panose="02020603050405020304" pitchFamily="18" charset="0"/>
              </a:rPr>
            </a:br>
            <a:endParaRPr lang="en-US" altLang="en-US" sz="2400">
              <a:cs typeface="Times New Roman" panose="02020603050405020304" pitchFamily="18" charset="0"/>
            </a:endParaRPr>
          </a:p>
        </p:txBody>
      </p:sp>
    </p:spTree>
    <p:extLst>
      <p:ext uri="{BB962C8B-B14F-4D97-AF65-F5344CB8AC3E}">
        <p14:creationId xmlns:p14="http://schemas.microsoft.com/office/powerpoint/2010/main" val="2303206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0E35677D-2F81-ED4C-ADC4-C3BF3200333E}"/>
              </a:ext>
            </a:extLst>
          </p:cNvPr>
          <p:cNvSpPr>
            <a:spLocks noGrp="1"/>
          </p:cNvSpPr>
          <p:nvPr>
            <p:ph type="title" idx="4294967295"/>
          </p:nvPr>
        </p:nvSpPr>
        <p:spPr>
          <a:xfrm>
            <a:off x="838201" y="643467"/>
            <a:ext cx="3888526" cy="1800526"/>
          </a:xfrm>
        </p:spPr>
        <p:txBody>
          <a:bodyPr vert="horz" lIns="91440" tIns="45720" rIns="91440" bIns="45720" rtlCol="0" anchor="ctr">
            <a:normAutofit fontScale="90000"/>
          </a:bodyPr>
          <a:lstStyle/>
          <a:p>
            <a:r>
              <a:rPr lang="en-US" altLang="en-US" b="1" kern="1200" dirty="0">
                <a:solidFill>
                  <a:schemeClr val="tx1"/>
                </a:solidFill>
                <a:latin typeface="Neue Haas Grotesk Text Pro" panose="020B0504020202020204" pitchFamily="34" charset="0"/>
              </a:rPr>
              <a:t>Cultural Services (MA 2005)</a:t>
            </a:r>
            <a:endParaRPr lang="en-US" b="1" kern="1200" dirty="0">
              <a:solidFill>
                <a:schemeClr val="tx1"/>
              </a:solidFill>
              <a:latin typeface="Neue Haas Grotesk Text Pro" panose="020B0504020202020204" pitchFamily="34" charset="0"/>
            </a:endParaRPr>
          </a:p>
        </p:txBody>
      </p:sp>
      <p:sp>
        <p:nvSpPr>
          <p:cNvPr id="9" name="Content Placeholder 8">
            <a:extLst>
              <a:ext uri="{FF2B5EF4-FFF2-40B4-BE49-F238E27FC236}">
                <a16:creationId xmlns:a16="http://schemas.microsoft.com/office/drawing/2014/main" id="{5AC4080B-8A52-E7AC-BD6E-BF568BA52562}"/>
              </a:ext>
            </a:extLst>
          </p:cNvPr>
          <p:cNvSpPr>
            <a:spLocks/>
          </p:cNvSpPr>
          <p:nvPr/>
        </p:nvSpPr>
        <p:spPr>
          <a:xfrm>
            <a:off x="838201" y="2623381"/>
            <a:ext cx="3888528" cy="3553581"/>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700" u="sng" dirty="0">
                <a:hlinkClick r:id="rId3"/>
              </a:rPr>
              <a:t>Cultural services</a:t>
            </a:r>
            <a:r>
              <a:rPr lang="en-US" sz="1700" dirty="0"/>
              <a:t> include non-material benefits that people can obtain from ecosystems. These include spiritual enrichment, intellectual development, recreation and aesthetic values. These types of services can be hard to monitor and value compared to regulating and provisioning services, but research in this area is growing. For example, </a:t>
            </a:r>
            <a:r>
              <a:rPr lang="en-US" sz="1700" u="sng" dirty="0">
                <a:hlinkClick r:id="rId4"/>
              </a:rPr>
              <a:t>studies have shown </a:t>
            </a:r>
            <a:r>
              <a:rPr lang="en-US" sz="1700" dirty="0"/>
              <a:t>that an ability to see or interact with nature, through hospital windows or hospital gardens respectively, increases the speed of patient recovery.</a:t>
            </a:r>
          </a:p>
        </p:txBody>
      </p:sp>
      <p:pic>
        <p:nvPicPr>
          <p:cNvPr id="20" name="Picture 19">
            <a:extLst>
              <a:ext uri="{FF2B5EF4-FFF2-40B4-BE49-F238E27FC236}">
                <a16:creationId xmlns:a16="http://schemas.microsoft.com/office/drawing/2014/main" id="{7673D76E-47DC-4134-34CF-C5353F8BACCB}"/>
              </a:ext>
            </a:extLst>
          </p:cNvPr>
          <p:cNvPicPr>
            <a:picLocks noChangeAspect="1"/>
          </p:cNvPicPr>
          <p:nvPr/>
        </p:nvPicPr>
        <p:blipFill rotWithShape="1">
          <a:blip r:embed="rId5" cstate="hqprint">
            <a:extLst>
              <a:ext uri="{28A0092B-C50C-407E-A947-70E740481C1C}">
                <a14:useLocalDpi xmlns:a14="http://schemas.microsoft.com/office/drawing/2010/main"/>
              </a:ext>
            </a:extLst>
          </a:blip>
          <a:srcRect/>
          <a:stretch/>
        </p:blipFill>
        <p:spPr>
          <a:xfrm>
            <a:off x="6800986" y="774244"/>
            <a:ext cx="4747547" cy="5337855"/>
          </a:xfrm>
          <a:prstGeom prst="rect">
            <a:avLst/>
          </a:prstGeom>
        </p:spPr>
      </p:pic>
      <p:sp>
        <p:nvSpPr>
          <p:cNvPr id="5" name="Content Placeholder 4">
            <a:extLst>
              <a:ext uri="{FF2B5EF4-FFF2-40B4-BE49-F238E27FC236}">
                <a16:creationId xmlns:a16="http://schemas.microsoft.com/office/drawing/2014/main" id="{A679B132-8930-1747-87B5-60E6CC4B63D2}"/>
              </a:ext>
            </a:extLst>
          </p:cNvPr>
          <p:cNvSpPr>
            <a:spLocks/>
          </p:cNvSpPr>
          <p:nvPr/>
        </p:nvSpPr>
        <p:spPr>
          <a:xfrm>
            <a:off x="1291931" y="672860"/>
            <a:ext cx="5117093" cy="3957518"/>
          </a:xfrm>
          <a:prstGeom prst="rect">
            <a:avLst/>
          </a:prstGeom>
        </p:spPr>
        <p:txBody>
          <a:bodyPr>
            <a:normAutofit/>
          </a:bodyPr>
          <a:lstStyle/>
          <a:p>
            <a:pPr defTabSz="411480">
              <a:lnSpc>
                <a:spcPct val="120000"/>
              </a:lnSpc>
              <a:spcBef>
                <a:spcPct val="10000"/>
              </a:spcBef>
            </a:pPr>
            <a:br>
              <a:rPr lang="en-US" altLang="en-US" sz="2160" kern="1200">
                <a:solidFill>
                  <a:schemeClr val="tx1"/>
                </a:solidFill>
                <a:latin typeface="+mn-lt"/>
                <a:ea typeface="+mn-ea"/>
                <a:cs typeface="Times New Roman" panose="02020603050405020304" pitchFamily="18" charset="0"/>
              </a:rPr>
            </a:br>
            <a:endParaRPr lang="en-US" altLang="en-US" sz="2400">
              <a:cs typeface="Times New Roman" panose="02020603050405020304" pitchFamily="18" charset="0"/>
            </a:endParaRPr>
          </a:p>
        </p:txBody>
      </p:sp>
    </p:spTree>
    <p:extLst>
      <p:ext uri="{BB962C8B-B14F-4D97-AF65-F5344CB8AC3E}">
        <p14:creationId xmlns:p14="http://schemas.microsoft.com/office/powerpoint/2010/main" val="4026295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44A67E5E-89CD-EE6D-1308-F9039268ADD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b="-1"/>
          <a:stretch/>
        </p:blipFill>
        <p:spPr>
          <a:xfrm>
            <a:off x="-1" y="-2"/>
            <a:ext cx="5410198" cy="6858002"/>
          </a:xfrm>
          <a:prstGeom prst="rect">
            <a:avLst/>
          </a:prstGeom>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E35677D-2F81-ED4C-ADC4-C3BF3200333E}"/>
              </a:ext>
            </a:extLst>
          </p:cNvPr>
          <p:cNvSpPr>
            <a:spLocks noGrp="1"/>
          </p:cNvSpPr>
          <p:nvPr>
            <p:ph type="title" idx="4294967295"/>
          </p:nvPr>
        </p:nvSpPr>
        <p:spPr>
          <a:xfrm>
            <a:off x="6115317" y="405685"/>
            <a:ext cx="5464968" cy="1559301"/>
          </a:xfrm>
        </p:spPr>
        <p:txBody>
          <a:bodyPr vert="horz" lIns="91440" tIns="45720" rIns="91440" bIns="45720" rtlCol="0" anchor="ctr">
            <a:normAutofit/>
          </a:bodyPr>
          <a:lstStyle/>
          <a:p>
            <a:r>
              <a:rPr lang="en-US" altLang="en-US" sz="3600" b="1" dirty="0">
                <a:latin typeface="Neue Haas Grotesk Text Pro" panose="020B0504020202020204" pitchFamily="34" charset="0"/>
              </a:rPr>
              <a:t>Supporting Services (MA 2005)</a:t>
            </a:r>
            <a:endParaRPr lang="en-US" sz="3600" b="1" dirty="0">
              <a:latin typeface="Neue Haas Grotesk Text Pro" panose="020B0504020202020204" pitchFamily="34" charset="0"/>
            </a:endParaRPr>
          </a:p>
        </p:txBody>
      </p:sp>
      <p:sp>
        <p:nvSpPr>
          <p:cNvPr id="9" name="Content Placeholder 8">
            <a:extLst>
              <a:ext uri="{FF2B5EF4-FFF2-40B4-BE49-F238E27FC236}">
                <a16:creationId xmlns:a16="http://schemas.microsoft.com/office/drawing/2014/main" id="{5AC4080B-8A52-E7AC-BD6E-BF568BA52562}"/>
              </a:ext>
            </a:extLst>
          </p:cNvPr>
          <p:cNvSpPr>
            <a:spLocks/>
          </p:cNvSpPr>
          <p:nvPr/>
        </p:nvSpPr>
        <p:spPr>
          <a:xfrm>
            <a:off x="6115317" y="2743200"/>
            <a:ext cx="5247340" cy="3496878"/>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dirty="0"/>
              <a:t>Finally, </a:t>
            </a:r>
            <a:r>
              <a:rPr lang="en-US" sz="2000" u="sng" dirty="0">
                <a:hlinkClick r:id="rId4"/>
              </a:rPr>
              <a:t>supporting services</a:t>
            </a:r>
            <a:r>
              <a:rPr lang="en-US" sz="2000" dirty="0"/>
              <a:t> are those which relate to habitat functioning themselves, and therefore influence survival. For example, photosynthesis, the water cycle and nutrient cycles are the basis of ecosystems, which in turn allow us to support ourselves. This type of ecosystem service also goes down to the genetic level, such as the maintenance of viable species gene pools. </a:t>
            </a:r>
          </a:p>
        </p:txBody>
      </p:sp>
      <p:sp>
        <p:nvSpPr>
          <p:cNvPr id="5" name="Content Placeholder 4">
            <a:extLst>
              <a:ext uri="{FF2B5EF4-FFF2-40B4-BE49-F238E27FC236}">
                <a16:creationId xmlns:a16="http://schemas.microsoft.com/office/drawing/2014/main" id="{A679B132-8930-1747-87B5-60E6CC4B63D2}"/>
              </a:ext>
            </a:extLst>
          </p:cNvPr>
          <p:cNvSpPr>
            <a:spLocks/>
          </p:cNvSpPr>
          <p:nvPr/>
        </p:nvSpPr>
        <p:spPr>
          <a:xfrm>
            <a:off x="1077366" y="1828800"/>
            <a:ext cx="5334463" cy="4125631"/>
          </a:xfrm>
          <a:prstGeom prst="rect">
            <a:avLst/>
          </a:prstGeom>
        </p:spPr>
        <p:txBody>
          <a:bodyPr>
            <a:normAutofit/>
          </a:bodyPr>
          <a:lstStyle/>
          <a:p>
            <a:pPr defTabSz="429768">
              <a:lnSpc>
                <a:spcPct val="120000"/>
              </a:lnSpc>
              <a:spcBef>
                <a:spcPct val="10000"/>
              </a:spcBef>
            </a:pPr>
            <a:br>
              <a:rPr lang="en-US" altLang="en-US" sz="2256" kern="1200">
                <a:solidFill>
                  <a:schemeClr val="tx1"/>
                </a:solidFill>
                <a:latin typeface="+mn-lt"/>
                <a:ea typeface="+mn-ea"/>
                <a:cs typeface="Times New Roman" panose="02020603050405020304" pitchFamily="18" charset="0"/>
              </a:rPr>
            </a:br>
            <a:endParaRPr lang="en-US" altLang="en-US" sz="2400">
              <a:cs typeface="Times New Roman" panose="02020603050405020304" pitchFamily="18" charset="0"/>
            </a:endParaRPr>
          </a:p>
        </p:txBody>
      </p:sp>
    </p:spTree>
    <p:extLst>
      <p:ext uri="{BB962C8B-B14F-4D97-AF65-F5344CB8AC3E}">
        <p14:creationId xmlns:p14="http://schemas.microsoft.com/office/powerpoint/2010/main" val="1929889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46B216-CCB8-47F4-9F1D-8A6002F5ADE4}"/>
              </a:ext>
            </a:extLst>
          </p:cNvPr>
          <p:cNvSpPr txBox="1"/>
          <p:nvPr/>
        </p:nvSpPr>
        <p:spPr>
          <a:xfrm>
            <a:off x="551384" y="476672"/>
            <a:ext cx="6096000" cy="1200329"/>
          </a:xfrm>
          <a:prstGeom prst="rect">
            <a:avLst/>
          </a:prstGeom>
          <a:noFill/>
        </p:spPr>
        <p:txBody>
          <a:bodyPr wrap="square">
            <a:spAutoFit/>
          </a:bodyPr>
          <a:lstStyle/>
          <a:p>
            <a:r>
              <a:rPr lang="en-US" altLang="en-US" sz="3600" b="1" dirty="0">
                <a:latin typeface="Neue Haas Grotesk Text Pro" panose="020B0504020202020204" pitchFamily="34" charset="0"/>
                <a:cs typeface="Times New Roman" panose="02020603050405020304" pitchFamily="18" charset="0"/>
              </a:rPr>
              <a:t>Ecosystem Service categories </a:t>
            </a:r>
            <a:endParaRPr lang="en-GB" sz="3600" dirty="0">
              <a:latin typeface="Neue Haas Grotesk Text Pro" panose="020B0504020202020204" pitchFamily="34" charset="0"/>
            </a:endParaRPr>
          </a:p>
        </p:txBody>
      </p:sp>
      <p:pic>
        <p:nvPicPr>
          <p:cNvPr id="1028" name="Picture 4" descr="Infographic - Ecosystem Land wheel">
            <a:extLst>
              <a:ext uri="{FF2B5EF4-FFF2-40B4-BE49-F238E27FC236}">
                <a16:creationId xmlns:a16="http://schemas.microsoft.com/office/drawing/2014/main" id="{1B1AE9C3-638E-FD21-3AAF-9D9E1298D954}"/>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015880" y="0"/>
            <a:ext cx="69246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65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cosystem services - nature's benefits | NatureScot">
            <a:extLst>
              <a:ext uri="{FF2B5EF4-FFF2-40B4-BE49-F238E27FC236}">
                <a16:creationId xmlns:a16="http://schemas.microsoft.com/office/drawing/2014/main" id="{0828F9F1-E0A5-AE0D-DA95-DE864EDE5DB8}"/>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087888" y="288032"/>
            <a:ext cx="6763261" cy="62819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746B216-CCB8-47F4-9F1D-8A6002F5ADE4}"/>
              </a:ext>
            </a:extLst>
          </p:cNvPr>
          <p:cNvSpPr txBox="1"/>
          <p:nvPr/>
        </p:nvSpPr>
        <p:spPr>
          <a:xfrm>
            <a:off x="551384" y="476672"/>
            <a:ext cx="6096000" cy="1200329"/>
          </a:xfrm>
          <a:prstGeom prst="rect">
            <a:avLst/>
          </a:prstGeom>
          <a:noFill/>
        </p:spPr>
        <p:txBody>
          <a:bodyPr wrap="square">
            <a:spAutoFit/>
          </a:bodyPr>
          <a:lstStyle/>
          <a:p>
            <a:r>
              <a:rPr lang="en-US" altLang="en-US" sz="3600" b="1" dirty="0">
                <a:latin typeface="Neue Haas Grotesk Text Pro" panose="020B0504020202020204" pitchFamily="34" charset="0"/>
                <a:cs typeface="Times New Roman" panose="02020603050405020304" pitchFamily="18" charset="0"/>
              </a:rPr>
              <a:t>Ecosystem Service categories </a:t>
            </a:r>
            <a:endParaRPr lang="en-GB" sz="3600" dirty="0">
              <a:latin typeface="Neue Haas Grotesk Text Pro" panose="020B0504020202020204" pitchFamily="34" charset="0"/>
            </a:endParaRPr>
          </a:p>
        </p:txBody>
      </p:sp>
    </p:spTree>
    <p:extLst>
      <p:ext uri="{BB962C8B-B14F-4D97-AF65-F5344CB8AC3E}">
        <p14:creationId xmlns:p14="http://schemas.microsoft.com/office/powerpoint/2010/main" val="410451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60"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522412" y="76200"/>
            <a:ext cx="9147175" cy="6705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Can Wetlands Do For You?">
            <a:hlinkClick r:id="" action="ppaction://media"/>
            <a:extLst>
              <a:ext uri="{FF2B5EF4-FFF2-40B4-BE49-F238E27FC236}">
                <a16:creationId xmlns:a16="http://schemas.microsoft.com/office/drawing/2014/main" id="{3849C8E8-0A21-2A1B-5402-55C71C872195}"/>
              </a:ext>
            </a:extLst>
          </p:cNvPr>
          <p:cNvPicPr>
            <a:picLocks noGrp="1" noRot="1" noChangeAspect="1"/>
          </p:cNvPicPr>
          <p:nvPr>
            <p:ph idx="1"/>
            <a:videoFile r:link="rId1"/>
          </p:nvPr>
        </p:nvPicPr>
        <p:blipFill>
          <a:blip r:embed="rId3"/>
          <a:stretch>
            <a:fillRect/>
          </a:stretch>
        </p:blipFill>
        <p:spPr>
          <a:xfrm>
            <a:off x="0" y="-30946"/>
            <a:ext cx="12192000" cy="6888946"/>
          </a:xfrm>
          <a:prstGeom prst="rect">
            <a:avLst/>
          </a:prstGeom>
        </p:spPr>
      </p:pic>
    </p:spTree>
    <p:extLst>
      <p:ext uri="{BB962C8B-B14F-4D97-AF65-F5344CB8AC3E}">
        <p14:creationId xmlns:p14="http://schemas.microsoft.com/office/powerpoint/2010/main" val="315683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6DD68D3-14DC-AC25-94F5-D2FA0AA604E9}"/>
              </a:ext>
            </a:extLst>
          </p:cNvPr>
          <p:cNvSpPr>
            <a:spLocks noGrp="1"/>
          </p:cNvSpPr>
          <p:nvPr>
            <p:ph type="title"/>
          </p:nvPr>
        </p:nvSpPr>
        <p:spPr>
          <a:xfrm>
            <a:off x="762000" y="1138036"/>
            <a:ext cx="4085665" cy="1402470"/>
          </a:xfrm>
        </p:spPr>
        <p:txBody>
          <a:bodyPr vert="horz" lIns="91440" tIns="45720" rIns="91440" bIns="45720" rtlCol="0" anchor="t">
            <a:normAutofit/>
          </a:bodyPr>
          <a:lstStyle/>
          <a:p>
            <a:r>
              <a:rPr lang="en-US" sz="3200" b="1" dirty="0">
                <a:latin typeface="Neue Haas Grotesk Text Pro" panose="020B0504020202020204" pitchFamily="34" charset="0"/>
              </a:rPr>
              <a:t>Ecosystems Services Activity</a:t>
            </a:r>
          </a:p>
        </p:txBody>
      </p:sp>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CFBB7EF6-DF9C-61C2-FA26-41C02F1DABCE}"/>
              </a:ext>
            </a:extLst>
          </p:cNvPr>
          <p:cNvSpPr txBox="1"/>
          <p:nvPr/>
        </p:nvSpPr>
        <p:spPr>
          <a:xfrm>
            <a:off x="762001" y="2551176"/>
            <a:ext cx="3317776" cy="3591207"/>
          </a:xfrm>
          <a:prstGeom prst="rect">
            <a:avLst/>
          </a:prstGeom>
        </p:spPr>
        <p:txBody>
          <a:bodyPr vert="horz" lIns="91440" tIns="45720" rIns="91440" bIns="45720" rtlCol="0">
            <a:normAutofit fontScale="92500" lnSpcReduction="20000"/>
          </a:bodyPr>
          <a:lstStyle/>
          <a:p>
            <a:pPr indent="-228600" defTabSz="914400">
              <a:lnSpc>
                <a:spcPct val="90000"/>
              </a:lnSpc>
              <a:spcAft>
                <a:spcPts val="600"/>
              </a:spcAft>
              <a:buFont typeface="Arial" panose="020B0604020202020204" pitchFamily="34" charset="0"/>
              <a:buChar char="•"/>
            </a:pPr>
            <a:r>
              <a:rPr lang="en-US" sz="2000" dirty="0"/>
              <a:t>Choose an environmental aspect from this list: </a:t>
            </a:r>
          </a:p>
          <a:p>
            <a:pPr indent="-228600" defTabSz="914400">
              <a:lnSpc>
                <a:spcPct val="90000"/>
              </a:lnSpc>
              <a:spcAft>
                <a:spcPts val="600"/>
              </a:spcAft>
              <a:buFont typeface="Arial" panose="020B0604020202020204" pitchFamily="34" charset="0"/>
              <a:buChar char="•"/>
            </a:pPr>
            <a:r>
              <a:rPr lang="en-US" sz="2000" b="1" dirty="0"/>
              <a:t>Grasslands</a:t>
            </a:r>
          </a:p>
          <a:p>
            <a:pPr indent="-228600" defTabSz="914400">
              <a:lnSpc>
                <a:spcPct val="90000"/>
              </a:lnSpc>
              <a:spcAft>
                <a:spcPts val="600"/>
              </a:spcAft>
              <a:buFont typeface="Arial" panose="020B0604020202020204" pitchFamily="34" charset="0"/>
              <a:buChar char="•"/>
            </a:pPr>
            <a:r>
              <a:rPr lang="en-US" sz="2000" b="1" dirty="0"/>
              <a:t>Trees</a:t>
            </a:r>
          </a:p>
          <a:p>
            <a:pPr indent="-228600" defTabSz="914400">
              <a:lnSpc>
                <a:spcPct val="90000"/>
              </a:lnSpc>
              <a:spcAft>
                <a:spcPts val="600"/>
              </a:spcAft>
              <a:buFont typeface="Arial" panose="020B0604020202020204" pitchFamily="34" charset="0"/>
              <a:buChar char="•"/>
            </a:pPr>
            <a:r>
              <a:rPr lang="en-US" sz="2000" b="1" dirty="0"/>
              <a:t>Rivers </a:t>
            </a:r>
          </a:p>
          <a:p>
            <a:pPr indent="-228600" defTabSz="914400">
              <a:lnSpc>
                <a:spcPct val="90000"/>
              </a:lnSpc>
              <a:spcAft>
                <a:spcPts val="600"/>
              </a:spcAft>
              <a:buFont typeface="Arial" panose="020B0604020202020204" pitchFamily="34" charset="0"/>
              <a:buChar char="•"/>
            </a:pPr>
            <a:r>
              <a:rPr lang="en-US" sz="2000" b="1" dirty="0"/>
              <a:t>Wildfire</a:t>
            </a:r>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r>
              <a:rPr lang="en-US" sz="2000" dirty="0"/>
              <a:t>Create a wheel to demonstrate the provisioning, regulating, cultural and supporting ecosystem services </a:t>
            </a:r>
            <a:r>
              <a:rPr lang="en-US" sz="2000" b="1" i="1" dirty="0"/>
              <a:t>(20mins)</a:t>
            </a:r>
          </a:p>
          <a:p>
            <a:pPr indent="-228600" defTabSz="914400">
              <a:lnSpc>
                <a:spcPct val="90000"/>
              </a:lnSpc>
              <a:spcAft>
                <a:spcPts val="600"/>
              </a:spcAft>
              <a:buFont typeface="Arial" panose="020B0604020202020204" pitchFamily="34" charset="0"/>
              <a:buChar char="•"/>
            </a:pPr>
            <a:endParaRPr lang="en-US" sz="2000" dirty="0"/>
          </a:p>
        </p:txBody>
      </p:sp>
      <p:pic>
        <p:nvPicPr>
          <p:cNvPr id="12" name="Picture 11">
            <a:extLst>
              <a:ext uri="{FF2B5EF4-FFF2-40B4-BE49-F238E27FC236}">
                <a16:creationId xmlns:a16="http://schemas.microsoft.com/office/drawing/2014/main" id="{F7F9301A-0DAF-ED44-31D7-78205BDD47D5}"/>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5650992" y="10"/>
            <a:ext cx="6541008" cy="6857990"/>
          </a:xfrm>
          <a:prstGeom prst="rect">
            <a:avLst/>
          </a:prstGeom>
        </p:spPr>
      </p:pic>
      <p:sp>
        <p:nvSpPr>
          <p:cNvPr id="2" name="AutoShape 2" descr="Ridiculous Reviews of Some of the Best National Parks">
            <a:extLst>
              <a:ext uri="{FF2B5EF4-FFF2-40B4-BE49-F238E27FC236}">
                <a16:creationId xmlns:a16="http://schemas.microsoft.com/office/drawing/2014/main" id="{5927D328-F18F-5FCE-0B8B-7FBE07DDAA8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4" descr="Infographic - Ecosystem Land wheel">
            <a:extLst>
              <a:ext uri="{FF2B5EF4-FFF2-40B4-BE49-F238E27FC236}">
                <a16:creationId xmlns:a16="http://schemas.microsoft.com/office/drawing/2014/main" id="{39148C98-363B-D53F-905D-56ECB36DFAF7}"/>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098012" y="3418320"/>
            <a:ext cx="3473111" cy="3439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268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05000" y="381000"/>
            <a:ext cx="8229600" cy="1143000"/>
          </a:xfrm>
        </p:spPr>
        <p:txBody>
          <a:bodyPr>
            <a:normAutofit/>
          </a:bodyPr>
          <a:lstStyle/>
          <a:p>
            <a:pPr eaLnBrk="1" hangingPunct="1"/>
            <a:r>
              <a:rPr lang="en-US" altLang="en-US" sz="3600" b="1" dirty="0">
                <a:latin typeface="Neue Haas Grotesk Text Pro" panose="020B0504020202020204" pitchFamily="34" charset="0"/>
              </a:rPr>
              <a:t>Two main issues</a:t>
            </a:r>
          </a:p>
        </p:txBody>
      </p:sp>
      <p:sp>
        <p:nvSpPr>
          <p:cNvPr id="24579" name="Rectangle 3"/>
          <p:cNvSpPr>
            <a:spLocks noGrp="1" noChangeArrowheads="1"/>
          </p:cNvSpPr>
          <p:nvPr>
            <p:ph idx="1"/>
          </p:nvPr>
        </p:nvSpPr>
        <p:spPr>
          <a:xfrm>
            <a:off x="983432" y="1981200"/>
            <a:ext cx="4302943" cy="4389438"/>
          </a:xfrm>
        </p:spPr>
        <p:txBody>
          <a:bodyPr>
            <a:normAutofit/>
          </a:bodyPr>
          <a:lstStyle/>
          <a:p>
            <a:pPr marL="609600" indent="-609600">
              <a:buClr>
                <a:schemeClr val="accent3"/>
              </a:buClr>
              <a:buFontTx/>
              <a:buAutoNum type="arabicPeriod"/>
              <a:defRPr/>
            </a:pPr>
            <a:r>
              <a:rPr lang="en-US" b="1" dirty="0"/>
              <a:t>Valuation</a:t>
            </a:r>
            <a:r>
              <a:rPr lang="en-US" dirty="0"/>
              <a:t>: how can we assess the relative value (importance) of various ecosystem services? </a:t>
            </a:r>
          </a:p>
          <a:p>
            <a:pPr marL="609600" indent="-609600">
              <a:buClr>
                <a:schemeClr val="accent3"/>
              </a:buClr>
              <a:buFontTx/>
              <a:buAutoNum type="arabicPeriod"/>
              <a:defRPr/>
            </a:pPr>
            <a:r>
              <a:rPr lang="en-US" b="1" dirty="0"/>
              <a:t>Incentives</a:t>
            </a:r>
            <a:r>
              <a:rPr lang="en-US" dirty="0"/>
              <a:t>: how can we provide rewards for providing ecosystem services?</a:t>
            </a:r>
          </a:p>
        </p:txBody>
      </p:sp>
      <p:pic>
        <p:nvPicPr>
          <p:cNvPr id="16388" name="Picture 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200650" y="1828800"/>
            <a:ext cx="5353050" cy="441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8789-79CE-F75F-8234-FA8E6C4B87BE}"/>
              </a:ext>
            </a:extLst>
          </p:cNvPr>
          <p:cNvSpPr>
            <a:spLocks noGrp="1"/>
          </p:cNvSpPr>
          <p:nvPr>
            <p:ph type="title"/>
          </p:nvPr>
        </p:nvSpPr>
        <p:spPr>
          <a:xfrm>
            <a:off x="838200" y="1060682"/>
            <a:ext cx="3687041" cy="2368317"/>
          </a:xfrm>
        </p:spPr>
        <p:txBody>
          <a:bodyPr anchor="t">
            <a:normAutofit/>
          </a:bodyPr>
          <a:lstStyle/>
          <a:p>
            <a:r>
              <a:rPr lang="en-GB" sz="3200" b="1" dirty="0">
                <a:latin typeface="Neue Haas Grotesk Text Pro" panose="020B0504020202020204" pitchFamily="34" charset="0"/>
              </a:rPr>
              <a:t>Other digital tools</a:t>
            </a:r>
          </a:p>
        </p:txBody>
      </p:sp>
      <p:pic>
        <p:nvPicPr>
          <p:cNvPr id="7" name="Graphic 6" descr="Head with Gears">
            <a:extLst>
              <a:ext uri="{FF2B5EF4-FFF2-40B4-BE49-F238E27FC236}">
                <a16:creationId xmlns:a16="http://schemas.microsoft.com/office/drawing/2014/main" id="{154F7E08-52DC-D5BD-2FA2-A34C97E23278}"/>
              </a:ext>
            </a:extLst>
          </p:cNvPr>
          <p:cNvPicPr>
            <a:picLocks noChangeAspect="1"/>
          </p:cNvPicPr>
          <p:nvPr/>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1649448" y="3879056"/>
            <a:ext cx="2102644" cy="2102644"/>
          </a:xfrm>
          <a:prstGeom prst="rect">
            <a:avLst/>
          </a:prstGeom>
        </p:spPr>
      </p:pic>
      <p:sp>
        <p:nvSpPr>
          <p:cNvPr id="3" name="Content Placeholder 2">
            <a:extLst>
              <a:ext uri="{FF2B5EF4-FFF2-40B4-BE49-F238E27FC236}">
                <a16:creationId xmlns:a16="http://schemas.microsoft.com/office/drawing/2014/main" id="{99329679-9B9B-4141-4F72-FB0F2FE504E9}"/>
              </a:ext>
            </a:extLst>
          </p:cNvPr>
          <p:cNvSpPr>
            <a:spLocks noGrp="1"/>
          </p:cNvSpPr>
          <p:nvPr>
            <p:ph idx="1"/>
          </p:nvPr>
        </p:nvSpPr>
        <p:spPr>
          <a:xfrm>
            <a:off x="5348086" y="1035843"/>
            <a:ext cx="6005713" cy="4945857"/>
          </a:xfrm>
        </p:spPr>
        <p:txBody>
          <a:bodyPr>
            <a:normAutofit/>
          </a:bodyPr>
          <a:lstStyle/>
          <a:p>
            <a:r>
              <a:rPr lang="en-GB" sz="2400" dirty="0">
                <a:hlinkClick r:id="rId4"/>
              </a:rPr>
              <a:t>Tool Assessor - Ecosystems Knowledge Network</a:t>
            </a:r>
            <a:endParaRPr lang="en-GB" sz="2400" dirty="0"/>
          </a:p>
          <a:p>
            <a:endParaRPr lang="en-GB" sz="2400" dirty="0"/>
          </a:p>
          <a:p>
            <a:r>
              <a:rPr lang="en-GB" sz="2400" i="0" dirty="0">
                <a:effectLst/>
                <a:latin typeface="museo-sans"/>
              </a:rPr>
              <a:t>Tool Assessor is a free service that provides summary information about ways that show the value of the natural environment in society. This includes, for example, the role of natural features in reducing flood risk, improving health and storing carbon.</a:t>
            </a:r>
            <a:endParaRPr lang="en-GB" sz="2400" dirty="0"/>
          </a:p>
        </p:txBody>
      </p:sp>
      <p:grpSp>
        <p:nvGrpSpPr>
          <p:cNvPr id="10" name="Group 9">
            <a:extLst>
              <a:ext uri="{FF2B5EF4-FFF2-40B4-BE49-F238E27FC236}">
                <a16:creationId xmlns:a16="http://schemas.microsoft.com/office/drawing/2014/main" id="{7D2D829D-2830-5F07-E40B-C351944AB1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521FC5EF-435E-F74E-11C5-A935C7066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F3CE81-94AA-585B-379D-CB757AFCC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477D1153-0E41-AB75-B7B6-46E83529FDE5}"/>
              </a:ext>
            </a:extLst>
          </p:cNvPr>
          <p:cNvSpPr txBox="1"/>
          <p:nvPr/>
        </p:nvSpPr>
        <p:spPr>
          <a:xfrm>
            <a:off x="5615219" y="5159278"/>
            <a:ext cx="6096000" cy="369332"/>
          </a:xfrm>
          <a:prstGeom prst="rect">
            <a:avLst/>
          </a:prstGeom>
          <a:noFill/>
        </p:spPr>
        <p:txBody>
          <a:bodyPr wrap="square">
            <a:spAutoFit/>
          </a:bodyPr>
          <a:lstStyle/>
          <a:p>
            <a:r>
              <a:rPr lang="en-GB" dirty="0">
                <a:hlinkClick r:id="rId5"/>
              </a:rPr>
              <a:t>All Tools - Ecosystems Knowledge Network</a:t>
            </a:r>
            <a:endParaRPr lang="en-GB" dirty="0"/>
          </a:p>
        </p:txBody>
      </p:sp>
    </p:spTree>
    <p:extLst>
      <p:ext uri="{BB962C8B-B14F-4D97-AF65-F5344CB8AC3E}">
        <p14:creationId xmlns:p14="http://schemas.microsoft.com/office/powerpoint/2010/main" val="869966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4A471-4002-FD6E-278F-E30EA85B90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5CE773-3F9A-CA33-4E8F-4EBDB6FC11F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AD2E68E-B3EF-9EBA-1921-DC775EAA616D}"/>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464974" y="44624"/>
            <a:ext cx="11262051" cy="6624736"/>
          </a:xfrm>
          <a:prstGeom prst="rect">
            <a:avLst/>
          </a:prstGeom>
        </p:spPr>
      </p:pic>
    </p:spTree>
    <p:extLst>
      <p:ext uri="{BB962C8B-B14F-4D97-AF65-F5344CB8AC3E}">
        <p14:creationId xmlns:p14="http://schemas.microsoft.com/office/powerpoint/2010/main" val="3191716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8789-79CE-F75F-8234-FA8E6C4B87BE}"/>
              </a:ext>
            </a:extLst>
          </p:cNvPr>
          <p:cNvSpPr>
            <a:spLocks noGrp="1"/>
          </p:cNvSpPr>
          <p:nvPr>
            <p:ph type="title"/>
          </p:nvPr>
        </p:nvSpPr>
        <p:spPr/>
        <p:txBody>
          <a:bodyPr/>
          <a:lstStyle/>
          <a:p>
            <a:r>
              <a:rPr lang="en-GB" b="1" dirty="0">
                <a:latin typeface="Neue Haas Grotesk Text Pro" panose="020B0504020202020204" pitchFamily="34" charset="0"/>
              </a:rPr>
              <a:t>ES Digital Activity</a:t>
            </a:r>
          </a:p>
        </p:txBody>
      </p:sp>
      <p:sp>
        <p:nvSpPr>
          <p:cNvPr id="3" name="Content Placeholder 2">
            <a:extLst>
              <a:ext uri="{FF2B5EF4-FFF2-40B4-BE49-F238E27FC236}">
                <a16:creationId xmlns:a16="http://schemas.microsoft.com/office/drawing/2014/main" id="{99329679-9B9B-4141-4F72-FB0F2FE504E9}"/>
              </a:ext>
            </a:extLst>
          </p:cNvPr>
          <p:cNvSpPr>
            <a:spLocks noGrp="1"/>
          </p:cNvSpPr>
          <p:nvPr>
            <p:ph idx="1"/>
          </p:nvPr>
        </p:nvSpPr>
        <p:spPr/>
        <p:txBody>
          <a:bodyPr/>
          <a:lstStyle/>
          <a:p>
            <a:r>
              <a:rPr lang="en-GB" dirty="0"/>
              <a:t>Visit: </a:t>
            </a:r>
            <a:r>
              <a:rPr lang="en-GB" sz="2800" dirty="0">
                <a:hlinkClick r:id="rId2"/>
              </a:rPr>
              <a:t>Tool Assessor - Ecosystems Knowledge Network</a:t>
            </a:r>
            <a:endParaRPr lang="en-GB" sz="2800" dirty="0"/>
          </a:p>
          <a:p>
            <a:endParaRPr lang="en-GB" dirty="0"/>
          </a:p>
          <a:p>
            <a:r>
              <a:rPr lang="en-GB" dirty="0"/>
              <a:t>Choose a tool to explore, summarise its purpose and utility for the group. </a:t>
            </a:r>
          </a:p>
          <a:p>
            <a:r>
              <a:rPr lang="en-GB" b="1" dirty="0"/>
              <a:t>How is it useful to quantify ES?</a:t>
            </a:r>
          </a:p>
          <a:p>
            <a:r>
              <a:rPr lang="en-GB" b="1" dirty="0"/>
              <a:t>What data can you find for Wales or Swansea that can help characterise Welsh ES?</a:t>
            </a:r>
          </a:p>
        </p:txBody>
      </p:sp>
      <p:pic>
        <p:nvPicPr>
          <p:cNvPr id="5" name="Picture 4">
            <a:extLst>
              <a:ext uri="{FF2B5EF4-FFF2-40B4-BE49-F238E27FC236}">
                <a16:creationId xmlns:a16="http://schemas.microsoft.com/office/drawing/2014/main" id="{2916A3ED-46E7-79C5-82A0-AE7AA973D11C}"/>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8688288" y="4797152"/>
            <a:ext cx="3370748" cy="1846269"/>
          </a:xfrm>
          <a:prstGeom prst="rect">
            <a:avLst/>
          </a:prstGeom>
        </p:spPr>
      </p:pic>
    </p:spTree>
    <p:extLst>
      <p:ext uri="{BB962C8B-B14F-4D97-AF65-F5344CB8AC3E}">
        <p14:creationId xmlns:p14="http://schemas.microsoft.com/office/powerpoint/2010/main" val="9249086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d fruit on tree">
            <a:extLst>
              <a:ext uri="{FF2B5EF4-FFF2-40B4-BE49-F238E27FC236}">
                <a16:creationId xmlns:a16="http://schemas.microsoft.com/office/drawing/2014/main" id="{4A538B38-703A-24E5-388C-53C787198BE7}"/>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CCC09-37DB-68F5-8149-8D22B6A2F44D}"/>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600" b="1" dirty="0">
                <a:latin typeface="Neue Haas Grotesk Text Pro" panose="020B0504020202020204" pitchFamily="34" charset="0"/>
              </a:rPr>
              <a:t>Merry Christmas</a:t>
            </a:r>
          </a:p>
        </p:txBody>
      </p:sp>
      <p:cxnSp>
        <p:nvCxnSpPr>
          <p:cNvPr id="11" name="Straight Connector 10">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3DC0748-B3F9-A4DB-891D-EF45E226AD4B}"/>
              </a:ext>
            </a:extLst>
          </p:cNvPr>
          <p:cNvSpPr txBox="1"/>
          <p:nvPr/>
        </p:nvSpPr>
        <p:spPr>
          <a:xfrm>
            <a:off x="2116064" y="2951946"/>
            <a:ext cx="3830726" cy="954107"/>
          </a:xfrm>
          <a:prstGeom prst="rect">
            <a:avLst/>
          </a:prstGeom>
          <a:noFill/>
        </p:spPr>
        <p:txBody>
          <a:bodyPr wrap="square">
            <a:spAutoFit/>
          </a:bodyPr>
          <a:lstStyle/>
          <a:p>
            <a:r>
              <a:rPr lang="en-GB" sz="2800" dirty="0">
                <a:solidFill>
                  <a:srgbClr val="000000"/>
                </a:solidFill>
                <a:effectLst/>
                <a:latin typeface="Calibri" panose="020F0502020204030204" pitchFamily="34" charset="0"/>
                <a:ea typeface="Times New Roman" panose="02020603050405020304" pitchFamily="18" charset="0"/>
              </a:rPr>
              <a:t>Strategic Wellbeing and ES (January 10</a:t>
            </a:r>
            <a:r>
              <a:rPr lang="en-GB" sz="2800" baseline="30000" dirty="0">
                <a:solidFill>
                  <a:srgbClr val="000000"/>
                </a:solidFill>
                <a:effectLst/>
                <a:latin typeface="Calibri" panose="020F0502020204030204" pitchFamily="34" charset="0"/>
                <a:ea typeface="Times New Roman" panose="02020603050405020304" pitchFamily="18" charset="0"/>
              </a:rPr>
              <a:t>th</a:t>
            </a:r>
            <a:r>
              <a:rPr lang="en-GB" sz="2800" dirty="0">
                <a:solidFill>
                  <a:srgbClr val="000000"/>
                </a:solidFill>
                <a:effectLst/>
                <a:latin typeface="Calibri" panose="020F0502020204030204" pitchFamily="34" charset="0"/>
                <a:ea typeface="Times New Roman" panose="02020603050405020304" pitchFamily="18" charset="0"/>
              </a:rPr>
              <a:t>)</a:t>
            </a:r>
            <a:endParaRPr lang="en-GB" sz="2800" dirty="0"/>
          </a:p>
        </p:txBody>
      </p:sp>
    </p:spTree>
    <p:extLst>
      <p:ext uri="{BB962C8B-B14F-4D97-AF65-F5344CB8AC3E}">
        <p14:creationId xmlns:p14="http://schemas.microsoft.com/office/powerpoint/2010/main" val="7949514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3.xml><?xml version="1.0" encoding="utf-8"?>
<ds:datastoreItem xmlns:ds="http://schemas.openxmlformats.org/officeDocument/2006/customXml" ds:itemID="{9EBF5694-052B-456A-BDB4-2B08114922D7}">
  <ds:schemaRefs>
    <ds:schemaRef ds:uri="696490a5-0429-499a-a254-a60426c02ef0"/>
    <ds:schemaRef ds:uri="http://purl.org/dc/dcmitype/"/>
    <ds:schemaRef ds:uri="http://schemas.microsoft.com/office/infopath/2007/PartnerControls"/>
    <ds:schemaRef ds:uri="http://purl.org/dc/terms/"/>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d2d6d51c-be45-489c-bfaa-c0c3d4c0c98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8222</TotalTime>
  <Words>2458</Words>
  <Application>Microsoft Office PowerPoint</Application>
  <PresentationFormat>Widescreen</PresentationFormat>
  <Paragraphs>137</Paragraphs>
  <Slides>23</Slides>
  <Notes>14</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museo-sans</vt:lpstr>
      <vt:lpstr>Arial</vt:lpstr>
      <vt:lpstr>Calibri</vt:lpstr>
      <vt:lpstr>Calibri Light</vt:lpstr>
      <vt:lpstr>Century Gothic</vt:lpstr>
      <vt:lpstr>Century Gothic</vt:lpstr>
      <vt:lpstr>Neue Haas Grotesk Text Pro</vt:lpstr>
      <vt:lpstr>Times New Roman</vt:lpstr>
      <vt:lpstr>1_Office Theme</vt:lpstr>
      <vt:lpstr>Ecosystem Services  </vt:lpstr>
      <vt:lpstr>COP28?</vt:lpstr>
      <vt:lpstr>Lecture Outline</vt:lpstr>
      <vt:lpstr>Defining ecosystem services</vt:lpstr>
      <vt:lpstr>What are ecosystem services?</vt:lpstr>
      <vt:lpstr>Origin of the Concept of Ecosystem Services</vt:lpstr>
      <vt:lpstr>Millenium Assessment of Ecosystem Services (MA)</vt:lpstr>
      <vt:lpstr>Millenium Assessment of Ecosystem Services (MA)</vt:lpstr>
      <vt:lpstr>Ecosystem Service categories(MA 2005)</vt:lpstr>
      <vt:lpstr>Provisioning Services (MA 2005)</vt:lpstr>
      <vt:lpstr>Regulating Services (MA 2005)</vt:lpstr>
      <vt:lpstr>Cultural Services (MA 2005)</vt:lpstr>
      <vt:lpstr>Supporting Services (MA 2005)</vt:lpstr>
      <vt:lpstr>PowerPoint Presentation</vt:lpstr>
      <vt:lpstr>PowerPoint Presentation</vt:lpstr>
      <vt:lpstr>PowerPoint Presentation</vt:lpstr>
      <vt:lpstr>PowerPoint Presentation</vt:lpstr>
      <vt:lpstr>Ecosystems Services Activity</vt:lpstr>
      <vt:lpstr>Two main issues</vt:lpstr>
      <vt:lpstr>Other digital tools</vt:lpstr>
      <vt:lpstr>PowerPoint Presentation</vt:lpstr>
      <vt:lpstr>ES Digital Activity</vt:lpstr>
      <vt:lpstr>Merry Christmas</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Alissa</dc:creator>
  <cp:lastModifiedBy>Alissa Flatley</cp:lastModifiedBy>
  <cp:revision>343</cp:revision>
  <cp:lastPrinted>2002-03-04T13:59:26Z</cp:lastPrinted>
  <dcterms:created xsi:type="dcterms:W3CDTF">2001-11-15T19:13:35Z</dcterms:created>
  <dcterms:modified xsi:type="dcterms:W3CDTF">2023-12-13T12:15:33Z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