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sldIdLst>
    <p:sldId id="257" r:id="rId2"/>
    <p:sldId id="276" r:id="rId3"/>
    <p:sldId id="256" r:id="rId4"/>
    <p:sldId id="284" r:id="rId5"/>
    <p:sldId id="278" r:id="rId6"/>
    <p:sldId id="288" r:id="rId7"/>
    <p:sldId id="285" r:id="rId8"/>
    <p:sldId id="279" r:id="rId9"/>
    <p:sldId id="286" r:id="rId10"/>
    <p:sldId id="292" r:id="rId11"/>
    <p:sldId id="280" r:id="rId12"/>
    <p:sldId id="287" r:id="rId13"/>
    <p:sldId id="290" r:id="rId14"/>
    <p:sldId id="289" r:id="rId15"/>
    <p:sldId id="282" r:id="rId16"/>
    <p:sldId id="291"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165" autoAdjust="0"/>
  </p:normalViewPr>
  <p:slideViewPr>
    <p:cSldViewPr snapToGrid="0">
      <p:cViewPr varScale="1">
        <p:scale>
          <a:sx n="91" d="100"/>
          <a:sy n="91" d="100"/>
        </p:scale>
        <p:origin x="34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B28FDE-CE25-4119-AE44-13A00EB1593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30B5B-670E-44AE-8910-999E5DFE728C}" type="slidenum">
              <a:rPr lang="en-GB" smtClean="0"/>
              <a:t>‹#›</a:t>
            </a:fld>
            <a:endParaRPr lang="en-GB"/>
          </a:p>
        </p:txBody>
      </p:sp>
    </p:spTree>
    <p:extLst>
      <p:ext uri="{BB962C8B-B14F-4D97-AF65-F5344CB8AC3E}">
        <p14:creationId xmlns:p14="http://schemas.microsoft.com/office/powerpoint/2010/main" val="2367292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2</a:t>
            </a:fld>
            <a:endParaRPr lang="en-GB"/>
          </a:p>
        </p:txBody>
      </p:sp>
    </p:spTree>
    <p:extLst>
      <p:ext uri="{BB962C8B-B14F-4D97-AF65-F5344CB8AC3E}">
        <p14:creationId xmlns:p14="http://schemas.microsoft.com/office/powerpoint/2010/main" val="1474895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 by: </a:t>
            </a:r>
            <a:r>
              <a:rPr lang="en-US" dirty="0" err="1" smtClean="0"/>
              <a:t>Saidur</a:t>
            </a:r>
            <a:r>
              <a:rPr lang="en-US" dirty="0" smtClean="0"/>
              <a:t> Rahman </a:t>
            </a:r>
            <a:r>
              <a:rPr lang="en-US" dirty="0" smtClean="0">
                <a:latin typeface="Calbri"/>
              </a:rPr>
              <a:t>2515004</a:t>
            </a:r>
            <a:endParaRPr lang="en-GB" dirty="0" smtClean="0">
              <a:latin typeface="Calbri"/>
            </a:endParaRPr>
          </a:p>
          <a:p>
            <a:r>
              <a:rPr lang="en-US" dirty="0" smtClean="0"/>
              <a:t>Edited</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5</a:t>
            </a:fld>
            <a:endParaRPr lang="en-GB"/>
          </a:p>
        </p:txBody>
      </p:sp>
    </p:spTree>
    <p:extLst>
      <p:ext uri="{BB962C8B-B14F-4D97-AF65-F5344CB8AC3E}">
        <p14:creationId xmlns:p14="http://schemas.microsoft.com/office/powerpoint/2010/main" val="20085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a:t>
            </a:r>
            <a:r>
              <a:rPr lang="en-US" baseline="0" dirty="0" smtClean="0"/>
              <a:t> by: </a:t>
            </a:r>
            <a:r>
              <a:rPr lang="en-US" dirty="0" err="1" smtClean="0"/>
              <a:t>Saidur</a:t>
            </a:r>
            <a:r>
              <a:rPr lang="en-US" dirty="0" smtClean="0"/>
              <a:t> Rahman </a:t>
            </a:r>
            <a:r>
              <a:rPr lang="en-US" dirty="0" smtClean="0">
                <a:latin typeface="Calbri"/>
              </a:rPr>
              <a:t>2515004</a:t>
            </a:r>
            <a:endParaRPr lang="en-GB" dirty="0" smtClean="0">
              <a:latin typeface="Calbri"/>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6</a:t>
            </a:fld>
            <a:endParaRPr lang="en-GB"/>
          </a:p>
        </p:txBody>
      </p:sp>
    </p:spTree>
    <p:extLst>
      <p:ext uri="{BB962C8B-B14F-4D97-AF65-F5344CB8AC3E}">
        <p14:creationId xmlns:p14="http://schemas.microsoft.com/office/powerpoint/2010/main" val="2793256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a:t>
            </a:r>
            <a:r>
              <a:rPr lang="en-US" baseline="0" dirty="0" smtClean="0"/>
              <a:t> by: </a:t>
            </a:r>
            <a:r>
              <a:rPr lang="en-US" baseline="0" dirty="0" err="1" smtClean="0"/>
              <a:t>Saidur</a:t>
            </a:r>
            <a:r>
              <a:rPr lang="en-US" baseline="0" dirty="0" smtClean="0"/>
              <a:t> Rahman </a:t>
            </a:r>
            <a:r>
              <a:rPr lang="en-US" dirty="0" smtClean="0">
                <a:latin typeface="Calbri"/>
              </a:rPr>
              <a:t>2515004</a:t>
            </a:r>
            <a:endParaRPr lang="en-GB" dirty="0" smtClean="0">
              <a:latin typeface="Calbri"/>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7</a:t>
            </a:fld>
            <a:endParaRPr lang="en-GB"/>
          </a:p>
        </p:txBody>
      </p:sp>
    </p:spTree>
    <p:extLst>
      <p:ext uri="{BB962C8B-B14F-4D97-AF65-F5344CB8AC3E}">
        <p14:creationId xmlns:p14="http://schemas.microsoft.com/office/powerpoint/2010/main" val="4027847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 by</a:t>
            </a:r>
            <a:r>
              <a:rPr lang="en-US" baseline="0" dirty="0" smtClean="0"/>
              <a:t>: </a:t>
            </a:r>
            <a:r>
              <a:rPr lang="en-US" baseline="0" dirty="0" err="1" smtClean="0"/>
              <a:t>Nazreen</a:t>
            </a:r>
            <a:r>
              <a:rPr lang="en-US" baseline="0" dirty="0" smtClean="0"/>
              <a:t> Begum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8</a:t>
            </a:fld>
            <a:endParaRPr lang="en-GB"/>
          </a:p>
        </p:txBody>
      </p:sp>
    </p:spTree>
    <p:extLst>
      <p:ext uri="{BB962C8B-B14F-4D97-AF65-F5344CB8AC3E}">
        <p14:creationId xmlns:p14="http://schemas.microsoft.com/office/powerpoint/2010/main" val="3603297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1" i="0" u="none" strike="noStrike" kern="1200" dirty="0" smtClean="0">
                <a:solidFill>
                  <a:schemeClr val="tx1"/>
                </a:solidFill>
                <a:effectLst/>
                <a:latin typeface="+mn-lt"/>
                <a:ea typeface="+mn-ea"/>
                <a:cs typeface="+mn-cs"/>
              </a:rPr>
              <a:t>Created by: </a:t>
            </a:r>
            <a:r>
              <a:rPr lang="en-GB" sz="1200" b="1" i="0" u="none" strike="noStrike" kern="1200" dirty="0" err="1" smtClean="0">
                <a:solidFill>
                  <a:schemeClr val="tx1"/>
                </a:solidFill>
                <a:effectLst/>
                <a:latin typeface="+mn-lt"/>
                <a:ea typeface="+mn-ea"/>
                <a:cs typeface="+mn-cs"/>
              </a:rPr>
              <a:t>Nazreen</a:t>
            </a:r>
            <a:r>
              <a:rPr lang="en-GB" sz="1200" b="1" i="0" u="none" strike="noStrike" kern="1200" dirty="0" smtClean="0">
                <a:solidFill>
                  <a:schemeClr val="tx1"/>
                </a:solidFill>
                <a:effectLst/>
                <a:latin typeface="+mn-lt"/>
                <a:ea typeface="+mn-ea"/>
                <a:cs typeface="+mn-cs"/>
              </a:rPr>
              <a:t> Begum</a:t>
            </a:r>
            <a:r>
              <a:rPr lang="en-GB" sz="1200" b="0"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2008171</a:t>
            </a:r>
            <a:endParaRPr lang="en-US" u="sng" dirty="0" smtClean="0"/>
          </a:p>
          <a:p>
            <a:r>
              <a:rPr lang="en-US" u="sng" dirty="0" smtClean="0"/>
              <a:t>Edits by: Rohan </a:t>
            </a:r>
            <a:r>
              <a:rPr lang="en-US" u="sng" dirty="0" err="1" smtClean="0"/>
              <a:t>Banwait</a:t>
            </a:r>
            <a:r>
              <a:rPr lang="en-US" u="sng" dirty="0" smtClean="0"/>
              <a:t> 2441429</a:t>
            </a:r>
          </a:p>
          <a:p>
            <a:r>
              <a:rPr lang="en-US" u="sng" dirty="0" smtClean="0"/>
              <a:t>Advantages</a:t>
            </a:r>
          </a:p>
          <a:p>
            <a:pPr rtl="0" fontAlgn="base"/>
            <a:r>
              <a:rPr lang="en-US" sz="1200" b="1" i="0" kern="1200" dirty="0" smtClean="0">
                <a:solidFill>
                  <a:schemeClr val="tx1"/>
                </a:solidFill>
                <a:effectLst/>
                <a:latin typeface="+mn-lt"/>
                <a:ea typeface="+mn-ea"/>
                <a:cs typeface="+mn-cs"/>
              </a:rPr>
              <a:t>1. Smooth Integration with Microsoft 365</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works hand-in-hand with other Microsoft tools such as Word, Excel, and OneDrive. </a:t>
            </a:r>
          </a:p>
          <a:p>
            <a:pPr rtl="0" fontAlgn="base"/>
            <a:r>
              <a:rPr lang="en-US" sz="1200" b="0" i="0" kern="1200" dirty="0" smtClean="0">
                <a:solidFill>
                  <a:schemeClr val="tx1"/>
                </a:solidFill>
                <a:effectLst/>
                <a:latin typeface="+mn-lt"/>
                <a:ea typeface="+mn-ea"/>
                <a:cs typeface="+mn-cs"/>
              </a:rPr>
              <a:t>This makes it easier for care home staff to share records, update schedules, and collaborate on documents without constantly switching between programs. </a:t>
            </a:r>
          </a:p>
          <a:p>
            <a:pPr rtl="0" fontAlgn="base"/>
            <a:r>
              <a:rPr lang="en-US" sz="1200" b="1" i="0" kern="1200" dirty="0" smtClean="0">
                <a:solidFill>
                  <a:schemeClr val="tx1"/>
                </a:solidFill>
                <a:effectLst/>
                <a:latin typeface="+mn-lt"/>
                <a:ea typeface="+mn-ea"/>
                <a:cs typeface="+mn-cs"/>
              </a:rPr>
              <a:t>2. Strong Collaboration Features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 members can message each other, join video meetings, or create topic-specific channels for particular tasks or departments. </a:t>
            </a:r>
          </a:p>
          <a:p>
            <a:pPr rtl="0" fontAlgn="base"/>
            <a:r>
              <a:rPr lang="en-US" sz="1200" b="0" i="0" kern="1200" dirty="0" smtClean="0">
                <a:solidFill>
                  <a:schemeClr val="tx1"/>
                </a:solidFill>
                <a:effectLst/>
                <a:latin typeface="+mn-lt"/>
                <a:ea typeface="+mn-ea"/>
                <a:cs typeface="+mn-cs"/>
              </a:rPr>
              <a:t>This helps ensure that everyone is kept up to date and can contribute to discussions quickly. </a:t>
            </a:r>
          </a:p>
          <a:p>
            <a:pPr rtl="0" fontAlgn="base"/>
            <a:r>
              <a:rPr lang="en-US" sz="1200" b="1" i="0" kern="1200" dirty="0" smtClean="0">
                <a:solidFill>
                  <a:schemeClr val="tx1"/>
                </a:solidFill>
                <a:effectLst/>
                <a:latin typeface="+mn-lt"/>
                <a:ea typeface="+mn-ea"/>
                <a:cs typeface="+mn-cs"/>
              </a:rPr>
              <a:t>3. Increases Productivity</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Conversations, files, and meeting notes are stored in one place, which saves time and helps staff locate information quickly. </a:t>
            </a:r>
          </a:p>
          <a:p>
            <a:pPr rtl="0" fontAlgn="base"/>
            <a:r>
              <a:rPr lang="en-US" sz="1200" b="0" i="0" kern="1200" dirty="0" smtClean="0">
                <a:solidFill>
                  <a:schemeClr val="tx1"/>
                </a:solidFill>
                <a:effectLst/>
                <a:latin typeface="+mn-lt"/>
                <a:ea typeface="+mn-ea"/>
                <a:cs typeface="+mn-cs"/>
              </a:rPr>
              <a:t>Teams also allows for meeting recordings and message searches, reducing the need to repeat or chase missed details. </a:t>
            </a:r>
          </a:p>
          <a:p>
            <a:pPr rtl="0" fontAlgn="base"/>
            <a:r>
              <a:rPr lang="en-US" sz="1200" b="1" i="0" kern="1200" dirty="0" smtClean="0">
                <a:solidFill>
                  <a:schemeClr val="tx1"/>
                </a:solidFill>
                <a:effectLst/>
                <a:latin typeface="+mn-lt"/>
                <a:ea typeface="+mn-ea"/>
                <a:cs typeface="+mn-cs"/>
              </a:rPr>
              <a:t>4. Flexible and Easy to Access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The platform works on most devices, including smartphones, tablets, and laptops. </a:t>
            </a:r>
          </a:p>
          <a:p>
            <a:pPr rtl="0" fontAlgn="base"/>
            <a:r>
              <a:rPr lang="en-US" sz="1200" b="0" i="0" kern="1200" dirty="0" smtClean="0">
                <a:solidFill>
                  <a:schemeClr val="tx1"/>
                </a:solidFill>
                <a:effectLst/>
                <a:latin typeface="+mn-lt"/>
                <a:ea typeface="+mn-ea"/>
                <a:cs typeface="+mn-cs"/>
              </a:rPr>
              <a:t>Staff can stay in touch whether they are on the care floor, in the office, or working remotely. </a:t>
            </a:r>
          </a:p>
          <a:p>
            <a:pPr rtl="0" fontAlgn="base"/>
            <a:r>
              <a:rPr lang="en-US" sz="1200" b="1" i="0" kern="1200" dirty="0" smtClean="0">
                <a:solidFill>
                  <a:schemeClr val="tx1"/>
                </a:solidFill>
                <a:effectLst/>
                <a:latin typeface="+mn-lt"/>
                <a:ea typeface="+mn-ea"/>
                <a:cs typeface="+mn-cs"/>
              </a:rPr>
              <a:t>5. Central Location for Key Information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provides a shared space where policies, forms, and training materials can be stored and accessed at any time. </a:t>
            </a:r>
          </a:p>
          <a:p>
            <a:pPr rtl="0" fontAlgn="base"/>
            <a:r>
              <a:rPr lang="en-US" sz="1200" b="0" i="0" kern="1200" dirty="0" smtClean="0">
                <a:solidFill>
                  <a:schemeClr val="tx1"/>
                </a:solidFill>
                <a:effectLst/>
                <a:latin typeface="+mn-lt"/>
                <a:ea typeface="+mn-ea"/>
                <a:cs typeface="+mn-cs"/>
              </a:rPr>
              <a:t>New employees can review this information to get familiar with their role more quickly. </a:t>
            </a:r>
          </a:p>
          <a:p>
            <a:endParaRPr lang="en-US" u="sng" dirty="0" smtClean="0"/>
          </a:p>
          <a:p>
            <a:r>
              <a:rPr lang="en-US" u="sng" dirty="0" smtClean="0"/>
              <a:t>Disadvantages</a:t>
            </a:r>
          </a:p>
          <a:p>
            <a:pPr rtl="0" fontAlgn="base"/>
            <a:r>
              <a:rPr lang="en-US" sz="1200" b="1" i="0" kern="1200" dirty="0" smtClean="0">
                <a:solidFill>
                  <a:schemeClr val="tx1"/>
                </a:solidFill>
                <a:effectLst/>
                <a:latin typeface="+mn-lt"/>
                <a:ea typeface="+mn-ea"/>
                <a:cs typeface="+mn-cs"/>
              </a:rPr>
              <a:t>1. Too Many Alerts and Messages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Without managing notifications properly, users might find the constant pop-ups distracting while they work. </a:t>
            </a:r>
          </a:p>
          <a:p>
            <a:pPr rtl="0" fontAlgn="base"/>
            <a:r>
              <a:rPr lang="en-US" sz="1200" b="1" i="0" kern="1200" dirty="0" smtClean="0">
                <a:solidFill>
                  <a:schemeClr val="tx1"/>
                </a:solidFill>
                <a:effectLst/>
                <a:latin typeface="+mn-lt"/>
                <a:ea typeface="+mn-ea"/>
                <a:cs typeface="+mn-cs"/>
              </a:rPr>
              <a:t>2. Files Can Become </a:t>
            </a:r>
            <a:r>
              <a:rPr lang="en-US" sz="1200" b="1" i="0" kern="1200" dirty="0" err="1" smtClean="0">
                <a:solidFill>
                  <a:schemeClr val="tx1"/>
                </a:solidFill>
                <a:effectLst/>
                <a:latin typeface="+mn-lt"/>
                <a:ea typeface="+mn-ea"/>
                <a:cs typeface="+mn-cs"/>
              </a:rPr>
              <a:t>Disorganised</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If folders are not named clearly or regularly maintained, it can be difficult to find the right document later. </a:t>
            </a:r>
          </a:p>
          <a:p>
            <a:pPr rtl="0" fontAlgn="base"/>
            <a:r>
              <a:rPr lang="en-US" sz="1200" b="1" i="0" kern="1200" dirty="0" smtClean="0">
                <a:solidFill>
                  <a:schemeClr val="tx1"/>
                </a:solidFill>
                <a:effectLst/>
                <a:latin typeface="+mn-lt"/>
                <a:ea typeface="+mn-ea"/>
                <a:cs typeface="+mn-cs"/>
              </a:rPr>
              <a:t>3. Can Be Heavy on Devices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sometimes runs slowly on older computers or when internet connections are weak. </a:t>
            </a:r>
          </a:p>
          <a:p>
            <a:pPr rtl="0" fontAlgn="base"/>
            <a:r>
              <a:rPr lang="en-US" sz="1200" b="1" i="0" kern="1200" dirty="0" smtClean="0">
                <a:solidFill>
                  <a:schemeClr val="tx1"/>
                </a:solidFill>
                <a:effectLst/>
                <a:latin typeface="+mn-lt"/>
                <a:ea typeface="+mn-ea"/>
                <a:cs typeface="+mn-cs"/>
              </a:rPr>
              <a:t>4. Limited Options for </a:t>
            </a:r>
            <a:r>
              <a:rPr lang="en-US" sz="1200" b="1" i="0" kern="1200" dirty="0" err="1" smtClean="0">
                <a:solidFill>
                  <a:schemeClr val="tx1"/>
                </a:solidFill>
                <a:effectLst/>
                <a:latin typeface="+mn-lt"/>
                <a:ea typeface="+mn-ea"/>
                <a:cs typeface="+mn-cs"/>
              </a:rPr>
              <a:t>Customisation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Certain settings and permissions are fixed, which may restrict how care homes set up their internal systems. </a:t>
            </a:r>
          </a:p>
          <a:p>
            <a:pPr rtl="0" fontAlgn="base"/>
            <a:r>
              <a:rPr lang="en-US" sz="1200" b="1" i="0" kern="1200" dirty="0" smtClean="0">
                <a:solidFill>
                  <a:schemeClr val="tx1"/>
                </a:solidFill>
                <a:effectLst/>
                <a:latin typeface="+mn-lt"/>
                <a:ea typeface="+mn-ea"/>
                <a:cs typeface="+mn-cs"/>
              </a:rPr>
              <a:t>5. Takes Time to Learn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New users may need time to get used to the platform and its features. </a:t>
            </a:r>
          </a:p>
          <a:p>
            <a:pPr rtl="0" fontAlgn="base"/>
            <a:r>
              <a:rPr lang="en-US" sz="1200" b="0" i="0" kern="1200" dirty="0" smtClean="0">
                <a:solidFill>
                  <a:schemeClr val="tx1"/>
                </a:solidFill>
                <a:effectLst/>
                <a:latin typeface="+mn-lt"/>
                <a:ea typeface="+mn-ea"/>
                <a:cs typeface="+mn-cs"/>
              </a:rPr>
              <a:t>Short, practical training sessions can make the transition easier for everyone.</a:t>
            </a:r>
          </a:p>
          <a:p>
            <a:endParaRPr lang="en-US" u="sng" dirty="0" smtClean="0"/>
          </a:p>
          <a:p>
            <a:endParaRPr lang="en-GB" u="sng" dirty="0"/>
          </a:p>
        </p:txBody>
      </p:sp>
      <p:sp>
        <p:nvSpPr>
          <p:cNvPr id="4" name="Slide Number Placeholder 3"/>
          <p:cNvSpPr>
            <a:spLocks noGrp="1"/>
          </p:cNvSpPr>
          <p:nvPr>
            <p:ph type="sldNum" sz="quarter" idx="10"/>
          </p:nvPr>
        </p:nvSpPr>
        <p:spPr/>
        <p:txBody>
          <a:bodyPr/>
          <a:lstStyle/>
          <a:p>
            <a:fld id="{E1630B5B-670E-44AE-8910-999E5DFE728C}" type="slidenum">
              <a:rPr lang="en-GB" smtClean="0"/>
              <a:t>9</a:t>
            </a:fld>
            <a:endParaRPr lang="en-GB"/>
          </a:p>
        </p:txBody>
      </p:sp>
    </p:spTree>
    <p:extLst>
      <p:ext uri="{BB962C8B-B14F-4D97-AF65-F5344CB8AC3E}">
        <p14:creationId xmlns:p14="http://schemas.microsoft.com/office/powerpoint/2010/main" val="161151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1" i="0" u="none" strike="noStrike" kern="1200" dirty="0" smtClean="0">
                <a:solidFill>
                  <a:schemeClr val="tx1"/>
                </a:solidFill>
                <a:effectLst/>
                <a:latin typeface="+mn-lt"/>
                <a:ea typeface="+mn-ea"/>
                <a:cs typeface="+mn-cs"/>
              </a:rPr>
              <a:t>Created by:</a:t>
            </a:r>
            <a:r>
              <a:rPr lang="en-GB" sz="1200" b="1"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Ivana </a:t>
            </a:r>
            <a:r>
              <a:rPr lang="en-GB" sz="1200" b="1" i="0" u="none" strike="noStrike" kern="1200" dirty="0" err="1" smtClean="0">
                <a:solidFill>
                  <a:schemeClr val="tx1"/>
                </a:solidFill>
                <a:effectLst/>
                <a:latin typeface="+mn-lt"/>
                <a:ea typeface="+mn-ea"/>
                <a:cs typeface="+mn-cs"/>
              </a:rPr>
              <a:t>Balagova</a:t>
            </a:r>
            <a:r>
              <a:rPr lang="en-GB" sz="1200" b="0"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1916775</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11</a:t>
            </a:fld>
            <a:endParaRPr lang="en-GB"/>
          </a:p>
        </p:txBody>
      </p:sp>
    </p:spTree>
    <p:extLst>
      <p:ext uri="{BB962C8B-B14F-4D97-AF65-F5344CB8AC3E}">
        <p14:creationId xmlns:p14="http://schemas.microsoft.com/office/powerpoint/2010/main" val="2589428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12</a:t>
            </a:fld>
            <a:endParaRPr lang="en-GB"/>
          </a:p>
        </p:txBody>
      </p:sp>
    </p:spTree>
    <p:extLst>
      <p:ext uri="{BB962C8B-B14F-4D97-AF65-F5344CB8AC3E}">
        <p14:creationId xmlns:p14="http://schemas.microsoft.com/office/powerpoint/2010/main" val="3017746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13</a:t>
            </a:fld>
            <a:endParaRPr lang="en-GB"/>
          </a:p>
        </p:txBody>
      </p:sp>
    </p:spTree>
    <p:extLst>
      <p:ext uri="{BB962C8B-B14F-4D97-AF65-F5344CB8AC3E}">
        <p14:creationId xmlns:p14="http://schemas.microsoft.com/office/powerpoint/2010/main" val="3952300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14</a:t>
            </a:fld>
            <a:endParaRPr lang="en-GB"/>
          </a:p>
        </p:txBody>
      </p:sp>
    </p:spTree>
    <p:extLst>
      <p:ext uri="{BB962C8B-B14F-4D97-AF65-F5344CB8AC3E}">
        <p14:creationId xmlns:p14="http://schemas.microsoft.com/office/powerpoint/2010/main" val="2165181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US" sz="1200" b="1" i="0" u="none" strike="noStrike" kern="1200" dirty="0" err="1" smtClean="0">
                <a:solidFill>
                  <a:schemeClr val="tx1"/>
                </a:solidFill>
                <a:effectLst/>
                <a:latin typeface="+mn-lt"/>
                <a:ea typeface="+mn-ea"/>
                <a:cs typeface="+mn-cs"/>
              </a:rPr>
              <a:t>Fatoumata</a:t>
            </a:r>
            <a:r>
              <a:rPr lang="en-US" sz="1200" b="1" i="0" u="none" strike="noStrike" kern="1200" dirty="0" smtClean="0">
                <a:solidFill>
                  <a:schemeClr val="tx1"/>
                </a:solidFill>
                <a:effectLst/>
                <a:latin typeface="+mn-lt"/>
                <a:ea typeface="+mn-ea"/>
                <a:cs typeface="+mn-cs"/>
              </a:rPr>
              <a:t> </a:t>
            </a:r>
            <a:r>
              <a:rPr lang="en-US" sz="1200" b="1" i="0" u="none" strike="noStrike" kern="1200" dirty="0" err="1" smtClean="0">
                <a:solidFill>
                  <a:schemeClr val="tx1"/>
                </a:solidFill>
                <a:effectLst/>
                <a:latin typeface="+mn-lt"/>
                <a:ea typeface="+mn-ea"/>
                <a:cs typeface="+mn-cs"/>
              </a:rPr>
              <a:t>Sillah</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US" sz="1200" b="1" i="0" u="none" strike="noStrike" kern="1200" dirty="0" smtClean="0">
                <a:solidFill>
                  <a:schemeClr val="tx1"/>
                </a:solidFill>
                <a:effectLst/>
                <a:latin typeface="+mn-lt"/>
                <a:ea typeface="+mn-ea"/>
                <a:cs typeface="+mn-cs"/>
              </a:rPr>
              <a:t>2509136</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15</a:t>
            </a:fld>
            <a:endParaRPr lang="en-GB"/>
          </a:p>
        </p:txBody>
      </p:sp>
    </p:spTree>
    <p:extLst>
      <p:ext uri="{BB962C8B-B14F-4D97-AF65-F5344CB8AC3E}">
        <p14:creationId xmlns:p14="http://schemas.microsoft.com/office/powerpoint/2010/main" val="3966065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US" sz="1200" b="1" i="0" u="none" strike="noStrike" kern="1200" dirty="0" err="1" smtClean="0">
                <a:solidFill>
                  <a:schemeClr val="tx1"/>
                </a:solidFill>
                <a:effectLst/>
                <a:latin typeface="+mn-lt"/>
                <a:ea typeface="+mn-ea"/>
                <a:cs typeface="+mn-cs"/>
              </a:rPr>
              <a:t>Fatoumata</a:t>
            </a:r>
            <a:r>
              <a:rPr lang="en-US" sz="1200" b="1" i="0" u="none" strike="noStrike" kern="1200" dirty="0" smtClean="0">
                <a:solidFill>
                  <a:schemeClr val="tx1"/>
                </a:solidFill>
                <a:effectLst/>
                <a:latin typeface="+mn-lt"/>
                <a:ea typeface="+mn-ea"/>
                <a:cs typeface="+mn-cs"/>
              </a:rPr>
              <a:t> </a:t>
            </a:r>
            <a:r>
              <a:rPr lang="en-US" sz="1200" b="1" i="0" u="none" strike="noStrike" kern="1200" dirty="0" err="1" smtClean="0">
                <a:solidFill>
                  <a:schemeClr val="tx1"/>
                </a:solidFill>
                <a:effectLst/>
                <a:latin typeface="+mn-lt"/>
                <a:ea typeface="+mn-ea"/>
                <a:cs typeface="+mn-cs"/>
              </a:rPr>
              <a:t>Sillah</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US" sz="1200" b="1" i="0" u="none" strike="noStrike" kern="1200" dirty="0" smtClean="0">
                <a:solidFill>
                  <a:schemeClr val="tx1"/>
                </a:solidFill>
                <a:effectLst/>
                <a:latin typeface="+mn-lt"/>
                <a:ea typeface="+mn-ea"/>
                <a:cs typeface="+mn-cs"/>
              </a:rPr>
              <a:t>2509136</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16</a:t>
            </a:fld>
            <a:endParaRPr lang="en-GB"/>
          </a:p>
        </p:txBody>
      </p:sp>
    </p:spTree>
    <p:extLst>
      <p:ext uri="{BB962C8B-B14F-4D97-AF65-F5344CB8AC3E}">
        <p14:creationId xmlns:p14="http://schemas.microsoft.com/office/powerpoint/2010/main" val="24656541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4637343-0A74-448A-BC3B-0884AE5B08C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128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77948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1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64936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2861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9094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3407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900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310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4322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4408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9300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65183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5384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1561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4869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519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94C089-3582-44F6-A52C-A0943213FCFA}" type="datetimeFigureOut">
              <a:rPr lang="en-GB" smtClean="0"/>
              <a:t>09/11/2025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51048321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learn.microsoft.com/en-us/industry/healthcare/architecture/empower-health-team-collaboration?utm_source%3Dchatgpt.com&amp;data=05|02|2441429@student.uwtsd.ac.uk|0ca7d963e69a4faf843c08de1d74dd1a|4e0f11f9046e45059cb8db2152311e21|0|0|638980584917406914|Unknown|TWFpbGZsb3d8eyJFbXB0eU1hcGkiOnRydWUsIlYiOiIwLjAuMDAwMCIsIlAiOiJXaW4zMiIsIkFOIjoiTWFpbCIsIldUIjoyfQ%3D%3D|0|||&amp;sdata=V0t08kAcmTIzndVv1DLiP1RyyuuTu5SDMbA7BvzcfzM%3D&amp;reserved=0" TargetMode="External"/><Relationship Id="rId7" Type="http://schemas.openxmlformats.org/officeDocument/2006/relationships/hyperlink" Target="https://www.shu.ac.uk/digital-skills/programs-and-applications/powerpoint" TargetMode="External"/><Relationship Id="rId2" Type="http://schemas.openxmlformats.org/officeDocument/2006/relationships/hyperlink" Target="https://www.bcs.org/policy-and-influence/education/digital-literacy/" TargetMode="External"/><Relationship Id="rId1" Type="http://schemas.openxmlformats.org/officeDocument/2006/relationships/slideLayout" Target="../slideLayouts/slideLayout2.xml"/><Relationship Id="rId6" Type="http://schemas.openxmlformats.org/officeDocument/2006/relationships/hyperlink" Target="https://www.shu.ac.uk/digital-skills/online-learning/teams" TargetMode="External"/><Relationship Id="rId5" Type="http://schemas.openxmlformats.org/officeDocument/2006/relationships/hyperlink" Target="https://theedenacademy.co.uk/download/data-protection-policy/?wpdmdl=773&amp;refresh=690ed97e176ee1762580862" TargetMode="External"/><Relationship Id="rId4" Type="http://schemas.openxmlformats.org/officeDocument/2006/relationships/hyperlink" Target="https://eur01.safelinks.protection.outlook.com/?url=https://www.researchgate.net/publication/390181314_Analysis_of_The_Advantages_of_Microsoft_Teams_as_A_Corporate_Communication_Tool_in_Supporting_Employee_Performance?utm_source%3Dchatgpt.com&amp;data=05|02|2441429@student.uwtsd.ac.uk|0ca7d963e69a4faf843c08de1d74dd1a|4e0f11f9046e45059cb8db2152311e21|0|0|638980584917435559|Unknown|TWFpbGZsb3d8eyJFbXB0eU1hcGkiOnRydWUsIlYiOiIwLjAuMDAwMCIsIlAiOiJXaW4zMiIsIkFOIjoiTWFpbCIsIldUIjoyfQ%3D%3D|0|||&amp;sdata=n3pFtc0XAzK8%2Bki9U2KMYb03Vasu74qv60DUOs8EICM%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298584" y="2646692"/>
            <a:ext cx="7663105" cy="964919"/>
          </a:xfrm>
        </p:spPr>
        <p:txBody>
          <a:bodyPr>
            <a:normAutofit fontScale="90000"/>
          </a:bodyPr>
          <a:lstStyle/>
          <a:p>
            <a:r>
              <a:rPr lang="en-GB" sz="4000" dirty="0" smtClean="0">
                <a:latin typeface="Calibri" panose="020F0502020204030204" pitchFamily="34" charset="0"/>
                <a:cs typeface="Calibri" panose="020F0502020204030204" pitchFamily="34" charset="0"/>
              </a:rPr>
              <a:t/>
            </a:r>
            <a:br>
              <a:rPr lang="en-GB" sz="4000" dirty="0" smtClean="0">
                <a:latin typeface="Calibri" panose="020F0502020204030204" pitchFamily="34" charset="0"/>
                <a:cs typeface="Calibri" panose="020F0502020204030204" pitchFamily="34" charset="0"/>
              </a:rPr>
            </a:br>
            <a:r>
              <a:rPr lang="en-GB" sz="4000" dirty="0" smtClean="0">
                <a:latin typeface="Calibri" panose="020F0502020204030204" pitchFamily="34" charset="0"/>
                <a:cs typeface="Calibri" panose="020F0502020204030204" pitchFamily="34" charset="0"/>
              </a:rPr>
              <a:t>Digital </a:t>
            </a:r>
            <a:r>
              <a:rPr lang="en-GB" sz="4000" dirty="0">
                <a:latin typeface="Calibri" panose="020F0502020204030204" pitchFamily="34" charset="0"/>
                <a:cs typeface="Calibri" panose="020F0502020204030204" pitchFamily="34" charset="0"/>
              </a:rPr>
              <a:t>Skills and Research Methods</a:t>
            </a:r>
            <a:r>
              <a:rPr lang="en-GB" sz="2800" dirty="0">
                <a:latin typeface="Calibri" panose="020F0502020204030204" pitchFamily="34" charset="0"/>
                <a:cs typeface="Calibri" panose="020F0502020204030204" pitchFamily="34" charset="0"/>
              </a:rPr>
              <a:t/>
            </a:r>
            <a:br>
              <a:rPr lang="en-GB" sz="2800" dirty="0">
                <a:latin typeface="Calibri" panose="020F050202020403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LCHS4007</a:t>
            </a:r>
            <a:br>
              <a:rPr lang="en-US" sz="2800" b="1" spc="-10" dirty="0">
                <a:effectLst/>
                <a:latin typeface="Calibri" panose="020F0502020204030204" pitchFamily="34" charset="0"/>
                <a:ea typeface="Arial" panose="020B060402020202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
            </a:r>
            <a:br>
              <a:rPr lang="en-US" sz="2800" b="1" spc="-10" dirty="0">
                <a:effectLst/>
                <a:latin typeface="Calibri" panose="020F0502020204030204" pitchFamily="34" charset="0"/>
                <a:ea typeface="Arial" panose="020B060402020202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Assessment 1: </a:t>
            </a:r>
            <a:r>
              <a:rPr lang="en-US" sz="2800" b="1" spc="-10" dirty="0">
                <a:latin typeface="Calibri" panose="020F0502020204030204" pitchFamily="34" charset="0"/>
                <a:ea typeface="Arial" panose="020B0604020202020204" pitchFamily="34" charset="0"/>
                <a:cs typeface="Calibri" panose="020F0502020204030204" pitchFamily="34" charset="0"/>
              </a:rPr>
              <a:t>Group</a:t>
            </a:r>
            <a:r>
              <a:rPr lang="en-US" sz="2800" b="1" spc="-10" dirty="0">
                <a:effectLst/>
                <a:latin typeface="Calibri" panose="020F0502020204030204" pitchFamily="34" charset="0"/>
                <a:ea typeface="Arial" panose="020B0604020202020204" pitchFamily="34" charset="0"/>
                <a:cs typeface="Calibri" panose="020F0502020204030204" pitchFamily="34" charset="0"/>
              </a:rPr>
              <a:t>  Presentation </a:t>
            </a:r>
            <a:r>
              <a:rPr lang="en-US" sz="2800" b="1" spc="-10" dirty="0">
                <a:solidFill>
                  <a:srgbClr val="FF0000"/>
                </a:solidFill>
                <a:latin typeface="Calibri" panose="020F0502020204030204" pitchFamily="34" charset="0"/>
                <a:ea typeface="Arial" panose="020B0604020202020204" pitchFamily="34" charset="0"/>
                <a:cs typeface="Calibri" panose="020F0502020204030204" pitchFamily="34" charset="0"/>
              </a:rPr>
              <a:t>GROUP B</a:t>
            </a:r>
            <a:endParaRPr lang="en-GB" sz="2800" dirty="0">
              <a:solidFill>
                <a:srgbClr val="FF0000"/>
              </a:solidFill>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2298584" y="3469051"/>
            <a:ext cx="8172338" cy="2846247"/>
          </a:xfrm>
        </p:spPr>
        <p:txBody>
          <a:bodyPr>
            <a:normAutofit/>
          </a:bodyPr>
          <a:lstStyle/>
          <a:p>
            <a:pPr algn="l"/>
            <a:endParaRPr lang="en-GB" dirty="0"/>
          </a:p>
          <a:p>
            <a:pPr algn="l"/>
            <a:r>
              <a:rPr lang="en-GB" dirty="0">
                <a:latin typeface="Calibri" panose="020F0502020204030204" pitchFamily="34" charset="0"/>
                <a:cs typeface="Calibri" panose="020F0502020204030204" pitchFamily="34" charset="0"/>
              </a:rPr>
              <a:t>Programme: Certificate of Higher Education in Health and Social Care</a:t>
            </a:r>
          </a:p>
          <a:p>
            <a:pPr algn="l"/>
            <a:r>
              <a:rPr lang="en-GB" dirty="0">
                <a:latin typeface="Calibri" panose="020F0502020204030204" pitchFamily="34" charset="0"/>
                <a:cs typeface="Calibri" panose="020F0502020204030204" pitchFamily="34" charset="0"/>
              </a:rPr>
              <a:t>				</a:t>
            </a:r>
          </a:p>
          <a:p>
            <a:pPr algn="l"/>
            <a:r>
              <a:rPr lang="en-GB" dirty="0">
                <a:latin typeface="Calibri" panose="020F0502020204030204" pitchFamily="34" charset="0"/>
                <a:cs typeface="Calibri" panose="020F0502020204030204" pitchFamily="34" charset="0"/>
              </a:rPr>
              <a:t>Lecturer name: </a:t>
            </a:r>
            <a:r>
              <a:rPr lang="en-GB" dirty="0">
                <a:solidFill>
                  <a:srgbClr val="FF0000"/>
                </a:solidFill>
                <a:latin typeface="Calibri" panose="020F0502020204030204" pitchFamily="34" charset="0"/>
                <a:cs typeface="Calibri" panose="020F0502020204030204" pitchFamily="34" charset="0"/>
              </a:rPr>
              <a:t>&lt;</a:t>
            </a:r>
            <a:r>
              <a:rPr lang="en-GB" dirty="0" smtClean="0">
                <a:solidFill>
                  <a:srgbClr val="FF0000"/>
                </a:solidFill>
                <a:latin typeface="Calibri" panose="020F0502020204030204" pitchFamily="34" charset="0"/>
                <a:cs typeface="Calibri" panose="020F0502020204030204" pitchFamily="34" charset="0"/>
              </a:rPr>
              <a:t>Dr </a:t>
            </a:r>
            <a:r>
              <a:rPr lang="en-GB" dirty="0" err="1">
                <a:solidFill>
                  <a:srgbClr val="FF0000"/>
                </a:solidFill>
                <a:latin typeface="Calibri" panose="020F0502020204030204" pitchFamily="34" charset="0"/>
                <a:cs typeface="Calibri" panose="020F0502020204030204" pitchFamily="34" charset="0"/>
              </a:rPr>
              <a:t>Sadeque</a:t>
            </a:r>
            <a:r>
              <a:rPr lang="en-GB" dirty="0">
                <a:solidFill>
                  <a:srgbClr val="FF0000"/>
                </a:solidFill>
                <a:latin typeface="Calibri" panose="020F0502020204030204" pitchFamily="34" charset="0"/>
                <a:cs typeface="Calibri" panose="020F0502020204030204" pitchFamily="34" charset="0"/>
              </a:rPr>
              <a:t> </a:t>
            </a:r>
            <a:r>
              <a:rPr lang="en-GB" dirty="0" err="1" smtClean="0">
                <a:solidFill>
                  <a:srgbClr val="FF0000"/>
                </a:solidFill>
                <a:latin typeface="Calibri" panose="020F0502020204030204" pitchFamily="34" charset="0"/>
                <a:cs typeface="Calibri" panose="020F0502020204030204" pitchFamily="34" charset="0"/>
              </a:rPr>
              <a:t>Shaik</a:t>
            </a:r>
            <a:r>
              <a:rPr lang="en-GB" dirty="0" smtClean="0">
                <a:solidFill>
                  <a:srgbClr val="FF0000"/>
                </a:solidFill>
                <a:latin typeface="Calibri" panose="020F0502020204030204" pitchFamily="34" charset="0"/>
                <a:cs typeface="Calibri" panose="020F0502020204030204" pitchFamily="34" charset="0"/>
              </a:rPr>
              <a:t>&gt;</a:t>
            </a:r>
            <a:endParaRPr lang="en-GB" dirty="0">
              <a:solidFill>
                <a:srgbClr val="FF0000"/>
              </a:solidFill>
              <a:latin typeface="Calibri" panose="020F0502020204030204" pitchFamily="34" charset="0"/>
              <a:cs typeface="Calibri" panose="020F0502020204030204" pitchFamily="34" charset="0"/>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711" y="0"/>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2285999"/>
            <a:ext cx="10515600" cy="4723067"/>
          </a:xfrm>
        </p:spPr>
        <p:txBody>
          <a:bodyPr>
            <a:normAutofit/>
          </a:bodyPr>
          <a:lstStyle/>
          <a:p>
            <a:pPr marL="0" indent="0">
              <a:buNone/>
            </a:pPr>
            <a:endParaRPr lang="en-GB" sz="1800" dirty="0">
              <a:latin typeface="Calbri"/>
            </a:endParaRPr>
          </a:p>
          <a:p>
            <a:pPr marL="0" indent="0">
              <a:buNone/>
            </a:pPr>
            <a:r>
              <a:rPr lang="en-GB" sz="1800" dirty="0">
                <a:latin typeface="Calbri"/>
              </a:rPr>
              <a:t>I acknowledge the use of </a:t>
            </a:r>
            <a:r>
              <a:rPr lang="en-GB" sz="1800" dirty="0" err="1">
                <a:latin typeface="Calbri"/>
              </a:rPr>
              <a:t>Grammarly</a:t>
            </a:r>
            <a:r>
              <a:rPr lang="en-GB" sz="1800" dirty="0">
                <a:latin typeface="Calbri"/>
              </a:rPr>
              <a:t> (https://www.grammarly.com/) on </a:t>
            </a:r>
            <a:r>
              <a:rPr lang="en-GB" sz="1800" dirty="0">
                <a:solidFill>
                  <a:srgbClr val="FF0000"/>
                </a:solidFill>
                <a:latin typeface="Calbri"/>
              </a:rPr>
              <a:t>ADD DATE OF ACCESS HERE </a:t>
            </a:r>
            <a:r>
              <a:rPr lang="en-GB" sz="1800" dirty="0">
                <a:latin typeface="Calbri"/>
              </a:rPr>
              <a:t>to support to check my work using the prompt(s): </a:t>
            </a:r>
          </a:p>
          <a:p>
            <a:pPr marL="514350" indent="-514350">
              <a:buAutoNum type="arabicPeriod"/>
            </a:pPr>
            <a:r>
              <a:rPr lang="en-GB" sz="1800" dirty="0">
                <a:latin typeface="Calbri"/>
              </a:rPr>
              <a:t>Please check the following text for readability, grammar and syntax. </a:t>
            </a:r>
          </a:p>
          <a:p>
            <a:pPr marL="0" indent="0">
              <a:buNone/>
            </a:pPr>
            <a:endParaRPr lang="en-GB" sz="1800" dirty="0">
              <a:latin typeface="Calbri"/>
            </a:endParaRPr>
          </a:p>
          <a:p>
            <a:pPr marL="0" indent="0">
              <a:buNone/>
            </a:pPr>
            <a:r>
              <a:rPr lang="en-GB" sz="1800" dirty="0">
                <a:latin typeface="Calbri"/>
              </a:rPr>
              <a:t>I confirm that I have not presented any AI generated text as my own work. I confirm I have copies of my drafts, notes, and other resources I used before, and after the use of AI tools which I may be asked to provide in evidence. </a:t>
            </a:r>
            <a:endParaRPr lang="en-US" sz="1800" dirty="0">
              <a:latin typeface="Calbri"/>
            </a:endParaRPr>
          </a:p>
          <a:p>
            <a:pPr marL="0" indent="0">
              <a:buNone/>
            </a:pPr>
            <a:r>
              <a:rPr lang="en-US" sz="1800" dirty="0" smtClean="0">
                <a:latin typeface="Calbri"/>
              </a:rPr>
              <a:t>“We as a group, confirm that we have only </a:t>
            </a:r>
            <a:r>
              <a:rPr lang="en-US" sz="1800" dirty="0" err="1" smtClean="0">
                <a:latin typeface="Calbri"/>
              </a:rPr>
              <a:t>utilised</a:t>
            </a:r>
            <a:r>
              <a:rPr lang="en-US" sz="1800" dirty="0" smtClean="0">
                <a:latin typeface="Calbri"/>
              </a:rPr>
              <a:t> the use of </a:t>
            </a:r>
            <a:r>
              <a:rPr lang="en-US" sz="1800" dirty="0" err="1" smtClean="0">
                <a:latin typeface="Calbri"/>
              </a:rPr>
              <a:t>Grammarly</a:t>
            </a:r>
            <a:r>
              <a:rPr lang="en-US" sz="1800" dirty="0" smtClean="0">
                <a:latin typeface="Calbri"/>
              </a:rPr>
              <a:t> as an AI technology in the creation of this document/PowerPoint.”</a:t>
            </a:r>
          </a:p>
          <a:p>
            <a:pPr marL="0" indent="0">
              <a:buNone/>
            </a:pPr>
            <a:r>
              <a:rPr lang="en-US" sz="1800" dirty="0" smtClean="0">
                <a:latin typeface="Calbri"/>
              </a:rPr>
              <a:t>Signed: G</a:t>
            </a:r>
            <a:r>
              <a:rPr lang="en-US" sz="1800" u="sng" dirty="0" smtClean="0">
                <a:latin typeface="Calbri"/>
              </a:rPr>
              <a:t>roup B</a:t>
            </a:r>
            <a:endParaRPr lang="en-GB" sz="1800" u="sng" dirty="0">
              <a:latin typeface="Calbri"/>
            </a:endParaRPr>
          </a:p>
        </p:txBody>
      </p:sp>
    </p:spTree>
    <p:extLst>
      <p:ext uri="{BB962C8B-B14F-4D97-AF65-F5344CB8AC3E}">
        <p14:creationId xmlns:p14="http://schemas.microsoft.com/office/powerpoint/2010/main" val="3241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2661403" y="1578849"/>
            <a:ext cx="6923784" cy="1533539"/>
          </a:xfrm>
        </p:spPr>
        <p:txBody>
          <a:bodyPr>
            <a:noAutofit/>
          </a:bodyPr>
          <a:lstStyle/>
          <a:p>
            <a:r>
              <a:rPr lang="en-US" sz="2500" dirty="0" smtClean="0">
                <a:latin typeface="Calibri" panose="020F0502020204030204" pitchFamily="34" charset="0"/>
                <a:cs typeface="Calibri" panose="020F0502020204030204" pitchFamily="34" charset="0"/>
              </a:rPr>
              <a:t>Evaluating the usage of certain MS 365 applications and collaborative tools within the Sunrise residential care home and the impact digital literacy has on staff.</a:t>
            </a:r>
            <a:endParaRPr lang="en-GB" sz="25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459672694"/>
              </p:ext>
            </p:extLst>
          </p:nvPr>
        </p:nvGraphicFramePr>
        <p:xfrm>
          <a:off x="2482473" y="3179427"/>
          <a:ext cx="7281644" cy="2300835"/>
        </p:xfrm>
        <a:graphic>
          <a:graphicData uri="http://schemas.openxmlformats.org/drawingml/2006/table">
            <a:tbl>
              <a:tblPr firstRow="1" bandRow="1">
                <a:tableStyleId>{D27102A9-8310-4765-A935-A1911B00CA55}</a:tableStyleId>
              </a:tblPr>
              <a:tblGrid>
                <a:gridCol w="3148396">
                  <a:extLst>
                    <a:ext uri="{9D8B030D-6E8A-4147-A177-3AD203B41FA5}">
                      <a16:colId xmlns:a16="http://schemas.microsoft.com/office/drawing/2014/main" val="20000"/>
                    </a:ext>
                  </a:extLst>
                </a:gridCol>
                <a:gridCol w="4133248">
                  <a:extLst>
                    <a:ext uri="{9D8B030D-6E8A-4147-A177-3AD203B41FA5}">
                      <a16:colId xmlns:a16="http://schemas.microsoft.com/office/drawing/2014/main" val="20001"/>
                    </a:ext>
                  </a:extLst>
                </a:gridCol>
              </a:tblGrid>
              <a:tr h="269734">
                <a:tc>
                  <a:txBody>
                    <a:bodyPr/>
                    <a:lstStyle/>
                    <a:p>
                      <a:r>
                        <a:rPr lang="en-GB">
                          <a:latin typeface="Calbri"/>
                        </a:rPr>
                        <a:t>Student Name</a:t>
                      </a:r>
                    </a:p>
                  </a:txBody>
                  <a:tcPr/>
                </a:tc>
                <a:tc>
                  <a:txBody>
                    <a:bodyPr/>
                    <a:lstStyle/>
                    <a:p>
                      <a:r>
                        <a:rPr lang="en-GB" dirty="0">
                          <a:latin typeface="Calbri"/>
                        </a:rPr>
                        <a:t>Student Number</a:t>
                      </a:r>
                    </a:p>
                  </a:txBody>
                  <a:tcPr/>
                </a:tc>
                <a:extLst>
                  <a:ext uri="{0D108BD9-81ED-4DB2-BD59-A6C34878D82A}">
                    <a16:rowId xmlns:a16="http://schemas.microsoft.com/office/drawing/2014/main" val="10000"/>
                  </a:ext>
                </a:extLst>
              </a:tr>
              <a:tr h="472035">
                <a:tc>
                  <a:txBody>
                    <a:bodyPr/>
                    <a:lstStyle/>
                    <a:p>
                      <a:r>
                        <a:rPr lang="en-GB" dirty="0" err="1" smtClean="0">
                          <a:latin typeface="Calbri"/>
                        </a:rPr>
                        <a:t>Rohanjit</a:t>
                      </a:r>
                      <a:r>
                        <a:rPr lang="en-GB" dirty="0" smtClean="0">
                          <a:latin typeface="Calbri"/>
                        </a:rPr>
                        <a:t> Singh </a:t>
                      </a:r>
                      <a:r>
                        <a:rPr lang="en-GB" dirty="0" err="1" smtClean="0">
                          <a:latin typeface="Calbri"/>
                        </a:rPr>
                        <a:t>Banwait</a:t>
                      </a:r>
                      <a:endParaRPr lang="en-GB" dirty="0">
                        <a:latin typeface="Calbri"/>
                      </a:endParaRPr>
                    </a:p>
                  </a:txBody>
                  <a:tcPr/>
                </a:tc>
                <a:tc>
                  <a:txBody>
                    <a:bodyPr/>
                    <a:lstStyle/>
                    <a:p>
                      <a:r>
                        <a:rPr lang="en-US" dirty="0" smtClean="0">
                          <a:latin typeface="Calbri"/>
                        </a:rPr>
                        <a:t>2441429</a:t>
                      </a:r>
                      <a:endParaRPr lang="en-GB" dirty="0">
                        <a:latin typeface="Calbri"/>
                      </a:endParaRPr>
                    </a:p>
                  </a:txBody>
                  <a:tcPr/>
                </a:tc>
                <a:extLst>
                  <a:ext uri="{0D108BD9-81ED-4DB2-BD59-A6C34878D82A}">
                    <a16:rowId xmlns:a16="http://schemas.microsoft.com/office/drawing/2014/main" val="10001"/>
                  </a:ext>
                </a:extLst>
              </a:tr>
              <a:tr h="2697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Ivana </a:t>
                      </a:r>
                      <a:r>
                        <a:rPr lang="en-GB" dirty="0" err="1" smtClean="0">
                          <a:latin typeface="Calbri"/>
                        </a:rPr>
                        <a:t>Balagova</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1916775</a:t>
                      </a:r>
                      <a:endParaRPr lang="en-GB" dirty="0">
                        <a:latin typeface="Calbri"/>
                      </a:endParaRPr>
                    </a:p>
                  </a:txBody>
                  <a:tcPr/>
                </a:tc>
                <a:extLst>
                  <a:ext uri="{0D108BD9-81ED-4DB2-BD59-A6C34878D82A}">
                    <a16:rowId xmlns:a16="http://schemas.microsoft.com/office/drawing/2014/main" val="10002"/>
                  </a:ext>
                </a:extLst>
              </a:tr>
              <a:tr h="2697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latin typeface="Calbri"/>
                        </a:rPr>
                        <a:t>Nazreen</a:t>
                      </a:r>
                      <a:r>
                        <a:rPr lang="en-GB" dirty="0" smtClean="0">
                          <a:latin typeface="Calbri"/>
                        </a:rPr>
                        <a:t> Begum</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2008171</a:t>
                      </a:r>
                      <a:endParaRPr lang="en-GB" dirty="0">
                        <a:latin typeface="Calbri"/>
                      </a:endParaRPr>
                    </a:p>
                  </a:txBody>
                  <a:tcPr/>
                </a:tc>
                <a:extLst>
                  <a:ext uri="{0D108BD9-81ED-4DB2-BD59-A6C34878D82A}">
                    <a16:rowId xmlns:a16="http://schemas.microsoft.com/office/drawing/2014/main" val="10003"/>
                  </a:ext>
                </a:extLst>
              </a:tr>
              <a:tr h="2697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latin typeface="Calbri"/>
                        </a:rPr>
                        <a:t>Saidur</a:t>
                      </a:r>
                      <a:r>
                        <a:rPr lang="en-GB" dirty="0" smtClean="0">
                          <a:latin typeface="Calbri"/>
                        </a:rPr>
                        <a:t> Rahman</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latin typeface="Calbri"/>
                        </a:rPr>
                        <a:t>2515004</a:t>
                      </a:r>
                      <a:endParaRPr lang="en-GB" dirty="0">
                        <a:latin typeface="Calbri"/>
                      </a:endParaRPr>
                    </a:p>
                  </a:txBody>
                  <a:tcPr/>
                </a:tc>
                <a:extLst>
                  <a:ext uri="{0D108BD9-81ED-4DB2-BD59-A6C34878D82A}">
                    <a16:rowId xmlns:a16="http://schemas.microsoft.com/office/drawing/2014/main" val="10004"/>
                  </a:ext>
                </a:extLst>
              </a:tr>
              <a:tr h="2697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latin typeface="Calibri" panose="020F0502020204030204" pitchFamily="34" charset="0"/>
                          <a:cs typeface="Calibri" panose="020F0502020204030204" pitchFamily="34" charset="0"/>
                        </a:rPr>
                        <a:t>Fatoumata</a:t>
                      </a:r>
                      <a:r>
                        <a:rPr lang="en-US" dirty="0" smtClean="0">
                          <a:latin typeface="Calibri" panose="020F0502020204030204" pitchFamily="34" charset="0"/>
                          <a:cs typeface="Calibri" panose="020F0502020204030204" pitchFamily="34" charset="0"/>
                        </a:rPr>
                        <a:t> </a:t>
                      </a:r>
                      <a:r>
                        <a:rPr lang="en-US" dirty="0" err="1" smtClean="0">
                          <a:latin typeface="Calibri" panose="020F0502020204030204" pitchFamily="34" charset="0"/>
                          <a:cs typeface="Calibri" panose="020F0502020204030204" pitchFamily="34" charset="0"/>
                        </a:rPr>
                        <a:t>Sillah</a:t>
                      </a:r>
                      <a:endParaRPr lang="en-GB" dirty="0">
                        <a:latin typeface="Calibri" panose="020F0502020204030204" pitchFamily="34" charset="0"/>
                        <a:cs typeface="Calibri" panose="020F050202020403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latin typeface="Calibri" panose="020F0502020204030204" pitchFamily="34" charset="0"/>
                          <a:cs typeface="Calibri" panose="020F0502020204030204" pitchFamily="34" charset="0"/>
                        </a:rPr>
                        <a:t>2509136</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Content</a:t>
            </a:r>
          </a:p>
        </p:txBody>
      </p:sp>
      <p:sp>
        <p:nvSpPr>
          <p:cNvPr id="3" name="Content Placeholder 2"/>
          <p:cNvSpPr>
            <a:spLocks noGrp="1"/>
          </p:cNvSpPr>
          <p:nvPr>
            <p:ph idx="1"/>
          </p:nvPr>
        </p:nvSpPr>
        <p:spPr>
          <a:xfrm>
            <a:off x="796954" y="2466364"/>
            <a:ext cx="10360404" cy="3724712"/>
          </a:xfrm>
        </p:spPr>
        <p:txBody>
          <a:bodyPr>
            <a:normAutofit fontScale="25000" lnSpcReduction="20000"/>
          </a:bodyPr>
          <a:lstStyle/>
          <a:p>
            <a:pPr>
              <a:buFont typeface="Wingdings" panose="05000000000000000000" pitchFamily="2" charset="2"/>
              <a:buChar char="q"/>
            </a:pPr>
            <a:r>
              <a:rPr lang="en-GB" sz="4800" dirty="0">
                <a:latin typeface="Calibri" panose="020F0502020204030204" pitchFamily="34" charset="0"/>
                <a:cs typeface="Calibri" panose="020F0502020204030204" pitchFamily="34" charset="0"/>
              </a:rPr>
              <a:t>Introduction </a:t>
            </a:r>
            <a:r>
              <a:rPr lang="en-GB" sz="4800" dirty="0" smtClean="0">
                <a:latin typeface="Calibri" panose="020F0502020204030204" pitchFamily="34" charset="0"/>
                <a:cs typeface="Calibri" panose="020F0502020204030204" pitchFamily="34" charset="0"/>
              </a:rPr>
              <a:t>– A Brief introduction to Microsoft 365</a:t>
            </a:r>
          </a:p>
          <a:p>
            <a:pPr>
              <a:buFont typeface="Wingdings" panose="05000000000000000000" pitchFamily="2" charset="2"/>
              <a:buChar char="q"/>
            </a:pPr>
            <a:r>
              <a:rPr lang="en-US" sz="4800" dirty="0" smtClean="0">
                <a:latin typeface="Calibri" panose="020F0502020204030204" pitchFamily="34" charset="0"/>
                <a:cs typeface="Calibri" panose="020F0502020204030204" pitchFamily="34" charset="0"/>
              </a:rPr>
              <a:t>What is MS PowerPoint?</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Benefits and limitations of PowerPoint on the Sunshine Residential Care Home</a:t>
            </a:r>
            <a:endParaRPr lang="en-GB" sz="4400" dirty="0" smtClean="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4800" dirty="0" smtClean="0">
                <a:latin typeface="Calibri" panose="020F0502020204030204" pitchFamily="34" charset="0"/>
                <a:cs typeface="Calibri" panose="020F0502020204030204" pitchFamily="34" charset="0"/>
              </a:rPr>
              <a:t>MS Teams – Communication and Collaboration</a:t>
            </a:r>
            <a:endParaRPr lang="en-GB" sz="4800" dirty="0">
              <a:latin typeface="Calibri" panose="020F0502020204030204" pitchFamily="34" charset="0"/>
              <a:cs typeface="Calibri" panose="020F0502020204030204" pitchFamily="34" charset="0"/>
            </a:endParaRPr>
          </a:p>
          <a:p>
            <a:pPr lvl="1">
              <a:buFont typeface="Wingdings" panose="05000000000000000000" pitchFamily="2" charset="2"/>
              <a:buChar char="q"/>
            </a:pPr>
            <a:r>
              <a:rPr lang="en-GB" sz="4800" dirty="0">
                <a:latin typeface="Calibri" panose="020F0502020204030204" pitchFamily="34" charset="0"/>
                <a:cs typeface="Calibri" panose="020F0502020204030204" pitchFamily="34" charset="0"/>
              </a:rPr>
              <a:t> </a:t>
            </a:r>
            <a:r>
              <a:rPr lang="en-GB" sz="4400" dirty="0">
                <a:latin typeface="Calibri" panose="020F0502020204030204" pitchFamily="34" charset="0"/>
                <a:cs typeface="Calibri" panose="020F0502020204030204" pitchFamily="34" charset="0"/>
              </a:rPr>
              <a:t>Benefits and </a:t>
            </a:r>
            <a:r>
              <a:rPr lang="en-GB" sz="4400" dirty="0" smtClean="0">
                <a:latin typeface="Calibri" panose="020F0502020204030204" pitchFamily="34" charset="0"/>
                <a:cs typeface="Calibri" panose="020F0502020204030204" pitchFamily="34" charset="0"/>
              </a:rPr>
              <a:t>Limitations of MS Teams </a:t>
            </a:r>
            <a:r>
              <a:rPr lang="en-GB" sz="4400" dirty="0">
                <a:latin typeface="Calibri" panose="020F0502020204030204" pitchFamily="34" charset="0"/>
                <a:cs typeface="Calibri" panose="020F0502020204030204" pitchFamily="34" charset="0"/>
              </a:rPr>
              <a:t>within Sunrise Residential Care Home</a:t>
            </a:r>
          </a:p>
          <a:p>
            <a:pPr>
              <a:buFont typeface="Wingdings" panose="05000000000000000000" pitchFamily="2" charset="2"/>
              <a:buChar char="q"/>
            </a:pPr>
            <a:r>
              <a:rPr lang="en-GB" sz="4800" dirty="0" smtClean="0">
                <a:latin typeface="Calibri" panose="020F0502020204030204" pitchFamily="34" charset="0"/>
                <a:cs typeface="Calibri" panose="020F0502020204030204" pitchFamily="34" charset="0"/>
              </a:rPr>
              <a:t>Digital Literacy</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What is it?</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What are the impacts – positives and negatives – of digital literacy skills in the Care Home?</a:t>
            </a:r>
            <a:endParaRPr lang="en-GB" sz="4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4800" dirty="0" smtClean="0">
                <a:latin typeface="Calibri" panose="020F0502020204030204" pitchFamily="34" charset="0"/>
                <a:cs typeface="Calibri" panose="020F0502020204030204" pitchFamily="34" charset="0"/>
              </a:rPr>
              <a:t>Checklists </a:t>
            </a:r>
            <a:r>
              <a:rPr lang="en-GB" sz="4800" dirty="0">
                <a:latin typeface="Calibri" panose="020F0502020204030204" pitchFamily="34" charset="0"/>
                <a:cs typeface="Calibri" panose="020F0502020204030204" pitchFamily="34" charset="0"/>
              </a:rPr>
              <a:t>for digital safety </a:t>
            </a:r>
            <a:r>
              <a:rPr lang="en-GB" sz="4800" dirty="0" smtClean="0">
                <a:latin typeface="Calibri" panose="020F0502020204030204" pitchFamily="34" charset="0"/>
                <a:cs typeface="Calibri" panose="020F0502020204030204" pitchFamily="34" charset="0"/>
              </a:rPr>
              <a:t>practices</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General</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MS Teams and PowerPoint</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Further notes to consider</a:t>
            </a:r>
            <a:endParaRPr lang="en-GB" sz="4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4800" dirty="0" smtClean="0">
                <a:latin typeface="Calibri" panose="020F0502020204030204" pitchFamily="34" charset="0"/>
                <a:cs typeface="Calibri" panose="020F0502020204030204" pitchFamily="34" charset="0"/>
              </a:rPr>
              <a:t>Conclusion</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PowerPoint</a:t>
            </a:r>
          </a:p>
          <a:p>
            <a:pPr lvl="1">
              <a:buFont typeface="Wingdings" panose="05000000000000000000" pitchFamily="2" charset="2"/>
              <a:buChar char="q"/>
            </a:pPr>
            <a:r>
              <a:rPr lang="en-US" sz="4400" dirty="0" smtClean="0">
                <a:latin typeface="Calibri" panose="020F0502020204030204" pitchFamily="34" charset="0"/>
                <a:cs typeface="Calibri" panose="020F0502020204030204" pitchFamily="34" charset="0"/>
              </a:rPr>
              <a:t>Teams</a:t>
            </a: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pPr algn="ctr"/>
            <a:r>
              <a:rPr lang="en-GB" b="1" u="sng" dirty="0" smtClean="0">
                <a:latin typeface="Calibri" panose="020F0502020204030204" pitchFamily="34" charset="0"/>
                <a:cs typeface="Calibri" panose="020F0502020204030204" pitchFamily="34" charset="0"/>
              </a:rPr>
              <a:t>A brief introduction to MS 365</a:t>
            </a:r>
            <a:endParaRPr lang="en-GB" b="1"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lstStyle/>
          <a:p>
            <a:endParaRPr lang="en-US" dirty="0" smtClean="0"/>
          </a:p>
          <a:p>
            <a:endParaRPr lang="en-US" dirty="0"/>
          </a:p>
        </p:txBody>
      </p:sp>
      <p:sp>
        <p:nvSpPr>
          <p:cNvPr id="6" name="TextBox 5"/>
          <p:cNvSpPr txBox="1"/>
          <p:nvPr/>
        </p:nvSpPr>
        <p:spPr>
          <a:xfrm>
            <a:off x="1295401" y="2556932"/>
            <a:ext cx="10279281" cy="2862322"/>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MS365 is combined of constructive applications such as MS </a:t>
            </a:r>
            <a:r>
              <a:rPr lang="en-US" dirty="0" smtClean="0">
                <a:latin typeface="Calibri" panose="020F0502020204030204" pitchFamily="34" charset="0"/>
                <a:cs typeface="Calibri" panose="020F0502020204030204" pitchFamily="34" charset="0"/>
              </a:rPr>
              <a:t>Word, Excel </a:t>
            </a:r>
            <a:r>
              <a:rPr lang="en-US" dirty="0">
                <a:latin typeface="Calibri" panose="020F0502020204030204" pitchFamily="34" charset="0"/>
                <a:cs typeface="Calibri" panose="020F0502020204030204" pitchFamily="34" charset="0"/>
              </a:rPr>
              <a:t>and </a:t>
            </a:r>
            <a:r>
              <a:rPr lang="en-US" dirty="0" smtClean="0">
                <a:latin typeface="Calibri" panose="020F0502020204030204" pitchFamily="34" charset="0"/>
                <a:cs typeface="Calibri" panose="020F0502020204030204" pitchFamily="34" charset="0"/>
              </a:rPr>
              <a:t>PowerPoint. </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It also hosts communicative and collaborative platforms, such as; </a:t>
            </a:r>
            <a:r>
              <a:rPr lang="en-US" dirty="0">
                <a:latin typeface="Calibri" panose="020F0502020204030204" pitchFamily="34" charset="0"/>
                <a:cs typeface="Calibri" panose="020F0502020204030204" pitchFamily="34" charset="0"/>
              </a:rPr>
              <a:t>Outlook and OneDrive for personal, </a:t>
            </a:r>
            <a:r>
              <a:rPr lang="en-US" dirty="0" smtClean="0">
                <a:latin typeface="Calibri" panose="020F0502020204030204" pitchFamily="34" charset="0"/>
                <a:cs typeface="Calibri" panose="020F0502020204030204" pitchFamily="34" charset="0"/>
              </a:rPr>
              <a:t>business, </a:t>
            </a:r>
            <a:r>
              <a:rPr lang="en-US" dirty="0">
                <a:latin typeface="Calibri" panose="020F0502020204030204" pitchFamily="34" charset="0"/>
                <a:cs typeface="Calibri" panose="020F0502020204030204" pitchFamily="34" charset="0"/>
              </a:rPr>
              <a:t>and </a:t>
            </a:r>
            <a:r>
              <a:rPr lang="en-US" dirty="0" smtClean="0">
                <a:latin typeface="Calibri" panose="020F0502020204030204" pitchFamily="34" charset="0"/>
                <a:cs typeface="Calibri" panose="020F0502020204030204" pitchFamily="34" charset="0"/>
              </a:rPr>
              <a:t>company usage.</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The Microsoft hub can be accessed from a computer or laptop’s local drive but also from the internet.</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Users of the software require a membership to utilize them but the flexibility of Microsoft allows for monthly, quarterly and annual payments; catering to varying financial situations of the users</a:t>
            </a:r>
            <a:r>
              <a:rPr lang="en-US" dirty="0" smtClean="0">
                <a:latin typeface="Calibri" panose="020F0502020204030204" pitchFamily="34" charset="0"/>
                <a:cs typeface="Calibri" panose="020F0502020204030204" pitchFamily="34" charset="0"/>
              </a:rPr>
              <a:t>.(Microsoft,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latin typeface="Calibri" panose="020F0502020204030204" pitchFamily="34" charset="0"/>
                <a:cs typeface="Calibri" panose="020F0502020204030204" pitchFamily="34" charset="0"/>
              </a:rPr>
              <a:t>What is MS PowerPoint</a:t>
            </a:r>
            <a:r>
              <a:rPr lang="en-US"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lstStyle/>
          <a:p>
            <a:pPr marL="0" indent="0">
              <a:buNone/>
            </a:pPr>
            <a:r>
              <a:rPr lang="en-US" dirty="0" smtClean="0">
                <a:latin typeface="Calibri" panose="020F0502020204030204" pitchFamily="34" charset="0"/>
                <a:cs typeface="Calibri" panose="020F0502020204030204" pitchFamily="34" charset="0"/>
              </a:rPr>
              <a:t>MS PowerPoint is </a:t>
            </a:r>
            <a:r>
              <a:rPr lang="en-US" dirty="0">
                <a:latin typeface="Calibri" panose="020F0502020204030204" pitchFamily="34" charset="0"/>
                <a:cs typeface="Calibri" panose="020F0502020204030204" pitchFamily="34" charset="0"/>
              </a:rPr>
              <a:t>a </a:t>
            </a:r>
            <a:r>
              <a:rPr lang="en-US" dirty="0" smtClean="0">
                <a:latin typeface="Calibri" panose="020F0502020204030204" pitchFamily="34" charset="0"/>
                <a:cs typeface="Calibri" panose="020F0502020204030204" pitchFamily="34" charset="0"/>
              </a:rPr>
              <a:t>software </a:t>
            </a:r>
            <a:r>
              <a:rPr lang="en-US" dirty="0">
                <a:latin typeface="Calibri" panose="020F0502020204030204" pitchFamily="34" charset="0"/>
                <a:cs typeface="Calibri" panose="020F0502020204030204" pitchFamily="34" charset="0"/>
              </a:rPr>
              <a:t>built by Microsoft that is widely used for </a:t>
            </a:r>
            <a:r>
              <a:rPr lang="en-US" dirty="0" smtClean="0">
                <a:latin typeface="Calibri" panose="020F0502020204030204" pitchFamily="34" charset="0"/>
                <a:cs typeface="Calibri" panose="020F0502020204030204" pitchFamily="34" charset="0"/>
              </a:rPr>
              <a:t>presentations, </a:t>
            </a:r>
            <a:r>
              <a:rPr lang="en-US" dirty="0" err="1" smtClean="0">
                <a:latin typeface="Calibri" panose="020F0502020204030204" pitchFamily="34" charset="0"/>
                <a:cs typeface="Calibri" panose="020F0502020204030204" pitchFamily="34" charset="0"/>
              </a:rPr>
              <a:t>utilising</a:t>
            </a:r>
            <a:r>
              <a:rPr lang="en-US" dirty="0" smtClean="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glissade, incorporating with body, portrait, and graphics.</a:t>
            </a:r>
          </a:p>
          <a:p>
            <a:pPr marL="0" indent="0">
              <a:buNone/>
            </a:pPr>
            <a:r>
              <a:rPr lang="en-US" dirty="0">
                <a:latin typeface="Calibri" panose="020F0502020204030204" pitchFamily="34" charset="0"/>
                <a:cs typeface="Calibri" panose="020F0502020204030204" pitchFamily="34" charset="0"/>
              </a:rPr>
              <a:t>It can be helpful to Sunrise Residential Care Home in many ways, such as using it to train staff, signposting, creating PCP plans, etc. </a:t>
            </a:r>
            <a:endParaRPr lang="en-US" dirty="0" smtClean="0">
              <a:latin typeface="Calibri" panose="020F0502020204030204" pitchFamily="34" charset="0"/>
              <a:cs typeface="Calibri" panose="020F0502020204030204" pitchFamily="34" charset="0"/>
            </a:endParaRPr>
          </a:p>
          <a:p>
            <a:pPr marL="0" indent="0">
              <a:buNone/>
            </a:pPr>
            <a:r>
              <a:rPr lang="en-US" dirty="0" smtClean="0">
                <a:latin typeface="Calibri" panose="020F0502020204030204" pitchFamily="34" charset="0"/>
                <a:cs typeface="Calibri" panose="020F0502020204030204" pitchFamily="34" charset="0"/>
              </a:rPr>
              <a:t>In the following slide, we will evaluate </a:t>
            </a:r>
            <a:r>
              <a:rPr lang="en-US" dirty="0">
                <a:latin typeface="Calibri" panose="020F0502020204030204" pitchFamily="34" charset="0"/>
                <a:cs typeface="Calibri" panose="020F0502020204030204" pitchFamily="34" charset="0"/>
              </a:rPr>
              <a:t>the </a:t>
            </a:r>
            <a:r>
              <a:rPr lang="en-US" dirty="0" smtClean="0">
                <a:latin typeface="Calibri" panose="020F0502020204030204" pitchFamily="34" charset="0"/>
                <a:cs typeface="Calibri" panose="020F0502020204030204" pitchFamily="34" charset="0"/>
              </a:rPr>
              <a:t>benefits </a:t>
            </a:r>
            <a:r>
              <a:rPr lang="en-US" dirty="0">
                <a:latin typeface="Calibri" panose="020F0502020204030204" pitchFamily="34" charset="0"/>
                <a:cs typeface="Calibri" panose="020F0502020204030204" pitchFamily="34" charset="0"/>
              </a:rPr>
              <a:t>and limitations of MS PowerPoint in the next slides.</a:t>
            </a:r>
          </a:p>
        </p:txBody>
      </p:sp>
    </p:spTree>
    <p:extLst>
      <p:ext uri="{BB962C8B-B14F-4D97-AF65-F5344CB8AC3E}">
        <p14:creationId xmlns:p14="http://schemas.microsoft.com/office/powerpoint/2010/main" val="2257140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867" y="709665"/>
            <a:ext cx="10515600" cy="1487661"/>
          </a:xfrm>
        </p:spPr>
        <p:txBody>
          <a:bodyPr>
            <a:normAutofit fontScale="90000"/>
          </a:bodyPr>
          <a:lstStyle/>
          <a:p>
            <a:pPr algn="ctr"/>
            <a:r>
              <a:rPr lang="en-GB" dirty="0"/>
              <a:t/>
            </a:r>
            <a:br>
              <a:rPr lang="en-GB" dirty="0"/>
            </a:br>
            <a:r>
              <a:rPr lang="en-GB" b="1" u="sng" dirty="0">
                <a:latin typeface="Calibri" panose="020F0502020204030204" pitchFamily="34" charset="0"/>
                <a:cs typeface="Calibri" panose="020F0502020204030204" pitchFamily="34" charset="0"/>
              </a:rPr>
              <a:t>Benefits and Limitations within Sunrise Residential Care Home and Limitation</a:t>
            </a:r>
            <a:r>
              <a:rPr lang="en-GB" dirty="0"/>
              <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097141465"/>
              </p:ext>
            </p:extLst>
          </p:nvPr>
        </p:nvGraphicFramePr>
        <p:xfrm>
          <a:off x="1624795" y="2541867"/>
          <a:ext cx="8942408" cy="3549210"/>
        </p:xfrm>
        <a:graphic>
          <a:graphicData uri="http://schemas.openxmlformats.org/drawingml/2006/table">
            <a:tbl>
              <a:tblPr firstRow="1" bandRow="1">
                <a:tableStyleId>{5C22544A-7EE6-4342-B048-85BDC9FD1C3A}</a:tableStyleId>
              </a:tblPr>
              <a:tblGrid>
                <a:gridCol w="4471204">
                  <a:extLst>
                    <a:ext uri="{9D8B030D-6E8A-4147-A177-3AD203B41FA5}">
                      <a16:colId xmlns:a16="http://schemas.microsoft.com/office/drawing/2014/main" val="1607449065"/>
                    </a:ext>
                  </a:extLst>
                </a:gridCol>
                <a:gridCol w="4471204">
                  <a:extLst>
                    <a:ext uri="{9D8B030D-6E8A-4147-A177-3AD203B41FA5}">
                      <a16:colId xmlns:a16="http://schemas.microsoft.com/office/drawing/2014/main" val="443945616"/>
                    </a:ext>
                  </a:extLst>
                </a:gridCol>
              </a:tblGrid>
              <a:tr h="362017">
                <a:tc>
                  <a:txBody>
                    <a:bodyPr/>
                    <a:lstStyle/>
                    <a:p>
                      <a:r>
                        <a:rPr lang="en-GB" sz="2000" dirty="0">
                          <a:latin typeface="Calibri" panose="020F0502020204030204" pitchFamily="34" charset="0"/>
                          <a:cs typeface="Calibri" panose="020F0502020204030204" pitchFamily="34" charset="0"/>
                        </a:rPr>
                        <a:t>Benefits </a:t>
                      </a:r>
                    </a:p>
                  </a:txBody>
                  <a:tcPr/>
                </a:tc>
                <a:tc>
                  <a:txBody>
                    <a:bodyPr/>
                    <a:lstStyle/>
                    <a:p>
                      <a:r>
                        <a:rPr lang="en-GB" sz="2000">
                          <a:latin typeface="Calibri" panose="020F0502020204030204" pitchFamily="34" charset="0"/>
                          <a:cs typeface="Calibri" panose="020F0502020204030204" pitchFamily="34" charset="0"/>
                        </a:rPr>
                        <a:t>Limitations</a:t>
                      </a:r>
                    </a:p>
                  </a:txBody>
                  <a:tcPr/>
                </a:tc>
                <a:extLst>
                  <a:ext uri="{0D108BD9-81ED-4DB2-BD59-A6C34878D82A}">
                    <a16:rowId xmlns:a16="http://schemas.microsoft.com/office/drawing/2014/main" val="831906386"/>
                  </a:ext>
                </a:extLst>
              </a:tr>
              <a:tr h="630594">
                <a:tc>
                  <a:txBody>
                    <a:bodyPr/>
                    <a:lstStyle/>
                    <a:p>
                      <a:r>
                        <a:rPr lang="en-US" sz="1500" dirty="0" smtClean="0">
                          <a:latin typeface="Calibri" panose="020F0502020204030204" pitchFamily="34" charset="0"/>
                          <a:cs typeface="Calibri" panose="020F0502020204030204" pitchFamily="34" charset="0"/>
                        </a:rPr>
                        <a:t>Can train staff by PPT more effectively</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Sometimes can</a:t>
                      </a:r>
                      <a:r>
                        <a:rPr lang="en-US" sz="1500" baseline="0" dirty="0" smtClean="0">
                          <a:latin typeface="Calibri" panose="020F0502020204030204" pitchFamily="34" charset="0"/>
                          <a:cs typeface="Calibri" panose="020F0502020204030204" pitchFamily="34" charset="0"/>
                        </a:rPr>
                        <a:t> be overloaded with information</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82987392"/>
                  </a:ext>
                </a:extLst>
              </a:tr>
              <a:tr h="630594">
                <a:tc>
                  <a:txBody>
                    <a:bodyPr/>
                    <a:lstStyle/>
                    <a:p>
                      <a:r>
                        <a:rPr lang="en-US" sz="1500" dirty="0" smtClean="0">
                          <a:latin typeface="Calibri" panose="020F0502020204030204" pitchFamily="34" charset="0"/>
                          <a:cs typeface="Calibri" panose="020F0502020204030204" pitchFamily="34" charset="0"/>
                        </a:rPr>
                        <a:t>Make posters for direction which</a:t>
                      </a:r>
                      <a:r>
                        <a:rPr lang="en-US" sz="1500" baseline="0" dirty="0" smtClean="0">
                          <a:latin typeface="Calibri" panose="020F0502020204030204" pitchFamily="34" charset="0"/>
                          <a:cs typeface="Calibri" panose="020F0502020204030204" pitchFamily="34" charset="0"/>
                        </a:rPr>
                        <a:t> can be helpful for the resident</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Poor design choices can make</a:t>
                      </a:r>
                      <a:r>
                        <a:rPr lang="en-US" sz="1500" baseline="0" dirty="0" smtClean="0">
                          <a:latin typeface="Calibri" panose="020F0502020204030204" pitchFamily="34" charset="0"/>
                          <a:cs typeface="Calibri" panose="020F0502020204030204" pitchFamily="34" charset="0"/>
                        </a:rPr>
                        <a:t> it hard to read</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160413561"/>
                  </a:ext>
                </a:extLst>
              </a:tr>
              <a:tr h="630594">
                <a:tc>
                  <a:txBody>
                    <a:bodyPr/>
                    <a:lstStyle/>
                    <a:p>
                      <a:r>
                        <a:rPr lang="en-US" sz="1500" dirty="0" smtClean="0">
                          <a:latin typeface="Calibri" panose="020F0502020204030204" pitchFamily="34" charset="0"/>
                          <a:cs typeface="Calibri" panose="020F0502020204030204" pitchFamily="34" charset="0"/>
                        </a:rPr>
                        <a:t>Making person-centered</a:t>
                      </a:r>
                      <a:r>
                        <a:rPr lang="en-US" sz="1500" baseline="0" dirty="0" smtClean="0">
                          <a:latin typeface="Calibri" panose="020F0502020204030204" pitchFamily="34" charset="0"/>
                          <a:cs typeface="Calibri" panose="020F0502020204030204" pitchFamily="34" charset="0"/>
                        </a:rPr>
                        <a:t> plans with PPT slides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Limited</a:t>
                      </a:r>
                      <a:r>
                        <a:rPr lang="en-US" sz="1500" baseline="0" dirty="0" smtClean="0">
                          <a:latin typeface="Calibri" panose="020F0502020204030204" pitchFamily="34" charset="0"/>
                          <a:cs typeface="Calibri" panose="020F0502020204030204" pitchFamily="34" charset="0"/>
                        </a:rPr>
                        <a:t> digital literacy skills can lead to less productivity</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84592418"/>
                  </a:ext>
                </a:extLst>
              </a:tr>
              <a:tr h="630594">
                <a:tc>
                  <a:txBody>
                    <a:bodyPr/>
                    <a:lstStyle/>
                    <a:p>
                      <a:r>
                        <a:rPr lang="en-US" sz="1500" dirty="0" smtClean="0">
                          <a:latin typeface="Calibri" panose="020F0502020204030204" pitchFamily="34" charset="0"/>
                          <a:cs typeface="Calibri" panose="020F0502020204030204" pitchFamily="34" charset="0"/>
                        </a:rPr>
                        <a:t>Useful tool for</a:t>
                      </a:r>
                      <a:r>
                        <a:rPr lang="en-US" sz="1500" baseline="0" dirty="0" smtClean="0">
                          <a:latin typeface="Calibri" panose="020F0502020204030204" pitchFamily="34" charset="0"/>
                          <a:cs typeface="Calibri" panose="020F0502020204030204" pitchFamily="34" charset="0"/>
                        </a:rPr>
                        <a:t> creating newsletters, etc. for marketing purposes</a:t>
                      </a:r>
                      <a:endParaRPr lang="en-GB" sz="1500" dirty="0">
                        <a:latin typeface="Calibri" panose="020F0502020204030204" pitchFamily="34" charset="0"/>
                        <a:cs typeface="Calibri" panose="020F0502020204030204" pitchFamily="34" charset="0"/>
                      </a:endParaRPr>
                    </a:p>
                  </a:txBody>
                  <a:tcPr/>
                </a:tc>
                <a:tc>
                  <a:txBody>
                    <a:bodyPr/>
                    <a:lstStyle/>
                    <a:p>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7985416"/>
                  </a:ext>
                </a:extLst>
              </a:tr>
              <a:tr h="630594">
                <a:tc>
                  <a:txBody>
                    <a:bodyPr/>
                    <a:lstStyle/>
                    <a:p>
                      <a:r>
                        <a:rPr lang="en-US" sz="1500" dirty="0" smtClean="0">
                          <a:latin typeface="Calibri" panose="020F0502020204030204" pitchFamily="34" charset="0"/>
                          <a:cs typeface="Calibri" panose="020F0502020204030204" pitchFamily="34" charset="0"/>
                        </a:rPr>
                        <a:t>Create</a:t>
                      </a:r>
                      <a:r>
                        <a:rPr lang="en-US" sz="1500" baseline="0" dirty="0" smtClean="0">
                          <a:latin typeface="Calibri" panose="020F0502020204030204" pitchFamily="34" charset="0"/>
                          <a:cs typeface="Calibri" panose="020F0502020204030204" pitchFamily="34" charset="0"/>
                        </a:rPr>
                        <a:t> PPT slides to show developments in patients to families.</a:t>
                      </a:r>
                      <a:endParaRPr lang="en-GB" sz="1500" dirty="0">
                        <a:latin typeface="Calibri" panose="020F0502020204030204" pitchFamily="34" charset="0"/>
                        <a:cs typeface="Calibri" panose="020F0502020204030204" pitchFamily="34" charset="0"/>
                      </a:endParaRPr>
                    </a:p>
                  </a:txBody>
                  <a:tcPr/>
                </a:tc>
                <a:tc>
                  <a:txBody>
                    <a:bodyPr/>
                    <a:lstStyle/>
                    <a:p>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623815" y="860076"/>
            <a:ext cx="10944367" cy="1325563"/>
          </a:xfrm>
        </p:spPr>
        <p:txBody>
          <a:bodyPr/>
          <a:lstStyle/>
          <a:p>
            <a:pPr algn="ctr"/>
            <a:r>
              <a:rPr lang="en-GB" b="1" u="sng" dirty="0">
                <a:latin typeface="Calibri" panose="020F0502020204030204" pitchFamily="34" charset="0"/>
                <a:cs typeface="Calibri" panose="020F0502020204030204" pitchFamily="34" charset="0"/>
              </a:rPr>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normAutofit fontScale="77500" lnSpcReduction="20000"/>
          </a:bodyPr>
          <a:lstStyle/>
          <a:p>
            <a:pPr marL="0" indent="0">
              <a:buNone/>
            </a:pPr>
            <a:r>
              <a:rPr lang="en-US" sz="2400" b="1" u="sng" dirty="0">
                <a:latin typeface="Calibri" panose="020F0502020204030204" pitchFamily="34" charset="0"/>
                <a:cs typeface="Calibri" panose="020F0502020204030204" pitchFamily="34" charset="0"/>
              </a:rPr>
              <a:t>Microsoft teams</a:t>
            </a:r>
          </a:p>
          <a:p>
            <a:pPr marL="0" indent="0" fontAlgn="base">
              <a:buNone/>
            </a:pPr>
            <a:r>
              <a:rPr lang="en-US" sz="2400" b="1" dirty="0">
                <a:latin typeface="Calibri" panose="020F0502020204030204" pitchFamily="34" charset="0"/>
                <a:cs typeface="Calibri" panose="020F0502020204030204" pitchFamily="34" charset="0"/>
              </a:rPr>
              <a:t>About Microsoft Teams</a:t>
            </a:r>
            <a:r>
              <a:rPr lang="en-US" sz="2400" dirty="0">
                <a:latin typeface="Calibri" panose="020F0502020204030204" pitchFamily="34" charset="0"/>
                <a:cs typeface="Calibri" panose="020F0502020204030204" pitchFamily="34" charset="0"/>
              </a:rPr>
              <a:t> </a:t>
            </a:r>
            <a:r>
              <a:rPr lang="en-US" sz="2400" dirty="0" smtClean="0">
                <a:latin typeface="Calibri" panose="020F0502020204030204" pitchFamily="34" charset="0"/>
                <a:cs typeface="Calibri" panose="020F0502020204030204" pitchFamily="34" charset="0"/>
              </a:rPr>
              <a:t>– </a:t>
            </a:r>
          </a:p>
          <a:p>
            <a:pPr marL="0" indent="0" fontAlgn="base">
              <a:buNone/>
            </a:pPr>
            <a:r>
              <a:rPr lang="en-US" sz="2400" dirty="0" smtClean="0">
                <a:latin typeface="Calibri" panose="020F0502020204030204" pitchFamily="34" charset="0"/>
                <a:cs typeface="Calibri" panose="020F0502020204030204" pitchFamily="34" charset="0"/>
              </a:rPr>
              <a:t>Microsoft </a:t>
            </a:r>
            <a:r>
              <a:rPr lang="en-US" sz="2400" dirty="0">
                <a:latin typeface="Calibri" panose="020F0502020204030204" pitchFamily="34" charset="0"/>
                <a:cs typeface="Calibri" panose="020F0502020204030204" pitchFamily="34" charset="0"/>
              </a:rPr>
              <a:t>Teams is a </a:t>
            </a:r>
            <a:r>
              <a:rPr lang="en-US" sz="2400" u="sng" dirty="0">
                <a:latin typeface="Calibri" panose="020F0502020204030204" pitchFamily="34" charset="0"/>
                <a:cs typeface="Calibri" panose="020F0502020204030204" pitchFamily="34" charset="0"/>
              </a:rPr>
              <a:t>communication and collaboration platform </a:t>
            </a:r>
            <a:r>
              <a:rPr lang="en-US" sz="2400" dirty="0">
                <a:latin typeface="Calibri" panose="020F0502020204030204" pitchFamily="34" charset="0"/>
                <a:cs typeface="Calibri" panose="020F0502020204030204" pitchFamily="34" charset="0"/>
              </a:rPr>
              <a:t>that brings together messaging, video meetings, document sharing, and teamwork tools in one place. </a:t>
            </a:r>
            <a:r>
              <a:rPr lang="en-US" sz="2400" dirty="0" smtClean="0">
                <a:latin typeface="Calibri" panose="020F0502020204030204" pitchFamily="34" charset="0"/>
                <a:cs typeface="Calibri" panose="020F0502020204030204" pitchFamily="34" charset="0"/>
              </a:rPr>
              <a:t>(Microsoft, 2023).</a:t>
            </a:r>
          </a:p>
          <a:p>
            <a:pPr marL="0" indent="0" fontAlgn="base">
              <a:buNone/>
            </a:pPr>
            <a:r>
              <a:rPr lang="en-US" sz="2400" dirty="0" smtClean="0">
                <a:latin typeface="Calibri" panose="020F0502020204030204" pitchFamily="34" charset="0"/>
                <a:cs typeface="Calibri" panose="020F0502020204030204" pitchFamily="34" charset="0"/>
              </a:rPr>
              <a:t>It </a:t>
            </a:r>
            <a:r>
              <a:rPr lang="en-US" sz="2400" dirty="0">
                <a:latin typeface="Calibri" panose="020F0502020204030204" pitchFamily="34" charset="0"/>
                <a:cs typeface="Calibri" panose="020F0502020204030204" pitchFamily="34" charset="0"/>
              </a:rPr>
              <a:t>helps colleagues </a:t>
            </a:r>
            <a:r>
              <a:rPr lang="en-US" sz="2400" u="sng" dirty="0">
                <a:latin typeface="Calibri" panose="020F0502020204030204" pitchFamily="34" charset="0"/>
                <a:cs typeface="Calibri" panose="020F0502020204030204" pitchFamily="34" charset="0"/>
              </a:rPr>
              <a:t>stay connected, share information instantly, and work together more efficiently</a:t>
            </a:r>
            <a:r>
              <a:rPr lang="en-US" sz="2400" u="sng" dirty="0" smtClean="0">
                <a:latin typeface="Calibri" panose="020F0502020204030204" pitchFamily="34" charset="0"/>
                <a:cs typeface="Calibri" panose="020F0502020204030204" pitchFamily="34" charset="0"/>
              </a:rPr>
              <a:t>.</a:t>
            </a:r>
            <a:endParaRPr lang="en-US" sz="2400" u="sng" dirty="0">
              <a:latin typeface="Calibri" panose="020F0502020204030204" pitchFamily="34" charset="0"/>
              <a:cs typeface="Calibri" panose="020F0502020204030204" pitchFamily="34" charset="0"/>
            </a:endParaRPr>
          </a:p>
          <a:p>
            <a:pPr marL="0" indent="0" fontAlgn="base">
              <a:buNone/>
            </a:pPr>
            <a:r>
              <a:rPr lang="en-US" sz="2400" u="sng" dirty="0">
                <a:latin typeface="Calibri" panose="020F0502020204030204" pitchFamily="34" charset="0"/>
                <a:cs typeface="Calibri" panose="020F0502020204030204" pitchFamily="34" charset="0"/>
              </a:rPr>
              <a:t/>
            </a:r>
            <a:br>
              <a:rPr lang="en-US" sz="2400" u="sng" dirty="0">
                <a:latin typeface="Calibri" panose="020F0502020204030204" pitchFamily="34" charset="0"/>
                <a:cs typeface="Calibri" panose="020F0502020204030204" pitchFamily="34" charset="0"/>
              </a:rPr>
            </a:br>
            <a:r>
              <a:rPr lang="en-US" sz="2400" dirty="0">
                <a:latin typeface="Calibri" panose="020F0502020204030204" pitchFamily="34" charset="0"/>
                <a:cs typeface="Calibri" panose="020F0502020204030204" pitchFamily="34" charset="0"/>
              </a:rPr>
              <a:t>For care environments such as Sunrise Care Home, Teams can support </a:t>
            </a:r>
            <a:r>
              <a:rPr lang="en-US" sz="2400" u="sng" dirty="0">
                <a:latin typeface="Calibri" panose="020F0502020204030204" pitchFamily="34" charset="0"/>
                <a:cs typeface="Calibri" panose="020F0502020204030204" pitchFamily="34" charset="0"/>
              </a:rPr>
              <a:t>better coordination between staff, make it easier to share resident updates</a:t>
            </a:r>
            <a:r>
              <a:rPr lang="en-US" sz="2400" dirty="0">
                <a:latin typeface="Calibri" panose="020F0502020204030204" pitchFamily="34" charset="0"/>
                <a:cs typeface="Calibri" panose="020F0502020204030204" pitchFamily="34" charset="0"/>
              </a:rPr>
              <a:t>, and keep everyone informed — even across different shift patterns</a:t>
            </a:r>
            <a:r>
              <a:rPr lang="en-US" sz="2400" dirty="0" smtClean="0">
                <a:latin typeface="Calibri" panose="020F0502020204030204" pitchFamily="34" charset="0"/>
                <a:cs typeface="Calibri" panose="020F0502020204030204" pitchFamily="34" charset="0"/>
              </a:rPr>
              <a:t>.(Rahman, 2024).</a:t>
            </a:r>
            <a:endParaRPr lang="en-US" sz="2400" dirty="0"/>
          </a:p>
          <a:p>
            <a:pPr marL="0" indent="0">
              <a:buNone/>
            </a:pPr>
            <a:endParaRPr lang="en-US" dirty="0"/>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normAutofit fontScale="90000"/>
          </a:bodyPr>
          <a:lstStyle/>
          <a:p>
            <a:pPr algn="ctr"/>
            <a:r>
              <a:rPr lang="en-GB" b="1" u="sng" dirty="0">
                <a:latin typeface="Calibri" panose="020F0502020204030204" pitchFamily="34" charset="0"/>
                <a:cs typeface="Calibri" panose="020F0502020204030204" pitchFamily="34" charset="0"/>
              </a:rPr>
              <a:t>Advantages and </a:t>
            </a:r>
            <a:r>
              <a:rPr lang="en-GB" b="1" u="sng" dirty="0" smtClean="0">
                <a:latin typeface="Calibri" panose="020F0502020204030204" pitchFamily="34" charset="0"/>
                <a:cs typeface="Calibri" panose="020F0502020204030204" pitchFamily="34" charset="0"/>
              </a:rPr>
              <a:t>Limitations</a:t>
            </a:r>
            <a:br>
              <a:rPr lang="en-GB" b="1" u="sng" dirty="0" smtClean="0">
                <a:latin typeface="Calibri" panose="020F0502020204030204" pitchFamily="34" charset="0"/>
                <a:cs typeface="Calibri" panose="020F0502020204030204" pitchFamily="34" charset="0"/>
              </a:rPr>
            </a:br>
            <a:r>
              <a:rPr lang="en-GB" b="1" u="sng" dirty="0" smtClean="0">
                <a:latin typeface="Calibri" panose="020F0502020204030204" pitchFamily="34" charset="0"/>
                <a:cs typeface="Calibri" panose="020F0502020204030204" pitchFamily="34" charset="0"/>
              </a:rPr>
              <a:t>of MS Teams</a:t>
            </a:r>
            <a:endParaRPr lang="en-GB" b="1" u="sng" dirty="0">
              <a:latin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2731054334"/>
              </p:ext>
            </p:extLst>
          </p:nvPr>
        </p:nvGraphicFramePr>
        <p:xfrm>
          <a:off x="1095300" y="2634143"/>
          <a:ext cx="10001399" cy="3393922"/>
        </p:xfrm>
        <a:graphic>
          <a:graphicData uri="http://schemas.openxmlformats.org/drawingml/2006/table">
            <a:tbl>
              <a:tblPr firstRow="1" bandRow="1">
                <a:tableStyleId>{5C22544A-7EE6-4342-B048-85BDC9FD1C3A}</a:tableStyleId>
              </a:tblPr>
              <a:tblGrid>
                <a:gridCol w="4568444">
                  <a:extLst>
                    <a:ext uri="{9D8B030D-6E8A-4147-A177-3AD203B41FA5}">
                      <a16:colId xmlns:a16="http://schemas.microsoft.com/office/drawing/2014/main" val="1492186870"/>
                    </a:ext>
                  </a:extLst>
                </a:gridCol>
                <a:gridCol w="5432955">
                  <a:extLst>
                    <a:ext uri="{9D8B030D-6E8A-4147-A177-3AD203B41FA5}">
                      <a16:colId xmlns:a16="http://schemas.microsoft.com/office/drawing/2014/main" val="3245328862"/>
                    </a:ext>
                  </a:extLst>
                </a:gridCol>
              </a:tblGrid>
              <a:tr h="399587">
                <a:tc>
                  <a:txBody>
                    <a:bodyPr/>
                    <a:lstStyle/>
                    <a:p>
                      <a:r>
                        <a:rPr lang="en-GB" sz="1500" dirty="0">
                          <a:latin typeface="Calibri" panose="020F0502020204030204" pitchFamily="34" charset="0"/>
                          <a:cs typeface="Calibri" panose="020F0502020204030204" pitchFamily="34" charset="0"/>
                        </a:rPr>
                        <a:t>Advantages </a:t>
                      </a:r>
                    </a:p>
                  </a:txBody>
                  <a:tcPr/>
                </a:tc>
                <a:tc>
                  <a:txBody>
                    <a:bodyPr/>
                    <a:lstStyle/>
                    <a:p>
                      <a:r>
                        <a:rPr lang="en-GB" sz="1500" dirty="0">
                          <a:latin typeface="Calibri" panose="020F0502020204030204" pitchFamily="34" charset="0"/>
                          <a:cs typeface="Calibri" panose="020F0502020204030204" pitchFamily="34" charset="0"/>
                        </a:rPr>
                        <a:t>Disadvantages</a:t>
                      </a:r>
                    </a:p>
                  </a:txBody>
                  <a:tcPr/>
                </a:tc>
                <a:extLst>
                  <a:ext uri="{0D108BD9-81ED-4DB2-BD59-A6C34878D82A}">
                    <a16:rowId xmlns:a16="http://schemas.microsoft.com/office/drawing/2014/main" val="2184396433"/>
                  </a:ext>
                </a:extLst>
              </a:tr>
              <a:tr h="598867">
                <a:tc>
                  <a:txBody>
                    <a:bodyPr/>
                    <a:lstStyle/>
                    <a:p>
                      <a:pPr rtl="0" fontAlgn="base"/>
                      <a:r>
                        <a:rPr lang="en-US" sz="1500" b="1" i="0" kern="1200" dirty="0" smtClean="0">
                          <a:solidFill>
                            <a:schemeClr val="dk1"/>
                          </a:solidFill>
                          <a:effectLst/>
                          <a:latin typeface="Calibri" panose="020F0502020204030204" pitchFamily="34" charset="0"/>
                          <a:ea typeface="+mn-ea"/>
                          <a:cs typeface="Calibri" panose="020F0502020204030204" pitchFamily="34" charset="0"/>
                        </a:rPr>
                        <a:t>Smooth Integration with Microsoft 365</a:t>
                      </a:r>
                      <a:r>
                        <a:rPr lang="en-US" sz="1500" b="0" i="0" kern="1200" dirty="0" smtClean="0">
                          <a:solidFill>
                            <a:schemeClr val="dk1"/>
                          </a:solidFill>
                          <a:effectLst/>
                          <a:latin typeface="Calibri" panose="020F0502020204030204" pitchFamily="34" charset="0"/>
                          <a:ea typeface="+mn-ea"/>
                          <a:cs typeface="Calibri" panose="020F0502020204030204" pitchFamily="34" charset="0"/>
                        </a:rPr>
                        <a:t> </a:t>
                      </a:r>
                    </a:p>
                  </a:txBody>
                  <a:tcPr/>
                </a:tc>
                <a:tc>
                  <a:txBody>
                    <a:bodyPr/>
                    <a:lstStyle/>
                    <a:p>
                      <a:r>
                        <a:rPr lang="en-US" sz="1500" b="1" dirty="0" smtClean="0">
                          <a:latin typeface="Calibri" panose="020F0502020204030204" pitchFamily="34" charset="0"/>
                          <a:cs typeface="Calibri" panose="020F0502020204030204" pitchFamily="34" charset="0"/>
                        </a:rPr>
                        <a:t>Too Many Alerts and Messages</a:t>
                      </a:r>
                      <a:endParaRPr lang="en-GB" sz="15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29977270"/>
                  </a:ext>
                </a:extLst>
              </a:tr>
              <a:tr h="598867">
                <a:tc>
                  <a:txBody>
                    <a:bodyPr/>
                    <a:lstStyle/>
                    <a:p>
                      <a:r>
                        <a:rPr lang="en-GB" sz="1500" b="1" dirty="0" smtClean="0">
                          <a:latin typeface="Calibri" panose="020F0502020204030204" pitchFamily="34" charset="0"/>
                          <a:cs typeface="Calibri" panose="020F0502020204030204" pitchFamily="34" charset="0"/>
                        </a:rPr>
                        <a:t>Strong Collaboration Features</a:t>
                      </a:r>
                      <a:endParaRPr lang="en-GB" sz="1500" b="1" dirty="0">
                        <a:latin typeface="Calibri" panose="020F0502020204030204" pitchFamily="34" charset="0"/>
                        <a:cs typeface="Calibri" panose="020F0502020204030204" pitchFamily="34" charset="0"/>
                      </a:endParaRPr>
                    </a:p>
                  </a:txBody>
                  <a:tcPr/>
                </a:tc>
                <a:tc>
                  <a:txBody>
                    <a:bodyPr/>
                    <a:lstStyle/>
                    <a:p>
                      <a:r>
                        <a:rPr lang="en-GB" sz="1500" b="1" dirty="0" smtClean="0">
                          <a:latin typeface="Calibri" panose="020F0502020204030204" pitchFamily="34" charset="0"/>
                          <a:cs typeface="Calibri" panose="020F0502020204030204" pitchFamily="34" charset="0"/>
                        </a:rPr>
                        <a:t>Files Can Become Disorganised</a:t>
                      </a:r>
                      <a:endParaRPr lang="en-GB" sz="15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856759452"/>
                  </a:ext>
                </a:extLst>
              </a:tr>
              <a:tr h="598867">
                <a:tc>
                  <a:txBody>
                    <a:bodyPr/>
                    <a:lstStyle/>
                    <a:p>
                      <a:r>
                        <a:rPr lang="en-GB" sz="1500" b="1" dirty="0" smtClean="0">
                          <a:latin typeface="Calibri" panose="020F0502020204030204" pitchFamily="34" charset="0"/>
                          <a:cs typeface="Calibri" panose="020F0502020204030204" pitchFamily="34" charset="0"/>
                        </a:rPr>
                        <a:t>Increases Productivity</a:t>
                      </a:r>
                      <a:endParaRPr lang="en-GB" sz="1500" b="1" dirty="0">
                        <a:latin typeface="Calibri" panose="020F0502020204030204" pitchFamily="34" charset="0"/>
                        <a:cs typeface="Calibri" panose="020F0502020204030204" pitchFamily="34" charset="0"/>
                      </a:endParaRPr>
                    </a:p>
                  </a:txBody>
                  <a:tcPr/>
                </a:tc>
                <a:tc>
                  <a:txBody>
                    <a:bodyPr/>
                    <a:lstStyle/>
                    <a:p>
                      <a:r>
                        <a:rPr lang="en-US" sz="1500" b="1" dirty="0" smtClean="0">
                          <a:latin typeface="Calibri" panose="020F0502020204030204" pitchFamily="34" charset="0"/>
                          <a:cs typeface="Calibri" panose="020F0502020204030204" pitchFamily="34" charset="0"/>
                        </a:rPr>
                        <a:t>Can Be Heavy on Devices</a:t>
                      </a:r>
                      <a:endParaRPr lang="en-GB" sz="15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15959377"/>
                  </a:ext>
                </a:extLst>
              </a:tr>
              <a:tr h="598867">
                <a:tc>
                  <a:txBody>
                    <a:bodyPr/>
                    <a:lstStyle/>
                    <a:p>
                      <a:r>
                        <a:rPr lang="en-US" sz="1500" b="1" dirty="0" smtClean="0">
                          <a:latin typeface="Calibri" panose="020F0502020204030204" pitchFamily="34" charset="0"/>
                          <a:cs typeface="Calibri" panose="020F0502020204030204" pitchFamily="34" charset="0"/>
                        </a:rPr>
                        <a:t>Flexible and Easy to Access</a:t>
                      </a:r>
                      <a:endParaRPr lang="en-GB" sz="1500" b="1" dirty="0">
                        <a:latin typeface="Calibri" panose="020F0502020204030204" pitchFamily="34" charset="0"/>
                        <a:cs typeface="Calibri" panose="020F0502020204030204" pitchFamily="34" charset="0"/>
                      </a:endParaRPr>
                    </a:p>
                  </a:txBody>
                  <a:tcPr/>
                </a:tc>
                <a:tc>
                  <a:txBody>
                    <a:bodyPr/>
                    <a:lstStyle/>
                    <a:p>
                      <a:r>
                        <a:rPr lang="en-GB" sz="1500" b="1" dirty="0" smtClean="0">
                          <a:latin typeface="Calibri" panose="020F0502020204030204" pitchFamily="34" charset="0"/>
                          <a:cs typeface="Calibri" panose="020F0502020204030204" pitchFamily="34" charset="0"/>
                        </a:rPr>
                        <a:t>Limited Options for Customisation</a:t>
                      </a:r>
                      <a:endParaRPr lang="en-GB" sz="15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4"/>
                  </a:ext>
                </a:extLst>
              </a:tr>
              <a:tr h="598867">
                <a:tc>
                  <a:txBody>
                    <a:bodyPr/>
                    <a:lstStyle/>
                    <a:p>
                      <a:r>
                        <a:rPr lang="en-US" sz="1500" b="1" i="0" kern="1200" dirty="0" smtClean="0">
                          <a:solidFill>
                            <a:schemeClr val="dk1"/>
                          </a:solidFill>
                          <a:effectLst/>
                          <a:latin typeface="Calibri" panose="020F0502020204030204" pitchFamily="34" charset="0"/>
                          <a:ea typeface="+mn-ea"/>
                          <a:cs typeface="Calibri" panose="020F0502020204030204" pitchFamily="34" charset="0"/>
                        </a:rPr>
                        <a:t>Central Location for Key Information </a:t>
                      </a:r>
                      <a:endParaRPr lang="en-GB" sz="1500" b="1" dirty="0">
                        <a:latin typeface="Calibri" panose="020F0502020204030204" pitchFamily="34" charset="0"/>
                        <a:cs typeface="Calibri" panose="020F0502020204030204" pitchFamily="34" charset="0"/>
                      </a:endParaRPr>
                    </a:p>
                  </a:txBody>
                  <a:tcPr/>
                </a:tc>
                <a:tc>
                  <a:txBody>
                    <a:bodyPr/>
                    <a:lstStyle/>
                    <a:p>
                      <a:r>
                        <a:rPr lang="en-GB" sz="1500" b="1" dirty="0" smtClean="0">
                          <a:latin typeface="Calibri" panose="020F0502020204030204" pitchFamily="34" charset="0"/>
                          <a:cs typeface="Calibri" panose="020F0502020204030204" pitchFamily="34" charset="0"/>
                        </a:rPr>
                        <a:t>Takes Time to Learn</a:t>
                      </a:r>
                      <a:endParaRPr lang="en-GB" sz="1500"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latin typeface="Calibri" panose="020F0502020204030204" pitchFamily="34" charset="0"/>
                <a:cs typeface="Calibri" panose="020F0502020204030204" pitchFamily="34" charset="0"/>
              </a:rPr>
              <a:t>What is </a:t>
            </a:r>
            <a:r>
              <a:rPr lang="en-US" u="sng" dirty="0">
                <a:latin typeface="Calibri" panose="020F0502020204030204" pitchFamily="34" charset="0"/>
                <a:cs typeface="Calibri" panose="020F0502020204030204" pitchFamily="34" charset="0"/>
              </a:rPr>
              <a:t>D</a:t>
            </a:r>
            <a:r>
              <a:rPr lang="en-US" u="sng" dirty="0" smtClean="0">
                <a:latin typeface="Calibri" panose="020F0502020204030204" pitchFamily="34" charset="0"/>
                <a:cs typeface="Calibri" panose="020F0502020204030204" pitchFamily="34" charset="0"/>
              </a:rPr>
              <a:t>igital </a:t>
            </a:r>
            <a:r>
              <a:rPr lang="en-US" u="sng" dirty="0">
                <a:latin typeface="Calibri" panose="020F0502020204030204" pitchFamily="34" charset="0"/>
                <a:cs typeface="Calibri" panose="020F0502020204030204" pitchFamily="34" charset="0"/>
              </a:rPr>
              <a:t>L</a:t>
            </a:r>
            <a:r>
              <a:rPr lang="en-US" u="sng" dirty="0" smtClean="0">
                <a:latin typeface="Calibri" panose="020F0502020204030204" pitchFamily="34" charset="0"/>
                <a:cs typeface="Calibri" panose="020F0502020204030204" pitchFamily="34" charset="0"/>
              </a:rPr>
              <a:t>iteracy?</a:t>
            </a:r>
            <a:endParaRPr lang="en-GB"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2689692"/>
            <a:ext cx="10515600" cy="3081934"/>
          </a:xfrm>
        </p:spPr>
        <p:txBody>
          <a:bodyPr>
            <a:normAutofit/>
          </a:bodyPr>
          <a:lstStyle/>
          <a:p>
            <a:pPr marL="0" indent="0" algn="ctr">
              <a:buNone/>
            </a:pPr>
            <a:r>
              <a:rPr lang="en-US" sz="2000" dirty="0" smtClean="0">
                <a:latin typeface="Calibri" panose="020F0502020204030204" pitchFamily="34" charset="0"/>
                <a:cs typeface="Calibri" panose="020F0502020204030204" pitchFamily="34" charset="0"/>
              </a:rPr>
              <a:t>The BCS (as amended 2025, 1) define Digital Literacy as:</a:t>
            </a:r>
          </a:p>
          <a:p>
            <a:pPr marL="0" indent="0" algn="ctr">
              <a:buNone/>
            </a:pPr>
            <a:r>
              <a:rPr lang="en-US" sz="2000" dirty="0" smtClean="0">
                <a:latin typeface="Calibri" panose="020F0502020204030204" pitchFamily="34" charset="0"/>
                <a:cs typeface="Calibri" panose="020F0502020204030204" pitchFamily="34" charset="0"/>
              </a:rPr>
              <a:t>“Digital </a:t>
            </a:r>
            <a:r>
              <a:rPr lang="en-US" sz="2000" dirty="0">
                <a:latin typeface="Calibri" panose="020F0502020204030204" pitchFamily="34" charset="0"/>
                <a:cs typeface="Calibri" panose="020F0502020204030204" pitchFamily="34" charset="0"/>
              </a:rPr>
              <a:t>literacy encompasses the knowledge, skills and attitudes that underpin the ability to make confident, creative, and effective use of technologies and systems, and make well-informed critical judgements about the implications and impact of how digital technology is used</a:t>
            </a:r>
            <a:r>
              <a:rPr lang="en-US" sz="2000" dirty="0" smtClean="0">
                <a:latin typeface="Calibri" panose="020F0502020204030204" pitchFamily="34" charset="0"/>
                <a:cs typeface="Calibri" panose="020F0502020204030204" pitchFamily="34" charset="0"/>
              </a:rPr>
              <a:t>.”()</a:t>
            </a:r>
          </a:p>
          <a:p>
            <a:pPr marL="0" indent="0" algn="ctr">
              <a:buNone/>
            </a:pPr>
            <a:r>
              <a:rPr lang="en-US" sz="2000" dirty="0" smtClean="0">
                <a:latin typeface="Calibri" panose="020F0502020204030204" pitchFamily="34" charset="0"/>
                <a:cs typeface="Calibri" panose="020F0502020204030204" pitchFamily="34" charset="0"/>
              </a:rPr>
              <a:t>They also stress how it is becoming a </a:t>
            </a:r>
            <a:r>
              <a:rPr lang="en-US" sz="2000" dirty="0" err="1" smtClean="0">
                <a:latin typeface="Calibri" panose="020F0502020204030204" pitchFamily="34" charset="0"/>
                <a:cs typeface="Calibri" panose="020F0502020204030204" pitchFamily="34" charset="0"/>
              </a:rPr>
              <a:t>prioritised</a:t>
            </a:r>
            <a:r>
              <a:rPr lang="en-US" sz="2000" dirty="0" smtClean="0">
                <a:latin typeface="Calibri" panose="020F0502020204030204" pitchFamily="34" charset="0"/>
                <a:cs typeface="Calibri" panose="020F0502020204030204" pitchFamily="34" charset="0"/>
              </a:rPr>
              <a:t> skill, being taught in educational settings all over the world and is a key component in the curricula for all four nations within the United Kingdom. (The Chartered Institute for IT, As amended 2025, 2).</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6501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normAutofit fontScale="90000"/>
          </a:bodyPr>
          <a:lstStyle/>
          <a:p>
            <a:pPr algn="ctr"/>
            <a:r>
              <a:rPr lang="en-GB" u="sng" dirty="0" smtClean="0">
                <a:latin typeface="Calibri" panose="020F0502020204030204" pitchFamily="34" charset="0"/>
                <a:cs typeface="Calibri" panose="020F0502020204030204" pitchFamily="34" charset="0"/>
              </a:rPr>
              <a:t>Evaluating the effect of </a:t>
            </a:r>
            <a:r>
              <a:rPr lang="en-GB" u="sng" dirty="0" smtClean="0">
                <a:latin typeface="Calibri" panose="020F0502020204030204" pitchFamily="34" charset="0"/>
                <a:cs typeface="Calibri" panose="020F0502020204030204" pitchFamily="34" charset="0"/>
              </a:rPr>
              <a:t>Digital Literacy Skills in the Care Home</a:t>
            </a:r>
            <a:endParaRPr lang="en-GB"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1295402" y="2707933"/>
            <a:ext cx="9601196" cy="3318936"/>
          </a:xfrm>
        </p:spPr>
        <p:txBody>
          <a:bodyPr>
            <a:normAutofit fontScale="70000" lnSpcReduction="20000"/>
          </a:bodyPr>
          <a:lstStyle/>
          <a:p>
            <a:pPr marL="0" indent="0">
              <a:buNone/>
            </a:pPr>
            <a:r>
              <a:rPr lang="en-US" dirty="0" smtClean="0">
                <a:latin typeface="Calibri" panose="020F0502020204030204" pitchFamily="34" charset="0"/>
                <a:cs typeface="Calibri" panose="020F0502020204030204" pitchFamily="34" charset="0"/>
              </a:rPr>
              <a:t>Digital literacy in Sunshine residential care home is essential for improving the care and communication of needs to its staff and patients. The staff must have the necessary skills and knowledge to use the chosen technology and applications effectively.</a:t>
            </a:r>
          </a:p>
          <a:p>
            <a:pPr marL="0" indent="0">
              <a:buNone/>
            </a:pPr>
            <a:r>
              <a:rPr lang="en-US" dirty="0" smtClean="0">
                <a:latin typeface="Calibri" panose="020F0502020204030204" pitchFamily="34" charset="0"/>
                <a:cs typeface="Calibri" panose="020F0502020204030204" pitchFamily="34" charset="0"/>
              </a:rPr>
              <a:t>Training staff with the correct framework will enable them to be confident I using the technology, which is vital for the staff to be able to communicate their patient care plans improve their efficiency in their care delivery.</a:t>
            </a:r>
          </a:p>
          <a:p>
            <a:pPr marL="0" indent="0">
              <a:buNone/>
            </a:pPr>
            <a:r>
              <a:rPr lang="en-US" dirty="0" smtClean="0">
                <a:latin typeface="Calibri" panose="020F0502020204030204" pitchFamily="34" charset="0"/>
                <a:cs typeface="Calibri" panose="020F0502020204030204" pitchFamily="34" charset="0"/>
              </a:rPr>
              <a:t>The collaborative platform we chose (MS Teams) will enable staff to be updated on meetings, training, individual care plans and needs; which in turn will make them more efficient.</a:t>
            </a:r>
          </a:p>
          <a:p>
            <a:pPr marL="0" indent="0">
              <a:buNone/>
            </a:pPr>
            <a:r>
              <a:rPr lang="en-US" dirty="0" smtClean="0">
                <a:latin typeface="Calibri" panose="020F0502020204030204" pitchFamily="34" charset="0"/>
                <a:cs typeface="Calibri" panose="020F0502020204030204" pitchFamily="34" charset="0"/>
              </a:rPr>
              <a:t>Digital skills and literacy also reduce the amount of time that the care home staff spend on paperwork with each patient.</a:t>
            </a:r>
          </a:p>
          <a:p>
            <a:pPr marL="0" indent="0">
              <a:buNone/>
            </a:pPr>
            <a:r>
              <a:rPr lang="en-US" dirty="0" smtClean="0">
                <a:latin typeface="Calibri" panose="020F0502020204030204" pitchFamily="34" charset="0"/>
                <a:cs typeface="Calibri" panose="020F0502020204030204" pitchFamily="34" charset="0"/>
              </a:rPr>
              <a:t>They will also be able to track variables like; medications, risk assessments and medical updates with ease.</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37146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General</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4739422"/>
              </p:ext>
            </p:extLst>
          </p:nvPr>
        </p:nvGraphicFramePr>
        <p:xfrm>
          <a:off x="838200" y="2424043"/>
          <a:ext cx="10515600" cy="382193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633898">
                <a:tc>
                  <a:txBody>
                    <a:bodyPr/>
                    <a:lstStyle/>
                    <a:p>
                      <a:r>
                        <a:rPr lang="en-US" dirty="0" smtClean="0">
                          <a:latin typeface="Calibri" panose="020F0502020204030204" pitchFamily="34" charset="0"/>
                          <a:cs typeface="Calibri" panose="020F0502020204030204" pitchFamily="34" charset="0"/>
                        </a:rPr>
                        <a:t>Safety Measure</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Additional Notes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633898">
                <a:tc>
                  <a:txBody>
                    <a:bodyPr/>
                    <a:lstStyle/>
                    <a:p>
                      <a:r>
                        <a:rPr lang="en-US" dirty="0" smtClean="0">
                          <a:latin typeface="Calibri" panose="020F0502020204030204" pitchFamily="34" charset="0"/>
                          <a:cs typeface="Calibri" panose="020F0502020204030204" pitchFamily="34" charset="0"/>
                        </a:rPr>
                        <a:t>Staff</a:t>
                      </a:r>
                      <a:r>
                        <a:rPr lang="en-US" baseline="0" dirty="0" smtClean="0">
                          <a:latin typeface="Calibri" panose="020F0502020204030204" pitchFamily="34" charset="0"/>
                          <a:cs typeface="Calibri" panose="020F0502020204030204" pitchFamily="34" charset="0"/>
                        </a:rPr>
                        <a:t> should create strong and unique passwords, </a:t>
                      </a:r>
                      <a:r>
                        <a:rPr lang="en-US" baseline="0" dirty="0" err="1" smtClean="0">
                          <a:latin typeface="Calibri" panose="020F0502020204030204" pitchFamily="34" charset="0"/>
                          <a:cs typeface="Calibri" panose="020F0502020204030204" pitchFamily="34" charset="0"/>
                        </a:rPr>
                        <a:t>personalised</a:t>
                      </a:r>
                      <a:r>
                        <a:rPr lang="en-US" baseline="0" dirty="0" smtClean="0">
                          <a:latin typeface="Calibri" panose="020F0502020204030204" pitchFamily="34" charset="0"/>
                          <a:cs typeface="Calibri" panose="020F0502020204030204" pitchFamily="34" charset="0"/>
                        </a:rPr>
                        <a:t> to themselves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Keep passwords</a:t>
                      </a:r>
                      <a:r>
                        <a:rPr lang="en-US" baseline="0" dirty="0" smtClean="0">
                          <a:latin typeface="Calibri" panose="020F0502020204030204" pitchFamily="34" charset="0"/>
                          <a:cs typeface="Calibri" panose="020F0502020204030204" pitchFamily="34" charset="0"/>
                        </a:rPr>
                        <a:t> private and do not reuse one from another site/account</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633898">
                <a:tc>
                  <a:txBody>
                    <a:bodyPr/>
                    <a:lstStyle/>
                    <a:p>
                      <a:r>
                        <a:rPr lang="en-US" dirty="0" smtClean="0">
                          <a:latin typeface="Calibri" panose="020F0502020204030204" pitchFamily="34" charset="0"/>
                          <a:cs typeface="Calibri" panose="020F0502020204030204" pitchFamily="34" charset="0"/>
                        </a:rPr>
                        <a:t>Ensure</a:t>
                      </a:r>
                      <a:r>
                        <a:rPr lang="en-US" baseline="0" dirty="0" smtClean="0">
                          <a:latin typeface="Calibri" panose="020F0502020204030204" pitchFamily="34" charset="0"/>
                          <a:cs typeface="Calibri" panose="020F0502020204030204" pitchFamily="34" charset="0"/>
                        </a:rPr>
                        <a:t> all staff Multi-Factor Authentication (MFA) – On all work related accounts.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Reduces risk of account information being stolen and</a:t>
                      </a:r>
                      <a:r>
                        <a:rPr lang="en-US" baseline="0" dirty="0" smtClean="0">
                          <a:latin typeface="Calibri" panose="020F0502020204030204" pitchFamily="34" charset="0"/>
                          <a:cs typeface="Calibri" panose="020F0502020204030204" pitchFamily="34" charset="0"/>
                        </a:rPr>
                        <a:t> used by others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633898">
                <a:tc>
                  <a:txBody>
                    <a:bodyPr/>
                    <a:lstStyle/>
                    <a:p>
                      <a:r>
                        <a:rPr lang="en-US" dirty="0" smtClean="0">
                          <a:latin typeface="Calibri" panose="020F0502020204030204" pitchFamily="34" charset="0"/>
                          <a:cs typeface="Calibri" panose="020F0502020204030204" pitchFamily="34" charset="0"/>
                        </a:rPr>
                        <a:t>Lock devices when away from them</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Reduces</a:t>
                      </a:r>
                      <a:r>
                        <a:rPr lang="en-US" baseline="0" dirty="0" smtClean="0">
                          <a:latin typeface="Calibri" panose="020F0502020204030204" pitchFamily="34" charset="0"/>
                          <a:cs typeface="Calibri" panose="020F0502020204030204" pitchFamily="34" charset="0"/>
                        </a:rPr>
                        <a:t> risk of unauthorized access to data while away from your system</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r h="1267796">
                <a:tc>
                  <a:txBody>
                    <a:bodyPr/>
                    <a:lstStyle/>
                    <a:p>
                      <a:r>
                        <a:rPr lang="en-US" dirty="0" smtClean="0">
                          <a:latin typeface="Calibri" panose="020F0502020204030204" pitchFamily="34" charset="0"/>
                          <a:cs typeface="Calibri" panose="020F0502020204030204" pitchFamily="34" charset="0"/>
                        </a:rPr>
                        <a:t>Update system software</a:t>
                      </a:r>
                      <a:r>
                        <a:rPr lang="en-US" baseline="0" dirty="0" smtClean="0">
                          <a:latin typeface="Calibri" panose="020F0502020204030204" pitchFamily="34" charset="0"/>
                          <a:cs typeface="Calibri" panose="020F0502020204030204" pitchFamily="34" charset="0"/>
                        </a:rPr>
                        <a:t> – where and when possible </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Ensures</a:t>
                      </a:r>
                      <a:r>
                        <a:rPr lang="en-US" baseline="0" dirty="0" smtClean="0">
                          <a:latin typeface="Calibri" panose="020F0502020204030204" pitchFamily="34" charset="0"/>
                          <a:cs typeface="Calibri" panose="020F0502020204030204" pitchFamily="34" charset="0"/>
                        </a:rPr>
                        <a:t> latest security patches are applied</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534291757"/>
                  </a:ext>
                </a:extLst>
              </a:tr>
            </a:tbl>
          </a:graphicData>
        </a:graphic>
      </p:graphicFrame>
      <p:sp>
        <p:nvSpPr>
          <p:cNvPr id="3" name="TextBox 2"/>
          <p:cNvSpPr txBox="1"/>
          <p:nvPr/>
        </p:nvSpPr>
        <p:spPr>
          <a:xfrm>
            <a:off x="0" y="6384022"/>
            <a:ext cx="11870422" cy="369332"/>
          </a:xfrm>
          <a:prstGeom prst="rect">
            <a:avLst/>
          </a:prstGeom>
          <a:noFill/>
        </p:spPr>
        <p:txBody>
          <a:bodyPr wrap="square" rtlCol="0">
            <a:spAutoFit/>
          </a:bodyPr>
          <a:lstStyle/>
          <a:p>
            <a:r>
              <a:rPr lang="en-US" dirty="0" smtClean="0">
                <a:latin typeface="Calibri" panose="020F0502020204030204" pitchFamily="34" charset="0"/>
                <a:cs typeface="Calibri" panose="020F0502020204030204" pitchFamily="34" charset="0"/>
              </a:rPr>
              <a:t>Created using guidance from an academy data protection policy on data protection, (Holroyd, et al. As amended March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24799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22789"/>
            <a:ext cx="10515600" cy="1325563"/>
          </a:xfrm>
        </p:spPr>
        <p:txBody>
          <a:bodyPr>
            <a:normAutofit fontScale="90000"/>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MS Teams and PowerPoint</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7758284"/>
              </p:ext>
            </p:extLst>
          </p:nvPr>
        </p:nvGraphicFramePr>
        <p:xfrm>
          <a:off x="838200" y="2567031"/>
          <a:ext cx="10515600" cy="358510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586431">
                <a:tc>
                  <a:txBody>
                    <a:bodyPr/>
                    <a:lstStyle/>
                    <a:p>
                      <a:r>
                        <a:rPr lang="en-US" sz="1500" dirty="0" smtClean="0">
                          <a:latin typeface="Calibri" panose="020F0502020204030204" pitchFamily="34" charset="0"/>
                          <a:cs typeface="Calibri" panose="020F0502020204030204" pitchFamily="34" charset="0"/>
                        </a:rPr>
                        <a:t>Safety Measure</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Additional Notes</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586431">
                <a:tc>
                  <a:txBody>
                    <a:bodyPr/>
                    <a:lstStyle/>
                    <a:p>
                      <a:r>
                        <a:rPr lang="en-US" sz="1500" dirty="0" smtClean="0">
                          <a:latin typeface="Calibri" panose="020F0502020204030204" pitchFamily="34" charset="0"/>
                          <a:cs typeface="Calibri" panose="020F0502020204030204" pitchFamily="34" charset="0"/>
                        </a:rPr>
                        <a:t>Joining</a:t>
                      </a:r>
                      <a:r>
                        <a:rPr lang="en-US" sz="1500" baseline="0" dirty="0" smtClean="0">
                          <a:latin typeface="Calibri" panose="020F0502020204030204" pitchFamily="34" charset="0"/>
                          <a:cs typeface="Calibri" panose="020F0502020204030204" pitchFamily="34" charset="0"/>
                        </a:rPr>
                        <a:t> only </a:t>
                      </a:r>
                      <a:r>
                        <a:rPr lang="en-US" sz="1500" baseline="0" dirty="0" err="1" smtClean="0">
                          <a:latin typeface="Calibri" panose="020F0502020204030204" pitchFamily="34" charset="0"/>
                          <a:cs typeface="Calibri" panose="020F0502020204030204" pitchFamily="34" charset="0"/>
                        </a:rPr>
                        <a:t>authorised</a:t>
                      </a:r>
                      <a:r>
                        <a:rPr lang="en-US" sz="1500" baseline="0" dirty="0" smtClean="0">
                          <a:latin typeface="Calibri" panose="020F0502020204030204" pitchFamily="34" charset="0"/>
                          <a:cs typeface="Calibri" panose="020F0502020204030204" pitchFamily="34" charset="0"/>
                        </a:rPr>
                        <a:t> channels and meetings.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Limits</a:t>
                      </a:r>
                      <a:r>
                        <a:rPr lang="en-US" sz="1500" baseline="0" dirty="0" smtClean="0">
                          <a:latin typeface="Calibri" panose="020F0502020204030204" pitchFamily="34" charset="0"/>
                          <a:cs typeface="Calibri" panose="020F0502020204030204" pitchFamily="34" charset="0"/>
                        </a:rPr>
                        <a:t> chances of GDPR breaches and potentially hacking.</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586431">
                <a:tc>
                  <a:txBody>
                    <a:bodyPr/>
                    <a:lstStyle/>
                    <a:p>
                      <a:r>
                        <a:rPr lang="en-US" sz="1500" dirty="0" smtClean="0">
                          <a:latin typeface="Calibri" panose="020F0502020204030204" pitchFamily="34" charset="0"/>
                          <a:cs typeface="Calibri" panose="020F0502020204030204" pitchFamily="34" charset="0"/>
                        </a:rPr>
                        <a:t>Check staff</a:t>
                      </a:r>
                      <a:r>
                        <a:rPr lang="en-US" sz="1500" baseline="0" dirty="0" smtClean="0">
                          <a:latin typeface="Calibri" panose="020F0502020204030204" pitchFamily="34" charset="0"/>
                          <a:cs typeface="Calibri" panose="020F0502020204030204" pitchFamily="34" charset="0"/>
                        </a:rPr>
                        <a:t> permissions before sharing files.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Ensures</a:t>
                      </a:r>
                      <a:r>
                        <a:rPr lang="en-US" sz="1500" baseline="0" dirty="0" smtClean="0">
                          <a:latin typeface="Calibri" panose="020F0502020204030204" pitchFamily="34" charset="0"/>
                          <a:cs typeface="Calibri" panose="020F0502020204030204" pitchFamily="34" charset="0"/>
                        </a:rPr>
                        <a:t> only appropriate staff are gaining access to sensitive data</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586431">
                <a:tc>
                  <a:txBody>
                    <a:bodyPr/>
                    <a:lstStyle/>
                    <a:p>
                      <a:r>
                        <a:rPr lang="en-US" sz="1500" dirty="0" smtClean="0">
                          <a:latin typeface="Calibri" panose="020F0502020204030204" pitchFamily="34" charset="0"/>
                          <a:cs typeface="Calibri" panose="020F0502020204030204" pitchFamily="34" charset="0"/>
                        </a:rPr>
                        <a:t>Never share patient’s personal details;</a:t>
                      </a:r>
                      <a:r>
                        <a:rPr lang="en-US" sz="1500" baseline="0" dirty="0" smtClean="0">
                          <a:latin typeface="Calibri" panose="020F0502020204030204" pitchFamily="34" charset="0"/>
                          <a:cs typeface="Calibri" panose="020F0502020204030204" pitchFamily="34" charset="0"/>
                        </a:rPr>
                        <a:t> name, address etc.</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When required,</a:t>
                      </a:r>
                      <a:r>
                        <a:rPr lang="en-US" sz="1500" baseline="0" dirty="0" smtClean="0">
                          <a:latin typeface="Calibri" panose="020F0502020204030204" pitchFamily="34" charset="0"/>
                          <a:cs typeface="Calibri" panose="020F0502020204030204" pitchFamily="34" charset="0"/>
                        </a:rPr>
                        <a:t> use patient initials instead.</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r h="619692">
                <a:tc>
                  <a:txBody>
                    <a:bodyPr/>
                    <a:lstStyle/>
                    <a:p>
                      <a:r>
                        <a:rPr lang="en-US" sz="1500" dirty="0" smtClean="0">
                          <a:latin typeface="Calibri" panose="020F0502020204030204" pitchFamily="34" charset="0"/>
                          <a:cs typeface="Calibri" panose="020F0502020204030204" pitchFamily="34" charset="0"/>
                        </a:rPr>
                        <a:t>Confirm</a:t>
                      </a:r>
                      <a:r>
                        <a:rPr lang="en-US" sz="1500" baseline="0" dirty="0" smtClean="0">
                          <a:latin typeface="Calibri" panose="020F0502020204030204" pitchFamily="34" charset="0"/>
                          <a:cs typeface="Calibri" panose="020F0502020204030204" pitchFamily="34" charset="0"/>
                        </a:rPr>
                        <a:t> the identity of people trying to join channels and meetings to ensure best practice.</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This should especially be considered when being granted access to</a:t>
                      </a:r>
                      <a:r>
                        <a:rPr lang="en-US" sz="1500" baseline="0" dirty="0" smtClean="0">
                          <a:latin typeface="Calibri" panose="020F0502020204030204" pitchFamily="34" charset="0"/>
                          <a:cs typeface="Calibri" panose="020F0502020204030204" pitchFamily="34" charset="0"/>
                        </a:rPr>
                        <a:t> video calls.</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534291757"/>
                  </a:ext>
                </a:extLst>
              </a:tr>
              <a:tr h="619692">
                <a:tc>
                  <a:txBody>
                    <a:bodyPr/>
                    <a:lstStyle/>
                    <a:p>
                      <a:r>
                        <a:rPr lang="en-US" sz="1500" dirty="0" smtClean="0">
                          <a:latin typeface="Calibri" panose="020F0502020204030204" pitchFamily="34" charset="0"/>
                          <a:cs typeface="Calibri" panose="020F0502020204030204" pitchFamily="34" charset="0"/>
                        </a:rPr>
                        <a:t>Do not download</a:t>
                      </a:r>
                      <a:r>
                        <a:rPr lang="en-US" sz="1500" baseline="0" dirty="0" smtClean="0">
                          <a:latin typeface="Calibri" panose="020F0502020204030204" pitchFamily="34" charset="0"/>
                          <a:cs typeface="Calibri" panose="020F0502020204030204" pitchFamily="34" charset="0"/>
                        </a:rPr>
                        <a:t> information to personal devices.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Only</a:t>
                      </a:r>
                      <a:r>
                        <a:rPr lang="en-US" sz="1500" baseline="0" dirty="0" smtClean="0">
                          <a:latin typeface="Calibri" panose="020F0502020204030204" pitchFamily="34" charset="0"/>
                          <a:cs typeface="Calibri" panose="020F0502020204030204" pitchFamily="34" charset="0"/>
                        </a:rPr>
                        <a:t> save workplace information to secure locations, approved by the organization.</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595173188"/>
                  </a:ext>
                </a:extLst>
              </a:tr>
            </a:tbl>
          </a:graphicData>
        </a:graphic>
      </p:graphicFrame>
      <p:sp>
        <p:nvSpPr>
          <p:cNvPr id="5" name="TextBox 4"/>
          <p:cNvSpPr txBox="1"/>
          <p:nvPr/>
        </p:nvSpPr>
        <p:spPr>
          <a:xfrm>
            <a:off x="0" y="6384022"/>
            <a:ext cx="12054980" cy="369332"/>
          </a:xfrm>
          <a:prstGeom prst="rect">
            <a:avLst/>
          </a:prstGeom>
          <a:noFill/>
        </p:spPr>
        <p:txBody>
          <a:bodyPr wrap="square" rtlCol="0">
            <a:spAutoFit/>
          </a:bodyPr>
          <a:lstStyle/>
          <a:p>
            <a:r>
              <a:rPr lang="en-US" dirty="0" smtClean="0">
                <a:latin typeface="Calibri" panose="020F0502020204030204" pitchFamily="34" charset="0"/>
                <a:cs typeface="Calibri" panose="020F0502020204030204" pitchFamily="34" charset="0"/>
              </a:rPr>
              <a:t>Created using guidance from an academy data protection policy on data protection, (Holroyd, et al. As amended March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23245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480" y="939567"/>
            <a:ext cx="10515600" cy="1325563"/>
          </a:xfrm>
        </p:spPr>
        <p:txBody>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Further notes</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93504099"/>
              </p:ext>
            </p:extLst>
          </p:nvPr>
        </p:nvGraphicFramePr>
        <p:xfrm>
          <a:off x="857480" y="2806695"/>
          <a:ext cx="10515600" cy="317845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794613">
                <a:tc>
                  <a:txBody>
                    <a:bodyPr/>
                    <a:lstStyle/>
                    <a:p>
                      <a:r>
                        <a:rPr lang="en-US" sz="1500" dirty="0" smtClean="0">
                          <a:latin typeface="Calibri" panose="020F0502020204030204" pitchFamily="34" charset="0"/>
                          <a:cs typeface="Calibri" panose="020F0502020204030204" pitchFamily="34" charset="0"/>
                        </a:rPr>
                        <a:t>Safety Measure</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Additional</a:t>
                      </a:r>
                      <a:r>
                        <a:rPr lang="en-US" sz="1500" baseline="0" dirty="0" smtClean="0">
                          <a:latin typeface="Calibri" panose="020F0502020204030204" pitchFamily="34" charset="0"/>
                          <a:cs typeface="Calibri" panose="020F0502020204030204" pitchFamily="34" charset="0"/>
                        </a:rPr>
                        <a:t> notes</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794613">
                <a:tc>
                  <a:txBody>
                    <a:bodyPr/>
                    <a:lstStyle/>
                    <a:p>
                      <a:r>
                        <a:rPr lang="en-US" sz="1500" dirty="0" smtClean="0">
                          <a:latin typeface="Calibri" panose="020F0502020204030204" pitchFamily="34" charset="0"/>
                          <a:cs typeface="Calibri" panose="020F0502020204030204" pitchFamily="34" charset="0"/>
                        </a:rPr>
                        <a:t>Follow</a:t>
                      </a:r>
                      <a:r>
                        <a:rPr lang="en-US" sz="1500" baseline="0" dirty="0" smtClean="0">
                          <a:latin typeface="Calibri" panose="020F0502020204030204" pitchFamily="34" charset="0"/>
                          <a:cs typeface="Calibri" panose="020F0502020204030204" pitchFamily="34" charset="0"/>
                        </a:rPr>
                        <a:t> GDPR and care home policies at all times.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Provide staff</a:t>
                      </a:r>
                      <a:r>
                        <a:rPr lang="en-US" sz="1500" baseline="0" dirty="0" smtClean="0">
                          <a:latin typeface="Calibri" panose="020F0502020204030204" pitchFamily="34" charset="0"/>
                          <a:cs typeface="Calibri" panose="020F0502020204030204" pitchFamily="34" charset="0"/>
                        </a:rPr>
                        <a:t> with GDPR policy training when appropriate (~ annually or when there are relevant changes to legislation)</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794613">
                <a:tc>
                  <a:txBody>
                    <a:bodyPr/>
                    <a:lstStyle/>
                    <a:p>
                      <a:r>
                        <a:rPr lang="en-US" sz="1500" dirty="0" smtClean="0">
                          <a:latin typeface="Calibri" panose="020F0502020204030204" pitchFamily="34" charset="0"/>
                          <a:cs typeface="Calibri" panose="020F0502020204030204" pitchFamily="34" charset="0"/>
                        </a:rPr>
                        <a:t>Avoid discussing resident information on</a:t>
                      </a:r>
                      <a:r>
                        <a:rPr lang="en-US" sz="1500" baseline="0" dirty="0" smtClean="0">
                          <a:latin typeface="Calibri" panose="020F0502020204030204" pitchFamily="34" charset="0"/>
                          <a:cs typeface="Calibri" panose="020F0502020204030204" pitchFamily="34" charset="0"/>
                        </a:rPr>
                        <a:t> personal calls or in public spaces.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Applies to both digital</a:t>
                      </a:r>
                      <a:r>
                        <a:rPr lang="en-US" sz="1500" baseline="0" dirty="0" smtClean="0">
                          <a:latin typeface="Calibri" panose="020F0502020204030204" pitchFamily="34" charset="0"/>
                          <a:cs typeface="Calibri" panose="020F0502020204030204" pitchFamily="34" charset="0"/>
                        </a:rPr>
                        <a:t> and verbal communications – People in the vicinity may not be privy to such information.</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794613">
                <a:tc>
                  <a:txBody>
                    <a:bodyPr/>
                    <a:lstStyle/>
                    <a:p>
                      <a:r>
                        <a:rPr lang="en-US" sz="1500" dirty="0" smtClean="0">
                          <a:latin typeface="Calibri" panose="020F0502020204030204" pitchFamily="34" charset="0"/>
                          <a:cs typeface="Calibri" panose="020F0502020204030204" pitchFamily="34" charset="0"/>
                        </a:rPr>
                        <a:t>Encourage</a:t>
                      </a:r>
                      <a:r>
                        <a:rPr lang="en-US" sz="1500" baseline="0" dirty="0" smtClean="0">
                          <a:latin typeface="Calibri" panose="020F0502020204030204" pitchFamily="34" charset="0"/>
                          <a:cs typeface="Calibri" panose="020F0502020204030204" pitchFamily="34" charset="0"/>
                        </a:rPr>
                        <a:t> safe digital habits amongst colleagues</a:t>
                      </a:r>
                      <a:endParaRPr lang="en-GB" sz="1500" dirty="0">
                        <a:latin typeface="Calibri" panose="020F0502020204030204" pitchFamily="34" charset="0"/>
                        <a:cs typeface="Calibri" panose="020F0502020204030204" pitchFamily="34" charset="0"/>
                      </a:endParaRPr>
                    </a:p>
                  </a:txBody>
                  <a:tcPr/>
                </a:tc>
                <a:tc>
                  <a:txBody>
                    <a:bodyPr/>
                    <a:lstStyle/>
                    <a:p>
                      <a:r>
                        <a:rPr lang="en-US" sz="1500" dirty="0" smtClean="0">
                          <a:latin typeface="Calibri" panose="020F0502020204030204" pitchFamily="34" charset="0"/>
                          <a:cs typeface="Calibri" panose="020F0502020204030204" pitchFamily="34" charset="0"/>
                        </a:rPr>
                        <a:t>Support a culture of security awareness.</a:t>
                      </a:r>
                      <a:endParaRPr lang="en-GB" sz="15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bl>
          </a:graphicData>
        </a:graphic>
      </p:graphicFrame>
      <p:sp>
        <p:nvSpPr>
          <p:cNvPr id="5" name="TextBox 4"/>
          <p:cNvSpPr txBox="1"/>
          <p:nvPr/>
        </p:nvSpPr>
        <p:spPr>
          <a:xfrm>
            <a:off x="0" y="6387838"/>
            <a:ext cx="11962701" cy="369332"/>
          </a:xfrm>
          <a:prstGeom prst="rect">
            <a:avLst/>
          </a:prstGeom>
          <a:noFill/>
        </p:spPr>
        <p:txBody>
          <a:bodyPr wrap="square" rtlCol="0">
            <a:spAutoFit/>
          </a:bodyPr>
          <a:lstStyle/>
          <a:p>
            <a:r>
              <a:rPr lang="en-US" dirty="0" smtClean="0">
                <a:latin typeface="Calibri" panose="020F0502020204030204" pitchFamily="34" charset="0"/>
                <a:cs typeface="Calibri" panose="020F0502020204030204" pitchFamily="34" charset="0"/>
              </a:rPr>
              <a:t>Created using guidance from an academy data protection policy on data protection, (Holroyd, et al. As amended March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10023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pPr algn="ctr"/>
            <a:r>
              <a:rPr lang="en-GB" u="sng" dirty="0" smtClean="0">
                <a:latin typeface="Calibri" panose="020F0502020204030204" pitchFamily="34" charset="0"/>
                <a:cs typeface="Calibri" panose="020F0502020204030204" pitchFamily="34" charset="0"/>
              </a:rPr>
              <a:t>Conclusion – PowerPoint</a:t>
            </a:r>
            <a:endParaRPr lang="en-GB"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pPr fontAlgn="base"/>
            <a:r>
              <a:rPr lang="en-IN" dirty="0">
                <a:latin typeface="Calibri" panose="020F0502020204030204" pitchFamily="34" charset="0"/>
                <a:cs typeface="Calibri" panose="020F0502020204030204" pitchFamily="34" charset="0"/>
              </a:rPr>
              <a:t>Is a software platform used to create slideshows </a:t>
            </a:r>
            <a:r>
              <a:rPr lang="en-IN" dirty="0" smtClean="0">
                <a:latin typeface="Calibri" panose="020F0502020204030204" pitchFamily="34" charset="0"/>
                <a:cs typeface="Calibri" panose="020F0502020204030204" pitchFamily="34" charset="0"/>
              </a:rPr>
              <a:t>and presentations </a:t>
            </a:r>
            <a:r>
              <a:rPr lang="en-IN" dirty="0">
                <a:latin typeface="Calibri" panose="020F0502020204030204" pitchFamily="34" charset="0"/>
                <a:cs typeface="Calibri" panose="020F0502020204030204" pitchFamily="34" charset="0"/>
              </a:rPr>
              <a:t>that include text, images, videos and animations. Itis also used for marketing or sales, projects, lectures, </a:t>
            </a:r>
            <a:r>
              <a:rPr lang="en-IN" dirty="0" smtClean="0">
                <a:latin typeface="Calibri" panose="020F0502020204030204" pitchFamily="34" charset="0"/>
                <a:cs typeface="Calibri" panose="020F0502020204030204" pitchFamily="34" charset="0"/>
              </a:rPr>
              <a:t>work </a:t>
            </a:r>
            <a:r>
              <a:rPr lang="en-IN" dirty="0" smtClean="0">
                <a:latin typeface="Calibri" panose="020F0502020204030204" pitchFamily="34" charset="0"/>
                <a:cs typeface="Calibri" panose="020F0502020204030204" pitchFamily="34" charset="0"/>
              </a:rPr>
              <a:t>presentations</a:t>
            </a:r>
            <a:r>
              <a:rPr lang="en-IN" dirty="0" smtClean="0">
                <a:latin typeface="Calibri" panose="020F0502020204030204" pitchFamily="34" charset="0"/>
                <a:cs typeface="Calibri" panose="020F0502020204030204" pitchFamily="34" charset="0"/>
              </a:rPr>
              <a:t>.       (Shu.ac.uk</a:t>
            </a:r>
            <a:r>
              <a:rPr lang="en-IN" dirty="0">
                <a:latin typeface="Calibri" panose="020F0502020204030204" pitchFamily="34" charset="0"/>
                <a:cs typeface="Calibri" panose="020F0502020204030204" pitchFamily="34" charset="0"/>
              </a:rPr>
              <a:t>. </a:t>
            </a:r>
            <a:r>
              <a:rPr lang="en-IN" dirty="0" smtClean="0">
                <a:latin typeface="Calibri" panose="020F0502020204030204" pitchFamily="34" charset="0"/>
                <a:cs typeface="Calibri" panose="020F0502020204030204" pitchFamily="34" charset="0"/>
              </a:rPr>
              <a:t>2025</a:t>
            </a:r>
            <a:r>
              <a:rPr lang="en-IN" dirty="0">
                <a:latin typeface="Calibri" panose="020F0502020204030204" pitchFamily="34" charset="0"/>
                <a:cs typeface="Calibri" panose="020F0502020204030204" pitchFamily="34" charset="0"/>
              </a:rPr>
              <a:t>). </a:t>
            </a:r>
            <a:endParaRPr lang="en-US" dirty="0">
              <a:latin typeface="Calibri" panose="020F0502020204030204" pitchFamily="34" charset="0"/>
              <a:cs typeface="Calibri" panose="020F0502020204030204" pitchFamily="34" charset="0"/>
            </a:endParaRPr>
          </a:p>
          <a:p>
            <a:pPr fontAlgn="base"/>
            <a:r>
              <a:rPr lang="en-IN" dirty="0">
                <a:latin typeface="Calibri" panose="020F0502020204030204" pitchFamily="34" charset="0"/>
                <a:cs typeface="Calibri" panose="020F0502020204030204" pitchFamily="34" charset="0"/>
              </a:rPr>
              <a:t>PowerPoint is used by staff, students, workplace and family </a:t>
            </a:r>
            <a:r>
              <a:rPr lang="en-IN" dirty="0" smtClean="0">
                <a:latin typeface="Calibri" panose="020F0502020204030204" pitchFamily="34" charset="0"/>
                <a:cs typeface="Calibri" panose="020F0502020204030204" pitchFamily="34" charset="0"/>
              </a:rPr>
              <a:t>or friends</a:t>
            </a:r>
            <a:r>
              <a:rPr lang="en-IN"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PowerPoint helps you share your ideas in a clear and visual </a:t>
            </a:r>
            <a:r>
              <a:rPr lang="en-IN" dirty="0" smtClean="0">
                <a:latin typeface="Calibri" panose="020F0502020204030204" pitchFamily="34" charset="0"/>
                <a:cs typeface="Calibri" panose="020F0502020204030204" pitchFamily="34" charset="0"/>
              </a:rPr>
              <a:t>way, whether </a:t>
            </a:r>
            <a:r>
              <a:rPr lang="en-IN" dirty="0">
                <a:latin typeface="Calibri" panose="020F0502020204030204" pitchFamily="34" charset="0"/>
                <a:cs typeface="Calibri" panose="020F0502020204030204" pitchFamily="34" charset="0"/>
              </a:rPr>
              <a:t>is for work, business or school </a:t>
            </a:r>
            <a:r>
              <a:rPr lang="en-IN" dirty="0" smtClean="0">
                <a:latin typeface="Calibri" panose="020F0502020204030204" pitchFamily="34" charset="0"/>
                <a:cs typeface="Calibri" panose="020F0502020204030204" pitchFamily="34" charset="0"/>
              </a:rPr>
              <a:t>presentations</a:t>
            </a:r>
            <a:r>
              <a:rPr lang="en-IN" dirty="0">
                <a:latin typeface="Calibri" panose="020F0502020204030204" pitchFamily="34" charset="0"/>
                <a:cs typeface="Calibri" panose="020F0502020204030204" pitchFamily="34" charset="0"/>
              </a:rPr>
              <a:t> </a:t>
            </a:r>
            <a:endParaRPr lang="en-US" dirty="0">
              <a:latin typeface="Calibri" panose="020F0502020204030204" pitchFamily="34" charset="0"/>
              <a:cs typeface="Calibri" panose="020F0502020204030204" pitchFamily="34" charset="0"/>
            </a:endParaRPr>
          </a:p>
        </p:txBody>
      </p:sp>
      <p:sp>
        <p:nvSpPr>
          <p:cNvPr id="5" name="AutoShape 2" descr="https://ukc-powerpoint.officeapps.live.com/pods/GetClipboardImage.ashx?Id=4c8b89d5-1b3f-431f-bc86-717fc4f8a47a&amp;DC=GUK5&amp;pkey=11a22dfc-9a2a-4ede-b7ca-019d9afb39d5&amp;wdwaccluster=GUK5"/>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https://ukc-powerpoint.officeapps.live.com/pods/GetClipboardImage.ashx?Id=4c8b89d5-1b3f-431f-bc86-717fc4f8a47a&amp;DC=GUK5&amp;pkey=11a22dfc-9a2a-4ede-b7ca-019d9afb39d5&amp;wdwaccluster=GUK5"/>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65794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pPr algn="ctr"/>
            <a:r>
              <a:rPr lang="en-GB" u="sng" dirty="0" smtClean="0">
                <a:latin typeface="Calibri" panose="020F0502020204030204" pitchFamily="34" charset="0"/>
                <a:cs typeface="Calibri" panose="020F0502020204030204" pitchFamily="34" charset="0"/>
              </a:rPr>
              <a:t>Conclusion – Teams</a:t>
            </a:r>
            <a:endParaRPr lang="en-GB"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pPr fontAlgn="base"/>
            <a:r>
              <a:rPr lang="en-IN" dirty="0">
                <a:latin typeface="Calibri" panose="020F0502020204030204" pitchFamily="34" charset="0"/>
                <a:cs typeface="Calibri" panose="020F0502020204030204" pitchFamily="34" charset="0"/>
              </a:rPr>
              <a:t>Microsoft Teams is a communication platform that is used </a:t>
            </a:r>
            <a:r>
              <a:rPr lang="en-IN" dirty="0" smtClean="0">
                <a:latin typeface="Calibri" panose="020F0502020204030204" pitchFamily="34" charset="0"/>
                <a:cs typeface="Calibri" panose="020F0502020204030204" pitchFamily="34" charset="0"/>
              </a:rPr>
              <a:t>for meetings</a:t>
            </a:r>
            <a:r>
              <a:rPr lang="en-IN" dirty="0">
                <a:latin typeface="Calibri" panose="020F0502020204030204" pitchFamily="34" charset="0"/>
                <a:cs typeface="Calibri" panose="020F0502020204030204" pitchFamily="34" charset="0"/>
              </a:rPr>
              <a:t>, job interviews, school work, sharing files, video </a:t>
            </a:r>
            <a:r>
              <a:rPr lang="en-IN" dirty="0" smtClean="0">
                <a:latin typeface="Calibri" panose="020F0502020204030204" pitchFamily="34" charset="0"/>
                <a:cs typeface="Calibri" panose="020F0502020204030204" pitchFamily="34" charset="0"/>
              </a:rPr>
              <a:t>calls and</a:t>
            </a:r>
            <a:r>
              <a:rPr lang="en-IN" dirty="0">
                <a:latin typeface="Calibri" panose="020F0502020204030204" pitchFamily="34" charset="0"/>
                <a:cs typeface="Calibri" panose="020F0502020204030204" pitchFamily="34" charset="0"/>
              </a:rPr>
              <a:t> team work</a:t>
            </a:r>
            <a:r>
              <a:rPr lang="en-US" dirty="0" smtClean="0">
                <a:latin typeface="Calibri" panose="020F0502020204030204" pitchFamily="34" charset="0"/>
                <a:cs typeface="Calibri" panose="020F0502020204030204" pitchFamily="34" charset="0"/>
              </a:rPr>
              <a:t>​. (</a:t>
            </a:r>
            <a:r>
              <a:rPr lang="en-IN" dirty="0" smtClean="0">
                <a:latin typeface="Calibri" panose="020F0502020204030204" pitchFamily="34" charset="0"/>
                <a:cs typeface="Calibri" panose="020F0502020204030204" pitchFamily="34" charset="0"/>
              </a:rPr>
              <a:t>Shu.ac.uk</a:t>
            </a:r>
            <a:r>
              <a:rPr lang="en-IN" dirty="0">
                <a:latin typeface="Calibri" panose="020F0502020204030204" pitchFamily="34" charset="0"/>
                <a:cs typeface="Calibri" panose="020F0502020204030204" pitchFamily="34" charset="0"/>
              </a:rPr>
              <a:t>. </a:t>
            </a:r>
            <a:r>
              <a:rPr lang="en-IN" dirty="0" smtClean="0">
                <a:latin typeface="Calibri" panose="020F0502020204030204" pitchFamily="34" charset="0"/>
                <a:cs typeface="Calibri" panose="020F0502020204030204" pitchFamily="34" charset="0"/>
              </a:rPr>
              <a:t>2025</a:t>
            </a:r>
            <a:r>
              <a:rPr lang="en-IN" dirty="0">
                <a:latin typeface="Calibri" panose="020F0502020204030204" pitchFamily="34" charset="0"/>
                <a:cs typeface="Calibri" panose="020F0502020204030204" pitchFamily="34" charset="0"/>
              </a:rPr>
              <a:t>). </a:t>
            </a:r>
            <a:endParaRPr lang="en-US" dirty="0">
              <a:latin typeface="Calibri" panose="020F0502020204030204" pitchFamily="34" charset="0"/>
              <a:cs typeface="Calibri" panose="020F0502020204030204" pitchFamily="34" charset="0"/>
            </a:endParaRPr>
          </a:p>
          <a:p>
            <a:pPr fontAlgn="base"/>
            <a:r>
              <a:rPr lang="en-IN" dirty="0">
                <a:latin typeface="Calibri" panose="020F0502020204030204" pitchFamily="34" charset="0"/>
                <a:cs typeface="Calibri" panose="020F0502020204030204" pitchFamily="34" charset="0"/>
              </a:rPr>
              <a:t>It is used by teachers, students, businesses and </a:t>
            </a:r>
            <a:r>
              <a:rPr lang="en-IN" dirty="0" smtClean="0">
                <a:latin typeface="Calibri" panose="020F0502020204030204" pitchFamily="34" charset="0"/>
                <a:cs typeface="Calibri" panose="020F0502020204030204" pitchFamily="34" charset="0"/>
              </a:rPr>
              <a:t>different organisations</a:t>
            </a:r>
            <a:r>
              <a:rPr lang="en-IN"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Microsoft Teams helps you communicate with others remotely </a:t>
            </a:r>
            <a:r>
              <a:rPr lang="en-IN" dirty="0" err="1">
                <a:latin typeface="Calibri" panose="020F0502020204030204" pitchFamily="34" charset="0"/>
                <a:cs typeface="Calibri" panose="020F0502020204030204" pitchFamily="34" charset="0"/>
              </a:rPr>
              <a:t>orin</a:t>
            </a:r>
            <a:r>
              <a:rPr lang="en-IN" dirty="0">
                <a:latin typeface="Calibri" panose="020F0502020204030204" pitchFamily="34" charset="0"/>
                <a:cs typeface="Calibri" panose="020F0502020204030204" pitchFamily="34" charset="0"/>
              </a:rPr>
              <a:t> the same place </a:t>
            </a:r>
            <a:endParaRPr lang="en-US" dirty="0">
              <a:latin typeface="Calibri" panose="020F0502020204030204" pitchFamily="34" charset="0"/>
              <a:cs typeface="Calibri" panose="020F0502020204030204" pitchFamily="34" charset="0"/>
            </a:endParaRPr>
          </a:p>
          <a:p>
            <a:pPr fontAlgn="base"/>
            <a:endParaRPr lang="en-US" dirty="0">
              <a:latin typeface="Calibri" panose="020F0502020204030204" pitchFamily="34" charset="0"/>
              <a:cs typeface="Calibri" panose="020F0502020204030204" pitchFamily="34" charset="0"/>
            </a:endParaRPr>
          </a:p>
        </p:txBody>
      </p:sp>
      <p:sp>
        <p:nvSpPr>
          <p:cNvPr id="5" name="AutoShape 2" descr="https://ukc-powerpoint.officeapps.live.com/pods/GetClipboardImage.ashx?Id=4c8b89d5-1b3f-431f-bc86-717fc4f8a47a&amp;DC=GUK5&amp;pkey=11a22dfc-9a2a-4ede-b7ca-019d9afb39d5&amp;wdwaccluster=GUK5"/>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https://ukc-powerpoint.officeapps.live.com/pods/GetClipboardImage.ashx?Id=4c8b89d5-1b3f-431f-bc86-717fc4f8a47a&amp;DC=GUK5&amp;pkey=11a22dfc-9a2a-4ede-b7ca-019d9afb39d5&amp;wdwaccluster=GUK5"/>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11382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lnSpcReduction="10000"/>
          </a:bodyPr>
          <a:lstStyle/>
          <a:p>
            <a:endParaRPr lang="en-US" dirty="0"/>
          </a:p>
          <a:p>
            <a:pPr fontAlgn="base"/>
            <a:r>
              <a:rPr lang="en-US" sz="1200" dirty="0">
                <a:latin typeface="Calibri" panose="020F0502020204030204" pitchFamily="34" charset="0"/>
                <a:cs typeface="Calibri" panose="020F0502020204030204" pitchFamily="34" charset="0"/>
              </a:rPr>
              <a:t>Microsoft (2025) What Microsoft 365. Available at: https://support.microsoft.com/en-gb/office/what-is-microsoft-365-847caf12-2589-452c-8aca-1c009797678b (Accessed: 02 </a:t>
            </a:r>
            <a:r>
              <a:rPr lang="en-US" sz="1200" dirty="0" smtClean="0">
                <a:latin typeface="Calibri" panose="020F0502020204030204" pitchFamily="34" charset="0"/>
                <a:cs typeface="Calibri" panose="020F0502020204030204" pitchFamily="34" charset="0"/>
              </a:rPr>
              <a:t>November </a:t>
            </a:r>
            <a:r>
              <a:rPr lang="en-US" sz="1200" dirty="0">
                <a:latin typeface="Calibri" panose="020F0502020204030204" pitchFamily="34" charset="0"/>
                <a:cs typeface="Calibri" panose="020F0502020204030204" pitchFamily="34" charset="0"/>
              </a:rPr>
              <a:t>2025</a:t>
            </a:r>
            <a:r>
              <a:rPr lang="en-US" sz="1200" dirty="0" smtClean="0">
                <a:latin typeface="Calibri" panose="020F0502020204030204" pitchFamily="34" charset="0"/>
                <a:cs typeface="Calibri" panose="020F0502020204030204" pitchFamily="34" charset="0"/>
              </a:rPr>
              <a:t>).</a:t>
            </a:r>
          </a:p>
          <a:p>
            <a:pPr fontAlgn="base"/>
            <a:r>
              <a:rPr lang="en-US" sz="1200" dirty="0" smtClean="0">
                <a:latin typeface="Calibri" panose="020F0502020204030204" pitchFamily="34" charset="0"/>
                <a:cs typeface="Calibri" panose="020F0502020204030204" pitchFamily="34" charset="0"/>
              </a:rPr>
              <a:t>The Chartered Institute of IT (2025). </a:t>
            </a:r>
            <a:r>
              <a:rPr lang="en-US" sz="1200" i="1" dirty="0" smtClean="0">
                <a:latin typeface="Calibri" panose="020F0502020204030204" pitchFamily="34" charset="0"/>
                <a:cs typeface="Calibri" panose="020F0502020204030204" pitchFamily="34" charset="0"/>
              </a:rPr>
              <a:t>Digital Literacy Matters. </a:t>
            </a:r>
            <a:r>
              <a:rPr lang="en-US" sz="1200" dirty="0" smtClean="0">
                <a:latin typeface="Calibri" panose="020F0502020204030204" pitchFamily="34" charset="0"/>
                <a:cs typeface="Calibri" panose="020F0502020204030204" pitchFamily="34" charset="0"/>
              </a:rPr>
              <a:t>Available at: </a:t>
            </a:r>
            <a:r>
              <a:rPr lang="en-GB" sz="1200" dirty="0">
                <a:hlinkClick r:id="rId2"/>
              </a:rPr>
              <a:t>Digital Literacy | </a:t>
            </a:r>
            <a:r>
              <a:rPr lang="en-GB" sz="1200" dirty="0" smtClean="0">
                <a:hlinkClick r:id="rId2"/>
              </a:rPr>
              <a:t>BCS</a:t>
            </a:r>
            <a:r>
              <a:rPr lang="en-GB" sz="1200" dirty="0" smtClean="0"/>
              <a:t> (Accessed 9</a:t>
            </a:r>
            <a:r>
              <a:rPr lang="en-GB" sz="1200" baseline="30000" dirty="0" smtClean="0"/>
              <a:t>th</a:t>
            </a:r>
            <a:r>
              <a:rPr lang="en-GB" sz="1200" dirty="0" smtClean="0"/>
              <a:t> November 2025).</a:t>
            </a:r>
            <a:endParaRPr lang="en-US" sz="1200" dirty="0" smtClean="0">
              <a:latin typeface="Calibri" panose="020F0502020204030204" pitchFamily="34" charset="0"/>
              <a:cs typeface="Calibri" panose="020F0502020204030204" pitchFamily="34" charset="0"/>
            </a:endParaRPr>
          </a:p>
          <a:p>
            <a:pPr fontAlgn="base"/>
            <a:r>
              <a:rPr lang="en-US" sz="1200" dirty="0" smtClean="0">
                <a:latin typeface="Calibri" panose="020F0502020204030204" pitchFamily="34" charset="0"/>
                <a:cs typeface="Calibri" panose="020F0502020204030204" pitchFamily="34" charset="0"/>
              </a:rPr>
              <a:t>Microsoft</a:t>
            </a:r>
            <a:r>
              <a:rPr lang="en-US" sz="1200" dirty="0">
                <a:latin typeface="Calibri" panose="020F0502020204030204" pitchFamily="34" charset="0"/>
                <a:cs typeface="Calibri" panose="020F0502020204030204" pitchFamily="34" charset="0"/>
              </a:rPr>
              <a:t>. (2023). </a:t>
            </a:r>
            <a:r>
              <a:rPr lang="en-US" sz="1200" i="1" dirty="0">
                <a:latin typeface="Calibri" panose="020F0502020204030204" pitchFamily="34" charset="0"/>
                <a:cs typeface="Calibri" panose="020F0502020204030204" pitchFamily="34" charset="0"/>
              </a:rPr>
              <a:t>Empower Health Team Collaboration.</a:t>
            </a:r>
            <a:r>
              <a:rPr lang="en-US" sz="1200" dirty="0">
                <a:latin typeface="Calibri" panose="020F0502020204030204" pitchFamily="34" charset="0"/>
                <a:cs typeface="Calibri" panose="020F0502020204030204" pitchFamily="34" charset="0"/>
              </a:rPr>
              <a:t> Retrieved from </a:t>
            </a:r>
            <a:r>
              <a:rPr lang="en-US" sz="1200" u="sng" dirty="0">
                <a:latin typeface="Calibri" panose="020F0502020204030204" pitchFamily="34" charset="0"/>
                <a:cs typeface="Calibri" panose="020F0502020204030204" pitchFamily="34" charset="0"/>
                <a:hlinkClick r:id="rId3" tooltip="Original URL: https://learn.microsoft.com/en-us/industry/healthcare/architecture/empower-health-team-collaboration?utm_source=chatgpt.com. Click or tap if you trust this link."/>
              </a:rPr>
              <a:t>Microsoft Learn</a:t>
            </a:r>
            <a:r>
              <a:rPr lang="en-US" sz="1200" dirty="0">
                <a:latin typeface="Calibri" panose="020F0502020204030204" pitchFamily="34" charset="0"/>
                <a:cs typeface="Calibri" panose="020F0502020204030204" pitchFamily="34" charset="0"/>
              </a:rPr>
              <a:t> </a:t>
            </a:r>
          </a:p>
          <a:p>
            <a:pPr fontAlgn="base"/>
            <a:r>
              <a:rPr lang="en-US" sz="1200" dirty="0">
                <a:latin typeface="Calibri" panose="020F0502020204030204" pitchFamily="34" charset="0"/>
                <a:cs typeface="Calibri" panose="020F0502020204030204" pitchFamily="34" charset="0"/>
              </a:rPr>
              <a:t>Rahman, A. (2024). </a:t>
            </a:r>
            <a:r>
              <a:rPr lang="en-US" sz="1200" i="1" dirty="0">
                <a:latin typeface="Calibri" panose="020F0502020204030204" pitchFamily="34" charset="0"/>
                <a:cs typeface="Calibri" panose="020F0502020204030204" pitchFamily="34" charset="0"/>
              </a:rPr>
              <a:t>Analysis of the Advantages of Microsoft Teams as a Corporate Communication Tool in Supporting Employee Performance.</a:t>
            </a:r>
            <a:r>
              <a:rPr lang="en-US" sz="1200" dirty="0">
                <a:latin typeface="Calibri" panose="020F0502020204030204" pitchFamily="34" charset="0"/>
                <a:cs typeface="Calibri" panose="020F0502020204030204" pitchFamily="34" charset="0"/>
              </a:rPr>
              <a:t> Retrieved from </a:t>
            </a:r>
            <a:r>
              <a:rPr lang="en-US" sz="1200" u="sng" dirty="0" smtClean="0">
                <a:latin typeface="Calibri" panose="020F0502020204030204" pitchFamily="34" charset="0"/>
                <a:cs typeface="Calibri" panose="020F0502020204030204" pitchFamily="34" charset="0"/>
                <a:hlinkClick r:id="rId4" tooltip="Original URL: https://www.researchgate.net/publication/390181314_Analysis_of_The_Advantages_of_Microsoft_Teams_as_A_Corporate_Communication_Tool_in_Supporting_Employee_Performance?utm_source=chatgpt.com. Click or tap if you trust this link."/>
              </a:rPr>
              <a:t>Research Gate</a:t>
            </a:r>
            <a:endParaRPr lang="en-US" sz="1200" dirty="0">
              <a:latin typeface="Calibri" panose="020F0502020204030204" pitchFamily="34" charset="0"/>
              <a:cs typeface="Calibri" panose="020F0502020204030204" pitchFamily="34" charset="0"/>
            </a:endParaRPr>
          </a:p>
          <a:p>
            <a:pPr fontAlgn="base"/>
            <a:r>
              <a:rPr lang="en-US" sz="1200" dirty="0" smtClean="0">
                <a:latin typeface="Calibri" panose="020F0502020204030204" pitchFamily="34" charset="0"/>
                <a:cs typeface="Calibri" panose="020F0502020204030204" pitchFamily="34" charset="0"/>
              </a:rPr>
              <a:t>Holroyd, K., </a:t>
            </a:r>
            <a:r>
              <a:rPr lang="en-US" sz="1200" dirty="0" err="1" smtClean="0">
                <a:latin typeface="Calibri" panose="020F0502020204030204" pitchFamily="34" charset="0"/>
                <a:cs typeface="Calibri" panose="020F0502020204030204" pitchFamily="34" charset="0"/>
              </a:rPr>
              <a:t>Parmar</a:t>
            </a:r>
            <a:r>
              <a:rPr lang="en-US" sz="1200" dirty="0" smtClean="0">
                <a:latin typeface="Calibri" panose="020F0502020204030204" pitchFamily="34" charset="0"/>
                <a:cs typeface="Calibri" panose="020F0502020204030204" pitchFamily="34" charset="0"/>
              </a:rPr>
              <a:t>, S., Roper, C., (March 2025</a:t>
            </a:r>
            <a:r>
              <a:rPr lang="en-US" sz="1200" dirty="0" smtClean="0">
                <a:latin typeface="Calibri" panose="020F0502020204030204" pitchFamily="34" charset="0"/>
                <a:cs typeface="Calibri" panose="020F0502020204030204" pitchFamily="34" charset="0"/>
              </a:rPr>
              <a:t>). </a:t>
            </a:r>
            <a:r>
              <a:rPr lang="en-US" sz="1200" i="1" dirty="0" smtClean="0">
                <a:latin typeface="Calibri" panose="020F0502020204030204" pitchFamily="34" charset="0"/>
                <a:cs typeface="Calibri" panose="020F0502020204030204" pitchFamily="34" charset="0"/>
              </a:rPr>
              <a:t>Data Protection, Record Retention and Deletion Policy</a:t>
            </a:r>
            <a:r>
              <a:rPr lang="en-US" sz="1200" dirty="0" smtClean="0">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a:t>
            </a:r>
            <a:r>
              <a:rPr lang="en-US" sz="1200" dirty="0" smtClean="0">
                <a:latin typeface="Calibri" panose="020F0502020204030204" pitchFamily="34" charset="0"/>
                <a:cs typeface="Calibri" panose="020F0502020204030204" pitchFamily="34" charset="0"/>
              </a:rPr>
              <a:t>Online] Available at: </a:t>
            </a:r>
            <a:r>
              <a:rPr lang="en-GB" sz="1200" dirty="0">
                <a:latin typeface="Calibri" panose="020F0502020204030204" pitchFamily="34" charset="0"/>
                <a:cs typeface="Calibri" panose="020F0502020204030204" pitchFamily="34" charset="0"/>
                <a:hlinkClick r:id="rId5"/>
              </a:rPr>
              <a:t>theedenacademy.co.uk/download/data-protection-policy/?</a:t>
            </a:r>
            <a:r>
              <a:rPr lang="en-GB" sz="1200" dirty="0" err="1" smtClean="0">
                <a:latin typeface="Calibri" panose="020F0502020204030204" pitchFamily="34" charset="0"/>
                <a:cs typeface="Calibri" panose="020F0502020204030204" pitchFamily="34" charset="0"/>
                <a:hlinkClick r:id="rId5"/>
              </a:rPr>
              <a:t>wpdmdl</a:t>
            </a:r>
            <a:r>
              <a:rPr lang="en-GB" sz="1200" dirty="0" smtClean="0">
                <a:latin typeface="Calibri" panose="020F0502020204030204" pitchFamily="34" charset="0"/>
                <a:cs typeface="Calibri" panose="020F0502020204030204" pitchFamily="34" charset="0"/>
                <a:hlinkClick r:id="rId5"/>
              </a:rPr>
              <a:t>=773&amp;refresh=690ed97e176ee1762580862</a:t>
            </a:r>
            <a:r>
              <a:rPr lang="en-GB" sz="1200" dirty="0" smtClean="0">
                <a:latin typeface="Calibri" panose="020F0502020204030204" pitchFamily="34" charset="0"/>
                <a:cs typeface="Calibri" panose="020F0502020204030204" pitchFamily="34" charset="0"/>
              </a:rPr>
              <a:t> (Accessed 2</a:t>
            </a:r>
            <a:r>
              <a:rPr lang="en-GB" sz="1200" baseline="30000" dirty="0" smtClean="0">
                <a:latin typeface="Calibri" panose="020F0502020204030204" pitchFamily="34" charset="0"/>
                <a:cs typeface="Calibri" panose="020F0502020204030204" pitchFamily="34" charset="0"/>
              </a:rPr>
              <a:t>nd</a:t>
            </a:r>
            <a:r>
              <a:rPr lang="en-GB" sz="1200" dirty="0" smtClean="0">
                <a:latin typeface="Calibri" panose="020F0502020204030204" pitchFamily="34" charset="0"/>
                <a:cs typeface="Calibri" panose="020F0502020204030204" pitchFamily="34" charset="0"/>
              </a:rPr>
              <a:t> November 2025).</a:t>
            </a:r>
            <a:endParaRPr lang="en-US" sz="1200" dirty="0" smtClean="0">
              <a:solidFill>
                <a:srgbClr val="FF0000"/>
              </a:solidFill>
              <a:latin typeface="Calibri" panose="020F0502020204030204" pitchFamily="34" charset="0"/>
              <a:cs typeface="Calibri" panose="020F0502020204030204" pitchFamily="34" charset="0"/>
            </a:endParaRPr>
          </a:p>
          <a:p>
            <a:pPr fontAlgn="base"/>
            <a:r>
              <a:rPr lang="en-IN" sz="1200" dirty="0">
                <a:latin typeface="Calibri" panose="020F0502020204030204" pitchFamily="34" charset="0"/>
                <a:cs typeface="Calibri" panose="020F0502020204030204" pitchFamily="34" charset="0"/>
              </a:rPr>
              <a:t>Microsoft Teams: Shu.ac.uk. (2025). Teams | Sheffield Hallam University. [online] Available at: </a:t>
            </a:r>
            <a:r>
              <a:rPr lang="en-IN" sz="1200" u="sng" dirty="0">
                <a:latin typeface="Calibri" panose="020F0502020204030204" pitchFamily="34" charset="0"/>
                <a:cs typeface="Calibri" panose="020F0502020204030204" pitchFamily="34" charset="0"/>
                <a:hlinkClick r:id="rId6"/>
              </a:rPr>
              <a:t>https://www.shu.ac.uk/digital-skills/online-learning/teams</a:t>
            </a:r>
            <a:r>
              <a:rPr lang="en-IN" sz="1200" dirty="0">
                <a:latin typeface="Calibri" panose="020F0502020204030204" pitchFamily="34" charset="0"/>
                <a:cs typeface="Calibri" panose="020F0502020204030204" pitchFamily="34" charset="0"/>
              </a:rPr>
              <a:t>.</a:t>
            </a:r>
            <a:r>
              <a:rPr lang="en-US" sz="1200" dirty="0">
                <a:latin typeface="Calibri" panose="020F0502020204030204" pitchFamily="34" charset="0"/>
                <a:cs typeface="Calibri" panose="020F0502020204030204" pitchFamily="34" charset="0"/>
              </a:rPr>
              <a:t>​</a:t>
            </a:r>
          </a:p>
          <a:p>
            <a:pPr fontAlgn="base"/>
            <a:r>
              <a:rPr lang="en-IN" sz="1200" dirty="0">
                <a:latin typeface="Calibri" panose="020F0502020204030204" pitchFamily="34" charset="0"/>
                <a:cs typeface="Calibri" panose="020F0502020204030204" pitchFamily="34" charset="0"/>
              </a:rPr>
              <a:t>PowerPoint: Shu.ac.uk. (2025). PowerPoint | Sheffield Hallam University. [online] Available at: </a:t>
            </a:r>
            <a:r>
              <a:rPr lang="en-IN" sz="1200" u="sng" dirty="0">
                <a:latin typeface="Calibri" panose="020F0502020204030204" pitchFamily="34" charset="0"/>
                <a:cs typeface="Calibri" panose="020F0502020204030204" pitchFamily="34" charset="0"/>
                <a:hlinkClick r:id="rId7"/>
              </a:rPr>
              <a:t>https://www.shu.ac.uk/digital-skills/programs-and-applications/powerpoint</a:t>
            </a:r>
            <a:r>
              <a:rPr lang="en-IN" sz="1200" dirty="0">
                <a:latin typeface="Calibri" panose="020F0502020204030204" pitchFamily="34" charset="0"/>
                <a:cs typeface="Calibri" panose="020F0502020204030204" pitchFamily="34" charset="0"/>
              </a:rPr>
              <a:t>.</a:t>
            </a:r>
            <a:endParaRPr lang="en-US" sz="1200" dirty="0">
              <a:latin typeface="Calibri" panose="020F0502020204030204" pitchFamily="34" charset="0"/>
              <a:cs typeface="Calibri" panose="020F0502020204030204" pitchFamily="34" charset="0"/>
            </a:endParaRPr>
          </a:p>
          <a:p>
            <a:pPr marL="0" indent="0">
              <a:buNone/>
            </a:pPr>
            <a:endParaRPr lang="en-GB" dirty="0" smtClean="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2963</TotalTime>
  <Words>1518</Words>
  <Application>Microsoft Office PowerPoint</Application>
  <PresentationFormat>Widescreen</PresentationFormat>
  <Paragraphs>214</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Calbri</vt:lpstr>
      <vt:lpstr>Calibri</vt:lpstr>
      <vt:lpstr>Garamond</vt:lpstr>
      <vt:lpstr>Wingdings</vt:lpstr>
      <vt:lpstr>Organic</vt:lpstr>
      <vt:lpstr> Digital Skills and Research Methods LCHS4007  Assessment 1: Group  Presentation GROUP B</vt:lpstr>
      <vt:lpstr>Acknowledgement of the use of AI</vt:lpstr>
      <vt:lpstr>Evaluating the usage of certain MS 365 applications and collaborative tools within the Sunrise residential care home and the impact digital literacy has on staff.</vt:lpstr>
      <vt:lpstr>Content</vt:lpstr>
      <vt:lpstr>A brief introduction to MS 365</vt:lpstr>
      <vt:lpstr>What is MS PowerPoint?</vt:lpstr>
      <vt:lpstr> Benefits and Limitations within Sunrise Residential Care Home and Limitation </vt:lpstr>
      <vt:lpstr>Communication and Collaboration tool</vt:lpstr>
      <vt:lpstr>Advantages and Limitations of MS Teams</vt:lpstr>
      <vt:lpstr>What is Digital Literacy?</vt:lpstr>
      <vt:lpstr>Evaluating the effect of Digital Literacy Skills in the Care Home</vt:lpstr>
      <vt:lpstr>Checklist for Digital Safety – General</vt:lpstr>
      <vt:lpstr>Checklist for Digital Safety – MS Teams and PowerPoint</vt:lpstr>
      <vt:lpstr>Checklist for Digital Safety – Further notes</vt:lpstr>
      <vt:lpstr>Conclusion – PowerPoint</vt:lpstr>
      <vt:lpstr>Conclusion – Teams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Rohan.Banwait</cp:lastModifiedBy>
  <cp:revision>24</cp:revision>
  <dcterms:created xsi:type="dcterms:W3CDTF">2025-07-04T16:22:41Z</dcterms:created>
  <dcterms:modified xsi:type="dcterms:W3CDTF">2025-11-09T22:21:52Z</dcterms:modified>
</cp:coreProperties>
</file>