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7" r:id="rId1"/>
  </p:sldMasterIdLst>
  <p:notesMasterIdLst>
    <p:notesMasterId r:id="rId15"/>
  </p:notesMasterIdLst>
  <p:sldIdLst>
    <p:sldId id="256" r:id="rId2"/>
    <p:sldId id="274" r:id="rId3"/>
    <p:sldId id="276" r:id="rId4"/>
    <p:sldId id="278" r:id="rId5"/>
    <p:sldId id="273" r:id="rId6"/>
    <p:sldId id="261" r:id="rId7"/>
    <p:sldId id="262" r:id="rId8"/>
    <p:sldId id="264" r:id="rId9"/>
    <p:sldId id="265" r:id="rId10"/>
    <p:sldId id="266" r:id="rId11"/>
    <p:sldId id="267" r:id="rId12"/>
    <p:sldId id="277"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93" autoAdjust="0"/>
    <p:restoredTop sz="76372" autoAdjust="0"/>
  </p:normalViewPr>
  <p:slideViewPr>
    <p:cSldViewPr snapToGrid="0">
      <p:cViewPr varScale="1">
        <p:scale>
          <a:sx n="85" d="100"/>
          <a:sy n="85" d="100"/>
        </p:scale>
        <p:origin x="1568"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ata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0E07442-8C5B-4A68-921B-8F11EDB76DF1}" type="doc">
      <dgm:prSet loTypeId="urn:microsoft.com/office/officeart/2018/5/layout/CenteredIconLabelDescriptionList" loCatId="icon" qsTypeId="urn:microsoft.com/office/officeart/2005/8/quickstyle/simple1" qsCatId="simple" csTypeId="urn:microsoft.com/office/officeart/2018/5/colors/Iconchunking_neutralbg_accent5_2" csCatId="accent5" phldr="1"/>
      <dgm:spPr/>
      <dgm:t>
        <a:bodyPr/>
        <a:lstStyle/>
        <a:p>
          <a:endParaRPr lang="en-US"/>
        </a:p>
      </dgm:t>
    </dgm:pt>
    <dgm:pt modelId="{9F646121-FA0D-4AB7-B858-79C3B248DB8C}">
      <dgm:prSet/>
      <dgm:spPr/>
      <dgm:t>
        <a:bodyPr/>
        <a:lstStyle/>
        <a:p>
          <a:pPr>
            <a:lnSpc>
              <a:spcPct val="100000"/>
            </a:lnSpc>
            <a:defRPr b="1"/>
          </a:pPr>
          <a:r>
            <a:rPr lang="en-US" b="1" dirty="0">
              <a:latin typeface="Times New Roman" panose="02020603050405020304" pitchFamily="18" charset="0"/>
              <a:cs typeface="Times New Roman" panose="02020603050405020304" pitchFamily="18" charset="0"/>
            </a:rPr>
            <a:t>Preparation</a:t>
          </a:r>
          <a:endParaRPr lang="en-US" dirty="0">
            <a:latin typeface="Times New Roman" panose="02020603050405020304" pitchFamily="18" charset="0"/>
            <a:cs typeface="Times New Roman" panose="02020603050405020304" pitchFamily="18" charset="0"/>
          </a:endParaRPr>
        </a:p>
      </dgm:t>
    </dgm:pt>
    <dgm:pt modelId="{D87FB535-88CB-4659-A3D0-0352FF032B3B}" type="parTrans" cxnId="{F2492EBD-E3B0-4D13-87EF-FF9E8BD94661}">
      <dgm:prSet/>
      <dgm:spPr/>
      <dgm:t>
        <a:bodyPr/>
        <a:lstStyle/>
        <a:p>
          <a:endParaRPr lang="en-US"/>
        </a:p>
      </dgm:t>
    </dgm:pt>
    <dgm:pt modelId="{46DCE056-C744-4C2C-91D9-49186EC47CE6}" type="sibTrans" cxnId="{F2492EBD-E3B0-4D13-87EF-FF9E8BD94661}">
      <dgm:prSet/>
      <dgm:spPr/>
      <dgm:t>
        <a:bodyPr/>
        <a:lstStyle/>
        <a:p>
          <a:endParaRPr lang="en-US"/>
        </a:p>
      </dgm:t>
    </dgm:pt>
    <dgm:pt modelId="{BB888702-D63E-4B60-BD12-93EF4B943BD7}">
      <dgm:prSet/>
      <dgm:spPr/>
      <dgm:t>
        <a:bodyPr/>
        <a:lstStyle/>
        <a:p>
          <a:pPr algn="just">
            <a:lnSpc>
              <a:spcPct val="100000"/>
            </a:lnSpc>
          </a:pPr>
          <a:r>
            <a:rPr lang="en-US" dirty="0">
              <a:latin typeface="Times New Roman" panose="02020603050405020304" pitchFamily="18" charset="0"/>
              <a:cs typeface="Times New Roman" panose="02020603050405020304" pitchFamily="18" charset="0"/>
            </a:rPr>
            <a:t>Assemble a comprehensive assortment of cleaning goods, including disinfectants, window cleaners, all-purpose cleansers, and environmentally friendly alternatives.</a:t>
          </a:r>
        </a:p>
      </dgm:t>
    </dgm:pt>
    <dgm:pt modelId="{BD26E0CF-11F2-477F-9702-E43A9807CBED}" type="parTrans" cxnId="{7ED06FE6-B93C-4BA9-BF13-3338B2046DAE}">
      <dgm:prSet/>
      <dgm:spPr/>
      <dgm:t>
        <a:bodyPr/>
        <a:lstStyle/>
        <a:p>
          <a:endParaRPr lang="en-US"/>
        </a:p>
      </dgm:t>
    </dgm:pt>
    <dgm:pt modelId="{A432AD57-68EC-4528-BC82-5271181F1F0F}" type="sibTrans" cxnId="{7ED06FE6-B93C-4BA9-BF13-3338B2046DAE}">
      <dgm:prSet/>
      <dgm:spPr/>
      <dgm:t>
        <a:bodyPr/>
        <a:lstStyle/>
        <a:p>
          <a:endParaRPr lang="en-US"/>
        </a:p>
      </dgm:t>
    </dgm:pt>
    <dgm:pt modelId="{D0F49E63-477D-4DA9-89F8-41585588DED4}">
      <dgm:prSet/>
      <dgm:spPr/>
      <dgm:t>
        <a:bodyPr/>
        <a:lstStyle/>
        <a:p>
          <a:pPr algn="just">
            <a:lnSpc>
              <a:spcPct val="100000"/>
            </a:lnSpc>
          </a:pPr>
          <a:r>
            <a:rPr lang="en-US" dirty="0">
              <a:latin typeface="Times New Roman" panose="02020603050405020304" pitchFamily="18" charset="0"/>
              <a:cs typeface="Times New Roman" panose="02020603050405020304" pitchFamily="18" charset="0"/>
            </a:rPr>
            <a:t>Maintain a comfortable and well-ventilated office environment by periodically opening doors and windows (Francis, 2019).</a:t>
          </a:r>
        </a:p>
      </dgm:t>
    </dgm:pt>
    <dgm:pt modelId="{55BB20C6-F989-4D38-B454-7175E8D6B26B}" type="parTrans" cxnId="{0C940542-B6E4-4411-946E-67295EBA5051}">
      <dgm:prSet/>
      <dgm:spPr/>
      <dgm:t>
        <a:bodyPr/>
        <a:lstStyle/>
        <a:p>
          <a:endParaRPr lang="en-US"/>
        </a:p>
      </dgm:t>
    </dgm:pt>
    <dgm:pt modelId="{4EF44B2A-E4BC-4208-A46B-C37CCA1AFA7A}" type="sibTrans" cxnId="{0C940542-B6E4-4411-946E-67295EBA5051}">
      <dgm:prSet/>
      <dgm:spPr/>
      <dgm:t>
        <a:bodyPr/>
        <a:lstStyle/>
        <a:p>
          <a:endParaRPr lang="en-US"/>
        </a:p>
      </dgm:t>
    </dgm:pt>
    <dgm:pt modelId="{58597CD6-EA8F-4FA3-A3C9-EB706780EEEA}">
      <dgm:prSet/>
      <dgm:spPr/>
      <dgm:t>
        <a:bodyPr/>
        <a:lstStyle/>
        <a:p>
          <a:pPr>
            <a:lnSpc>
              <a:spcPct val="100000"/>
            </a:lnSpc>
            <a:defRPr b="1"/>
          </a:pPr>
          <a:r>
            <a:rPr lang="en-US" b="1" dirty="0">
              <a:latin typeface="Times New Roman" panose="02020603050405020304" pitchFamily="18" charset="0"/>
              <a:cs typeface="Times New Roman" panose="02020603050405020304" pitchFamily="18" charset="0"/>
            </a:rPr>
            <a:t>Personal Safety Check</a:t>
          </a:r>
          <a:endParaRPr lang="en-US" dirty="0">
            <a:latin typeface="Times New Roman" panose="02020603050405020304" pitchFamily="18" charset="0"/>
            <a:cs typeface="Times New Roman" panose="02020603050405020304" pitchFamily="18" charset="0"/>
          </a:endParaRPr>
        </a:p>
      </dgm:t>
    </dgm:pt>
    <dgm:pt modelId="{121FF1AF-B933-4CCB-92B0-C982F47506B1}" type="parTrans" cxnId="{9C91E64F-E8A6-4A18-8588-5590348A476A}">
      <dgm:prSet/>
      <dgm:spPr/>
      <dgm:t>
        <a:bodyPr/>
        <a:lstStyle/>
        <a:p>
          <a:endParaRPr lang="en-US"/>
        </a:p>
      </dgm:t>
    </dgm:pt>
    <dgm:pt modelId="{34BE67CE-E90B-409B-8101-8DA74F89B68C}" type="sibTrans" cxnId="{9C91E64F-E8A6-4A18-8588-5590348A476A}">
      <dgm:prSet/>
      <dgm:spPr/>
      <dgm:t>
        <a:bodyPr/>
        <a:lstStyle/>
        <a:p>
          <a:endParaRPr lang="en-US"/>
        </a:p>
      </dgm:t>
    </dgm:pt>
    <dgm:pt modelId="{57C74EDF-51F0-4064-956F-95F2A6CCAE1B}">
      <dgm:prSet/>
      <dgm:spPr/>
      <dgm:t>
        <a:bodyPr/>
        <a:lstStyle/>
        <a:p>
          <a:pPr algn="just">
            <a:lnSpc>
              <a:spcPct val="100000"/>
            </a:lnSpc>
          </a:pPr>
          <a:r>
            <a:rPr lang="en-US" dirty="0">
              <a:latin typeface="Times New Roman" panose="02020603050405020304" pitchFamily="18" charset="0"/>
              <a:cs typeface="Times New Roman" panose="02020603050405020304" pitchFamily="18" charset="0"/>
            </a:rPr>
            <a:t>Verify the usage of Personal Protective Equipment (PPE), such as non-slip gloves and footwear.</a:t>
          </a:r>
        </a:p>
      </dgm:t>
    </dgm:pt>
    <dgm:pt modelId="{5521743F-3A21-4EB8-AACE-EF34D09D2687}" type="parTrans" cxnId="{27422B52-5583-4BED-ADEE-B997B5387AEA}">
      <dgm:prSet/>
      <dgm:spPr/>
      <dgm:t>
        <a:bodyPr/>
        <a:lstStyle/>
        <a:p>
          <a:endParaRPr lang="en-US"/>
        </a:p>
      </dgm:t>
    </dgm:pt>
    <dgm:pt modelId="{A2D23E92-C0A7-4234-A70E-BAF0BD907E4E}" type="sibTrans" cxnId="{27422B52-5583-4BED-ADEE-B997B5387AEA}">
      <dgm:prSet/>
      <dgm:spPr/>
      <dgm:t>
        <a:bodyPr/>
        <a:lstStyle/>
        <a:p>
          <a:endParaRPr lang="en-US"/>
        </a:p>
      </dgm:t>
    </dgm:pt>
    <dgm:pt modelId="{BC21C4C6-D3A0-4144-B122-39F6D34606EF}">
      <dgm:prSet/>
      <dgm:spPr/>
      <dgm:t>
        <a:bodyPr/>
        <a:lstStyle/>
        <a:p>
          <a:pPr algn="just">
            <a:lnSpc>
              <a:spcPct val="100000"/>
            </a:lnSpc>
          </a:pPr>
          <a:r>
            <a:rPr lang="en-US" dirty="0">
              <a:latin typeface="Times New Roman" panose="02020603050405020304" pitchFamily="18" charset="0"/>
              <a:cs typeface="Times New Roman" panose="02020603050405020304" pitchFamily="18" charset="0"/>
            </a:rPr>
            <a:t>Before usage, ensure that none of the cleaning equipment is damaged.</a:t>
          </a:r>
        </a:p>
      </dgm:t>
    </dgm:pt>
    <dgm:pt modelId="{AAF844FE-1F89-41C8-A198-66EB9B074754}" type="parTrans" cxnId="{73F114D2-34F9-4168-861A-F409F8A220FC}">
      <dgm:prSet/>
      <dgm:spPr/>
      <dgm:t>
        <a:bodyPr/>
        <a:lstStyle/>
        <a:p>
          <a:endParaRPr lang="en-US"/>
        </a:p>
      </dgm:t>
    </dgm:pt>
    <dgm:pt modelId="{C9DBB8B3-B546-4269-B105-220569BD86E7}" type="sibTrans" cxnId="{73F114D2-34F9-4168-861A-F409F8A220FC}">
      <dgm:prSet/>
      <dgm:spPr/>
      <dgm:t>
        <a:bodyPr/>
        <a:lstStyle/>
        <a:p>
          <a:endParaRPr lang="en-US"/>
        </a:p>
      </dgm:t>
    </dgm:pt>
    <dgm:pt modelId="{97536B39-CFF5-4F4B-80E3-1C535A4BB040}" type="pres">
      <dgm:prSet presAssocID="{C0E07442-8C5B-4A68-921B-8F11EDB76DF1}" presName="root" presStyleCnt="0">
        <dgm:presLayoutVars>
          <dgm:dir/>
          <dgm:resizeHandles val="exact"/>
        </dgm:presLayoutVars>
      </dgm:prSet>
      <dgm:spPr/>
    </dgm:pt>
    <dgm:pt modelId="{FC6825A4-59C4-4168-83F5-529A19AA771A}" type="pres">
      <dgm:prSet presAssocID="{9F646121-FA0D-4AB7-B858-79C3B248DB8C}" presName="compNode" presStyleCnt="0"/>
      <dgm:spPr/>
    </dgm:pt>
    <dgm:pt modelId="{D4ED1BB0-12AD-42DB-927A-B20D1DAF575A}" type="pres">
      <dgm:prSet presAssocID="{9F646121-FA0D-4AB7-B858-79C3B248DB8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op and bucket"/>
        </a:ext>
      </dgm:extLst>
    </dgm:pt>
    <dgm:pt modelId="{A9C6A538-5B84-40EB-A2F6-6A76FC35B910}" type="pres">
      <dgm:prSet presAssocID="{9F646121-FA0D-4AB7-B858-79C3B248DB8C}" presName="iconSpace" presStyleCnt="0"/>
      <dgm:spPr/>
    </dgm:pt>
    <dgm:pt modelId="{ABAAD2D2-DB8D-40EF-85BD-FE93508EBF17}" type="pres">
      <dgm:prSet presAssocID="{9F646121-FA0D-4AB7-B858-79C3B248DB8C}" presName="parTx" presStyleLbl="revTx" presStyleIdx="0" presStyleCnt="4">
        <dgm:presLayoutVars>
          <dgm:chMax val="0"/>
          <dgm:chPref val="0"/>
        </dgm:presLayoutVars>
      </dgm:prSet>
      <dgm:spPr/>
    </dgm:pt>
    <dgm:pt modelId="{F411A548-F28A-483B-8533-15D06900052A}" type="pres">
      <dgm:prSet presAssocID="{9F646121-FA0D-4AB7-B858-79C3B248DB8C}" presName="txSpace" presStyleCnt="0"/>
      <dgm:spPr/>
    </dgm:pt>
    <dgm:pt modelId="{17F498C9-ED7F-4993-A178-299906F20ABC}" type="pres">
      <dgm:prSet presAssocID="{9F646121-FA0D-4AB7-B858-79C3B248DB8C}" presName="desTx" presStyleLbl="revTx" presStyleIdx="1" presStyleCnt="4">
        <dgm:presLayoutVars/>
      </dgm:prSet>
      <dgm:spPr/>
    </dgm:pt>
    <dgm:pt modelId="{734943EA-E12E-457B-8BFB-5D133CFF5AA9}" type="pres">
      <dgm:prSet presAssocID="{46DCE056-C744-4C2C-91D9-49186EC47CE6}" presName="sibTrans" presStyleCnt="0"/>
      <dgm:spPr/>
    </dgm:pt>
    <dgm:pt modelId="{D7B4CB89-75FC-43E7-8BA5-6FCF4C162901}" type="pres">
      <dgm:prSet presAssocID="{58597CD6-EA8F-4FA3-A3C9-EB706780EEEA}" presName="compNode" presStyleCnt="0"/>
      <dgm:spPr/>
    </dgm:pt>
    <dgm:pt modelId="{6E39646E-D17B-4748-92AF-B3853763DE7A}" type="pres">
      <dgm:prSet presAssocID="{58597CD6-EA8F-4FA3-A3C9-EB706780EEE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ittens"/>
        </a:ext>
      </dgm:extLst>
    </dgm:pt>
    <dgm:pt modelId="{408B8470-9B21-40E3-9D8E-04103062C477}" type="pres">
      <dgm:prSet presAssocID="{58597CD6-EA8F-4FA3-A3C9-EB706780EEEA}" presName="iconSpace" presStyleCnt="0"/>
      <dgm:spPr/>
    </dgm:pt>
    <dgm:pt modelId="{C7803AC9-8490-4DB8-9059-65EC10141F55}" type="pres">
      <dgm:prSet presAssocID="{58597CD6-EA8F-4FA3-A3C9-EB706780EEEA}" presName="parTx" presStyleLbl="revTx" presStyleIdx="2" presStyleCnt="4">
        <dgm:presLayoutVars>
          <dgm:chMax val="0"/>
          <dgm:chPref val="0"/>
        </dgm:presLayoutVars>
      </dgm:prSet>
      <dgm:spPr/>
    </dgm:pt>
    <dgm:pt modelId="{094CCCA2-1246-4B66-9C62-C5629F3FF597}" type="pres">
      <dgm:prSet presAssocID="{58597CD6-EA8F-4FA3-A3C9-EB706780EEEA}" presName="txSpace" presStyleCnt="0"/>
      <dgm:spPr/>
    </dgm:pt>
    <dgm:pt modelId="{6182D8DD-CD65-4ECC-AA03-8FFE40BCFF62}" type="pres">
      <dgm:prSet presAssocID="{58597CD6-EA8F-4FA3-A3C9-EB706780EEEA}" presName="desTx" presStyleLbl="revTx" presStyleIdx="3" presStyleCnt="4">
        <dgm:presLayoutVars/>
      </dgm:prSet>
      <dgm:spPr/>
    </dgm:pt>
  </dgm:ptLst>
  <dgm:cxnLst>
    <dgm:cxn modelId="{9AC1EA17-5C58-482F-AC17-9DA09CFFCFCB}" type="presOf" srcId="{9F646121-FA0D-4AB7-B858-79C3B248DB8C}" destId="{ABAAD2D2-DB8D-40EF-85BD-FE93508EBF17}" srcOrd="0" destOrd="0" presId="urn:microsoft.com/office/officeart/2018/5/layout/CenteredIconLabelDescriptionList"/>
    <dgm:cxn modelId="{60BC2E1F-E0FD-46E0-AF81-C6B89A885A44}" type="presOf" srcId="{D0F49E63-477D-4DA9-89F8-41585588DED4}" destId="{17F498C9-ED7F-4993-A178-299906F20ABC}" srcOrd="0" destOrd="1" presId="urn:microsoft.com/office/officeart/2018/5/layout/CenteredIconLabelDescriptionList"/>
    <dgm:cxn modelId="{0C940542-B6E4-4411-946E-67295EBA5051}" srcId="{9F646121-FA0D-4AB7-B858-79C3B248DB8C}" destId="{D0F49E63-477D-4DA9-89F8-41585588DED4}" srcOrd="1" destOrd="0" parTransId="{55BB20C6-F989-4D38-B454-7175E8D6B26B}" sibTransId="{4EF44B2A-E4BC-4208-A46B-C37CCA1AFA7A}"/>
    <dgm:cxn modelId="{9C91E64F-E8A6-4A18-8588-5590348A476A}" srcId="{C0E07442-8C5B-4A68-921B-8F11EDB76DF1}" destId="{58597CD6-EA8F-4FA3-A3C9-EB706780EEEA}" srcOrd="1" destOrd="0" parTransId="{121FF1AF-B933-4CCB-92B0-C982F47506B1}" sibTransId="{34BE67CE-E90B-409B-8101-8DA74F89B68C}"/>
    <dgm:cxn modelId="{27422B52-5583-4BED-ADEE-B997B5387AEA}" srcId="{58597CD6-EA8F-4FA3-A3C9-EB706780EEEA}" destId="{57C74EDF-51F0-4064-956F-95F2A6CCAE1B}" srcOrd="0" destOrd="0" parTransId="{5521743F-3A21-4EB8-AACE-EF34D09D2687}" sibTransId="{A2D23E92-C0A7-4234-A70E-BAF0BD907E4E}"/>
    <dgm:cxn modelId="{60365A7B-2638-46E6-804D-2A442D271113}" type="presOf" srcId="{BC21C4C6-D3A0-4144-B122-39F6D34606EF}" destId="{6182D8DD-CD65-4ECC-AA03-8FFE40BCFF62}" srcOrd="0" destOrd="1" presId="urn:microsoft.com/office/officeart/2018/5/layout/CenteredIconLabelDescriptionList"/>
    <dgm:cxn modelId="{BCD85D90-A0FB-4469-89F5-644E6FEF2976}" type="presOf" srcId="{57C74EDF-51F0-4064-956F-95F2A6CCAE1B}" destId="{6182D8DD-CD65-4ECC-AA03-8FFE40BCFF62}" srcOrd="0" destOrd="0" presId="urn:microsoft.com/office/officeart/2018/5/layout/CenteredIconLabelDescriptionList"/>
    <dgm:cxn modelId="{71702FB4-02BF-43A3-B28C-116E71C799C1}" type="presOf" srcId="{C0E07442-8C5B-4A68-921B-8F11EDB76DF1}" destId="{97536B39-CFF5-4F4B-80E3-1C535A4BB040}" srcOrd="0" destOrd="0" presId="urn:microsoft.com/office/officeart/2018/5/layout/CenteredIconLabelDescriptionList"/>
    <dgm:cxn modelId="{F2492EBD-E3B0-4D13-87EF-FF9E8BD94661}" srcId="{C0E07442-8C5B-4A68-921B-8F11EDB76DF1}" destId="{9F646121-FA0D-4AB7-B858-79C3B248DB8C}" srcOrd="0" destOrd="0" parTransId="{D87FB535-88CB-4659-A3D0-0352FF032B3B}" sibTransId="{46DCE056-C744-4C2C-91D9-49186EC47CE6}"/>
    <dgm:cxn modelId="{73F114D2-34F9-4168-861A-F409F8A220FC}" srcId="{58597CD6-EA8F-4FA3-A3C9-EB706780EEEA}" destId="{BC21C4C6-D3A0-4144-B122-39F6D34606EF}" srcOrd="1" destOrd="0" parTransId="{AAF844FE-1F89-41C8-A198-66EB9B074754}" sibTransId="{C9DBB8B3-B546-4269-B105-220569BD86E7}"/>
    <dgm:cxn modelId="{7ED06FE6-B93C-4BA9-BF13-3338B2046DAE}" srcId="{9F646121-FA0D-4AB7-B858-79C3B248DB8C}" destId="{BB888702-D63E-4B60-BD12-93EF4B943BD7}" srcOrd="0" destOrd="0" parTransId="{BD26E0CF-11F2-477F-9702-E43A9807CBED}" sibTransId="{A432AD57-68EC-4528-BC82-5271181F1F0F}"/>
    <dgm:cxn modelId="{53A723FF-2472-477D-A128-E5F6BE0FAB81}" type="presOf" srcId="{58597CD6-EA8F-4FA3-A3C9-EB706780EEEA}" destId="{C7803AC9-8490-4DB8-9059-65EC10141F55}" srcOrd="0" destOrd="0" presId="urn:microsoft.com/office/officeart/2018/5/layout/CenteredIconLabelDescriptionList"/>
    <dgm:cxn modelId="{01913BFF-0EB9-4791-A740-AFDC21A3621F}" type="presOf" srcId="{BB888702-D63E-4B60-BD12-93EF4B943BD7}" destId="{17F498C9-ED7F-4993-A178-299906F20ABC}" srcOrd="0" destOrd="0" presId="urn:microsoft.com/office/officeart/2018/5/layout/CenteredIconLabelDescriptionList"/>
    <dgm:cxn modelId="{68F826E9-3F8C-4D28-817F-4D68C5C0FA3A}" type="presParOf" srcId="{97536B39-CFF5-4F4B-80E3-1C535A4BB040}" destId="{FC6825A4-59C4-4168-83F5-529A19AA771A}" srcOrd="0" destOrd="0" presId="urn:microsoft.com/office/officeart/2018/5/layout/CenteredIconLabelDescriptionList"/>
    <dgm:cxn modelId="{1FE96F2B-B0DF-4F40-A590-54843B2192A4}" type="presParOf" srcId="{FC6825A4-59C4-4168-83F5-529A19AA771A}" destId="{D4ED1BB0-12AD-42DB-927A-B20D1DAF575A}" srcOrd="0" destOrd="0" presId="urn:microsoft.com/office/officeart/2018/5/layout/CenteredIconLabelDescriptionList"/>
    <dgm:cxn modelId="{DB478F34-FBF6-4FC5-A57A-BCEE0AFEE408}" type="presParOf" srcId="{FC6825A4-59C4-4168-83F5-529A19AA771A}" destId="{A9C6A538-5B84-40EB-A2F6-6A76FC35B910}" srcOrd="1" destOrd="0" presId="urn:microsoft.com/office/officeart/2018/5/layout/CenteredIconLabelDescriptionList"/>
    <dgm:cxn modelId="{287F1451-C603-45EA-90E8-ADD3101FE5A7}" type="presParOf" srcId="{FC6825A4-59C4-4168-83F5-529A19AA771A}" destId="{ABAAD2D2-DB8D-40EF-85BD-FE93508EBF17}" srcOrd="2" destOrd="0" presId="urn:microsoft.com/office/officeart/2018/5/layout/CenteredIconLabelDescriptionList"/>
    <dgm:cxn modelId="{42CBF5C8-B85E-4E82-81BA-D0170E4E565B}" type="presParOf" srcId="{FC6825A4-59C4-4168-83F5-529A19AA771A}" destId="{F411A548-F28A-483B-8533-15D06900052A}" srcOrd="3" destOrd="0" presId="urn:microsoft.com/office/officeart/2018/5/layout/CenteredIconLabelDescriptionList"/>
    <dgm:cxn modelId="{9501B2CB-57D6-4D26-80B8-7E94AA5C6394}" type="presParOf" srcId="{FC6825A4-59C4-4168-83F5-529A19AA771A}" destId="{17F498C9-ED7F-4993-A178-299906F20ABC}" srcOrd="4" destOrd="0" presId="urn:microsoft.com/office/officeart/2018/5/layout/CenteredIconLabelDescriptionList"/>
    <dgm:cxn modelId="{41130451-EE12-4D27-8AE4-FEEBE2D1F844}" type="presParOf" srcId="{97536B39-CFF5-4F4B-80E3-1C535A4BB040}" destId="{734943EA-E12E-457B-8BFB-5D133CFF5AA9}" srcOrd="1" destOrd="0" presId="urn:microsoft.com/office/officeart/2018/5/layout/CenteredIconLabelDescriptionList"/>
    <dgm:cxn modelId="{3A2CEC98-3ADC-4B57-BBC4-E25843012DC6}" type="presParOf" srcId="{97536B39-CFF5-4F4B-80E3-1C535A4BB040}" destId="{D7B4CB89-75FC-43E7-8BA5-6FCF4C162901}" srcOrd="2" destOrd="0" presId="urn:microsoft.com/office/officeart/2018/5/layout/CenteredIconLabelDescriptionList"/>
    <dgm:cxn modelId="{9CF6A421-0090-4021-BA31-3CEDA801469C}" type="presParOf" srcId="{D7B4CB89-75FC-43E7-8BA5-6FCF4C162901}" destId="{6E39646E-D17B-4748-92AF-B3853763DE7A}" srcOrd="0" destOrd="0" presId="urn:microsoft.com/office/officeart/2018/5/layout/CenteredIconLabelDescriptionList"/>
    <dgm:cxn modelId="{5039898D-EA00-46D0-80C5-A31317444905}" type="presParOf" srcId="{D7B4CB89-75FC-43E7-8BA5-6FCF4C162901}" destId="{408B8470-9B21-40E3-9D8E-04103062C477}" srcOrd="1" destOrd="0" presId="urn:microsoft.com/office/officeart/2018/5/layout/CenteredIconLabelDescriptionList"/>
    <dgm:cxn modelId="{65EED514-8ECB-48E2-AD48-5238E66295A5}" type="presParOf" srcId="{D7B4CB89-75FC-43E7-8BA5-6FCF4C162901}" destId="{C7803AC9-8490-4DB8-9059-65EC10141F55}" srcOrd="2" destOrd="0" presId="urn:microsoft.com/office/officeart/2018/5/layout/CenteredIconLabelDescriptionList"/>
    <dgm:cxn modelId="{63E51619-0EAA-4DC3-8DB4-3B73FD9781E1}" type="presParOf" srcId="{D7B4CB89-75FC-43E7-8BA5-6FCF4C162901}" destId="{094CCCA2-1246-4B66-9C62-C5629F3FF597}" srcOrd="3" destOrd="0" presId="urn:microsoft.com/office/officeart/2018/5/layout/CenteredIconLabelDescriptionList"/>
    <dgm:cxn modelId="{86EF517E-8B05-44F0-88CA-CD6DD28B016D}" type="presParOf" srcId="{D7B4CB89-75FC-43E7-8BA5-6FCF4C162901}" destId="{6182D8DD-CD65-4ECC-AA03-8FFE40BCFF62}"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8E4B173-425C-4651-9940-E32F67D135BD}"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8CFE1189-65C1-4B7A-9897-1E60A991DCBF}">
      <dgm:prSet/>
      <dgm:spPr/>
      <dgm:t>
        <a:bodyPr/>
        <a:lstStyle/>
        <a:p>
          <a:pPr algn="l"/>
          <a:r>
            <a:rPr lang="en-US" b="1" dirty="0">
              <a:latin typeface="Times New Roman" panose="02020603050405020304" pitchFamily="18" charset="0"/>
              <a:cs typeface="Times New Roman" panose="02020603050405020304" pitchFamily="18" charset="0"/>
            </a:rPr>
            <a:t>Cleaning Procedure </a:t>
          </a:r>
          <a:endParaRPr lang="en-US" dirty="0">
            <a:latin typeface="Times New Roman" panose="02020603050405020304" pitchFamily="18" charset="0"/>
            <a:cs typeface="Times New Roman" panose="02020603050405020304" pitchFamily="18" charset="0"/>
          </a:endParaRPr>
        </a:p>
      </dgm:t>
    </dgm:pt>
    <dgm:pt modelId="{648755DA-22B4-4AD5-9D7B-505E3A7559C5}" type="parTrans" cxnId="{45D8BAEE-CABE-4414-BA3F-D4A2CDCD183B}">
      <dgm:prSet/>
      <dgm:spPr/>
      <dgm:t>
        <a:bodyPr/>
        <a:lstStyle/>
        <a:p>
          <a:endParaRPr lang="en-US"/>
        </a:p>
      </dgm:t>
    </dgm:pt>
    <dgm:pt modelId="{8E43A6FD-D5CD-47CF-8894-A6FBA8C8714A}" type="sibTrans" cxnId="{45D8BAEE-CABE-4414-BA3F-D4A2CDCD183B}">
      <dgm:prSet phldrT="1" phldr="0"/>
      <dgm:spPr/>
      <dgm:t>
        <a:bodyPr/>
        <a:lstStyle/>
        <a:p>
          <a:r>
            <a:rPr lang="en-US"/>
            <a:t>1</a:t>
          </a:r>
        </a:p>
      </dgm:t>
    </dgm:pt>
    <dgm:pt modelId="{086333D8-296F-48AD-A9EC-AC13B2C17DB7}">
      <dgm:prSet/>
      <dgm:spPr/>
      <dgm:t>
        <a:bodyPr/>
        <a:lstStyle/>
        <a:p>
          <a:pPr algn="just"/>
          <a:r>
            <a:rPr lang="en-US" dirty="0">
              <a:latin typeface="Times New Roman" panose="02020603050405020304" pitchFamily="18" charset="0"/>
              <a:cs typeface="Times New Roman" panose="02020603050405020304" pitchFamily="18" charset="0"/>
            </a:rPr>
            <a:t>Commencing from the highest point and progressing downwards, dust and filth accumulate in the areas that require cleaning (Cottrell, 2019).</a:t>
          </a:r>
        </a:p>
      </dgm:t>
    </dgm:pt>
    <dgm:pt modelId="{DA73FB6E-78A1-4326-9264-BFA3B03779CB}" type="parTrans" cxnId="{E6542AED-3C23-4D4A-8CE4-99AC2BD88E03}">
      <dgm:prSet/>
      <dgm:spPr/>
      <dgm:t>
        <a:bodyPr/>
        <a:lstStyle/>
        <a:p>
          <a:endParaRPr lang="en-US"/>
        </a:p>
      </dgm:t>
    </dgm:pt>
    <dgm:pt modelId="{5ED84FB5-BEC7-43C5-BBD8-4F349E87DBB3}" type="sibTrans" cxnId="{E6542AED-3C23-4D4A-8CE4-99AC2BD88E03}">
      <dgm:prSet/>
      <dgm:spPr/>
      <dgm:t>
        <a:bodyPr/>
        <a:lstStyle/>
        <a:p>
          <a:endParaRPr lang="en-US"/>
        </a:p>
      </dgm:t>
    </dgm:pt>
    <dgm:pt modelId="{B13B2E0A-5C45-42EF-8F17-F1014EFB0270}">
      <dgm:prSet/>
      <dgm:spPr/>
      <dgm:t>
        <a:bodyPr/>
        <a:lstStyle/>
        <a:p>
          <a:pPr algn="l"/>
          <a:r>
            <a:rPr lang="en-US" b="1" dirty="0">
              <a:latin typeface="Times New Roman" panose="02020603050405020304" pitchFamily="18" charset="0"/>
              <a:cs typeface="Times New Roman" panose="02020603050405020304" pitchFamily="18" charset="0"/>
            </a:rPr>
            <a:t>Managing Linens and Bedding</a:t>
          </a:r>
          <a:r>
            <a:rPr lang="en-US" dirty="0">
              <a:latin typeface="Times New Roman" panose="02020603050405020304" pitchFamily="18" charset="0"/>
              <a:cs typeface="Times New Roman" panose="02020603050405020304" pitchFamily="18" charset="0"/>
            </a:rPr>
            <a:t> </a:t>
          </a:r>
        </a:p>
      </dgm:t>
    </dgm:pt>
    <dgm:pt modelId="{A0E1A260-4642-4070-B810-4FAB45CBF2AA}" type="parTrans" cxnId="{06B567CD-1B6B-4765-9F40-04DDAECD30ED}">
      <dgm:prSet/>
      <dgm:spPr/>
      <dgm:t>
        <a:bodyPr/>
        <a:lstStyle/>
        <a:p>
          <a:endParaRPr lang="en-US"/>
        </a:p>
      </dgm:t>
    </dgm:pt>
    <dgm:pt modelId="{88553CEA-4AA7-4645-9129-D2C9382A9C9F}" type="sibTrans" cxnId="{06B567CD-1B6B-4765-9F40-04DDAECD30ED}">
      <dgm:prSet phldrT="2" phldr="0"/>
      <dgm:spPr/>
      <dgm:t>
        <a:bodyPr/>
        <a:lstStyle/>
        <a:p>
          <a:r>
            <a:rPr lang="en-US"/>
            <a:t>2</a:t>
          </a:r>
        </a:p>
      </dgm:t>
    </dgm:pt>
    <dgm:pt modelId="{CC0C2A72-3BE8-4E19-9489-4EC8B8992919}">
      <dgm:prSet/>
      <dgm:spPr/>
      <dgm:t>
        <a:bodyPr/>
        <a:lstStyle/>
        <a:p>
          <a:pPr algn="just"/>
          <a:r>
            <a:rPr lang="en-US" dirty="0">
              <a:latin typeface="Times New Roman" panose="02020603050405020304" pitchFamily="18" charset="0"/>
              <a:cs typeface="Times New Roman" panose="02020603050405020304" pitchFamily="18" charset="0"/>
            </a:rPr>
            <a:t>Adhere to these procedures when dealing with soiled fabrics to </a:t>
          </a:r>
          <a:r>
            <a:rPr lang="en-US" dirty="0" err="1">
              <a:latin typeface="Times New Roman" panose="02020603050405020304" pitchFamily="18" charset="0"/>
              <a:cs typeface="Times New Roman" panose="02020603050405020304" pitchFamily="18" charset="0"/>
            </a:rPr>
            <a:t>minimise</a:t>
          </a:r>
          <a:r>
            <a:rPr lang="en-US" dirty="0">
              <a:latin typeface="Times New Roman" panose="02020603050405020304" pitchFamily="18" charset="0"/>
              <a:cs typeface="Times New Roman" panose="02020603050405020304" pitchFamily="18" charset="0"/>
            </a:rPr>
            <a:t> the likelihood of contact with bodily fluids.</a:t>
          </a:r>
        </a:p>
      </dgm:t>
    </dgm:pt>
    <dgm:pt modelId="{303808F0-491D-43CE-97D6-4AC4197F6749}" type="parTrans" cxnId="{26C1A413-6F5D-4229-9E3B-3A38FB3339F7}">
      <dgm:prSet/>
      <dgm:spPr/>
      <dgm:t>
        <a:bodyPr/>
        <a:lstStyle/>
        <a:p>
          <a:endParaRPr lang="en-US"/>
        </a:p>
      </dgm:t>
    </dgm:pt>
    <dgm:pt modelId="{DBB2B9FA-ED1A-4C4D-9625-C7D31274EB20}" type="sibTrans" cxnId="{26C1A413-6F5D-4229-9E3B-3A38FB3339F7}">
      <dgm:prSet/>
      <dgm:spPr/>
      <dgm:t>
        <a:bodyPr/>
        <a:lstStyle/>
        <a:p>
          <a:endParaRPr lang="en-US"/>
        </a:p>
      </dgm:t>
    </dgm:pt>
    <dgm:pt modelId="{F4B89BAC-19AC-416C-8B51-5571D33FD8AE}">
      <dgm:prSet/>
      <dgm:spPr/>
      <dgm:t>
        <a:bodyPr/>
        <a:lstStyle/>
        <a:p>
          <a:pPr algn="just"/>
          <a:r>
            <a:rPr lang="en-US" dirty="0">
              <a:latin typeface="Times New Roman" panose="02020603050405020304" pitchFamily="18" charset="0"/>
              <a:cs typeface="Times New Roman" panose="02020603050405020304" pitchFamily="18" charset="0"/>
            </a:rPr>
            <a:t>Exercise caution when handling soiled linens; promptly change attire and cleanse hands after contact.</a:t>
          </a:r>
        </a:p>
      </dgm:t>
    </dgm:pt>
    <dgm:pt modelId="{96D78068-AFAA-4FD7-9E25-6D90F8DB2F47}" type="parTrans" cxnId="{6E828F7C-6CA2-4680-86A7-35A506270C2B}">
      <dgm:prSet/>
      <dgm:spPr/>
      <dgm:t>
        <a:bodyPr/>
        <a:lstStyle/>
        <a:p>
          <a:endParaRPr lang="en-US"/>
        </a:p>
      </dgm:t>
    </dgm:pt>
    <dgm:pt modelId="{E533D60F-2F53-4EEA-9178-848943F9D953}" type="sibTrans" cxnId="{6E828F7C-6CA2-4680-86A7-35A506270C2B}">
      <dgm:prSet/>
      <dgm:spPr/>
      <dgm:t>
        <a:bodyPr/>
        <a:lstStyle/>
        <a:p>
          <a:endParaRPr lang="en-US"/>
        </a:p>
      </dgm:t>
    </dgm:pt>
    <dgm:pt modelId="{16D71B26-EF61-4264-B968-A53F9AA31C44}">
      <dgm:prSet/>
      <dgm:spPr/>
      <dgm:t>
        <a:bodyPr/>
        <a:lstStyle/>
        <a:p>
          <a:pPr algn="l"/>
          <a:r>
            <a:rPr lang="en-US" b="1" dirty="0">
              <a:latin typeface="Times New Roman" panose="02020603050405020304" pitchFamily="18" charset="0"/>
              <a:cs typeface="Times New Roman" panose="02020603050405020304" pitchFamily="18" charset="0"/>
            </a:rPr>
            <a:t>Concluding Examination </a:t>
          </a:r>
          <a:endParaRPr lang="en-US" dirty="0">
            <a:latin typeface="Times New Roman" panose="02020603050405020304" pitchFamily="18" charset="0"/>
            <a:cs typeface="Times New Roman" panose="02020603050405020304" pitchFamily="18" charset="0"/>
          </a:endParaRPr>
        </a:p>
      </dgm:t>
    </dgm:pt>
    <dgm:pt modelId="{F3F20106-FD77-47B8-866C-69402755958A}" type="parTrans" cxnId="{B246E93F-A143-4AEB-9F3E-3413DF73A4FB}">
      <dgm:prSet/>
      <dgm:spPr/>
      <dgm:t>
        <a:bodyPr/>
        <a:lstStyle/>
        <a:p>
          <a:endParaRPr lang="en-US"/>
        </a:p>
      </dgm:t>
    </dgm:pt>
    <dgm:pt modelId="{E90589A1-2C07-497D-9FC5-EEF27022A598}" type="sibTrans" cxnId="{B246E93F-A143-4AEB-9F3E-3413DF73A4FB}">
      <dgm:prSet phldrT="3" phldr="0"/>
      <dgm:spPr/>
      <dgm:t>
        <a:bodyPr/>
        <a:lstStyle/>
        <a:p>
          <a:r>
            <a:rPr lang="en-US"/>
            <a:t>3</a:t>
          </a:r>
        </a:p>
      </dgm:t>
    </dgm:pt>
    <dgm:pt modelId="{476B007D-89B4-481F-8996-FAC7479A0538}">
      <dgm:prSet/>
      <dgm:spPr/>
      <dgm:t>
        <a:bodyPr/>
        <a:lstStyle/>
        <a:p>
          <a:pPr algn="just"/>
          <a:r>
            <a:rPr lang="en-US" dirty="0">
              <a:latin typeface="Times New Roman" panose="02020603050405020304" pitchFamily="18" charset="0"/>
              <a:cs typeface="Times New Roman" panose="02020603050405020304" pitchFamily="18" charset="0"/>
            </a:rPr>
            <a:t>Arrange all the cleaning tools in their appropriate locations for future </a:t>
          </a:r>
          <a:r>
            <a:rPr lang="en-US" dirty="0" err="1">
              <a:latin typeface="Times New Roman" panose="02020603050405020304" pitchFamily="18" charset="0"/>
              <a:cs typeface="Times New Roman" panose="02020603050405020304" pitchFamily="18" charset="0"/>
            </a:rPr>
            <a:t>utilisation</a:t>
          </a:r>
          <a:r>
            <a:rPr lang="en-US" dirty="0">
              <a:latin typeface="Times New Roman" panose="02020603050405020304" pitchFamily="18" charset="0"/>
              <a:cs typeface="Times New Roman" panose="02020603050405020304" pitchFamily="18" charset="0"/>
            </a:rPr>
            <a:t>.</a:t>
          </a:r>
        </a:p>
      </dgm:t>
    </dgm:pt>
    <dgm:pt modelId="{34108D5A-0CD8-40AD-BF71-E686DF30EF7D}" type="parTrans" cxnId="{95C65B55-0865-4AC0-BA2D-77F31DCF8930}">
      <dgm:prSet/>
      <dgm:spPr/>
      <dgm:t>
        <a:bodyPr/>
        <a:lstStyle/>
        <a:p>
          <a:endParaRPr lang="en-US"/>
        </a:p>
      </dgm:t>
    </dgm:pt>
    <dgm:pt modelId="{F873FBB0-DF44-4585-AB67-0A9861D5C97B}" type="sibTrans" cxnId="{95C65B55-0865-4AC0-BA2D-77F31DCF8930}">
      <dgm:prSet/>
      <dgm:spPr/>
      <dgm:t>
        <a:bodyPr/>
        <a:lstStyle/>
        <a:p>
          <a:endParaRPr lang="en-US"/>
        </a:p>
      </dgm:t>
    </dgm:pt>
    <dgm:pt modelId="{31CE7976-6B52-4720-BC32-830309A4DEB1}" type="pres">
      <dgm:prSet presAssocID="{E8E4B173-425C-4651-9940-E32F67D135BD}" presName="Name0" presStyleCnt="0">
        <dgm:presLayoutVars>
          <dgm:animLvl val="lvl"/>
          <dgm:resizeHandles val="exact"/>
        </dgm:presLayoutVars>
      </dgm:prSet>
      <dgm:spPr/>
    </dgm:pt>
    <dgm:pt modelId="{4FC63979-2280-4170-8045-F0AAF46B14E0}" type="pres">
      <dgm:prSet presAssocID="{8CFE1189-65C1-4B7A-9897-1E60A991DCBF}" presName="compositeNode" presStyleCnt="0">
        <dgm:presLayoutVars>
          <dgm:bulletEnabled val="1"/>
        </dgm:presLayoutVars>
      </dgm:prSet>
      <dgm:spPr/>
    </dgm:pt>
    <dgm:pt modelId="{5F2084DF-6B34-4948-B001-7B702A655520}" type="pres">
      <dgm:prSet presAssocID="{8CFE1189-65C1-4B7A-9897-1E60A991DCBF}" presName="bgRect" presStyleLbl="bgAccFollowNode1" presStyleIdx="0" presStyleCnt="3"/>
      <dgm:spPr/>
    </dgm:pt>
    <dgm:pt modelId="{998D40C4-9E60-446E-A5BC-6870341DA3CE}" type="pres">
      <dgm:prSet presAssocID="{8E43A6FD-D5CD-47CF-8894-A6FBA8C8714A}" presName="sibTransNodeCircle" presStyleLbl="alignNode1" presStyleIdx="0" presStyleCnt="6">
        <dgm:presLayoutVars>
          <dgm:chMax val="0"/>
          <dgm:bulletEnabled/>
        </dgm:presLayoutVars>
      </dgm:prSet>
      <dgm:spPr/>
    </dgm:pt>
    <dgm:pt modelId="{BFCA5515-2F66-4A0C-A64D-44C0F94CF3E2}" type="pres">
      <dgm:prSet presAssocID="{8CFE1189-65C1-4B7A-9897-1E60A991DCBF}" presName="bottomLine" presStyleLbl="alignNode1" presStyleIdx="1" presStyleCnt="6">
        <dgm:presLayoutVars/>
      </dgm:prSet>
      <dgm:spPr/>
    </dgm:pt>
    <dgm:pt modelId="{7E7ED5FB-FB41-45A5-BAD6-67D5014AD2A1}" type="pres">
      <dgm:prSet presAssocID="{8CFE1189-65C1-4B7A-9897-1E60A991DCBF}" presName="nodeText" presStyleLbl="bgAccFollowNode1" presStyleIdx="0" presStyleCnt="3">
        <dgm:presLayoutVars>
          <dgm:bulletEnabled val="1"/>
        </dgm:presLayoutVars>
      </dgm:prSet>
      <dgm:spPr/>
    </dgm:pt>
    <dgm:pt modelId="{5BE6C9C7-E2CD-41B4-A850-0552407505E5}" type="pres">
      <dgm:prSet presAssocID="{8E43A6FD-D5CD-47CF-8894-A6FBA8C8714A}" presName="sibTrans" presStyleCnt="0"/>
      <dgm:spPr/>
    </dgm:pt>
    <dgm:pt modelId="{8EAFB8EA-0456-4F46-80BD-7FC143DDE29E}" type="pres">
      <dgm:prSet presAssocID="{B13B2E0A-5C45-42EF-8F17-F1014EFB0270}" presName="compositeNode" presStyleCnt="0">
        <dgm:presLayoutVars>
          <dgm:bulletEnabled val="1"/>
        </dgm:presLayoutVars>
      </dgm:prSet>
      <dgm:spPr/>
    </dgm:pt>
    <dgm:pt modelId="{C076DB2C-08E2-4D11-BCF0-7FA9534FEC59}" type="pres">
      <dgm:prSet presAssocID="{B13B2E0A-5C45-42EF-8F17-F1014EFB0270}" presName="bgRect" presStyleLbl="bgAccFollowNode1" presStyleIdx="1" presStyleCnt="3"/>
      <dgm:spPr/>
    </dgm:pt>
    <dgm:pt modelId="{E4FD68F7-3DFE-487D-81F6-3F17E10520AB}" type="pres">
      <dgm:prSet presAssocID="{88553CEA-4AA7-4645-9129-D2C9382A9C9F}" presName="sibTransNodeCircle" presStyleLbl="alignNode1" presStyleIdx="2" presStyleCnt="6">
        <dgm:presLayoutVars>
          <dgm:chMax val="0"/>
          <dgm:bulletEnabled/>
        </dgm:presLayoutVars>
      </dgm:prSet>
      <dgm:spPr/>
    </dgm:pt>
    <dgm:pt modelId="{E3D329F9-584F-4BD9-AF4A-BCCA2772BF76}" type="pres">
      <dgm:prSet presAssocID="{B13B2E0A-5C45-42EF-8F17-F1014EFB0270}" presName="bottomLine" presStyleLbl="alignNode1" presStyleIdx="3" presStyleCnt="6">
        <dgm:presLayoutVars/>
      </dgm:prSet>
      <dgm:spPr/>
    </dgm:pt>
    <dgm:pt modelId="{D26617E4-B271-47A0-BD11-95460DEE24DF}" type="pres">
      <dgm:prSet presAssocID="{B13B2E0A-5C45-42EF-8F17-F1014EFB0270}" presName="nodeText" presStyleLbl="bgAccFollowNode1" presStyleIdx="1" presStyleCnt="3">
        <dgm:presLayoutVars>
          <dgm:bulletEnabled val="1"/>
        </dgm:presLayoutVars>
      </dgm:prSet>
      <dgm:spPr/>
    </dgm:pt>
    <dgm:pt modelId="{B3643C39-D2A7-4511-95D0-432C69EB06F7}" type="pres">
      <dgm:prSet presAssocID="{88553CEA-4AA7-4645-9129-D2C9382A9C9F}" presName="sibTrans" presStyleCnt="0"/>
      <dgm:spPr/>
    </dgm:pt>
    <dgm:pt modelId="{B0D1AD95-101A-4BBD-816C-14C47E7DE2C0}" type="pres">
      <dgm:prSet presAssocID="{16D71B26-EF61-4264-B968-A53F9AA31C44}" presName="compositeNode" presStyleCnt="0">
        <dgm:presLayoutVars>
          <dgm:bulletEnabled val="1"/>
        </dgm:presLayoutVars>
      </dgm:prSet>
      <dgm:spPr/>
    </dgm:pt>
    <dgm:pt modelId="{B0A132B3-61C4-4E57-815C-751090CC8969}" type="pres">
      <dgm:prSet presAssocID="{16D71B26-EF61-4264-B968-A53F9AA31C44}" presName="bgRect" presStyleLbl="bgAccFollowNode1" presStyleIdx="2" presStyleCnt="3"/>
      <dgm:spPr/>
    </dgm:pt>
    <dgm:pt modelId="{68A63845-CE56-4C4D-9630-89C8CDD76D40}" type="pres">
      <dgm:prSet presAssocID="{E90589A1-2C07-497D-9FC5-EEF27022A598}" presName="sibTransNodeCircle" presStyleLbl="alignNode1" presStyleIdx="4" presStyleCnt="6">
        <dgm:presLayoutVars>
          <dgm:chMax val="0"/>
          <dgm:bulletEnabled/>
        </dgm:presLayoutVars>
      </dgm:prSet>
      <dgm:spPr/>
    </dgm:pt>
    <dgm:pt modelId="{E7253E76-0CE1-44CA-909E-8B6267EE5051}" type="pres">
      <dgm:prSet presAssocID="{16D71B26-EF61-4264-B968-A53F9AA31C44}" presName="bottomLine" presStyleLbl="alignNode1" presStyleIdx="5" presStyleCnt="6">
        <dgm:presLayoutVars/>
      </dgm:prSet>
      <dgm:spPr/>
    </dgm:pt>
    <dgm:pt modelId="{8A373414-A8F3-491E-B17E-1300CE00D6CB}" type="pres">
      <dgm:prSet presAssocID="{16D71B26-EF61-4264-B968-A53F9AA31C44}" presName="nodeText" presStyleLbl="bgAccFollowNode1" presStyleIdx="2" presStyleCnt="3">
        <dgm:presLayoutVars>
          <dgm:bulletEnabled val="1"/>
        </dgm:presLayoutVars>
      </dgm:prSet>
      <dgm:spPr/>
    </dgm:pt>
  </dgm:ptLst>
  <dgm:cxnLst>
    <dgm:cxn modelId="{45305804-F31C-4E58-A378-A1F5A44B7B09}" type="presOf" srcId="{16D71B26-EF61-4264-B968-A53F9AA31C44}" destId="{8A373414-A8F3-491E-B17E-1300CE00D6CB}" srcOrd="1" destOrd="0" presId="urn:microsoft.com/office/officeart/2016/7/layout/BasicLinearProcessNumbered"/>
    <dgm:cxn modelId="{26C1A413-6F5D-4229-9E3B-3A38FB3339F7}" srcId="{B13B2E0A-5C45-42EF-8F17-F1014EFB0270}" destId="{CC0C2A72-3BE8-4E19-9489-4EC8B8992919}" srcOrd="0" destOrd="0" parTransId="{303808F0-491D-43CE-97D6-4AC4197F6749}" sibTransId="{DBB2B9FA-ED1A-4C4D-9625-C7D31274EB20}"/>
    <dgm:cxn modelId="{72CF3015-11CB-47EA-AF92-71EB91CCC6FF}" type="presOf" srcId="{B13B2E0A-5C45-42EF-8F17-F1014EFB0270}" destId="{C076DB2C-08E2-4D11-BCF0-7FA9534FEC59}" srcOrd="0" destOrd="0" presId="urn:microsoft.com/office/officeart/2016/7/layout/BasicLinearProcessNumbered"/>
    <dgm:cxn modelId="{E8EFA11C-F862-4FB7-A822-1538C5C6C94A}" type="presOf" srcId="{8CFE1189-65C1-4B7A-9897-1E60A991DCBF}" destId="{7E7ED5FB-FB41-45A5-BAD6-67D5014AD2A1}" srcOrd="1" destOrd="0" presId="urn:microsoft.com/office/officeart/2016/7/layout/BasicLinearProcessNumbered"/>
    <dgm:cxn modelId="{E1FC413D-0AA2-48F2-983E-8E881C5579A9}" type="presOf" srcId="{476B007D-89B4-481F-8996-FAC7479A0538}" destId="{8A373414-A8F3-491E-B17E-1300CE00D6CB}" srcOrd="0" destOrd="1" presId="urn:microsoft.com/office/officeart/2016/7/layout/BasicLinearProcessNumbered"/>
    <dgm:cxn modelId="{B246E93F-A143-4AEB-9F3E-3413DF73A4FB}" srcId="{E8E4B173-425C-4651-9940-E32F67D135BD}" destId="{16D71B26-EF61-4264-B968-A53F9AA31C44}" srcOrd="2" destOrd="0" parTransId="{F3F20106-FD77-47B8-866C-69402755958A}" sibTransId="{E90589A1-2C07-497D-9FC5-EEF27022A598}"/>
    <dgm:cxn modelId="{95044C50-AAE1-4E53-8469-D22E15F60AFF}" type="presOf" srcId="{F4B89BAC-19AC-416C-8B51-5571D33FD8AE}" destId="{D26617E4-B271-47A0-BD11-95460DEE24DF}" srcOrd="0" destOrd="2" presId="urn:microsoft.com/office/officeart/2016/7/layout/BasicLinearProcessNumbered"/>
    <dgm:cxn modelId="{95C65B55-0865-4AC0-BA2D-77F31DCF8930}" srcId="{16D71B26-EF61-4264-B968-A53F9AA31C44}" destId="{476B007D-89B4-481F-8996-FAC7479A0538}" srcOrd="0" destOrd="0" parTransId="{34108D5A-0CD8-40AD-BF71-E686DF30EF7D}" sibTransId="{F873FBB0-DF44-4585-AB67-0A9861D5C97B}"/>
    <dgm:cxn modelId="{B8653957-B81C-4B62-BEBF-5B3F71AF30E9}" type="presOf" srcId="{16D71B26-EF61-4264-B968-A53F9AA31C44}" destId="{B0A132B3-61C4-4E57-815C-751090CC8969}" srcOrd="0" destOrd="0" presId="urn:microsoft.com/office/officeart/2016/7/layout/BasicLinearProcessNumbered"/>
    <dgm:cxn modelId="{D4DFA759-9C31-4668-AA36-0B1B00E40D35}" type="presOf" srcId="{E8E4B173-425C-4651-9940-E32F67D135BD}" destId="{31CE7976-6B52-4720-BC32-830309A4DEB1}" srcOrd="0" destOrd="0" presId="urn:microsoft.com/office/officeart/2016/7/layout/BasicLinearProcessNumbered"/>
    <dgm:cxn modelId="{80D6775F-492D-4C8B-B2DC-09CEA0E33941}" type="presOf" srcId="{CC0C2A72-3BE8-4E19-9489-4EC8B8992919}" destId="{D26617E4-B271-47A0-BD11-95460DEE24DF}" srcOrd="0" destOrd="1" presId="urn:microsoft.com/office/officeart/2016/7/layout/BasicLinearProcessNumbered"/>
    <dgm:cxn modelId="{6E828F7C-6CA2-4680-86A7-35A506270C2B}" srcId="{B13B2E0A-5C45-42EF-8F17-F1014EFB0270}" destId="{F4B89BAC-19AC-416C-8B51-5571D33FD8AE}" srcOrd="1" destOrd="0" parTransId="{96D78068-AFAA-4FD7-9E25-6D90F8DB2F47}" sibTransId="{E533D60F-2F53-4EEA-9178-848943F9D953}"/>
    <dgm:cxn modelId="{C5B0FA94-F112-4877-AF37-E15AACE8818F}" type="presOf" srcId="{E90589A1-2C07-497D-9FC5-EEF27022A598}" destId="{68A63845-CE56-4C4D-9630-89C8CDD76D40}" srcOrd="0" destOrd="0" presId="urn:microsoft.com/office/officeart/2016/7/layout/BasicLinearProcessNumbered"/>
    <dgm:cxn modelId="{52BEC398-33BE-4111-85A7-DBE9E8ACCF18}" type="presOf" srcId="{8CFE1189-65C1-4B7A-9897-1E60A991DCBF}" destId="{5F2084DF-6B34-4948-B001-7B702A655520}" srcOrd="0" destOrd="0" presId="urn:microsoft.com/office/officeart/2016/7/layout/BasicLinearProcessNumbered"/>
    <dgm:cxn modelId="{C2281FAA-5664-43C2-9258-BCCFDEEF3E79}" type="presOf" srcId="{8E43A6FD-D5CD-47CF-8894-A6FBA8C8714A}" destId="{998D40C4-9E60-446E-A5BC-6870341DA3CE}" srcOrd="0" destOrd="0" presId="urn:microsoft.com/office/officeart/2016/7/layout/BasicLinearProcessNumbered"/>
    <dgm:cxn modelId="{F350C3BB-14AA-4F8E-B184-2D2FE6E602A6}" type="presOf" srcId="{B13B2E0A-5C45-42EF-8F17-F1014EFB0270}" destId="{D26617E4-B271-47A0-BD11-95460DEE24DF}" srcOrd="1" destOrd="0" presId="urn:microsoft.com/office/officeart/2016/7/layout/BasicLinearProcessNumbered"/>
    <dgm:cxn modelId="{3A372EC5-5F9B-4623-83E6-0EDDCA9DCA57}" type="presOf" srcId="{88553CEA-4AA7-4645-9129-D2C9382A9C9F}" destId="{E4FD68F7-3DFE-487D-81F6-3F17E10520AB}" srcOrd="0" destOrd="0" presId="urn:microsoft.com/office/officeart/2016/7/layout/BasicLinearProcessNumbered"/>
    <dgm:cxn modelId="{06B567CD-1B6B-4765-9F40-04DDAECD30ED}" srcId="{E8E4B173-425C-4651-9940-E32F67D135BD}" destId="{B13B2E0A-5C45-42EF-8F17-F1014EFB0270}" srcOrd="1" destOrd="0" parTransId="{A0E1A260-4642-4070-B810-4FAB45CBF2AA}" sibTransId="{88553CEA-4AA7-4645-9129-D2C9382A9C9F}"/>
    <dgm:cxn modelId="{BC2401DE-9B01-444B-BE2D-3CACC581576F}" type="presOf" srcId="{086333D8-296F-48AD-A9EC-AC13B2C17DB7}" destId="{7E7ED5FB-FB41-45A5-BAD6-67D5014AD2A1}" srcOrd="0" destOrd="1" presId="urn:microsoft.com/office/officeart/2016/7/layout/BasicLinearProcessNumbered"/>
    <dgm:cxn modelId="{E6542AED-3C23-4D4A-8CE4-99AC2BD88E03}" srcId="{8CFE1189-65C1-4B7A-9897-1E60A991DCBF}" destId="{086333D8-296F-48AD-A9EC-AC13B2C17DB7}" srcOrd="0" destOrd="0" parTransId="{DA73FB6E-78A1-4326-9264-BFA3B03779CB}" sibTransId="{5ED84FB5-BEC7-43C5-BBD8-4F349E87DBB3}"/>
    <dgm:cxn modelId="{45D8BAEE-CABE-4414-BA3F-D4A2CDCD183B}" srcId="{E8E4B173-425C-4651-9940-E32F67D135BD}" destId="{8CFE1189-65C1-4B7A-9897-1E60A991DCBF}" srcOrd="0" destOrd="0" parTransId="{648755DA-22B4-4AD5-9D7B-505E3A7559C5}" sibTransId="{8E43A6FD-D5CD-47CF-8894-A6FBA8C8714A}"/>
    <dgm:cxn modelId="{CE9AADB7-ECA5-4409-B8F7-4DA3DEE77395}" type="presParOf" srcId="{31CE7976-6B52-4720-BC32-830309A4DEB1}" destId="{4FC63979-2280-4170-8045-F0AAF46B14E0}" srcOrd="0" destOrd="0" presId="urn:microsoft.com/office/officeart/2016/7/layout/BasicLinearProcessNumbered"/>
    <dgm:cxn modelId="{F6233CD7-3DBA-4DD4-8448-C3F5CC01545E}" type="presParOf" srcId="{4FC63979-2280-4170-8045-F0AAF46B14E0}" destId="{5F2084DF-6B34-4948-B001-7B702A655520}" srcOrd="0" destOrd="0" presId="urn:microsoft.com/office/officeart/2016/7/layout/BasicLinearProcessNumbered"/>
    <dgm:cxn modelId="{6281E22A-7A71-4F62-818F-CC7369EE8BC0}" type="presParOf" srcId="{4FC63979-2280-4170-8045-F0AAF46B14E0}" destId="{998D40C4-9E60-446E-A5BC-6870341DA3CE}" srcOrd="1" destOrd="0" presId="urn:microsoft.com/office/officeart/2016/7/layout/BasicLinearProcessNumbered"/>
    <dgm:cxn modelId="{99B7E23D-1C9F-4C5D-8F5D-15B8B661072F}" type="presParOf" srcId="{4FC63979-2280-4170-8045-F0AAF46B14E0}" destId="{BFCA5515-2F66-4A0C-A64D-44C0F94CF3E2}" srcOrd="2" destOrd="0" presId="urn:microsoft.com/office/officeart/2016/7/layout/BasicLinearProcessNumbered"/>
    <dgm:cxn modelId="{03D2371B-913E-49EF-AC37-5F9750ADA9DD}" type="presParOf" srcId="{4FC63979-2280-4170-8045-F0AAF46B14E0}" destId="{7E7ED5FB-FB41-45A5-BAD6-67D5014AD2A1}" srcOrd="3" destOrd="0" presId="urn:microsoft.com/office/officeart/2016/7/layout/BasicLinearProcessNumbered"/>
    <dgm:cxn modelId="{20B2FB14-010D-4C51-9918-4ED87FE0A5CD}" type="presParOf" srcId="{31CE7976-6B52-4720-BC32-830309A4DEB1}" destId="{5BE6C9C7-E2CD-41B4-A850-0552407505E5}" srcOrd="1" destOrd="0" presId="urn:microsoft.com/office/officeart/2016/7/layout/BasicLinearProcessNumbered"/>
    <dgm:cxn modelId="{C821D054-9D32-40E5-9511-0E186E5D0FCF}" type="presParOf" srcId="{31CE7976-6B52-4720-BC32-830309A4DEB1}" destId="{8EAFB8EA-0456-4F46-80BD-7FC143DDE29E}" srcOrd="2" destOrd="0" presId="urn:microsoft.com/office/officeart/2016/7/layout/BasicLinearProcessNumbered"/>
    <dgm:cxn modelId="{858A8640-F771-48A0-83D8-58E0AF18A73E}" type="presParOf" srcId="{8EAFB8EA-0456-4F46-80BD-7FC143DDE29E}" destId="{C076DB2C-08E2-4D11-BCF0-7FA9534FEC59}" srcOrd="0" destOrd="0" presId="urn:microsoft.com/office/officeart/2016/7/layout/BasicLinearProcessNumbered"/>
    <dgm:cxn modelId="{640FC9DB-7C14-476B-B208-584165B257F8}" type="presParOf" srcId="{8EAFB8EA-0456-4F46-80BD-7FC143DDE29E}" destId="{E4FD68F7-3DFE-487D-81F6-3F17E10520AB}" srcOrd="1" destOrd="0" presId="urn:microsoft.com/office/officeart/2016/7/layout/BasicLinearProcessNumbered"/>
    <dgm:cxn modelId="{749A3F0A-6BDA-41DE-839B-992C1358A11F}" type="presParOf" srcId="{8EAFB8EA-0456-4F46-80BD-7FC143DDE29E}" destId="{E3D329F9-584F-4BD9-AF4A-BCCA2772BF76}" srcOrd="2" destOrd="0" presId="urn:microsoft.com/office/officeart/2016/7/layout/BasicLinearProcessNumbered"/>
    <dgm:cxn modelId="{C7CA2A03-5C5E-4F2E-8E9F-DBDBD35BC750}" type="presParOf" srcId="{8EAFB8EA-0456-4F46-80BD-7FC143DDE29E}" destId="{D26617E4-B271-47A0-BD11-95460DEE24DF}" srcOrd="3" destOrd="0" presId="urn:microsoft.com/office/officeart/2016/7/layout/BasicLinearProcessNumbered"/>
    <dgm:cxn modelId="{5E4CD2DD-E0CC-44C3-969D-948AE9CE7620}" type="presParOf" srcId="{31CE7976-6B52-4720-BC32-830309A4DEB1}" destId="{B3643C39-D2A7-4511-95D0-432C69EB06F7}" srcOrd="3" destOrd="0" presId="urn:microsoft.com/office/officeart/2016/7/layout/BasicLinearProcessNumbered"/>
    <dgm:cxn modelId="{35EF7DAD-7BB3-43BF-8BED-EE014A0EAAFE}" type="presParOf" srcId="{31CE7976-6B52-4720-BC32-830309A4DEB1}" destId="{B0D1AD95-101A-4BBD-816C-14C47E7DE2C0}" srcOrd="4" destOrd="0" presId="urn:microsoft.com/office/officeart/2016/7/layout/BasicLinearProcessNumbered"/>
    <dgm:cxn modelId="{0D259ABC-494C-4955-A8C2-8D8AD2821C6A}" type="presParOf" srcId="{B0D1AD95-101A-4BBD-816C-14C47E7DE2C0}" destId="{B0A132B3-61C4-4E57-815C-751090CC8969}" srcOrd="0" destOrd="0" presId="urn:microsoft.com/office/officeart/2016/7/layout/BasicLinearProcessNumbered"/>
    <dgm:cxn modelId="{806D9ED0-42A2-4194-9498-77C372204A25}" type="presParOf" srcId="{B0D1AD95-101A-4BBD-816C-14C47E7DE2C0}" destId="{68A63845-CE56-4C4D-9630-89C8CDD76D40}" srcOrd="1" destOrd="0" presId="urn:microsoft.com/office/officeart/2016/7/layout/BasicLinearProcessNumbered"/>
    <dgm:cxn modelId="{F288C3A2-5DB0-47CB-A736-E93F8D0D15A7}" type="presParOf" srcId="{B0D1AD95-101A-4BBD-816C-14C47E7DE2C0}" destId="{E7253E76-0CE1-44CA-909E-8B6267EE5051}" srcOrd="2" destOrd="0" presId="urn:microsoft.com/office/officeart/2016/7/layout/BasicLinearProcessNumbered"/>
    <dgm:cxn modelId="{7C55DC16-B4DF-4A86-A559-C410137C8CF7}" type="presParOf" srcId="{B0D1AD95-101A-4BBD-816C-14C47E7DE2C0}" destId="{8A373414-A8F3-491E-B17E-1300CE00D6CB}"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A6F1547-BB92-455A-916C-8DF92E1D3587}" type="doc">
      <dgm:prSet loTypeId="urn:microsoft.com/office/officeart/2018/5/layout/IconCircleLabelList" loCatId="icon" qsTypeId="urn:microsoft.com/office/officeart/2005/8/quickstyle/simple1" qsCatId="simple" csTypeId="urn:microsoft.com/office/officeart/2018/5/colors/Iconchunking_neutralicon_colorful2" csCatId="colorful" phldr="1"/>
      <dgm:spPr/>
      <dgm:t>
        <a:bodyPr/>
        <a:lstStyle/>
        <a:p>
          <a:endParaRPr lang="en-US"/>
        </a:p>
      </dgm:t>
    </dgm:pt>
    <dgm:pt modelId="{A8444502-A62F-4D85-8E3D-2B66C46DF274}">
      <dgm:prSet/>
      <dgm:spPr/>
      <dgm:t>
        <a:bodyPr/>
        <a:lstStyle/>
        <a:p>
          <a:pPr>
            <a:defRPr cap="all"/>
          </a:pPr>
          <a:r>
            <a:rPr lang="en-US" b="1" dirty="0">
              <a:latin typeface="Times New Roman" panose="02020603050405020304" pitchFamily="18" charset="0"/>
              <a:cs typeface="Times New Roman" panose="02020603050405020304" pitchFamily="18" charset="0"/>
            </a:rPr>
            <a:t>Slip Hazards</a:t>
          </a:r>
        </a:p>
        <a:p>
          <a:pPr>
            <a:defRPr cap="all"/>
          </a:pPr>
          <a:r>
            <a:rPr lang="en-US" dirty="0">
              <a:effectLst/>
              <a:latin typeface="Times New Roman" panose="02020603050405020304" pitchFamily="18" charset="0"/>
              <a:ea typeface="Calibri" panose="020F0502020204030204" pitchFamily="34" charset="0"/>
              <a:cs typeface="Times New Roman" panose="02020603050405020304" pitchFamily="18" charset="0"/>
            </a:rPr>
            <a:t>(Campus Elysium, 2017).</a:t>
          </a:r>
          <a:endParaRPr lang="en-US" dirty="0">
            <a:latin typeface="Times New Roman" panose="02020603050405020304" pitchFamily="18" charset="0"/>
            <a:cs typeface="Times New Roman" panose="02020603050405020304" pitchFamily="18" charset="0"/>
          </a:endParaRPr>
        </a:p>
      </dgm:t>
    </dgm:pt>
    <dgm:pt modelId="{38E9E20B-5CB9-4B55-BBA1-6E28C58FBA7B}" type="parTrans" cxnId="{76BF0414-177C-400D-B6FD-69073584201A}">
      <dgm:prSet/>
      <dgm:spPr/>
      <dgm:t>
        <a:bodyPr/>
        <a:lstStyle/>
        <a:p>
          <a:endParaRPr lang="en-US"/>
        </a:p>
      </dgm:t>
    </dgm:pt>
    <dgm:pt modelId="{17AD3F32-5FFB-445E-AA16-B4B5DC01C38C}" type="sibTrans" cxnId="{76BF0414-177C-400D-B6FD-69073584201A}">
      <dgm:prSet/>
      <dgm:spPr/>
      <dgm:t>
        <a:bodyPr/>
        <a:lstStyle/>
        <a:p>
          <a:endParaRPr lang="en-US"/>
        </a:p>
      </dgm:t>
    </dgm:pt>
    <dgm:pt modelId="{E9EB7560-33A3-4FB3-8989-146C33847684}">
      <dgm:prSet/>
      <dgm:spPr/>
      <dgm:t>
        <a:bodyPr/>
        <a:lstStyle/>
        <a:p>
          <a:pPr>
            <a:defRPr cap="all"/>
          </a:pPr>
          <a:r>
            <a:rPr lang="en-US" b="1">
              <a:latin typeface="Times New Roman" panose="02020603050405020304" pitchFamily="18" charset="0"/>
              <a:cs typeface="Times New Roman" panose="02020603050405020304" pitchFamily="18" charset="0"/>
            </a:rPr>
            <a:t>Chemical Exposure</a:t>
          </a:r>
          <a:endParaRPr lang="en-US">
            <a:latin typeface="Times New Roman" panose="02020603050405020304" pitchFamily="18" charset="0"/>
            <a:cs typeface="Times New Roman" panose="02020603050405020304" pitchFamily="18" charset="0"/>
          </a:endParaRPr>
        </a:p>
      </dgm:t>
    </dgm:pt>
    <dgm:pt modelId="{EF657FC6-9691-460A-B3C8-B3D7A4E10250}" type="parTrans" cxnId="{69CFD31E-F602-4DE4-9F9E-45E1F8CD664B}">
      <dgm:prSet/>
      <dgm:spPr/>
      <dgm:t>
        <a:bodyPr/>
        <a:lstStyle/>
        <a:p>
          <a:endParaRPr lang="en-US"/>
        </a:p>
      </dgm:t>
    </dgm:pt>
    <dgm:pt modelId="{729D8A9A-770A-44A7-9FBC-A79AB3CE03C1}" type="sibTrans" cxnId="{69CFD31E-F602-4DE4-9F9E-45E1F8CD664B}">
      <dgm:prSet/>
      <dgm:spPr/>
      <dgm:t>
        <a:bodyPr/>
        <a:lstStyle/>
        <a:p>
          <a:endParaRPr lang="en-US"/>
        </a:p>
      </dgm:t>
    </dgm:pt>
    <dgm:pt modelId="{580237CD-3F76-48C6-9288-545C7E1F8358}">
      <dgm:prSet/>
      <dgm:spPr/>
      <dgm:t>
        <a:bodyPr/>
        <a:lstStyle/>
        <a:p>
          <a:pPr>
            <a:defRPr cap="all"/>
          </a:pPr>
          <a:r>
            <a:rPr lang="en-US" b="1">
              <a:latin typeface="Times New Roman" panose="02020603050405020304" pitchFamily="18" charset="0"/>
              <a:cs typeface="Times New Roman" panose="02020603050405020304" pitchFamily="18" charset="0"/>
            </a:rPr>
            <a:t>Musculoskeletal Injuries</a:t>
          </a:r>
          <a:endParaRPr lang="en-US">
            <a:latin typeface="Times New Roman" panose="02020603050405020304" pitchFamily="18" charset="0"/>
            <a:cs typeface="Times New Roman" panose="02020603050405020304" pitchFamily="18" charset="0"/>
          </a:endParaRPr>
        </a:p>
      </dgm:t>
    </dgm:pt>
    <dgm:pt modelId="{8A641072-19EB-4D9B-83DC-26BD85B62806}" type="parTrans" cxnId="{0E8E7109-00D9-43CB-B98F-B85D71AD018F}">
      <dgm:prSet/>
      <dgm:spPr/>
      <dgm:t>
        <a:bodyPr/>
        <a:lstStyle/>
        <a:p>
          <a:endParaRPr lang="en-US"/>
        </a:p>
      </dgm:t>
    </dgm:pt>
    <dgm:pt modelId="{8CA49656-05D0-4534-BF48-7769CE4731D0}" type="sibTrans" cxnId="{0E8E7109-00D9-43CB-B98F-B85D71AD018F}">
      <dgm:prSet/>
      <dgm:spPr/>
      <dgm:t>
        <a:bodyPr/>
        <a:lstStyle/>
        <a:p>
          <a:endParaRPr lang="en-US"/>
        </a:p>
      </dgm:t>
    </dgm:pt>
    <dgm:pt modelId="{5D7557FF-9B5F-403E-AE2B-9FED1C6F570E}">
      <dgm:prSet/>
      <dgm:spPr/>
      <dgm:t>
        <a:bodyPr/>
        <a:lstStyle/>
        <a:p>
          <a:pPr>
            <a:defRPr cap="all"/>
          </a:pPr>
          <a:r>
            <a:rPr lang="en-US" b="1">
              <a:latin typeface="Times New Roman" panose="02020603050405020304" pitchFamily="18" charset="0"/>
              <a:cs typeface="Times New Roman" panose="02020603050405020304" pitchFamily="18" charset="0"/>
            </a:rPr>
            <a:t>Electrical Hazards</a:t>
          </a:r>
          <a:endParaRPr lang="en-US">
            <a:latin typeface="Times New Roman" panose="02020603050405020304" pitchFamily="18" charset="0"/>
            <a:cs typeface="Times New Roman" panose="02020603050405020304" pitchFamily="18" charset="0"/>
          </a:endParaRPr>
        </a:p>
      </dgm:t>
    </dgm:pt>
    <dgm:pt modelId="{223A068E-42D0-4662-B70A-0E054A3B6E99}" type="parTrans" cxnId="{4928A3BE-81E6-430B-90AF-2C54CCF46453}">
      <dgm:prSet/>
      <dgm:spPr/>
      <dgm:t>
        <a:bodyPr/>
        <a:lstStyle/>
        <a:p>
          <a:endParaRPr lang="en-US"/>
        </a:p>
      </dgm:t>
    </dgm:pt>
    <dgm:pt modelId="{79E2D834-25A6-433F-A05A-BC20748A1CCD}" type="sibTrans" cxnId="{4928A3BE-81E6-430B-90AF-2C54CCF46453}">
      <dgm:prSet/>
      <dgm:spPr/>
      <dgm:t>
        <a:bodyPr/>
        <a:lstStyle/>
        <a:p>
          <a:endParaRPr lang="en-US"/>
        </a:p>
      </dgm:t>
    </dgm:pt>
    <dgm:pt modelId="{F84C0C16-27A0-4A4B-80BC-416A93D4A310}" type="pres">
      <dgm:prSet presAssocID="{1A6F1547-BB92-455A-916C-8DF92E1D3587}" presName="root" presStyleCnt="0">
        <dgm:presLayoutVars>
          <dgm:dir/>
          <dgm:resizeHandles val="exact"/>
        </dgm:presLayoutVars>
      </dgm:prSet>
      <dgm:spPr/>
    </dgm:pt>
    <dgm:pt modelId="{CC716C19-DB06-4545-A96E-63CE5AB0D18A}" type="pres">
      <dgm:prSet presAssocID="{A8444502-A62F-4D85-8E3D-2B66C46DF274}" presName="compNode" presStyleCnt="0"/>
      <dgm:spPr/>
    </dgm:pt>
    <dgm:pt modelId="{58EAD730-F503-4CD6-86D3-9A374B72482B}" type="pres">
      <dgm:prSet presAssocID="{A8444502-A62F-4D85-8E3D-2B66C46DF274}" presName="iconBgRect" presStyleLbl="bgShp" presStyleIdx="0" presStyleCnt="4"/>
      <dgm:spPr/>
    </dgm:pt>
    <dgm:pt modelId="{9CD68B33-3298-4A56-8320-15C35898CD46}" type="pres">
      <dgm:prSet presAssocID="{A8444502-A62F-4D85-8E3D-2B66C46DF27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rning"/>
        </a:ext>
      </dgm:extLst>
    </dgm:pt>
    <dgm:pt modelId="{168EEB57-DA07-4AF8-8F1A-E1FEE2C5EC44}" type="pres">
      <dgm:prSet presAssocID="{A8444502-A62F-4D85-8E3D-2B66C46DF274}" presName="spaceRect" presStyleCnt="0"/>
      <dgm:spPr/>
    </dgm:pt>
    <dgm:pt modelId="{46D69B48-D42F-4D67-B422-969A67CD45D3}" type="pres">
      <dgm:prSet presAssocID="{A8444502-A62F-4D85-8E3D-2B66C46DF274}" presName="textRect" presStyleLbl="revTx" presStyleIdx="0" presStyleCnt="4">
        <dgm:presLayoutVars>
          <dgm:chMax val="1"/>
          <dgm:chPref val="1"/>
        </dgm:presLayoutVars>
      </dgm:prSet>
      <dgm:spPr/>
    </dgm:pt>
    <dgm:pt modelId="{DE1947C4-E04D-4AC5-81C8-D7CD5796CA55}" type="pres">
      <dgm:prSet presAssocID="{17AD3F32-5FFB-445E-AA16-B4B5DC01C38C}" presName="sibTrans" presStyleCnt="0"/>
      <dgm:spPr/>
    </dgm:pt>
    <dgm:pt modelId="{5CE9C668-346A-4EF9-9D12-C2B165EC189F}" type="pres">
      <dgm:prSet presAssocID="{E9EB7560-33A3-4FB3-8989-146C33847684}" presName="compNode" presStyleCnt="0"/>
      <dgm:spPr/>
    </dgm:pt>
    <dgm:pt modelId="{A631199B-4828-4202-9C0E-8194DC59B3DD}" type="pres">
      <dgm:prSet presAssocID="{E9EB7560-33A3-4FB3-8989-146C33847684}" presName="iconBgRect" presStyleLbl="bgShp" presStyleIdx="1" presStyleCnt="4"/>
      <dgm:spPr/>
    </dgm:pt>
    <dgm:pt modelId="{FA35F860-A4AA-48D8-B929-E206AAB2D60E}" type="pres">
      <dgm:prSet presAssocID="{E9EB7560-33A3-4FB3-8989-146C3384768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lask"/>
        </a:ext>
      </dgm:extLst>
    </dgm:pt>
    <dgm:pt modelId="{63F2F6DA-06DD-433E-85AA-8F1CB8286507}" type="pres">
      <dgm:prSet presAssocID="{E9EB7560-33A3-4FB3-8989-146C33847684}" presName="spaceRect" presStyleCnt="0"/>
      <dgm:spPr/>
    </dgm:pt>
    <dgm:pt modelId="{F8246BF1-73D7-47B3-9615-4143260C380D}" type="pres">
      <dgm:prSet presAssocID="{E9EB7560-33A3-4FB3-8989-146C33847684}" presName="textRect" presStyleLbl="revTx" presStyleIdx="1" presStyleCnt="4">
        <dgm:presLayoutVars>
          <dgm:chMax val="1"/>
          <dgm:chPref val="1"/>
        </dgm:presLayoutVars>
      </dgm:prSet>
      <dgm:spPr/>
    </dgm:pt>
    <dgm:pt modelId="{A8980034-EAE2-4929-9756-C8E8348CE936}" type="pres">
      <dgm:prSet presAssocID="{729D8A9A-770A-44A7-9FBC-A79AB3CE03C1}" presName="sibTrans" presStyleCnt="0"/>
      <dgm:spPr/>
    </dgm:pt>
    <dgm:pt modelId="{859E7476-CC2C-42D0-BE14-D634451AAA86}" type="pres">
      <dgm:prSet presAssocID="{580237CD-3F76-48C6-9288-545C7E1F8358}" presName="compNode" presStyleCnt="0"/>
      <dgm:spPr/>
    </dgm:pt>
    <dgm:pt modelId="{CFD37D1E-8044-42BD-879F-C12C07011F12}" type="pres">
      <dgm:prSet presAssocID="{580237CD-3F76-48C6-9288-545C7E1F8358}" presName="iconBgRect" presStyleLbl="bgShp" presStyleIdx="2" presStyleCnt="4"/>
      <dgm:spPr/>
    </dgm:pt>
    <dgm:pt modelId="{73742878-F648-4965-9814-FD7C6D666369}" type="pres">
      <dgm:prSet presAssocID="{580237CD-3F76-48C6-9288-545C7E1F835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dical"/>
        </a:ext>
      </dgm:extLst>
    </dgm:pt>
    <dgm:pt modelId="{D8C6C1A3-7C0C-4CAC-8076-AA7029287429}" type="pres">
      <dgm:prSet presAssocID="{580237CD-3F76-48C6-9288-545C7E1F8358}" presName="spaceRect" presStyleCnt="0"/>
      <dgm:spPr/>
    </dgm:pt>
    <dgm:pt modelId="{61721874-CE0E-4C59-855D-DBC300624648}" type="pres">
      <dgm:prSet presAssocID="{580237CD-3F76-48C6-9288-545C7E1F8358}" presName="textRect" presStyleLbl="revTx" presStyleIdx="2" presStyleCnt="4">
        <dgm:presLayoutVars>
          <dgm:chMax val="1"/>
          <dgm:chPref val="1"/>
        </dgm:presLayoutVars>
      </dgm:prSet>
      <dgm:spPr/>
    </dgm:pt>
    <dgm:pt modelId="{FE3382D8-09FF-4D57-AB8D-403A69033873}" type="pres">
      <dgm:prSet presAssocID="{8CA49656-05D0-4534-BF48-7769CE4731D0}" presName="sibTrans" presStyleCnt="0"/>
      <dgm:spPr/>
    </dgm:pt>
    <dgm:pt modelId="{178AB4BC-EED3-4A63-9CD3-A1D98A586D6B}" type="pres">
      <dgm:prSet presAssocID="{5D7557FF-9B5F-403E-AE2B-9FED1C6F570E}" presName="compNode" presStyleCnt="0"/>
      <dgm:spPr/>
    </dgm:pt>
    <dgm:pt modelId="{4A899AB6-A092-4505-B8B4-3DFE52B583E3}" type="pres">
      <dgm:prSet presAssocID="{5D7557FF-9B5F-403E-AE2B-9FED1C6F570E}" presName="iconBgRect" presStyleLbl="bgShp" presStyleIdx="3" presStyleCnt="4"/>
      <dgm:spPr/>
    </dgm:pt>
    <dgm:pt modelId="{E94366F4-CB24-4300-B145-998FF65230CB}" type="pres">
      <dgm:prSet presAssocID="{5D7557FF-9B5F-403E-AE2B-9FED1C6F570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gh Voltage"/>
        </a:ext>
      </dgm:extLst>
    </dgm:pt>
    <dgm:pt modelId="{40AACB5D-3A5A-4AEA-8AD3-587D4820F4B0}" type="pres">
      <dgm:prSet presAssocID="{5D7557FF-9B5F-403E-AE2B-9FED1C6F570E}" presName="spaceRect" presStyleCnt="0"/>
      <dgm:spPr/>
    </dgm:pt>
    <dgm:pt modelId="{3BD28FFC-BD5B-453F-A6F2-81D2019FACFF}" type="pres">
      <dgm:prSet presAssocID="{5D7557FF-9B5F-403E-AE2B-9FED1C6F570E}" presName="textRect" presStyleLbl="revTx" presStyleIdx="3" presStyleCnt="4">
        <dgm:presLayoutVars>
          <dgm:chMax val="1"/>
          <dgm:chPref val="1"/>
        </dgm:presLayoutVars>
      </dgm:prSet>
      <dgm:spPr/>
    </dgm:pt>
  </dgm:ptLst>
  <dgm:cxnLst>
    <dgm:cxn modelId="{0E8E7109-00D9-43CB-B98F-B85D71AD018F}" srcId="{1A6F1547-BB92-455A-916C-8DF92E1D3587}" destId="{580237CD-3F76-48C6-9288-545C7E1F8358}" srcOrd="2" destOrd="0" parTransId="{8A641072-19EB-4D9B-83DC-26BD85B62806}" sibTransId="{8CA49656-05D0-4534-BF48-7769CE4731D0}"/>
    <dgm:cxn modelId="{76BF0414-177C-400D-B6FD-69073584201A}" srcId="{1A6F1547-BB92-455A-916C-8DF92E1D3587}" destId="{A8444502-A62F-4D85-8E3D-2B66C46DF274}" srcOrd="0" destOrd="0" parTransId="{38E9E20B-5CB9-4B55-BBA1-6E28C58FBA7B}" sibTransId="{17AD3F32-5FFB-445E-AA16-B4B5DC01C38C}"/>
    <dgm:cxn modelId="{69CFD31E-F602-4DE4-9F9E-45E1F8CD664B}" srcId="{1A6F1547-BB92-455A-916C-8DF92E1D3587}" destId="{E9EB7560-33A3-4FB3-8989-146C33847684}" srcOrd="1" destOrd="0" parTransId="{EF657FC6-9691-460A-B3C8-B3D7A4E10250}" sibTransId="{729D8A9A-770A-44A7-9FBC-A79AB3CE03C1}"/>
    <dgm:cxn modelId="{BD85262E-7599-48EB-B2AA-E2106AAD69FD}" type="presOf" srcId="{1A6F1547-BB92-455A-916C-8DF92E1D3587}" destId="{F84C0C16-27A0-4A4B-80BC-416A93D4A310}" srcOrd="0" destOrd="0" presId="urn:microsoft.com/office/officeart/2018/5/layout/IconCircleLabelList"/>
    <dgm:cxn modelId="{8F516567-0453-4A95-AB01-2D080D703E65}" type="presOf" srcId="{5D7557FF-9B5F-403E-AE2B-9FED1C6F570E}" destId="{3BD28FFC-BD5B-453F-A6F2-81D2019FACFF}" srcOrd="0" destOrd="0" presId="urn:microsoft.com/office/officeart/2018/5/layout/IconCircleLabelList"/>
    <dgm:cxn modelId="{1E9C366F-FF33-42EC-B7E2-C2D118A95226}" type="presOf" srcId="{A8444502-A62F-4D85-8E3D-2B66C46DF274}" destId="{46D69B48-D42F-4D67-B422-969A67CD45D3}" srcOrd="0" destOrd="0" presId="urn:microsoft.com/office/officeart/2018/5/layout/IconCircleLabelList"/>
    <dgm:cxn modelId="{29D4C371-412F-49D1-87C7-B27C191145A4}" type="presOf" srcId="{E9EB7560-33A3-4FB3-8989-146C33847684}" destId="{F8246BF1-73D7-47B3-9615-4143260C380D}" srcOrd="0" destOrd="0" presId="urn:microsoft.com/office/officeart/2018/5/layout/IconCircleLabelList"/>
    <dgm:cxn modelId="{D4DAA1A8-69CC-487B-A3DF-470EC46E2169}" type="presOf" srcId="{580237CD-3F76-48C6-9288-545C7E1F8358}" destId="{61721874-CE0E-4C59-855D-DBC300624648}" srcOrd="0" destOrd="0" presId="urn:microsoft.com/office/officeart/2018/5/layout/IconCircleLabelList"/>
    <dgm:cxn modelId="{4928A3BE-81E6-430B-90AF-2C54CCF46453}" srcId="{1A6F1547-BB92-455A-916C-8DF92E1D3587}" destId="{5D7557FF-9B5F-403E-AE2B-9FED1C6F570E}" srcOrd="3" destOrd="0" parTransId="{223A068E-42D0-4662-B70A-0E054A3B6E99}" sibTransId="{79E2D834-25A6-433F-A05A-BC20748A1CCD}"/>
    <dgm:cxn modelId="{79E58BA4-588E-4FE7-BCAD-C1FD280F9444}" type="presParOf" srcId="{F84C0C16-27A0-4A4B-80BC-416A93D4A310}" destId="{CC716C19-DB06-4545-A96E-63CE5AB0D18A}" srcOrd="0" destOrd="0" presId="urn:microsoft.com/office/officeart/2018/5/layout/IconCircleLabelList"/>
    <dgm:cxn modelId="{6079A5A5-622E-4BEE-8064-12945A5CF41F}" type="presParOf" srcId="{CC716C19-DB06-4545-A96E-63CE5AB0D18A}" destId="{58EAD730-F503-4CD6-86D3-9A374B72482B}" srcOrd="0" destOrd="0" presId="urn:microsoft.com/office/officeart/2018/5/layout/IconCircleLabelList"/>
    <dgm:cxn modelId="{9A239C5F-215D-4130-B9FE-91A1CD6A0934}" type="presParOf" srcId="{CC716C19-DB06-4545-A96E-63CE5AB0D18A}" destId="{9CD68B33-3298-4A56-8320-15C35898CD46}" srcOrd="1" destOrd="0" presId="urn:microsoft.com/office/officeart/2018/5/layout/IconCircleLabelList"/>
    <dgm:cxn modelId="{D150B931-5D67-48AD-AC35-830D7DB7960A}" type="presParOf" srcId="{CC716C19-DB06-4545-A96E-63CE5AB0D18A}" destId="{168EEB57-DA07-4AF8-8F1A-E1FEE2C5EC44}" srcOrd="2" destOrd="0" presId="urn:microsoft.com/office/officeart/2018/5/layout/IconCircleLabelList"/>
    <dgm:cxn modelId="{6ACDF1C0-E5B0-44E1-BDC6-0E381C332B9E}" type="presParOf" srcId="{CC716C19-DB06-4545-A96E-63CE5AB0D18A}" destId="{46D69B48-D42F-4D67-B422-969A67CD45D3}" srcOrd="3" destOrd="0" presId="urn:microsoft.com/office/officeart/2018/5/layout/IconCircleLabelList"/>
    <dgm:cxn modelId="{AFECE005-3A34-4DB1-A146-ACBE7178ECA9}" type="presParOf" srcId="{F84C0C16-27A0-4A4B-80BC-416A93D4A310}" destId="{DE1947C4-E04D-4AC5-81C8-D7CD5796CA55}" srcOrd="1" destOrd="0" presId="urn:microsoft.com/office/officeart/2018/5/layout/IconCircleLabelList"/>
    <dgm:cxn modelId="{7CC436A3-8F83-4F1B-B2B7-2394B8FF969A}" type="presParOf" srcId="{F84C0C16-27A0-4A4B-80BC-416A93D4A310}" destId="{5CE9C668-346A-4EF9-9D12-C2B165EC189F}" srcOrd="2" destOrd="0" presId="urn:microsoft.com/office/officeart/2018/5/layout/IconCircleLabelList"/>
    <dgm:cxn modelId="{C3D56F47-1516-4397-8565-C90424836E0A}" type="presParOf" srcId="{5CE9C668-346A-4EF9-9D12-C2B165EC189F}" destId="{A631199B-4828-4202-9C0E-8194DC59B3DD}" srcOrd="0" destOrd="0" presId="urn:microsoft.com/office/officeart/2018/5/layout/IconCircleLabelList"/>
    <dgm:cxn modelId="{DC00CAA8-124D-40E3-BE42-98672C0D2E13}" type="presParOf" srcId="{5CE9C668-346A-4EF9-9D12-C2B165EC189F}" destId="{FA35F860-A4AA-48D8-B929-E206AAB2D60E}" srcOrd="1" destOrd="0" presId="urn:microsoft.com/office/officeart/2018/5/layout/IconCircleLabelList"/>
    <dgm:cxn modelId="{6DC434FB-3E1D-457E-9DA5-E8B6E67FB919}" type="presParOf" srcId="{5CE9C668-346A-4EF9-9D12-C2B165EC189F}" destId="{63F2F6DA-06DD-433E-85AA-8F1CB8286507}" srcOrd="2" destOrd="0" presId="urn:microsoft.com/office/officeart/2018/5/layout/IconCircleLabelList"/>
    <dgm:cxn modelId="{BA7D3470-ADEF-4C51-972D-20D08B07DFE7}" type="presParOf" srcId="{5CE9C668-346A-4EF9-9D12-C2B165EC189F}" destId="{F8246BF1-73D7-47B3-9615-4143260C380D}" srcOrd="3" destOrd="0" presId="urn:microsoft.com/office/officeart/2018/5/layout/IconCircleLabelList"/>
    <dgm:cxn modelId="{2C95AA6D-A77A-4D2D-9F72-04E5EB90EE64}" type="presParOf" srcId="{F84C0C16-27A0-4A4B-80BC-416A93D4A310}" destId="{A8980034-EAE2-4929-9756-C8E8348CE936}" srcOrd="3" destOrd="0" presId="urn:microsoft.com/office/officeart/2018/5/layout/IconCircleLabelList"/>
    <dgm:cxn modelId="{BA0258C7-3B28-40C2-A545-6127220FCB76}" type="presParOf" srcId="{F84C0C16-27A0-4A4B-80BC-416A93D4A310}" destId="{859E7476-CC2C-42D0-BE14-D634451AAA86}" srcOrd="4" destOrd="0" presId="urn:microsoft.com/office/officeart/2018/5/layout/IconCircleLabelList"/>
    <dgm:cxn modelId="{D24FC1F1-B395-4F88-B0E2-793EDD116C26}" type="presParOf" srcId="{859E7476-CC2C-42D0-BE14-D634451AAA86}" destId="{CFD37D1E-8044-42BD-879F-C12C07011F12}" srcOrd="0" destOrd="0" presId="urn:microsoft.com/office/officeart/2018/5/layout/IconCircleLabelList"/>
    <dgm:cxn modelId="{0F2D8047-ACF5-49EA-B350-82820A180AF0}" type="presParOf" srcId="{859E7476-CC2C-42D0-BE14-D634451AAA86}" destId="{73742878-F648-4965-9814-FD7C6D666369}" srcOrd="1" destOrd="0" presId="urn:microsoft.com/office/officeart/2018/5/layout/IconCircleLabelList"/>
    <dgm:cxn modelId="{61BEF226-936E-486B-9DB0-4F640CEC089F}" type="presParOf" srcId="{859E7476-CC2C-42D0-BE14-D634451AAA86}" destId="{D8C6C1A3-7C0C-4CAC-8076-AA7029287429}" srcOrd="2" destOrd="0" presId="urn:microsoft.com/office/officeart/2018/5/layout/IconCircleLabelList"/>
    <dgm:cxn modelId="{108395AF-370C-4082-90B6-566402CFD16B}" type="presParOf" srcId="{859E7476-CC2C-42D0-BE14-D634451AAA86}" destId="{61721874-CE0E-4C59-855D-DBC300624648}" srcOrd="3" destOrd="0" presId="urn:microsoft.com/office/officeart/2018/5/layout/IconCircleLabelList"/>
    <dgm:cxn modelId="{D54AC9A1-048D-4D82-85CD-04D0D8DDE771}" type="presParOf" srcId="{F84C0C16-27A0-4A4B-80BC-416A93D4A310}" destId="{FE3382D8-09FF-4D57-AB8D-403A69033873}" srcOrd="5" destOrd="0" presId="urn:microsoft.com/office/officeart/2018/5/layout/IconCircleLabelList"/>
    <dgm:cxn modelId="{FF643B36-6A89-49F6-B8DE-07003AB8F159}" type="presParOf" srcId="{F84C0C16-27A0-4A4B-80BC-416A93D4A310}" destId="{178AB4BC-EED3-4A63-9CD3-A1D98A586D6B}" srcOrd="6" destOrd="0" presId="urn:microsoft.com/office/officeart/2018/5/layout/IconCircleLabelList"/>
    <dgm:cxn modelId="{A9E9716F-96C5-4D74-A3EC-7B07D7793BD0}" type="presParOf" srcId="{178AB4BC-EED3-4A63-9CD3-A1D98A586D6B}" destId="{4A899AB6-A092-4505-B8B4-3DFE52B583E3}" srcOrd="0" destOrd="0" presId="urn:microsoft.com/office/officeart/2018/5/layout/IconCircleLabelList"/>
    <dgm:cxn modelId="{90A31360-3D18-430F-9820-7D1A163177C6}" type="presParOf" srcId="{178AB4BC-EED3-4A63-9CD3-A1D98A586D6B}" destId="{E94366F4-CB24-4300-B145-998FF65230CB}" srcOrd="1" destOrd="0" presId="urn:microsoft.com/office/officeart/2018/5/layout/IconCircleLabelList"/>
    <dgm:cxn modelId="{D6CB223A-C0EA-426A-8D23-3EF85B205A85}" type="presParOf" srcId="{178AB4BC-EED3-4A63-9CD3-A1D98A586D6B}" destId="{40AACB5D-3A5A-4AEA-8AD3-587D4820F4B0}" srcOrd="2" destOrd="0" presId="urn:microsoft.com/office/officeart/2018/5/layout/IconCircleLabelList"/>
    <dgm:cxn modelId="{5A4BE595-23AA-46DB-9FCA-A5F66E0F7735}" type="presParOf" srcId="{178AB4BC-EED3-4A63-9CD3-A1D98A586D6B}" destId="{3BD28FFC-BD5B-453F-A6F2-81D2019FACFF}"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ED1BB0-12AD-42DB-927A-B20D1DAF575A}">
      <dsp:nvSpPr>
        <dsp:cNvPr id="0" name=""/>
        <dsp:cNvSpPr/>
      </dsp:nvSpPr>
      <dsp:spPr>
        <a:xfrm>
          <a:off x="1566131" y="83897"/>
          <a:ext cx="1512000" cy="1512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BAAD2D2-DB8D-40EF-85BD-FE93508EBF17}">
      <dsp:nvSpPr>
        <dsp:cNvPr id="0" name=""/>
        <dsp:cNvSpPr/>
      </dsp:nvSpPr>
      <dsp:spPr>
        <a:xfrm>
          <a:off x="162131" y="1776204"/>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555750">
            <a:lnSpc>
              <a:spcPct val="100000"/>
            </a:lnSpc>
            <a:spcBef>
              <a:spcPct val="0"/>
            </a:spcBef>
            <a:spcAft>
              <a:spcPct val="35000"/>
            </a:spcAft>
            <a:buNone/>
            <a:defRPr b="1"/>
          </a:pPr>
          <a:r>
            <a:rPr lang="en-US" sz="3500" b="1" kern="1200" dirty="0">
              <a:latin typeface="Times New Roman" panose="02020603050405020304" pitchFamily="18" charset="0"/>
              <a:cs typeface="Times New Roman" panose="02020603050405020304" pitchFamily="18" charset="0"/>
            </a:rPr>
            <a:t>Preparation</a:t>
          </a:r>
          <a:endParaRPr lang="en-US" sz="3500" kern="1200" dirty="0">
            <a:latin typeface="Times New Roman" panose="02020603050405020304" pitchFamily="18" charset="0"/>
            <a:cs typeface="Times New Roman" panose="02020603050405020304" pitchFamily="18" charset="0"/>
          </a:endParaRPr>
        </a:p>
      </dsp:txBody>
      <dsp:txXfrm>
        <a:off x="162131" y="1776204"/>
        <a:ext cx="4320000" cy="648000"/>
      </dsp:txXfrm>
    </dsp:sp>
    <dsp:sp modelId="{17F498C9-ED7F-4993-A178-299906F20ABC}">
      <dsp:nvSpPr>
        <dsp:cNvPr id="0" name=""/>
        <dsp:cNvSpPr/>
      </dsp:nvSpPr>
      <dsp:spPr>
        <a:xfrm>
          <a:off x="162131" y="2508068"/>
          <a:ext cx="4320000" cy="1769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755650">
            <a:lnSpc>
              <a:spcPct val="100000"/>
            </a:lnSpc>
            <a:spcBef>
              <a:spcPct val="0"/>
            </a:spcBef>
            <a:spcAft>
              <a:spcPct val="35000"/>
            </a:spcAft>
            <a:buNone/>
          </a:pPr>
          <a:r>
            <a:rPr lang="en-US" sz="1700" kern="1200" dirty="0">
              <a:latin typeface="Times New Roman" panose="02020603050405020304" pitchFamily="18" charset="0"/>
              <a:cs typeface="Times New Roman" panose="02020603050405020304" pitchFamily="18" charset="0"/>
            </a:rPr>
            <a:t>Assemble a comprehensive assortment of cleaning goods, including disinfectants, window cleaners, all-purpose cleansers, and environmentally friendly alternatives.</a:t>
          </a:r>
        </a:p>
        <a:p>
          <a:pPr marL="0" lvl="0" indent="0" algn="just" defTabSz="755650">
            <a:lnSpc>
              <a:spcPct val="100000"/>
            </a:lnSpc>
            <a:spcBef>
              <a:spcPct val="0"/>
            </a:spcBef>
            <a:spcAft>
              <a:spcPct val="35000"/>
            </a:spcAft>
            <a:buNone/>
          </a:pPr>
          <a:r>
            <a:rPr lang="en-US" sz="1700" kern="1200" dirty="0">
              <a:latin typeface="Times New Roman" panose="02020603050405020304" pitchFamily="18" charset="0"/>
              <a:cs typeface="Times New Roman" panose="02020603050405020304" pitchFamily="18" charset="0"/>
            </a:rPr>
            <a:t>Maintain a comfortable and well-ventilated office environment by periodically opening doors and windows (Francis, 2019).</a:t>
          </a:r>
        </a:p>
      </dsp:txBody>
      <dsp:txXfrm>
        <a:off x="162131" y="2508068"/>
        <a:ext cx="4320000" cy="1769018"/>
      </dsp:txXfrm>
    </dsp:sp>
    <dsp:sp modelId="{6E39646E-D17B-4748-92AF-B3853763DE7A}">
      <dsp:nvSpPr>
        <dsp:cNvPr id="0" name=""/>
        <dsp:cNvSpPr/>
      </dsp:nvSpPr>
      <dsp:spPr>
        <a:xfrm>
          <a:off x="6642131" y="83897"/>
          <a:ext cx="1512000" cy="1512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803AC9-8490-4DB8-9059-65EC10141F55}">
      <dsp:nvSpPr>
        <dsp:cNvPr id="0" name=""/>
        <dsp:cNvSpPr/>
      </dsp:nvSpPr>
      <dsp:spPr>
        <a:xfrm>
          <a:off x="5238131" y="1776204"/>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555750">
            <a:lnSpc>
              <a:spcPct val="100000"/>
            </a:lnSpc>
            <a:spcBef>
              <a:spcPct val="0"/>
            </a:spcBef>
            <a:spcAft>
              <a:spcPct val="35000"/>
            </a:spcAft>
            <a:buNone/>
            <a:defRPr b="1"/>
          </a:pPr>
          <a:r>
            <a:rPr lang="en-US" sz="3500" b="1" kern="1200" dirty="0">
              <a:latin typeface="Times New Roman" panose="02020603050405020304" pitchFamily="18" charset="0"/>
              <a:cs typeface="Times New Roman" panose="02020603050405020304" pitchFamily="18" charset="0"/>
            </a:rPr>
            <a:t>Personal Safety Check</a:t>
          </a:r>
          <a:endParaRPr lang="en-US" sz="3500" kern="1200" dirty="0">
            <a:latin typeface="Times New Roman" panose="02020603050405020304" pitchFamily="18" charset="0"/>
            <a:cs typeface="Times New Roman" panose="02020603050405020304" pitchFamily="18" charset="0"/>
          </a:endParaRPr>
        </a:p>
      </dsp:txBody>
      <dsp:txXfrm>
        <a:off x="5238131" y="1776204"/>
        <a:ext cx="4320000" cy="648000"/>
      </dsp:txXfrm>
    </dsp:sp>
    <dsp:sp modelId="{6182D8DD-CD65-4ECC-AA03-8FFE40BCFF62}">
      <dsp:nvSpPr>
        <dsp:cNvPr id="0" name=""/>
        <dsp:cNvSpPr/>
      </dsp:nvSpPr>
      <dsp:spPr>
        <a:xfrm>
          <a:off x="5238131" y="2508068"/>
          <a:ext cx="4320000" cy="1769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755650">
            <a:lnSpc>
              <a:spcPct val="100000"/>
            </a:lnSpc>
            <a:spcBef>
              <a:spcPct val="0"/>
            </a:spcBef>
            <a:spcAft>
              <a:spcPct val="35000"/>
            </a:spcAft>
            <a:buNone/>
          </a:pPr>
          <a:r>
            <a:rPr lang="en-US" sz="1700" kern="1200" dirty="0">
              <a:latin typeface="Times New Roman" panose="02020603050405020304" pitchFamily="18" charset="0"/>
              <a:cs typeface="Times New Roman" panose="02020603050405020304" pitchFamily="18" charset="0"/>
            </a:rPr>
            <a:t>Verify the usage of Personal Protective Equipment (PPE), such as non-slip gloves and footwear.</a:t>
          </a:r>
        </a:p>
        <a:p>
          <a:pPr marL="0" lvl="0" indent="0" algn="just" defTabSz="755650">
            <a:lnSpc>
              <a:spcPct val="100000"/>
            </a:lnSpc>
            <a:spcBef>
              <a:spcPct val="0"/>
            </a:spcBef>
            <a:spcAft>
              <a:spcPct val="35000"/>
            </a:spcAft>
            <a:buNone/>
          </a:pPr>
          <a:r>
            <a:rPr lang="en-US" sz="1700" kern="1200" dirty="0">
              <a:latin typeface="Times New Roman" panose="02020603050405020304" pitchFamily="18" charset="0"/>
              <a:cs typeface="Times New Roman" panose="02020603050405020304" pitchFamily="18" charset="0"/>
            </a:rPr>
            <a:t>Before usage, ensure that none of the cleaning equipment is damaged.</a:t>
          </a:r>
        </a:p>
      </dsp:txBody>
      <dsp:txXfrm>
        <a:off x="5238131" y="2508068"/>
        <a:ext cx="4320000" cy="17690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2084DF-6B34-4948-B001-7B702A655520}">
      <dsp:nvSpPr>
        <dsp:cNvPr id="0" name=""/>
        <dsp:cNvSpPr/>
      </dsp:nvSpPr>
      <dsp:spPr>
        <a:xfrm>
          <a:off x="0" y="0"/>
          <a:ext cx="3143249" cy="4022725"/>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5060" tIns="330200" rIns="245060" bIns="330200" numCol="1" spcCol="1270" anchor="t" anchorCtr="0">
          <a:noAutofit/>
        </a:bodyPr>
        <a:lstStyle/>
        <a:p>
          <a:pPr marL="0" lvl="0" indent="0" algn="l" defTabSz="755650">
            <a:lnSpc>
              <a:spcPct val="90000"/>
            </a:lnSpc>
            <a:spcBef>
              <a:spcPct val="0"/>
            </a:spcBef>
            <a:spcAft>
              <a:spcPct val="35000"/>
            </a:spcAft>
            <a:buNone/>
          </a:pPr>
          <a:r>
            <a:rPr lang="en-US" sz="1700" b="1" kern="1200" dirty="0">
              <a:latin typeface="Times New Roman" panose="02020603050405020304" pitchFamily="18" charset="0"/>
              <a:cs typeface="Times New Roman" panose="02020603050405020304" pitchFamily="18" charset="0"/>
            </a:rPr>
            <a:t>Cleaning Procedure </a:t>
          </a:r>
          <a:endParaRPr lang="en-US" sz="1700" kern="1200" dirty="0">
            <a:latin typeface="Times New Roman" panose="02020603050405020304" pitchFamily="18" charset="0"/>
            <a:cs typeface="Times New Roman" panose="02020603050405020304" pitchFamily="18" charset="0"/>
          </a:endParaRPr>
        </a:p>
        <a:p>
          <a:pPr marL="114300" lvl="1" indent="-114300" algn="just" defTabSz="577850">
            <a:lnSpc>
              <a:spcPct val="90000"/>
            </a:lnSpc>
            <a:spcBef>
              <a:spcPct val="0"/>
            </a:spcBef>
            <a:spcAft>
              <a:spcPct val="15000"/>
            </a:spcAft>
            <a:buChar char="•"/>
          </a:pPr>
          <a:r>
            <a:rPr lang="en-US" sz="1300" kern="1200" dirty="0">
              <a:latin typeface="Times New Roman" panose="02020603050405020304" pitchFamily="18" charset="0"/>
              <a:cs typeface="Times New Roman" panose="02020603050405020304" pitchFamily="18" charset="0"/>
            </a:rPr>
            <a:t>Commencing from the highest point and progressing downwards, dust and filth accumulate in the areas that require cleaning (Cottrell, 2019).</a:t>
          </a:r>
        </a:p>
      </dsp:txBody>
      <dsp:txXfrm>
        <a:off x="0" y="1528635"/>
        <a:ext cx="3143249" cy="2413635"/>
      </dsp:txXfrm>
    </dsp:sp>
    <dsp:sp modelId="{998D40C4-9E60-446E-A5BC-6870341DA3CE}">
      <dsp:nvSpPr>
        <dsp:cNvPr id="0" name=""/>
        <dsp:cNvSpPr/>
      </dsp:nvSpPr>
      <dsp:spPr>
        <a:xfrm>
          <a:off x="968216" y="402272"/>
          <a:ext cx="1206817" cy="1206817"/>
        </a:xfrm>
        <a:prstGeom prst="ellips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4088" tIns="12700" rIns="94088"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144950" y="579006"/>
        <a:ext cx="853349" cy="853349"/>
      </dsp:txXfrm>
    </dsp:sp>
    <dsp:sp modelId="{BFCA5515-2F66-4A0C-A64D-44C0F94CF3E2}">
      <dsp:nvSpPr>
        <dsp:cNvPr id="0" name=""/>
        <dsp:cNvSpPr/>
      </dsp:nvSpPr>
      <dsp:spPr>
        <a:xfrm>
          <a:off x="0" y="4022653"/>
          <a:ext cx="3143249" cy="72"/>
        </a:xfrm>
        <a:prstGeom prst="rect">
          <a:avLst/>
        </a:prstGeom>
        <a:solidFill>
          <a:schemeClr val="accent2">
            <a:hueOff val="7808"/>
            <a:satOff val="-5375"/>
            <a:lumOff val="-1373"/>
            <a:alphaOff val="0"/>
          </a:schemeClr>
        </a:solidFill>
        <a:ln w="15875" cap="flat" cmpd="sng" algn="ctr">
          <a:solidFill>
            <a:schemeClr val="accent2">
              <a:hueOff val="7808"/>
              <a:satOff val="-5375"/>
              <a:lumOff val="-137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76DB2C-08E2-4D11-BCF0-7FA9534FEC59}">
      <dsp:nvSpPr>
        <dsp:cNvPr id="0" name=""/>
        <dsp:cNvSpPr/>
      </dsp:nvSpPr>
      <dsp:spPr>
        <a:xfrm>
          <a:off x="3457574" y="0"/>
          <a:ext cx="3143249" cy="4022725"/>
        </a:xfrm>
        <a:prstGeom prst="rect">
          <a:avLst/>
        </a:prstGeom>
        <a:solidFill>
          <a:schemeClr val="accent2">
            <a:tint val="40000"/>
            <a:alpha val="90000"/>
            <a:hueOff val="123599"/>
            <a:satOff val="-11908"/>
            <a:lumOff val="-1255"/>
            <a:alphaOff val="0"/>
          </a:schemeClr>
        </a:solidFill>
        <a:ln w="15875" cap="flat" cmpd="sng" algn="ctr">
          <a:solidFill>
            <a:schemeClr val="accent2">
              <a:tint val="40000"/>
              <a:alpha val="90000"/>
              <a:hueOff val="123599"/>
              <a:satOff val="-11908"/>
              <a:lumOff val="-125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5060" tIns="330200" rIns="245060" bIns="330200" numCol="1" spcCol="1270" anchor="t" anchorCtr="0">
          <a:noAutofit/>
        </a:bodyPr>
        <a:lstStyle/>
        <a:p>
          <a:pPr marL="0" lvl="0" indent="0" algn="l" defTabSz="755650">
            <a:lnSpc>
              <a:spcPct val="90000"/>
            </a:lnSpc>
            <a:spcBef>
              <a:spcPct val="0"/>
            </a:spcBef>
            <a:spcAft>
              <a:spcPct val="35000"/>
            </a:spcAft>
            <a:buNone/>
          </a:pPr>
          <a:r>
            <a:rPr lang="en-US" sz="1700" b="1" kern="1200" dirty="0">
              <a:latin typeface="Times New Roman" panose="02020603050405020304" pitchFamily="18" charset="0"/>
              <a:cs typeface="Times New Roman" panose="02020603050405020304" pitchFamily="18" charset="0"/>
            </a:rPr>
            <a:t>Managing Linens and Bedding</a:t>
          </a:r>
          <a:r>
            <a:rPr lang="en-US" sz="1700" kern="1200" dirty="0">
              <a:latin typeface="Times New Roman" panose="02020603050405020304" pitchFamily="18" charset="0"/>
              <a:cs typeface="Times New Roman" panose="02020603050405020304" pitchFamily="18" charset="0"/>
            </a:rPr>
            <a:t> </a:t>
          </a:r>
        </a:p>
        <a:p>
          <a:pPr marL="114300" lvl="1" indent="-114300" algn="just" defTabSz="577850">
            <a:lnSpc>
              <a:spcPct val="90000"/>
            </a:lnSpc>
            <a:spcBef>
              <a:spcPct val="0"/>
            </a:spcBef>
            <a:spcAft>
              <a:spcPct val="15000"/>
            </a:spcAft>
            <a:buChar char="•"/>
          </a:pPr>
          <a:r>
            <a:rPr lang="en-US" sz="1300" kern="1200" dirty="0">
              <a:latin typeface="Times New Roman" panose="02020603050405020304" pitchFamily="18" charset="0"/>
              <a:cs typeface="Times New Roman" panose="02020603050405020304" pitchFamily="18" charset="0"/>
            </a:rPr>
            <a:t>Adhere to these procedures when dealing with soiled fabrics to </a:t>
          </a:r>
          <a:r>
            <a:rPr lang="en-US" sz="1300" kern="1200" dirty="0" err="1">
              <a:latin typeface="Times New Roman" panose="02020603050405020304" pitchFamily="18" charset="0"/>
              <a:cs typeface="Times New Roman" panose="02020603050405020304" pitchFamily="18" charset="0"/>
            </a:rPr>
            <a:t>minimise</a:t>
          </a:r>
          <a:r>
            <a:rPr lang="en-US" sz="1300" kern="1200" dirty="0">
              <a:latin typeface="Times New Roman" panose="02020603050405020304" pitchFamily="18" charset="0"/>
              <a:cs typeface="Times New Roman" panose="02020603050405020304" pitchFamily="18" charset="0"/>
            </a:rPr>
            <a:t> the likelihood of contact with bodily fluids.</a:t>
          </a:r>
        </a:p>
        <a:p>
          <a:pPr marL="114300" lvl="1" indent="-114300" algn="just" defTabSz="577850">
            <a:lnSpc>
              <a:spcPct val="90000"/>
            </a:lnSpc>
            <a:spcBef>
              <a:spcPct val="0"/>
            </a:spcBef>
            <a:spcAft>
              <a:spcPct val="15000"/>
            </a:spcAft>
            <a:buChar char="•"/>
          </a:pPr>
          <a:r>
            <a:rPr lang="en-US" sz="1300" kern="1200" dirty="0">
              <a:latin typeface="Times New Roman" panose="02020603050405020304" pitchFamily="18" charset="0"/>
              <a:cs typeface="Times New Roman" panose="02020603050405020304" pitchFamily="18" charset="0"/>
            </a:rPr>
            <a:t>Exercise caution when handling soiled linens; promptly change attire and cleanse hands after contact.</a:t>
          </a:r>
        </a:p>
      </dsp:txBody>
      <dsp:txXfrm>
        <a:off x="3457574" y="1528635"/>
        <a:ext cx="3143249" cy="2413635"/>
      </dsp:txXfrm>
    </dsp:sp>
    <dsp:sp modelId="{E4FD68F7-3DFE-487D-81F6-3F17E10520AB}">
      <dsp:nvSpPr>
        <dsp:cNvPr id="0" name=""/>
        <dsp:cNvSpPr/>
      </dsp:nvSpPr>
      <dsp:spPr>
        <a:xfrm>
          <a:off x="4425791" y="402272"/>
          <a:ext cx="1206817" cy="1206817"/>
        </a:xfrm>
        <a:prstGeom prst="ellipse">
          <a:avLst/>
        </a:prstGeom>
        <a:solidFill>
          <a:schemeClr val="accent2">
            <a:hueOff val="15615"/>
            <a:satOff val="-10750"/>
            <a:lumOff val="-2745"/>
            <a:alphaOff val="0"/>
          </a:schemeClr>
        </a:solidFill>
        <a:ln w="15875" cap="flat" cmpd="sng" algn="ctr">
          <a:solidFill>
            <a:schemeClr val="accent2">
              <a:hueOff val="15615"/>
              <a:satOff val="-10750"/>
              <a:lumOff val="-2745"/>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4088" tIns="12700" rIns="94088"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602525" y="579006"/>
        <a:ext cx="853349" cy="853349"/>
      </dsp:txXfrm>
    </dsp:sp>
    <dsp:sp modelId="{E3D329F9-584F-4BD9-AF4A-BCCA2772BF76}">
      <dsp:nvSpPr>
        <dsp:cNvPr id="0" name=""/>
        <dsp:cNvSpPr/>
      </dsp:nvSpPr>
      <dsp:spPr>
        <a:xfrm>
          <a:off x="3457574" y="4022653"/>
          <a:ext cx="3143249" cy="72"/>
        </a:xfrm>
        <a:prstGeom prst="rect">
          <a:avLst/>
        </a:prstGeom>
        <a:solidFill>
          <a:schemeClr val="accent2">
            <a:hueOff val="23423"/>
            <a:satOff val="-16126"/>
            <a:lumOff val="-4118"/>
            <a:alphaOff val="0"/>
          </a:schemeClr>
        </a:solidFill>
        <a:ln w="15875" cap="flat" cmpd="sng" algn="ctr">
          <a:solidFill>
            <a:schemeClr val="accent2">
              <a:hueOff val="23423"/>
              <a:satOff val="-16126"/>
              <a:lumOff val="-411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A132B3-61C4-4E57-815C-751090CC8969}">
      <dsp:nvSpPr>
        <dsp:cNvPr id="0" name=""/>
        <dsp:cNvSpPr/>
      </dsp:nvSpPr>
      <dsp:spPr>
        <a:xfrm>
          <a:off x="6915149" y="0"/>
          <a:ext cx="3143249" cy="4022725"/>
        </a:xfrm>
        <a:prstGeom prst="rect">
          <a:avLst/>
        </a:prstGeom>
        <a:solidFill>
          <a:schemeClr val="accent2">
            <a:tint val="40000"/>
            <a:alpha val="90000"/>
            <a:hueOff val="247198"/>
            <a:satOff val="-23816"/>
            <a:lumOff val="-2511"/>
            <a:alphaOff val="0"/>
          </a:schemeClr>
        </a:solidFill>
        <a:ln w="15875" cap="flat" cmpd="sng" algn="ctr">
          <a:solidFill>
            <a:schemeClr val="accent2">
              <a:tint val="40000"/>
              <a:alpha val="90000"/>
              <a:hueOff val="247198"/>
              <a:satOff val="-23816"/>
              <a:lumOff val="-251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5060" tIns="330200" rIns="245060" bIns="330200" numCol="1" spcCol="1270" anchor="t" anchorCtr="0">
          <a:noAutofit/>
        </a:bodyPr>
        <a:lstStyle/>
        <a:p>
          <a:pPr marL="0" lvl="0" indent="0" algn="l" defTabSz="755650">
            <a:lnSpc>
              <a:spcPct val="90000"/>
            </a:lnSpc>
            <a:spcBef>
              <a:spcPct val="0"/>
            </a:spcBef>
            <a:spcAft>
              <a:spcPct val="35000"/>
            </a:spcAft>
            <a:buNone/>
          </a:pPr>
          <a:r>
            <a:rPr lang="en-US" sz="1700" b="1" kern="1200" dirty="0">
              <a:latin typeface="Times New Roman" panose="02020603050405020304" pitchFamily="18" charset="0"/>
              <a:cs typeface="Times New Roman" panose="02020603050405020304" pitchFamily="18" charset="0"/>
            </a:rPr>
            <a:t>Concluding Examination </a:t>
          </a:r>
          <a:endParaRPr lang="en-US" sz="1700" kern="1200" dirty="0">
            <a:latin typeface="Times New Roman" panose="02020603050405020304" pitchFamily="18" charset="0"/>
            <a:cs typeface="Times New Roman" panose="02020603050405020304" pitchFamily="18" charset="0"/>
          </a:endParaRPr>
        </a:p>
        <a:p>
          <a:pPr marL="114300" lvl="1" indent="-114300" algn="just" defTabSz="577850">
            <a:lnSpc>
              <a:spcPct val="90000"/>
            </a:lnSpc>
            <a:spcBef>
              <a:spcPct val="0"/>
            </a:spcBef>
            <a:spcAft>
              <a:spcPct val="15000"/>
            </a:spcAft>
            <a:buChar char="•"/>
          </a:pPr>
          <a:r>
            <a:rPr lang="en-US" sz="1300" kern="1200" dirty="0">
              <a:latin typeface="Times New Roman" panose="02020603050405020304" pitchFamily="18" charset="0"/>
              <a:cs typeface="Times New Roman" panose="02020603050405020304" pitchFamily="18" charset="0"/>
            </a:rPr>
            <a:t>Arrange all the cleaning tools in their appropriate locations for future </a:t>
          </a:r>
          <a:r>
            <a:rPr lang="en-US" sz="1300" kern="1200" dirty="0" err="1">
              <a:latin typeface="Times New Roman" panose="02020603050405020304" pitchFamily="18" charset="0"/>
              <a:cs typeface="Times New Roman" panose="02020603050405020304" pitchFamily="18" charset="0"/>
            </a:rPr>
            <a:t>utilisation</a:t>
          </a:r>
          <a:r>
            <a:rPr lang="en-US" sz="1300" kern="1200" dirty="0">
              <a:latin typeface="Times New Roman" panose="02020603050405020304" pitchFamily="18" charset="0"/>
              <a:cs typeface="Times New Roman" panose="02020603050405020304" pitchFamily="18" charset="0"/>
            </a:rPr>
            <a:t>.</a:t>
          </a:r>
        </a:p>
      </dsp:txBody>
      <dsp:txXfrm>
        <a:off x="6915149" y="1528635"/>
        <a:ext cx="3143249" cy="2413635"/>
      </dsp:txXfrm>
    </dsp:sp>
    <dsp:sp modelId="{68A63845-CE56-4C4D-9630-89C8CDD76D40}">
      <dsp:nvSpPr>
        <dsp:cNvPr id="0" name=""/>
        <dsp:cNvSpPr/>
      </dsp:nvSpPr>
      <dsp:spPr>
        <a:xfrm>
          <a:off x="7883366" y="402272"/>
          <a:ext cx="1206817" cy="1206817"/>
        </a:xfrm>
        <a:prstGeom prst="ellipse">
          <a:avLst/>
        </a:prstGeom>
        <a:solidFill>
          <a:schemeClr val="accent2">
            <a:hueOff val="31230"/>
            <a:satOff val="-21501"/>
            <a:lumOff val="-5490"/>
            <a:alphaOff val="0"/>
          </a:schemeClr>
        </a:solidFill>
        <a:ln w="15875" cap="flat" cmpd="sng" algn="ctr">
          <a:solidFill>
            <a:schemeClr val="accent2">
              <a:hueOff val="31230"/>
              <a:satOff val="-21501"/>
              <a:lumOff val="-549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4088" tIns="12700" rIns="94088"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060100" y="579006"/>
        <a:ext cx="853349" cy="853349"/>
      </dsp:txXfrm>
    </dsp:sp>
    <dsp:sp modelId="{E7253E76-0CE1-44CA-909E-8B6267EE5051}">
      <dsp:nvSpPr>
        <dsp:cNvPr id="0" name=""/>
        <dsp:cNvSpPr/>
      </dsp:nvSpPr>
      <dsp:spPr>
        <a:xfrm>
          <a:off x="6915149" y="4022653"/>
          <a:ext cx="3143249" cy="72"/>
        </a:xfrm>
        <a:prstGeom prst="rect">
          <a:avLst/>
        </a:prstGeom>
        <a:solidFill>
          <a:schemeClr val="accent2">
            <a:hueOff val="39038"/>
            <a:satOff val="-26876"/>
            <a:lumOff val="-6863"/>
            <a:alphaOff val="0"/>
          </a:schemeClr>
        </a:solidFill>
        <a:ln w="15875" cap="flat" cmpd="sng" algn="ctr">
          <a:solidFill>
            <a:schemeClr val="accent2">
              <a:hueOff val="39038"/>
              <a:satOff val="-26876"/>
              <a:lumOff val="-686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EAD730-F503-4CD6-86D3-9A374B72482B}">
      <dsp:nvSpPr>
        <dsp:cNvPr id="0" name=""/>
        <dsp:cNvSpPr/>
      </dsp:nvSpPr>
      <dsp:spPr>
        <a:xfrm>
          <a:off x="1023524" y="1665"/>
          <a:ext cx="925365" cy="92536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D68B33-3298-4A56-8320-15C35898CD46}">
      <dsp:nvSpPr>
        <dsp:cNvPr id="0" name=""/>
        <dsp:cNvSpPr/>
      </dsp:nvSpPr>
      <dsp:spPr>
        <a:xfrm>
          <a:off x="1220733" y="198874"/>
          <a:ext cx="530947" cy="5309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6D69B48-D42F-4D67-B422-969A67CD45D3}">
      <dsp:nvSpPr>
        <dsp:cNvPr id="0" name=""/>
        <dsp:cNvSpPr/>
      </dsp:nvSpPr>
      <dsp:spPr>
        <a:xfrm>
          <a:off x="727710" y="1215259"/>
          <a:ext cx="1516992" cy="60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b="1" kern="1200" dirty="0">
              <a:latin typeface="Times New Roman" panose="02020603050405020304" pitchFamily="18" charset="0"/>
              <a:cs typeface="Times New Roman" panose="02020603050405020304" pitchFamily="18" charset="0"/>
            </a:rPr>
            <a:t>Slip Hazards</a:t>
          </a:r>
        </a:p>
        <a:p>
          <a:pPr marL="0" lvl="0" indent="0" algn="ctr" defTabSz="488950">
            <a:lnSpc>
              <a:spcPct val="90000"/>
            </a:lnSpc>
            <a:spcBef>
              <a:spcPct val="0"/>
            </a:spcBef>
            <a:spcAft>
              <a:spcPct val="35000"/>
            </a:spcAft>
            <a:buNone/>
            <a:defRPr cap="all"/>
          </a:pPr>
          <a:r>
            <a:rPr lang="en-US" sz="1100" kern="1200" dirty="0">
              <a:effectLst/>
              <a:latin typeface="Times New Roman" panose="02020603050405020304" pitchFamily="18" charset="0"/>
              <a:ea typeface="Calibri" panose="020F0502020204030204" pitchFamily="34" charset="0"/>
              <a:cs typeface="Times New Roman" panose="02020603050405020304" pitchFamily="18" charset="0"/>
            </a:rPr>
            <a:t>(Campus Elysium, 2017).</a:t>
          </a:r>
          <a:endParaRPr lang="en-US" sz="1100" kern="1200" dirty="0">
            <a:latin typeface="Times New Roman" panose="02020603050405020304" pitchFamily="18" charset="0"/>
            <a:cs typeface="Times New Roman" panose="02020603050405020304" pitchFamily="18" charset="0"/>
          </a:endParaRPr>
        </a:p>
      </dsp:txBody>
      <dsp:txXfrm>
        <a:off x="727710" y="1215259"/>
        <a:ext cx="1516992" cy="606796"/>
      </dsp:txXfrm>
    </dsp:sp>
    <dsp:sp modelId="{A631199B-4828-4202-9C0E-8194DC59B3DD}">
      <dsp:nvSpPr>
        <dsp:cNvPr id="0" name=""/>
        <dsp:cNvSpPr/>
      </dsp:nvSpPr>
      <dsp:spPr>
        <a:xfrm>
          <a:off x="2805990" y="1665"/>
          <a:ext cx="925365" cy="925365"/>
        </a:xfrm>
        <a:prstGeom prst="ellipse">
          <a:avLst/>
        </a:prstGeom>
        <a:solidFill>
          <a:schemeClr val="accent2">
            <a:hueOff val="13013"/>
            <a:satOff val="-8959"/>
            <a:lumOff val="-2288"/>
            <a:alphaOff val="0"/>
          </a:schemeClr>
        </a:solidFill>
        <a:ln>
          <a:noFill/>
        </a:ln>
        <a:effectLst/>
      </dsp:spPr>
      <dsp:style>
        <a:lnRef idx="0">
          <a:scrgbClr r="0" g="0" b="0"/>
        </a:lnRef>
        <a:fillRef idx="1">
          <a:scrgbClr r="0" g="0" b="0"/>
        </a:fillRef>
        <a:effectRef idx="0">
          <a:scrgbClr r="0" g="0" b="0"/>
        </a:effectRef>
        <a:fontRef idx="minor"/>
      </dsp:style>
    </dsp:sp>
    <dsp:sp modelId="{FA35F860-A4AA-48D8-B929-E206AAB2D60E}">
      <dsp:nvSpPr>
        <dsp:cNvPr id="0" name=""/>
        <dsp:cNvSpPr/>
      </dsp:nvSpPr>
      <dsp:spPr>
        <a:xfrm>
          <a:off x="3003199" y="198874"/>
          <a:ext cx="530947" cy="5309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8246BF1-73D7-47B3-9615-4143260C380D}">
      <dsp:nvSpPr>
        <dsp:cNvPr id="0" name=""/>
        <dsp:cNvSpPr/>
      </dsp:nvSpPr>
      <dsp:spPr>
        <a:xfrm>
          <a:off x="2510176" y="1215259"/>
          <a:ext cx="1516992" cy="60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b="1" kern="1200">
              <a:latin typeface="Times New Roman" panose="02020603050405020304" pitchFamily="18" charset="0"/>
              <a:cs typeface="Times New Roman" panose="02020603050405020304" pitchFamily="18" charset="0"/>
            </a:rPr>
            <a:t>Chemical Exposure</a:t>
          </a:r>
          <a:endParaRPr lang="en-US" sz="1100" kern="1200">
            <a:latin typeface="Times New Roman" panose="02020603050405020304" pitchFamily="18" charset="0"/>
            <a:cs typeface="Times New Roman" panose="02020603050405020304" pitchFamily="18" charset="0"/>
          </a:endParaRPr>
        </a:p>
      </dsp:txBody>
      <dsp:txXfrm>
        <a:off x="2510176" y="1215259"/>
        <a:ext cx="1516992" cy="606796"/>
      </dsp:txXfrm>
    </dsp:sp>
    <dsp:sp modelId="{CFD37D1E-8044-42BD-879F-C12C07011F12}">
      <dsp:nvSpPr>
        <dsp:cNvPr id="0" name=""/>
        <dsp:cNvSpPr/>
      </dsp:nvSpPr>
      <dsp:spPr>
        <a:xfrm>
          <a:off x="1023524" y="2201304"/>
          <a:ext cx="925365" cy="925365"/>
        </a:xfrm>
        <a:prstGeom prst="ellipse">
          <a:avLst/>
        </a:prstGeom>
        <a:solidFill>
          <a:schemeClr val="accent2">
            <a:hueOff val="26025"/>
            <a:satOff val="-17917"/>
            <a:lumOff val="-4575"/>
            <a:alphaOff val="0"/>
          </a:schemeClr>
        </a:solidFill>
        <a:ln>
          <a:noFill/>
        </a:ln>
        <a:effectLst/>
      </dsp:spPr>
      <dsp:style>
        <a:lnRef idx="0">
          <a:scrgbClr r="0" g="0" b="0"/>
        </a:lnRef>
        <a:fillRef idx="1">
          <a:scrgbClr r="0" g="0" b="0"/>
        </a:fillRef>
        <a:effectRef idx="0">
          <a:scrgbClr r="0" g="0" b="0"/>
        </a:effectRef>
        <a:fontRef idx="minor"/>
      </dsp:style>
    </dsp:sp>
    <dsp:sp modelId="{73742878-F648-4965-9814-FD7C6D666369}">
      <dsp:nvSpPr>
        <dsp:cNvPr id="0" name=""/>
        <dsp:cNvSpPr/>
      </dsp:nvSpPr>
      <dsp:spPr>
        <a:xfrm>
          <a:off x="1220733" y="2398513"/>
          <a:ext cx="530947" cy="5309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1721874-CE0E-4C59-855D-DBC300624648}">
      <dsp:nvSpPr>
        <dsp:cNvPr id="0" name=""/>
        <dsp:cNvSpPr/>
      </dsp:nvSpPr>
      <dsp:spPr>
        <a:xfrm>
          <a:off x="727710" y="3414897"/>
          <a:ext cx="1516992" cy="60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b="1" kern="1200">
              <a:latin typeface="Times New Roman" panose="02020603050405020304" pitchFamily="18" charset="0"/>
              <a:cs typeface="Times New Roman" panose="02020603050405020304" pitchFamily="18" charset="0"/>
            </a:rPr>
            <a:t>Musculoskeletal Injuries</a:t>
          </a:r>
          <a:endParaRPr lang="en-US" sz="1100" kern="1200">
            <a:latin typeface="Times New Roman" panose="02020603050405020304" pitchFamily="18" charset="0"/>
            <a:cs typeface="Times New Roman" panose="02020603050405020304" pitchFamily="18" charset="0"/>
          </a:endParaRPr>
        </a:p>
      </dsp:txBody>
      <dsp:txXfrm>
        <a:off x="727710" y="3414897"/>
        <a:ext cx="1516992" cy="606796"/>
      </dsp:txXfrm>
    </dsp:sp>
    <dsp:sp modelId="{4A899AB6-A092-4505-B8B4-3DFE52B583E3}">
      <dsp:nvSpPr>
        <dsp:cNvPr id="0" name=""/>
        <dsp:cNvSpPr/>
      </dsp:nvSpPr>
      <dsp:spPr>
        <a:xfrm>
          <a:off x="2805990" y="2201304"/>
          <a:ext cx="925365" cy="925365"/>
        </a:xfrm>
        <a:prstGeom prst="ellipse">
          <a:avLst/>
        </a:prstGeom>
        <a:solidFill>
          <a:schemeClr val="accent2">
            <a:hueOff val="39038"/>
            <a:satOff val="-26876"/>
            <a:lumOff val="-6863"/>
            <a:alphaOff val="0"/>
          </a:schemeClr>
        </a:solidFill>
        <a:ln>
          <a:noFill/>
        </a:ln>
        <a:effectLst/>
      </dsp:spPr>
      <dsp:style>
        <a:lnRef idx="0">
          <a:scrgbClr r="0" g="0" b="0"/>
        </a:lnRef>
        <a:fillRef idx="1">
          <a:scrgbClr r="0" g="0" b="0"/>
        </a:fillRef>
        <a:effectRef idx="0">
          <a:scrgbClr r="0" g="0" b="0"/>
        </a:effectRef>
        <a:fontRef idx="minor"/>
      </dsp:style>
    </dsp:sp>
    <dsp:sp modelId="{E94366F4-CB24-4300-B145-998FF65230CB}">
      <dsp:nvSpPr>
        <dsp:cNvPr id="0" name=""/>
        <dsp:cNvSpPr/>
      </dsp:nvSpPr>
      <dsp:spPr>
        <a:xfrm>
          <a:off x="3003199" y="2398513"/>
          <a:ext cx="530947" cy="53094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BD28FFC-BD5B-453F-A6F2-81D2019FACFF}">
      <dsp:nvSpPr>
        <dsp:cNvPr id="0" name=""/>
        <dsp:cNvSpPr/>
      </dsp:nvSpPr>
      <dsp:spPr>
        <a:xfrm>
          <a:off x="2510176" y="3414897"/>
          <a:ext cx="1516992" cy="60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b="1" kern="1200">
              <a:latin typeface="Times New Roman" panose="02020603050405020304" pitchFamily="18" charset="0"/>
              <a:cs typeface="Times New Roman" panose="02020603050405020304" pitchFamily="18" charset="0"/>
            </a:rPr>
            <a:t>Electrical Hazards</a:t>
          </a:r>
          <a:endParaRPr lang="en-US" sz="1100" kern="1200">
            <a:latin typeface="Times New Roman" panose="02020603050405020304" pitchFamily="18" charset="0"/>
            <a:cs typeface="Times New Roman" panose="02020603050405020304" pitchFamily="18" charset="0"/>
          </a:endParaRPr>
        </a:p>
      </dsp:txBody>
      <dsp:txXfrm>
        <a:off x="2510176" y="3414897"/>
        <a:ext cx="1516992" cy="606796"/>
      </dsp:txXfrm>
    </dsp:sp>
  </dsp:spTree>
</dsp:drawing>
</file>

<file path=ppt/diagrams/layout1.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C4B38F-E9BA-49CE-AC63-1EB9D644F15E}" type="datetimeFigureOut">
              <a:rPr lang="en-GB" smtClean="0"/>
              <a:t>22/02/2024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3DEE62-34CB-4E0B-B41C-7E4BAED2C136}" type="slidenum">
              <a:rPr lang="en-GB" smtClean="0"/>
              <a:t>‹#›</a:t>
            </a:fld>
            <a:endParaRPr lang="en-GB"/>
          </a:p>
        </p:txBody>
      </p:sp>
    </p:spTree>
    <p:extLst>
      <p:ext uri="{BB962C8B-B14F-4D97-AF65-F5344CB8AC3E}">
        <p14:creationId xmlns:p14="http://schemas.microsoft.com/office/powerpoint/2010/main" val="4291441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The management of The </a:t>
            </a:r>
            <a:r>
              <a:rPr lang="en-US" sz="1800" b="1" i="0" dirty="0">
                <a:solidFill>
                  <a:srgbClr val="500050"/>
                </a:solidFill>
                <a:effectLst/>
                <a:latin typeface="times new roman" panose="02020603050405020304" pitchFamily="18" charset="0"/>
              </a:rPr>
              <a:t>Best Western Abbots Barton Hotel, Canterbury </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places a high priority on health and safety regulations because they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recognise</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the importance of ensuring the well-being of all individuals, including both the employees and the employees of the hotel (Western, 2023). A significant amount of focus is placed by the hotel on ensuring that all guests have a sense of security (Hoque, 2013). People who are responsible for cleaning the rooms are included in this. A comprehensive set of regulations that are designed to identify and effectively mitigate any hazards and dangers will be presented to new housekeepers as soon as they begin working for the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D3DEE62-34CB-4E0B-B41C-7E4BAED2C136}" type="slidenum">
              <a:rPr lang="en-GB" smtClean="0"/>
              <a:t>3</a:t>
            </a:fld>
            <a:endParaRPr lang="en-GB"/>
          </a:p>
        </p:txBody>
      </p:sp>
    </p:spTree>
    <p:extLst>
      <p:ext uri="{BB962C8B-B14F-4D97-AF65-F5344CB8AC3E}">
        <p14:creationId xmlns:p14="http://schemas.microsoft.com/office/powerpoint/2010/main" val="14469342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FB163E-4999-C8C7-AAE9-604F19378D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70F2FA-CD54-07DF-22C5-6EEFAB52F2E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2865161-DFBF-9442-A082-25DC7FBB67F6}"/>
              </a:ext>
            </a:extLst>
          </p:cNvPr>
          <p:cNvSpPr>
            <a:spLocks noGrp="1"/>
          </p:cNvSpPr>
          <p:nvPr>
            <p:ph type="body" idx="1"/>
          </p:nvPr>
        </p:nvSpPr>
        <p:spPr/>
        <p:txBody>
          <a:bodyPr/>
          <a:lstStyle/>
          <a:p>
            <a:pPr marL="0" marR="0" algn="just">
              <a:lnSpc>
                <a:spcPct val="150000"/>
              </a:lnSpc>
              <a:spcBef>
                <a:spcPts val="600"/>
              </a:spcBef>
              <a:spcAft>
                <a:spcPts val="6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hotel has to deal with any dangers head-on because it wants to provide a safe place to work </a:t>
            </a:r>
            <a:r>
              <a:rPr lang="en-US" sz="1800" dirty="0">
                <a:effectLst/>
                <a:latin typeface="Times New Roman" panose="02020603050405020304" pitchFamily="18" charset="0"/>
                <a:ea typeface="Calibri" panose="020F0502020204030204" pitchFamily="34" charset="0"/>
              </a:rPr>
              <a:t>(Hoque, 2013).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One of the possible results that is being looked into is a floor hole. Making clear noise is very important during a disaster. The hotel makes it clear that people need to talk quickly and clearly when there is a hole in the floor. People who might be affected, like visitors and other workers, need to be told. So do service staff, bosses, and management. The hotel has a clear plan for how to handle these kinds of situations:</a:t>
            </a:r>
          </a:p>
        </p:txBody>
      </p:sp>
      <p:sp>
        <p:nvSpPr>
          <p:cNvPr id="4" name="Slide Number Placeholder 3">
            <a:extLst>
              <a:ext uri="{FF2B5EF4-FFF2-40B4-BE49-F238E27FC236}">
                <a16:creationId xmlns:a16="http://schemas.microsoft.com/office/drawing/2014/main" id="{08788FE2-8980-C27F-631A-74D1659F6D5F}"/>
              </a:ext>
            </a:extLst>
          </p:cNvPr>
          <p:cNvSpPr>
            <a:spLocks noGrp="1"/>
          </p:cNvSpPr>
          <p:nvPr>
            <p:ph type="sldNum" sz="quarter" idx="5"/>
          </p:nvPr>
        </p:nvSpPr>
        <p:spPr/>
        <p:txBody>
          <a:bodyPr/>
          <a:lstStyle/>
          <a:p>
            <a:fld id="{BD3DEE62-34CB-4E0B-B41C-7E4BAED2C136}" type="slidenum">
              <a:rPr lang="en-GB" smtClean="0"/>
              <a:t>4</a:t>
            </a:fld>
            <a:endParaRPr lang="en-GB"/>
          </a:p>
        </p:txBody>
      </p:sp>
    </p:spTree>
    <p:extLst>
      <p:ext uri="{BB962C8B-B14F-4D97-AF65-F5344CB8AC3E}">
        <p14:creationId xmlns:p14="http://schemas.microsoft.com/office/powerpoint/2010/main" val="10084087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5E6071-5D3B-0079-E8D6-CF8AC3A944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60926E-71AE-4FBE-8538-D000ECCE420C}"/>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BE47775E-9D44-261C-6522-8962C2518854}"/>
              </a:ext>
            </a:extLst>
          </p:cNvPr>
          <p:cNvSpPr>
            <a:spLocks noGrp="1"/>
          </p:cNvSpPr>
          <p:nvPr>
            <p:ph type="body" idx="1"/>
          </p:nvPr>
        </p:nvSpPr>
        <p:spPr/>
        <p:txBody>
          <a:bodyPr/>
          <a:lstStyle/>
          <a:p>
            <a:pPr marL="0" marR="0" algn="just">
              <a:lnSpc>
                <a:spcPct val="150000"/>
              </a:lnSpc>
              <a:spcBef>
                <a:spcPts val="600"/>
              </a:spcBef>
              <a:spcAft>
                <a:spcPts val="600"/>
              </a:spcAft>
            </a:pPr>
            <a:r>
              <a:rPr lang="en-US" sz="1800" b="1" u="sng" kern="100" dirty="0">
                <a:effectLst/>
                <a:latin typeface="Times New Roman" panose="02020603050405020304" pitchFamily="18" charset="0"/>
                <a:ea typeface="Calibri" panose="020F0502020204030204" pitchFamily="34" charset="0"/>
                <a:cs typeface="Times New Roman" panose="02020603050405020304" pitchFamily="18" charset="0"/>
              </a:rPr>
              <a:t>Reporting Mechanism</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US" sz="1800" dirty="0">
                <a:effectLst/>
                <a:latin typeface="Times New Roman" panose="02020603050405020304" pitchFamily="18" charset="0"/>
                <a:ea typeface="Calibri" panose="020F0502020204030204" pitchFamily="34" charset="0"/>
              </a:rPr>
              <a:t>The hotel has implemented a more expedient reporting mechanism to guarantee that any potential threats are notified as soon as they are discovered. This strategy makes it possible to promptly react to and address issues, which is critical for maintaining a safe workplace for both workers and customers (</a:t>
            </a:r>
            <a:r>
              <a:rPr lang="en-US" sz="1800" dirty="0" err="1">
                <a:effectLst/>
                <a:latin typeface="Times New Roman" panose="02020603050405020304" pitchFamily="18" charset="0"/>
                <a:ea typeface="Calibri" panose="020F0502020204030204" pitchFamily="34" charset="0"/>
              </a:rPr>
              <a:t>Cavagnaro</a:t>
            </a:r>
            <a:r>
              <a:rPr lang="en-US" sz="1800" dirty="0">
                <a:effectLst/>
                <a:latin typeface="Times New Roman" panose="02020603050405020304" pitchFamily="18" charset="0"/>
                <a:ea typeface="Calibri" panose="020F0502020204030204" pitchFamily="34" charset="0"/>
              </a:rPr>
              <a:t>, 2018). This is made possible by effectively obtaining important information. The protocol needs to include a private reporting option so that people can talk to each other freely and feel safe sharing any problems. An attitude of openness and responsibility may thrive in a place where people don't have to worry about getting in trouble for telling others what they know</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6BF5A50C-45BC-1405-B611-93D391177084}"/>
              </a:ext>
            </a:extLst>
          </p:cNvPr>
          <p:cNvSpPr>
            <a:spLocks noGrp="1"/>
          </p:cNvSpPr>
          <p:nvPr>
            <p:ph type="sldNum" sz="quarter" idx="5"/>
          </p:nvPr>
        </p:nvSpPr>
        <p:spPr/>
        <p:txBody>
          <a:bodyPr/>
          <a:lstStyle/>
          <a:p>
            <a:fld id="{BD3DEE62-34CB-4E0B-B41C-7E4BAED2C136}" type="slidenum">
              <a:rPr lang="en-GB" smtClean="0"/>
              <a:t>5</a:t>
            </a:fld>
            <a:endParaRPr lang="en-GB"/>
          </a:p>
        </p:txBody>
      </p:sp>
    </p:spTree>
    <p:extLst>
      <p:ext uri="{BB962C8B-B14F-4D97-AF65-F5344CB8AC3E}">
        <p14:creationId xmlns:p14="http://schemas.microsoft.com/office/powerpoint/2010/main" val="41454951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newly hired cleaning personnel will be reminded on many occasions that they are required to do a safety check prior to beginning any cleaning chores. Because the hotel wants to protect its guests from chemical burns and mishaps involving slipping and falling, it provides them with gloves and shoes that are non-slip (Lonely Planet, 2020). To determine how well the equipment is doing in the test, it is examined at certain intervals. If there are any symptoms of deterioration, it is imperative that the gear be replaced without delay.</a:t>
            </a:r>
          </a:p>
        </p:txBody>
      </p:sp>
      <p:sp>
        <p:nvSpPr>
          <p:cNvPr id="4" name="Slide Number Placeholder 3"/>
          <p:cNvSpPr>
            <a:spLocks noGrp="1"/>
          </p:cNvSpPr>
          <p:nvPr>
            <p:ph type="sldNum" sz="quarter" idx="5"/>
          </p:nvPr>
        </p:nvSpPr>
        <p:spPr/>
        <p:txBody>
          <a:bodyPr/>
          <a:lstStyle/>
          <a:p>
            <a:fld id="{BD3DEE62-34CB-4E0B-B41C-7E4BAED2C136}" type="slidenum">
              <a:rPr lang="en-GB" smtClean="0"/>
              <a:t>6</a:t>
            </a:fld>
            <a:endParaRPr lang="en-GB"/>
          </a:p>
        </p:txBody>
      </p:sp>
    </p:spTree>
    <p:extLst>
      <p:ext uri="{BB962C8B-B14F-4D97-AF65-F5344CB8AC3E}">
        <p14:creationId xmlns:p14="http://schemas.microsoft.com/office/powerpoint/2010/main" val="39053149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practice of housekeeping is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recognised</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as a potential entry point for chemical exposure. The hotel places a high priority on ensuring that all cleaning supplies are correctly labelled and that regularly scheduled training sessions are held to educate staff members on how to safely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utilise</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chemicals (Hotelier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Tanji</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2013). When cleaning, it is essential to bear in mind the need to maintain enough ventilation in the space and promptly report any spills or leaks that may occur. The hotel often holds training classes on how to handle chemicals so that its workers are up to date on the latest safety rules and best practices. The classes teach maintain how to use it properly, figure out the right dilution ratio, and what to do in an emergency.</a:t>
            </a:r>
          </a:p>
        </p:txBody>
      </p:sp>
      <p:sp>
        <p:nvSpPr>
          <p:cNvPr id="4" name="Slide Number Placeholder 3"/>
          <p:cNvSpPr>
            <a:spLocks noGrp="1"/>
          </p:cNvSpPr>
          <p:nvPr>
            <p:ph type="sldNum" sz="quarter" idx="5"/>
          </p:nvPr>
        </p:nvSpPr>
        <p:spPr/>
        <p:txBody>
          <a:bodyPr/>
          <a:lstStyle/>
          <a:p>
            <a:fld id="{BD3DEE62-34CB-4E0B-B41C-7E4BAED2C136}" type="slidenum">
              <a:rPr lang="en-GB" smtClean="0"/>
              <a:t>7</a:t>
            </a:fld>
            <a:endParaRPr lang="en-GB"/>
          </a:p>
        </p:txBody>
      </p:sp>
    </p:spTree>
    <p:extLst>
      <p:ext uri="{BB962C8B-B14F-4D97-AF65-F5344CB8AC3E}">
        <p14:creationId xmlns:p14="http://schemas.microsoft.com/office/powerpoint/2010/main" val="17393106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US" sz="1800" b="1" u="sng" kern="100" dirty="0">
                <a:effectLst/>
                <a:latin typeface="Times New Roman" panose="02020603050405020304" pitchFamily="18" charset="0"/>
                <a:ea typeface="Calibri" panose="020F0502020204030204" pitchFamily="34" charset="0"/>
                <a:cs typeface="Times New Roman" panose="02020603050405020304" pitchFamily="18" charset="0"/>
              </a:rPr>
              <a:t>Electrical Safety</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6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hotel can reduce the potential for electrical hazards that might cause injury to guests by doing routine inspections of the outlets and cables. The employees have been given a very clear directive: immediately report any indicators of danger </a:t>
            </a:r>
            <a:r>
              <a:rPr lang="en-US" sz="1800" dirty="0">
                <a:effectLst/>
                <a:latin typeface="Times New Roman" panose="02020603050405020304" pitchFamily="18" charset="0"/>
                <a:ea typeface="Calibri" panose="020F0502020204030204" pitchFamily="34" charset="0"/>
              </a:rPr>
              <a:t>(Campus Elysium, 2017).</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During the cleaning process, the housekeeping crew is instructed to bring any electrical equipment that is not functioning properly to the attention of the repair department as soon as possible. This is done to prevent the plugs from being overloaded. It is everyone's responsibility to ensure the safety of the workplace by identifying and repairing any electrical issues as soon as they arise </a:t>
            </a:r>
          </a:p>
        </p:txBody>
      </p:sp>
      <p:sp>
        <p:nvSpPr>
          <p:cNvPr id="4" name="Slide Number Placeholder 3"/>
          <p:cNvSpPr>
            <a:spLocks noGrp="1"/>
          </p:cNvSpPr>
          <p:nvPr>
            <p:ph type="sldNum" sz="quarter" idx="5"/>
          </p:nvPr>
        </p:nvSpPr>
        <p:spPr/>
        <p:txBody>
          <a:bodyPr/>
          <a:lstStyle/>
          <a:p>
            <a:fld id="{BD3DEE62-34CB-4E0B-B41C-7E4BAED2C136}" type="slidenum">
              <a:rPr lang="en-GB" smtClean="0"/>
              <a:t>8</a:t>
            </a:fld>
            <a:endParaRPr lang="en-GB"/>
          </a:p>
        </p:txBody>
      </p:sp>
    </p:spTree>
    <p:extLst>
      <p:ext uri="{BB962C8B-B14F-4D97-AF65-F5344CB8AC3E}">
        <p14:creationId xmlns:p14="http://schemas.microsoft.com/office/powerpoint/2010/main" val="21260970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algn="just">
              <a:lnSpc>
                <a:spcPct val="150000"/>
              </a:lnSpc>
              <a:spcBef>
                <a:spcPts val="1200"/>
              </a:spcBef>
              <a:spcAft>
                <a:spcPts val="6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Ensuring the safety and welfare of the housekeeping team should be the utmost concern, and adhering to this comprehensive guidance will ensure that the rooms are cleaned efficiently and meticulously.</a:t>
            </a:r>
          </a:p>
          <a:p>
            <a:pPr marL="0" marR="0" algn="just">
              <a:lnSpc>
                <a:spcPct val="150000"/>
              </a:lnSpc>
              <a:spcBef>
                <a:spcPts val="1200"/>
              </a:spcBef>
              <a:spcAft>
                <a:spcPts val="6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Preparation</a:t>
            </a:r>
          </a:p>
          <a:p>
            <a:pPr marL="0" marR="0" algn="just">
              <a:lnSpc>
                <a:spcPct val="150000"/>
              </a:lnSpc>
              <a:spcBef>
                <a:spcPts val="600"/>
              </a:spcBef>
              <a:spcAft>
                <a:spcPts val="6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Assemble a comprehensive assortment of cleaning goods, including disinfectants, window cleaners, all-purpose cleansers, and environmentally friendly alternatives. Maintain a comfortable and well-ventilated office environment by periodically opening doors and windows (Francis, 2019). Conduct a thorough inspection of the entire room to identify any potential hazards, such as unstable flooring or malfunctioning electrical outlets, and promptly address them.</a:t>
            </a:r>
          </a:p>
          <a:p>
            <a:pPr marL="0" marR="0" algn="just">
              <a:lnSpc>
                <a:spcPct val="150000"/>
              </a:lnSpc>
              <a:spcBef>
                <a:spcPts val="1200"/>
              </a:spcBef>
              <a:spcAft>
                <a:spcPts val="6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Personal Safety Check</a:t>
            </a:r>
          </a:p>
          <a:p>
            <a:pPr marL="0" marR="0" algn="just">
              <a:lnSpc>
                <a:spcPct val="150000"/>
              </a:lnSpc>
              <a:spcBef>
                <a:spcPts val="600"/>
              </a:spcBef>
              <a:spcAft>
                <a:spcPts val="6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Verify the usage of Personal Protective Equipment (PPE), such as non-slip gloves and footwear. Before usage, ensure that none of the cleaning equipment is damaged. When an object becomes damaged, it should not be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utilised</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until it has been repaired or replaced suitably, and any harm should be promptly reported (Ferdinand and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Kitchin</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2017).</a:t>
            </a:r>
          </a:p>
        </p:txBody>
      </p:sp>
      <p:sp>
        <p:nvSpPr>
          <p:cNvPr id="4" name="Slide Number Placeholder 3"/>
          <p:cNvSpPr>
            <a:spLocks noGrp="1"/>
          </p:cNvSpPr>
          <p:nvPr>
            <p:ph type="sldNum" sz="quarter" idx="5"/>
          </p:nvPr>
        </p:nvSpPr>
        <p:spPr/>
        <p:txBody>
          <a:bodyPr/>
          <a:lstStyle/>
          <a:p>
            <a:fld id="{BD3DEE62-34CB-4E0B-B41C-7E4BAED2C136}" type="slidenum">
              <a:rPr lang="en-GB" smtClean="0"/>
              <a:t>9</a:t>
            </a:fld>
            <a:endParaRPr lang="en-GB"/>
          </a:p>
        </p:txBody>
      </p:sp>
    </p:spTree>
    <p:extLst>
      <p:ext uri="{BB962C8B-B14F-4D97-AF65-F5344CB8AC3E}">
        <p14:creationId xmlns:p14="http://schemas.microsoft.com/office/powerpoint/2010/main" val="14198909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457200" algn="just">
              <a:lnSpc>
                <a:spcPct val="150000"/>
              </a:lnSpc>
              <a:spcBef>
                <a:spcPts val="1200"/>
              </a:spcBef>
              <a:spcAft>
                <a:spcPts val="1000"/>
              </a:spcAft>
            </a:pPr>
            <a:r>
              <a:rPr lang="en-US" sz="1800" b="1" dirty="0">
                <a:effectLst/>
                <a:latin typeface="Times New Roman" panose="02020603050405020304" pitchFamily="18" charset="0"/>
                <a:ea typeface="SimSun" panose="02010600030101010101" pitchFamily="2" charset="-122"/>
                <a:cs typeface="Times New Roman" panose="02020603050405020304" pitchFamily="18" charset="0"/>
              </a:rPr>
              <a:t>Cleaning Procedure</a:t>
            </a: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pPr marL="457200" algn="just">
              <a:lnSpc>
                <a:spcPct val="150000"/>
              </a:lnSpc>
              <a:spcBef>
                <a:spcPts val="1200"/>
              </a:spcBef>
              <a:spcAft>
                <a:spcPts val="1000"/>
              </a:spcAft>
            </a:pPr>
            <a:r>
              <a:rPr lang="en-US" sz="1800" b="1" dirty="0">
                <a:effectLst/>
                <a:latin typeface="Times New Roman" panose="02020603050405020304" pitchFamily="18" charset="0"/>
                <a:ea typeface="SimSun" panose="02010600030101010101" pitchFamily="2" charset="-122"/>
                <a:cs typeface="Times New Roman" panose="02020603050405020304" pitchFamily="18" charset="0"/>
              </a:rPr>
              <a:t> </a:t>
            </a: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pPr marL="342900" lvl="0" indent="-342900" algn="just">
              <a:lnSpc>
                <a:spcPct val="150000"/>
              </a:lnSpc>
              <a:spcBef>
                <a:spcPts val="1200"/>
              </a:spcBef>
              <a:buFont typeface="Symbol" panose="05050102010706020507" pitchFamily="18" charset="2"/>
              <a:buChar char=""/>
            </a:pPr>
            <a:r>
              <a:rPr lang="en-US" sz="1800" dirty="0">
                <a:effectLst/>
                <a:latin typeface="Times New Roman" panose="02020603050405020304" pitchFamily="18" charset="0"/>
                <a:ea typeface="SimSun" panose="02010600030101010101" pitchFamily="2" charset="-122"/>
                <a:cs typeface="Times New Roman" panose="02020603050405020304" pitchFamily="18" charset="0"/>
              </a:rPr>
              <a:t>Commencing from the highest point and progressing downwards, dust and filth accumulate in the areas that require cleaning (Cottrell, 2019).</a:t>
            </a: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pPr marL="342900" lvl="0" indent="-342900" algn="just">
              <a:lnSpc>
                <a:spcPct val="150000"/>
              </a:lnSpc>
              <a:spcBef>
                <a:spcPts val="1200"/>
              </a:spcBef>
              <a:buFont typeface="Symbol" panose="05050102010706020507" pitchFamily="18" charset="2"/>
              <a:buChar char=""/>
            </a:pPr>
            <a:r>
              <a:rPr lang="en-US" sz="1800" dirty="0">
                <a:effectLst/>
                <a:latin typeface="Times New Roman" panose="02020603050405020304" pitchFamily="18" charset="0"/>
                <a:ea typeface="SimSun" panose="02010600030101010101" pitchFamily="2" charset="-122"/>
                <a:cs typeface="Times New Roman" panose="02020603050405020304" pitchFamily="18" charset="0"/>
              </a:rPr>
              <a:t>Environmentally friendly and human-safe cleaning products offer a mutually beneficial outcome. Whenever feasible, choose environmentally friendly cleaning products.</a:t>
            </a: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pPr marL="342900" lvl="0" indent="-342900" algn="just">
              <a:lnSpc>
                <a:spcPct val="150000"/>
              </a:lnSpc>
              <a:spcBef>
                <a:spcPts val="1200"/>
              </a:spcBef>
              <a:buFont typeface="Symbol" panose="05050102010706020507" pitchFamily="18" charset="2"/>
              <a:buChar char=""/>
            </a:pPr>
            <a:r>
              <a:rPr lang="en-US" sz="1800" dirty="0">
                <a:effectLst/>
                <a:latin typeface="Times New Roman" panose="02020603050405020304" pitchFamily="18" charset="0"/>
                <a:ea typeface="SimSun" panose="02010600030101010101" pitchFamily="2" charset="-122"/>
                <a:cs typeface="Times New Roman" panose="02020603050405020304" pitchFamily="18" charset="0"/>
              </a:rPr>
              <a:t>Exercise caution when handling electrical components; dry cleaning can assist in eliminating electrical hazards.</a:t>
            </a: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pPr marL="457200" algn="just">
              <a:lnSpc>
                <a:spcPct val="150000"/>
              </a:lnSpc>
              <a:spcBef>
                <a:spcPts val="1200"/>
              </a:spcBef>
              <a:spcAft>
                <a:spcPts val="1000"/>
              </a:spcAft>
            </a:pPr>
            <a:r>
              <a:rPr lang="en-US" sz="1800" b="1" dirty="0">
                <a:effectLst/>
                <a:latin typeface="Times New Roman" panose="02020603050405020304" pitchFamily="18" charset="0"/>
                <a:ea typeface="SimSun" panose="02010600030101010101" pitchFamily="2" charset="-122"/>
                <a:cs typeface="Times New Roman" panose="02020603050405020304" pitchFamily="18" charset="0"/>
              </a:rPr>
              <a:t>Managing Linens and Bedding</a:t>
            </a: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pPr marL="457200" algn="just">
              <a:lnSpc>
                <a:spcPct val="150000"/>
              </a:lnSpc>
              <a:spcBef>
                <a:spcPts val="1200"/>
              </a:spcBef>
              <a:spcAft>
                <a:spcPts val="1000"/>
              </a:spcAft>
            </a:pPr>
            <a:r>
              <a:rPr lang="en-US" sz="1800" dirty="0">
                <a:effectLst/>
                <a:latin typeface="Times New Roman" panose="02020603050405020304" pitchFamily="18" charset="0"/>
                <a:ea typeface="SimSun" panose="02010600030101010101" pitchFamily="2" charset="-122"/>
                <a:cs typeface="Times New Roman" panose="02020603050405020304" pitchFamily="18" charset="0"/>
              </a:rPr>
              <a:t> </a:t>
            </a: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pPr marL="342900" lvl="0" indent="-342900" algn="just">
              <a:lnSpc>
                <a:spcPct val="150000"/>
              </a:lnSpc>
              <a:spcBef>
                <a:spcPts val="1200"/>
              </a:spcBef>
              <a:buFont typeface="Symbol" panose="05050102010706020507" pitchFamily="18" charset="2"/>
              <a:buChar char=""/>
            </a:pPr>
            <a:r>
              <a:rPr lang="en-US" sz="1800" dirty="0">
                <a:effectLst/>
                <a:latin typeface="Times New Roman" panose="02020603050405020304" pitchFamily="18" charset="0"/>
                <a:ea typeface="SimSun" panose="02010600030101010101" pitchFamily="2" charset="-122"/>
                <a:cs typeface="Times New Roman" panose="02020603050405020304" pitchFamily="18" charset="0"/>
              </a:rPr>
              <a:t>Adhere to these procedures when dealing with soiled fabrics to </a:t>
            </a:r>
            <a:r>
              <a:rPr lang="en-US" sz="1800" dirty="0" err="1">
                <a:effectLst/>
                <a:latin typeface="Times New Roman" panose="02020603050405020304" pitchFamily="18" charset="0"/>
                <a:ea typeface="SimSun" panose="02010600030101010101" pitchFamily="2" charset="-122"/>
                <a:cs typeface="Times New Roman" panose="02020603050405020304" pitchFamily="18" charset="0"/>
              </a:rPr>
              <a:t>minimise</a:t>
            </a:r>
            <a:r>
              <a:rPr lang="en-US" sz="1800" dirty="0">
                <a:effectLst/>
                <a:latin typeface="Times New Roman" panose="02020603050405020304" pitchFamily="18" charset="0"/>
                <a:ea typeface="SimSun" panose="02010600030101010101" pitchFamily="2" charset="-122"/>
                <a:cs typeface="Times New Roman" panose="02020603050405020304" pitchFamily="18" charset="0"/>
              </a:rPr>
              <a:t> the likelihood of contact with bodily fluids.</a:t>
            </a: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pPr marL="342900" lvl="0" indent="-342900" algn="just">
              <a:lnSpc>
                <a:spcPct val="150000"/>
              </a:lnSpc>
              <a:spcBef>
                <a:spcPts val="1200"/>
              </a:spcBef>
              <a:buFont typeface="Symbol" panose="05050102010706020507" pitchFamily="18" charset="2"/>
              <a:buChar char=""/>
            </a:pPr>
            <a:r>
              <a:rPr lang="en-US" sz="1800" dirty="0">
                <a:effectLst/>
                <a:latin typeface="Times New Roman" panose="02020603050405020304" pitchFamily="18" charset="0"/>
                <a:ea typeface="SimSun" panose="02010600030101010101" pitchFamily="2" charset="-122"/>
                <a:cs typeface="Times New Roman" panose="02020603050405020304" pitchFamily="18" charset="0"/>
              </a:rPr>
              <a:t>Exercise caution when handling soiled linens; promptly change attire and cleanse hands after contact.</a:t>
            </a: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pPr marL="342900" lvl="0" indent="-342900" algn="just">
              <a:lnSpc>
                <a:spcPct val="150000"/>
              </a:lnSpc>
              <a:spcBef>
                <a:spcPts val="1200"/>
              </a:spcBef>
              <a:buFont typeface="Symbol" panose="05050102010706020507" pitchFamily="18" charset="2"/>
              <a:buChar char=""/>
            </a:pPr>
            <a:r>
              <a:rPr lang="en-US" sz="1800" dirty="0">
                <a:effectLst/>
                <a:latin typeface="Times New Roman" panose="02020603050405020304" pitchFamily="18" charset="0"/>
                <a:ea typeface="SimSun" panose="02010600030101010101" pitchFamily="2" charset="-122"/>
                <a:cs typeface="Times New Roman" panose="02020603050405020304" pitchFamily="18" charset="0"/>
              </a:rPr>
              <a:t>Adhere to the regulations and dispose of garments in the appropriate locations. </a:t>
            </a: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pPr marL="457200" algn="just">
              <a:lnSpc>
                <a:spcPct val="150000"/>
              </a:lnSpc>
              <a:spcBef>
                <a:spcPts val="1200"/>
              </a:spcBef>
              <a:spcAft>
                <a:spcPts val="1000"/>
              </a:spcAft>
            </a:pPr>
            <a:r>
              <a:rPr lang="en-US" sz="1800" dirty="0">
                <a:effectLst/>
                <a:latin typeface="Times New Roman" panose="02020603050405020304" pitchFamily="18" charset="0"/>
                <a:ea typeface="SimSun" panose="02010600030101010101" pitchFamily="2" charset="-122"/>
                <a:cs typeface="Times New Roman" panose="02020603050405020304" pitchFamily="18" charset="0"/>
              </a:rPr>
              <a:t> </a:t>
            </a: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pPr marL="457200" algn="just">
              <a:lnSpc>
                <a:spcPct val="150000"/>
              </a:lnSpc>
              <a:spcBef>
                <a:spcPts val="1200"/>
              </a:spcBef>
              <a:spcAft>
                <a:spcPts val="1000"/>
              </a:spcAft>
            </a:pPr>
            <a:r>
              <a:rPr lang="en-US" sz="1800" b="1" dirty="0">
                <a:effectLst/>
                <a:latin typeface="Times New Roman" panose="02020603050405020304" pitchFamily="18" charset="0"/>
                <a:ea typeface="SimSun" panose="02010600030101010101" pitchFamily="2" charset="-122"/>
                <a:cs typeface="Times New Roman" panose="02020603050405020304" pitchFamily="18" charset="0"/>
              </a:rPr>
              <a:t>Concluding Examination</a:t>
            </a: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pPr marL="457200" algn="just">
              <a:lnSpc>
                <a:spcPct val="150000"/>
              </a:lnSpc>
              <a:spcBef>
                <a:spcPts val="1200"/>
              </a:spcBef>
              <a:spcAft>
                <a:spcPts val="1000"/>
              </a:spcAft>
            </a:pPr>
            <a:r>
              <a:rPr lang="en-US" sz="1800" b="1" dirty="0">
                <a:effectLst/>
                <a:latin typeface="Times New Roman" panose="02020603050405020304" pitchFamily="18" charset="0"/>
                <a:ea typeface="SimSun" panose="02010600030101010101" pitchFamily="2" charset="-122"/>
                <a:cs typeface="Times New Roman" panose="02020603050405020304" pitchFamily="18" charset="0"/>
              </a:rPr>
              <a:t> </a:t>
            </a: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pPr marL="342900" lvl="0" indent="-342900" algn="just">
              <a:lnSpc>
                <a:spcPct val="150000"/>
              </a:lnSpc>
              <a:spcBef>
                <a:spcPts val="1200"/>
              </a:spcBef>
              <a:buFont typeface="Symbol" panose="05050102010706020507" pitchFamily="18" charset="2"/>
              <a:buChar char=""/>
            </a:pPr>
            <a:r>
              <a:rPr lang="en-US" sz="1800" dirty="0">
                <a:effectLst/>
                <a:latin typeface="Times New Roman" panose="02020603050405020304" pitchFamily="18" charset="0"/>
                <a:ea typeface="SimSun" panose="02010600030101010101" pitchFamily="2" charset="-122"/>
                <a:cs typeface="Times New Roman" panose="02020603050405020304" pitchFamily="18" charset="0"/>
              </a:rPr>
              <a:t>Arrange all the cleaning tools in their appropriate locations for future </a:t>
            </a:r>
            <a:r>
              <a:rPr lang="en-US" sz="1800" dirty="0" err="1">
                <a:effectLst/>
                <a:latin typeface="Times New Roman" panose="02020603050405020304" pitchFamily="18" charset="0"/>
                <a:ea typeface="SimSun" panose="02010600030101010101" pitchFamily="2" charset="-122"/>
                <a:cs typeface="Times New Roman" panose="02020603050405020304" pitchFamily="18" charset="0"/>
              </a:rPr>
              <a:t>utilisation</a:t>
            </a:r>
            <a:r>
              <a:rPr lang="en-US" sz="1800" dirty="0">
                <a:effectLst/>
                <a:latin typeface="Times New Roman" panose="02020603050405020304" pitchFamily="18" charset="0"/>
                <a:ea typeface="SimSun" panose="02010600030101010101" pitchFamily="2" charset="-122"/>
                <a:cs typeface="Times New Roman" panose="02020603050405020304" pitchFamily="18" charset="0"/>
              </a:rPr>
              <a:t>.</a:t>
            </a: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pPr marL="342900" lvl="0" indent="-342900" algn="just">
              <a:lnSpc>
                <a:spcPct val="150000"/>
              </a:lnSpc>
              <a:spcBef>
                <a:spcPts val="1200"/>
              </a:spcBef>
              <a:spcAft>
                <a:spcPts val="1000"/>
              </a:spcAft>
              <a:buFont typeface="Symbol" panose="05050102010706020507" pitchFamily="18" charset="2"/>
              <a:buChar char=""/>
            </a:pPr>
            <a:r>
              <a:rPr lang="en-US" sz="1800" dirty="0">
                <a:effectLst/>
                <a:latin typeface="Times New Roman" panose="02020603050405020304" pitchFamily="18" charset="0"/>
                <a:ea typeface="SimSun" panose="02010600030101010101" pitchFamily="2" charset="-122"/>
                <a:cs typeface="Times New Roman" panose="02020603050405020304" pitchFamily="18" charset="0"/>
              </a:rPr>
              <a:t>When engaging in the cleaning process, promptly notify of any maintenance issues. This encompasses furniture or equipment that is in a state of disrepair or has been physically harmed (Chakravarti, 2018).</a:t>
            </a: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D3DEE62-34CB-4E0B-B41C-7E4BAED2C136}" type="slidenum">
              <a:rPr lang="en-GB" smtClean="0"/>
              <a:t>10</a:t>
            </a:fld>
            <a:endParaRPr lang="en-GB"/>
          </a:p>
        </p:txBody>
      </p:sp>
    </p:spTree>
    <p:extLst>
      <p:ext uri="{BB962C8B-B14F-4D97-AF65-F5344CB8AC3E}">
        <p14:creationId xmlns:p14="http://schemas.microsoft.com/office/powerpoint/2010/main" val="33402785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Hazard Mitigation</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6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Safeguarding a place entail addressing potential hazards and devising pragmatic resolutions:</a:t>
            </a:r>
          </a:p>
          <a:p>
            <a:pPr marL="0" marR="0" algn="just">
              <a:lnSpc>
                <a:spcPct val="150000"/>
              </a:lnSpc>
              <a:spcBef>
                <a:spcPts val="600"/>
              </a:spcBef>
              <a:spcAft>
                <a:spcPts val="6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Slip Hazards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6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To prevent accidents, it is advisable to use non-slip mats in damp areas, display prominent warning signs, and promptly mop up any spills (Campus Elysium, 2017).</a:t>
            </a:r>
          </a:p>
          <a:p>
            <a:pPr marL="0" marR="0" algn="just">
              <a:lnSpc>
                <a:spcPct val="150000"/>
              </a:lnSpc>
              <a:spcBef>
                <a:spcPts val="600"/>
              </a:spcBef>
              <a:spcAft>
                <a:spcPts val="6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Chemical Exposure</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6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Ensuring proper dilution and storage of cleaning solutions, and regularly educating individuals on safe handling practices.</a:t>
            </a:r>
          </a:p>
          <a:p>
            <a:pPr marL="0" marR="0" algn="just">
              <a:lnSpc>
                <a:spcPct val="150000"/>
              </a:lnSpc>
              <a:spcBef>
                <a:spcPts val="600"/>
              </a:spcBef>
              <a:spcAft>
                <a:spcPts val="6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Musculoskeletal Injuries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6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To prevent excessive strain, one should engage in appropriate training, take frequent breaks, and promptly report any pain or discomfort to someone.</a:t>
            </a:r>
          </a:p>
          <a:p>
            <a:pPr marL="0" marR="0" algn="just">
              <a:lnSpc>
                <a:spcPct val="150000"/>
              </a:lnSpc>
              <a:spcBef>
                <a:spcPts val="600"/>
              </a:spcBef>
              <a:spcAft>
                <a:spcPts val="6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Electrical Hazards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6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When doing cleaning tasks, ensure that there are no damaged electrical lines or plugs, and promptly notify any problems that are identified. </a:t>
            </a:r>
          </a:p>
          <a:p>
            <a:pPr marL="0" marR="0" algn="just">
              <a:lnSpc>
                <a:spcPct val="150000"/>
              </a:lnSpc>
              <a:spcBef>
                <a:spcPts val="600"/>
              </a:spcBef>
              <a:spcAft>
                <a:spcPts val="6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Implementing these simple measures reduces the likelihood of slip-and-fall incidents, chemical contact, musculoskeletal strain, and electrical hazards in the workplace.</a:t>
            </a:r>
          </a:p>
        </p:txBody>
      </p:sp>
      <p:sp>
        <p:nvSpPr>
          <p:cNvPr id="4" name="Slide Number Placeholder 3"/>
          <p:cNvSpPr>
            <a:spLocks noGrp="1"/>
          </p:cNvSpPr>
          <p:nvPr>
            <p:ph type="sldNum" sz="quarter" idx="5"/>
          </p:nvPr>
        </p:nvSpPr>
        <p:spPr/>
        <p:txBody>
          <a:bodyPr/>
          <a:lstStyle/>
          <a:p>
            <a:fld id="{BD3DEE62-34CB-4E0B-B41C-7E4BAED2C136}" type="slidenum">
              <a:rPr lang="en-GB" smtClean="0"/>
              <a:t>11</a:t>
            </a:fld>
            <a:endParaRPr lang="en-GB"/>
          </a:p>
        </p:txBody>
      </p:sp>
    </p:spTree>
    <p:extLst>
      <p:ext uri="{BB962C8B-B14F-4D97-AF65-F5344CB8AC3E}">
        <p14:creationId xmlns:p14="http://schemas.microsoft.com/office/powerpoint/2010/main" val="23764756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As the manager of The </a:t>
            </a: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Best Western Abbots Barton Hotel, Canterbury,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it is very important to make it a top priority to teach the new cleaning staff about the hotel's health and safety rules. The hotel shows its unwavering dedication to creating a risk-free workplace by putting in place a structured process to deal with potential hazards, conducting regular safety checks on employees, giving them protective gear, and stressing the importance of following the right procedures for chemical handling, ergonomics, and electrical safety (O'Fallon and Rutherford, 2019). As one of the other steps, providing safety gear is another. If people who want to work for a company put a lot of value on their employees' health and safety and have clear processes and ways to handle any possible dangers, they may feel safe and at ease. This is only possible if the team has clear methods and steps for how to do things. Its main goal is to provide great service to both its workers and its guests, so the hotel has made safety one of its top priorities. The hotel has promised to provide these services, so they will. People should always be asked for their thoughts and questions to create a mindset of constant improvement (Sloan, Legrand and Chen, 2013). It is very important to encourage honest and open conversations about how to improve health and safety. It is also important to create a mindset of always getting better.</a:t>
            </a:r>
          </a:p>
          <a:p>
            <a:endParaRPr lang="en-US" dirty="0"/>
          </a:p>
        </p:txBody>
      </p:sp>
      <p:sp>
        <p:nvSpPr>
          <p:cNvPr id="4" name="Slide Number Placeholder 3"/>
          <p:cNvSpPr>
            <a:spLocks noGrp="1"/>
          </p:cNvSpPr>
          <p:nvPr>
            <p:ph type="sldNum" sz="quarter" idx="5"/>
          </p:nvPr>
        </p:nvSpPr>
        <p:spPr/>
        <p:txBody>
          <a:bodyPr/>
          <a:lstStyle/>
          <a:p>
            <a:fld id="{BD3DEE62-34CB-4E0B-B41C-7E4BAED2C136}" type="slidenum">
              <a:rPr lang="en-GB" smtClean="0"/>
              <a:t>12</a:t>
            </a:fld>
            <a:endParaRPr lang="en-GB"/>
          </a:p>
        </p:txBody>
      </p:sp>
    </p:spTree>
    <p:extLst>
      <p:ext uri="{BB962C8B-B14F-4D97-AF65-F5344CB8AC3E}">
        <p14:creationId xmlns:p14="http://schemas.microsoft.com/office/powerpoint/2010/main" val="18586404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algn="just">
              <a:lnSpc>
                <a:spcPct val="150000"/>
              </a:lnSpc>
              <a:spcBef>
                <a:spcPts val="0"/>
              </a:spcBef>
              <a:spcAft>
                <a:spcPts val="1200"/>
              </a:spcAft>
            </a:pPr>
            <a:r>
              <a:rPr lang="en-GB" sz="1800" dirty="0" err="1">
                <a:effectLst/>
                <a:latin typeface="Times New Roman" panose="02020603050405020304" pitchFamily="18" charset="0"/>
                <a:ea typeface="Times New Roman" panose="02020603050405020304" pitchFamily="18" charset="0"/>
              </a:rPr>
              <a:t>Cavagnaro</a:t>
            </a:r>
            <a:r>
              <a:rPr lang="en-GB" sz="1800" dirty="0">
                <a:effectLst/>
                <a:latin typeface="Times New Roman" panose="02020603050405020304" pitchFamily="18" charset="0"/>
                <a:ea typeface="Times New Roman" panose="02020603050405020304" pitchFamily="18" charset="0"/>
              </a:rPr>
              <a:t>, E. (2018). </a:t>
            </a:r>
            <a:r>
              <a:rPr lang="en-GB" sz="1800" i="1" dirty="0">
                <a:effectLst/>
                <a:latin typeface="Times New Roman" panose="02020603050405020304" pitchFamily="18" charset="0"/>
                <a:ea typeface="Times New Roman" panose="02020603050405020304" pitchFamily="18" charset="0"/>
              </a:rPr>
              <a:t>Sustainable Value Creation in Hospitality</a:t>
            </a:r>
            <a:r>
              <a:rPr lang="en-GB" sz="1800" dirty="0">
                <a:effectLst/>
                <a:latin typeface="Times New Roman" panose="02020603050405020304" pitchFamily="18" charset="0"/>
                <a:ea typeface="Times New Roman" panose="02020603050405020304" pitchFamily="18" charset="0"/>
              </a:rPr>
              <a:t>. Goodfellow Publishers Ltd.</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800" dirty="0">
                <a:effectLst/>
                <a:latin typeface="Times New Roman" panose="02020603050405020304" pitchFamily="18" charset="0"/>
                <a:ea typeface="Times New Roman" panose="02020603050405020304" pitchFamily="18" charset="0"/>
              </a:rPr>
              <a:t>Hotelier </a:t>
            </a:r>
            <a:r>
              <a:rPr lang="en-GB" sz="1800" dirty="0" err="1">
                <a:effectLst/>
                <a:latin typeface="Times New Roman" panose="02020603050405020304" pitchFamily="18" charset="0"/>
                <a:ea typeface="Times New Roman" panose="02020603050405020304" pitchFamily="18" charset="0"/>
              </a:rPr>
              <a:t>Tanji</a:t>
            </a:r>
            <a:r>
              <a:rPr lang="en-GB" sz="1800" dirty="0">
                <a:effectLst/>
                <a:latin typeface="Times New Roman" panose="02020603050405020304" pitchFamily="18" charset="0"/>
                <a:ea typeface="Times New Roman" panose="02020603050405020304" pitchFamily="18" charset="0"/>
              </a:rPr>
              <a:t> (2013). </a:t>
            </a:r>
            <a:r>
              <a:rPr lang="en-GB" sz="1800" i="1" dirty="0">
                <a:effectLst/>
                <a:latin typeface="Times New Roman" panose="02020603050405020304" pitchFamily="18" charset="0"/>
                <a:ea typeface="Times New Roman" panose="02020603050405020304" pitchFamily="18" charset="0"/>
              </a:rPr>
              <a:t>Hotel housekeeping training manual with 150 SOP : a must read guide for </a:t>
            </a:r>
            <a:r>
              <a:rPr lang="en-GB" sz="1800" i="1" dirty="0" err="1">
                <a:effectLst/>
                <a:latin typeface="Times New Roman" panose="02020603050405020304" pitchFamily="18" charset="0"/>
                <a:ea typeface="Times New Roman" panose="02020603050405020304" pitchFamily="18" charset="0"/>
              </a:rPr>
              <a:t>peofessional</a:t>
            </a:r>
            <a:r>
              <a:rPr lang="en-GB" sz="1800" i="1" dirty="0">
                <a:effectLst/>
                <a:latin typeface="Times New Roman" panose="02020603050405020304" pitchFamily="18" charset="0"/>
                <a:ea typeface="Times New Roman" panose="02020603050405020304" pitchFamily="18" charset="0"/>
              </a:rPr>
              <a:t> hoteliers &amp; hospitality </a:t>
            </a:r>
            <a:r>
              <a:rPr lang="en-GB" sz="1800" i="1">
                <a:effectLst/>
                <a:latin typeface="Times New Roman" panose="02020603050405020304" pitchFamily="18" charset="0"/>
                <a:ea typeface="Times New Roman" panose="02020603050405020304" pitchFamily="18" charset="0"/>
              </a:rPr>
              <a:t>students</a:t>
            </a:r>
            <a:r>
              <a:rPr lang="en-GB" sz="1800">
                <a:effectLst/>
                <a:latin typeface="Times New Roman" panose="02020603050405020304" pitchFamily="18" charset="0"/>
                <a:ea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1200"/>
              </a:spcBef>
              <a:spcAft>
                <a:spcPts val="1200"/>
              </a:spcAft>
            </a:pPr>
            <a:r>
              <a:rPr lang="en-GB" sz="1800" dirty="0">
                <a:effectLst/>
                <a:latin typeface="Times New Roman" panose="02020603050405020304" pitchFamily="18" charset="0"/>
                <a:ea typeface="Times New Roman" panose="02020603050405020304" pitchFamily="18" charset="0"/>
              </a:rPr>
              <a:t>Lonely Planet (2020). </a:t>
            </a:r>
            <a:r>
              <a:rPr lang="en-GB" sz="1800" i="1" dirty="0">
                <a:effectLst/>
                <a:latin typeface="Times New Roman" panose="02020603050405020304" pitchFamily="18" charset="0"/>
                <a:ea typeface="Times New Roman" panose="02020603050405020304" pitchFamily="18" charset="0"/>
              </a:rPr>
              <a:t>Sustainable Escapes</a:t>
            </a:r>
            <a:r>
              <a:rPr lang="en-GB" sz="1800" dirty="0">
                <a:effectLst/>
                <a:latin typeface="Times New Roman" panose="02020603050405020304" pitchFamily="18" charset="0"/>
                <a:ea typeface="Times New Roman" panose="02020603050405020304" pitchFamily="18" charset="0"/>
              </a:rPr>
              <a:t>. Lonely Planet.</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800" dirty="0">
                <a:effectLst/>
                <a:latin typeface="Times New Roman" panose="02020603050405020304" pitchFamily="18" charset="0"/>
                <a:ea typeface="Times New Roman" panose="02020603050405020304" pitchFamily="18" charset="0"/>
              </a:rPr>
              <a:t>Mary, B. (2023). </a:t>
            </a:r>
            <a:r>
              <a:rPr lang="en-GB" sz="1800" i="1" dirty="0">
                <a:effectLst/>
                <a:latin typeface="Times New Roman" panose="02020603050405020304" pitchFamily="18" charset="0"/>
                <a:ea typeface="Times New Roman" panose="02020603050405020304" pitchFamily="18" charset="0"/>
              </a:rPr>
              <a:t>The Practical Hotel Housekeeper</a:t>
            </a:r>
            <a:r>
              <a:rPr lang="en-GB" sz="1800" dirty="0">
                <a:effectLst/>
                <a:latin typeface="Times New Roman" panose="02020603050405020304" pitchFamily="18" charset="0"/>
                <a:ea typeface="Times New Roman" panose="02020603050405020304" pitchFamily="18" charset="0"/>
              </a:rPr>
              <a:t>. </a:t>
            </a:r>
            <a:r>
              <a:rPr lang="en-GB" sz="1800" dirty="0" err="1">
                <a:effectLst/>
                <a:latin typeface="Times New Roman" panose="02020603050405020304" pitchFamily="18" charset="0"/>
                <a:ea typeface="Times New Roman" panose="02020603050405020304" pitchFamily="18" charset="0"/>
              </a:rPr>
              <a:t>Legare</a:t>
            </a:r>
            <a:r>
              <a:rPr lang="en-GB" sz="1800" dirty="0">
                <a:effectLst/>
                <a:latin typeface="Times New Roman" panose="02020603050405020304" pitchFamily="18" charset="0"/>
                <a:ea typeface="Times New Roman" panose="02020603050405020304" pitchFamily="18" charset="0"/>
              </a:rPr>
              <a:t> Street Press.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800" dirty="0" err="1">
                <a:effectLst/>
                <a:latin typeface="Times New Roman" panose="02020603050405020304" pitchFamily="18" charset="0"/>
                <a:ea typeface="Times New Roman" panose="02020603050405020304" pitchFamily="18" charset="0"/>
              </a:rPr>
              <a:t>Melissen</a:t>
            </a:r>
            <a:r>
              <a:rPr lang="en-GB" sz="1800" dirty="0">
                <a:effectLst/>
                <a:latin typeface="Times New Roman" panose="02020603050405020304" pitchFamily="18" charset="0"/>
                <a:ea typeface="Times New Roman" panose="02020603050405020304" pitchFamily="18" charset="0"/>
              </a:rPr>
              <a:t>, F. and Sauer, L. (2019). </a:t>
            </a:r>
            <a:r>
              <a:rPr lang="en-GB" sz="1800" i="1" dirty="0">
                <a:effectLst/>
                <a:latin typeface="Times New Roman" panose="02020603050405020304" pitchFamily="18" charset="0"/>
                <a:ea typeface="Times New Roman" panose="02020603050405020304" pitchFamily="18" charset="0"/>
              </a:rPr>
              <a:t>Improving sustainability in the hospitality industry</a:t>
            </a:r>
            <a:r>
              <a:rPr lang="en-GB" sz="1800" dirty="0">
                <a:effectLst/>
                <a:latin typeface="Times New Roman" panose="02020603050405020304" pitchFamily="18" charset="0"/>
                <a:ea typeface="Times New Roman" panose="02020603050405020304" pitchFamily="18" charset="0"/>
              </a:rPr>
              <a:t>. Abingdon, Oxon: Routledge.</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1200"/>
              </a:spcBef>
              <a:spcAft>
                <a:spcPts val="1200"/>
              </a:spcAft>
            </a:pPr>
            <a:r>
              <a:rPr lang="en-GB" sz="1800" dirty="0" err="1">
                <a:effectLst/>
                <a:latin typeface="Times New Roman" panose="02020603050405020304" pitchFamily="18" charset="0"/>
                <a:ea typeface="Times New Roman" panose="02020603050405020304" pitchFamily="18" charset="0"/>
              </a:rPr>
              <a:t>O’fallon</a:t>
            </a:r>
            <a:r>
              <a:rPr lang="en-GB" sz="1800" dirty="0">
                <a:effectLst/>
                <a:latin typeface="Times New Roman" panose="02020603050405020304" pitchFamily="18" charset="0"/>
                <a:ea typeface="Times New Roman" panose="02020603050405020304" pitchFamily="18" charset="0"/>
              </a:rPr>
              <a:t>, M.J. and Rutherford, D.G. (2019). </a:t>
            </a:r>
            <a:r>
              <a:rPr lang="en-GB" sz="1800" i="1" dirty="0">
                <a:effectLst/>
                <a:latin typeface="Times New Roman" panose="02020603050405020304" pitchFamily="18" charset="0"/>
                <a:ea typeface="Times New Roman" panose="02020603050405020304" pitchFamily="18" charset="0"/>
              </a:rPr>
              <a:t>Hotel management and operations</a:t>
            </a:r>
            <a:r>
              <a:rPr lang="en-GB" sz="1800" dirty="0">
                <a:effectLst/>
                <a:latin typeface="Times New Roman" panose="02020603050405020304" pitchFamily="18" charset="0"/>
                <a:ea typeface="Times New Roman" panose="02020603050405020304" pitchFamily="18" charset="0"/>
              </a:rPr>
              <a:t>. Hoboken, N.J.: Wiley.</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800" dirty="0">
                <a:effectLst/>
                <a:latin typeface="Times New Roman" panose="02020603050405020304" pitchFamily="18" charset="0"/>
                <a:ea typeface="Times New Roman" panose="02020603050405020304" pitchFamily="18" charset="0"/>
              </a:rPr>
              <a:t>Palmer Mary E (2016). </a:t>
            </a:r>
            <a:r>
              <a:rPr lang="en-GB" sz="1800" i="1" dirty="0">
                <a:effectLst/>
                <a:latin typeface="Times New Roman" panose="02020603050405020304" pitchFamily="18" charset="0"/>
                <a:ea typeface="Times New Roman" panose="02020603050405020304" pitchFamily="18" charset="0"/>
              </a:rPr>
              <a:t>Guide to Hotel Housekeeping</a:t>
            </a:r>
            <a:r>
              <a:rPr lang="en-GB" sz="1800" dirty="0">
                <a:effectLst/>
                <a:latin typeface="Times New Roman" panose="02020603050405020304" pitchFamily="18" charset="0"/>
                <a:ea typeface="Times New Roman" panose="02020603050405020304" pitchFamily="18" charset="0"/>
              </a:rPr>
              <a:t>. </a:t>
            </a:r>
            <a:r>
              <a:rPr lang="en-GB" sz="1800" dirty="0" err="1">
                <a:effectLst/>
                <a:latin typeface="Times New Roman" panose="02020603050405020304" pitchFamily="18" charset="0"/>
                <a:ea typeface="Times New Roman" panose="02020603050405020304" pitchFamily="18" charset="0"/>
              </a:rPr>
              <a:t>Hardpress</a:t>
            </a:r>
            <a:r>
              <a:rPr lang="en-GB" sz="1800" dirty="0">
                <a:effectLst/>
                <a:latin typeface="Times New Roman" panose="02020603050405020304" pitchFamily="18" charset="0"/>
                <a:ea typeface="Times New Roman" panose="02020603050405020304" pitchFamily="18" charset="0"/>
              </a:rPr>
              <a:t> Publishing.</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800" dirty="0" err="1">
                <a:effectLst/>
                <a:latin typeface="Times New Roman" panose="02020603050405020304" pitchFamily="18" charset="0"/>
                <a:ea typeface="Times New Roman" panose="02020603050405020304" pitchFamily="18" charset="0"/>
              </a:rPr>
              <a:t>Parsa</a:t>
            </a:r>
            <a:r>
              <a:rPr lang="en-GB" sz="1800" dirty="0">
                <a:effectLst/>
                <a:latin typeface="Times New Roman" panose="02020603050405020304" pitchFamily="18" charset="0"/>
                <a:ea typeface="Times New Roman" panose="02020603050405020304" pitchFamily="18" charset="0"/>
              </a:rPr>
              <a:t>, H.G. (2015). </a:t>
            </a:r>
            <a:r>
              <a:rPr lang="en-GB" sz="1800" i="1" dirty="0">
                <a:effectLst/>
                <a:latin typeface="Times New Roman" panose="02020603050405020304" pitchFamily="18" charset="0"/>
                <a:ea typeface="Times New Roman" panose="02020603050405020304" pitchFamily="18" charset="0"/>
              </a:rPr>
              <a:t>Sustainability, social responsibility, and innovations in tourism and hospitality</a:t>
            </a:r>
            <a:r>
              <a:rPr lang="en-GB" sz="1800" dirty="0">
                <a:effectLst/>
                <a:latin typeface="Times New Roman" panose="02020603050405020304" pitchFamily="18" charset="0"/>
                <a:ea typeface="Times New Roman" panose="02020603050405020304" pitchFamily="18" charset="0"/>
              </a:rPr>
              <a:t>. Oakville, ON: Apple Academic Press.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800" dirty="0">
                <a:effectLst/>
                <a:latin typeface="Times New Roman" panose="02020603050405020304" pitchFamily="18" charset="0"/>
                <a:ea typeface="Times New Roman" panose="02020603050405020304" pitchFamily="18" charset="0"/>
              </a:rPr>
              <a:t>Sloan, P., Legrand, W. and Chen, J.S. (2013). </a:t>
            </a:r>
            <a:r>
              <a:rPr lang="en-GB" sz="1800" i="1" dirty="0">
                <a:effectLst/>
                <a:latin typeface="Times New Roman" panose="02020603050405020304" pitchFamily="18" charset="0"/>
                <a:ea typeface="Times New Roman" panose="02020603050405020304" pitchFamily="18" charset="0"/>
              </a:rPr>
              <a:t>Sustainability in the hospitality industry : principles of sustainable operations</a:t>
            </a:r>
            <a:r>
              <a:rPr lang="en-GB" sz="1800" dirty="0">
                <a:effectLst/>
                <a:latin typeface="Times New Roman" panose="02020603050405020304" pitchFamily="18" charset="0"/>
                <a:ea typeface="Times New Roman" panose="02020603050405020304" pitchFamily="18" charset="0"/>
              </a:rPr>
              <a:t>. London ; New York: Routledge, , Cop.</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1200"/>
              </a:spcBef>
              <a:spcAft>
                <a:spcPts val="1200"/>
              </a:spcAft>
            </a:pPr>
            <a:r>
              <a:rPr lang="en-GB" sz="1800" dirty="0">
                <a:effectLst/>
                <a:latin typeface="Times New Roman" panose="02020603050405020304" pitchFamily="18" charset="0"/>
                <a:ea typeface="Times New Roman" panose="02020603050405020304" pitchFamily="18" charset="0"/>
              </a:rPr>
              <a:t>Taylor, B.J. (2020). </a:t>
            </a:r>
            <a:r>
              <a:rPr lang="en-GB" sz="1800" i="1" dirty="0">
                <a:effectLst/>
                <a:latin typeface="Times New Roman" panose="02020603050405020304" pitchFamily="18" charset="0"/>
                <a:ea typeface="Times New Roman" panose="02020603050405020304" pitchFamily="18" charset="0"/>
              </a:rPr>
              <a:t>Reflective practice</a:t>
            </a:r>
            <a:r>
              <a:rPr lang="en-GB" sz="1800" dirty="0">
                <a:effectLst/>
                <a:latin typeface="Times New Roman" panose="02020603050405020304" pitchFamily="18" charset="0"/>
                <a:ea typeface="Times New Roman" panose="02020603050405020304" pitchFamily="18" charset="0"/>
              </a:rPr>
              <a:t>. 3rd ed. Maidenhead: Open University Press.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800" dirty="0" err="1">
                <a:effectLst/>
                <a:latin typeface="Times New Roman" panose="02020603050405020304" pitchFamily="18" charset="0"/>
                <a:ea typeface="Times New Roman" panose="02020603050405020304" pitchFamily="18" charset="0"/>
              </a:rPr>
              <a:t>tripadvisor</a:t>
            </a:r>
            <a:r>
              <a:rPr lang="en-GB" sz="1800" dirty="0">
                <a:effectLst/>
                <a:latin typeface="Times New Roman" panose="02020603050405020304" pitchFamily="18" charset="0"/>
                <a:ea typeface="Times New Roman" panose="02020603050405020304" pitchFamily="18" charset="0"/>
              </a:rPr>
              <a:t> (2021). </a:t>
            </a:r>
            <a:r>
              <a:rPr lang="en-GB" sz="1800" i="1" dirty="0">
                <a:effectLst/>
                <a:latin typeface="Times New Roman" panose="02020603050405020304" pitchFamily="18" charset="0"/>
                <a:ea typeface="Times New Roman" panose="02020603050405020304" pitchFamily="18" charset="0"/>
              </a:rPr>
              <a:t>BEST WESTERN ABBOTS BARTON HOTEL - Prices &amp; Reviews (Canterbury, England)</a:t>
            </a:r>
            <a:r>
              <a:rPr lang="en-GB" sz="1800" dirty="0">
                <a:effectLst/>
                <a:latin typeface="Times New Roman" panose="02020603050405020304" pitchFamily="18" charset="0"/>
                <a:ea typeface="Times New Roman" panose="02020603050405020304" pitchFamily="18" charset="0"/>
              </a:rPr>
              <a:t>. [online] Tripadvisor. Available at: https://www.tripadvisor.com/Hotel_Review-g186311-d239756-Reviews-Best_Western_Abbots_Barton_Hotel-Canterbury_Kent_England.html [Accessed 4 Feb. 2024].</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800" dirty="0">
                <a:effectLst/>
                <a:latin typeface="Times New Roman" panose="02020603050405020304" pitchFamily="18" charset="0"/>
                <a:ea typeface="Times New Roman" panose="02020603050405020304" pitchFamily="18" charset="0"/>
              </a:rPr>
              <a:t>Western, B. (2023). </a:t>
            </a:r>
            <a:r>
              <a:rPr lang="en-GB" sz="1800" i="1" dirty="0">
                <a:effectLst/>
                <a:latin typeface="Times New Roman" panose="02020603050405020304" pitchFamily="18" charset="0"/>
                <a:ea typeface="Times New Roman" panose="02020603050405020304" pitchFamily="18" charset="0"/>
              </a:rPr>
              <a:t>Best Western</a:t>
            </a:r>
            <a:r>
              <a:rPr lang="en-GB" sz="1800" dirty="0">
                <a:effectLst/>
                <a:latin typeface="Times New Roman" panose="02020603050405020304" pitchFamily="18" charset="0"/>
                <a:ea typeface="Times New Roman" panose="02020603050405020304" pitchFamily="18" charset="0"/>
              </a:rPr>
              <a:t>. [online] Best Western. Available at: https://www.bestwestern.co.uk/company/about-us.</a:t>
            </a:r>
            <a:endParaRPr lang="en-US"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D3DEE62-34CB-4E0B-B41C-7E4BAED2C136}" type="slidenum">
              <a:rPr lang="en-GB" smtClean="0"/>
              <a:t>13</a:t>
            </a:fld>
            <a:endParaRPr lang="en-GB"/>
          </a:p>
        </p:txBody>
      </p:sp>
    </p:spTree>
    <p:extLst>
      <p:ext uri="{BB962C8B-B14F-4D97-AF65-F5344CB8AC3E}">
        <p14:creationId xmlns:p14="http://schemas.microsoft.com/office/powerpoint/2010/main" val="38585049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1E45834-53BD-4C8F-B791-CD5378F4150E}" type="datetimeFigureOut">
              <a:rPr lang="en-US" smtClean="0"/>
              <a:t>2/22/24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9D7796-F675-488F-AC46-C88938C80352}"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25585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E45834-53BD-4C8F-B791-CD5378F4150E}" type="datetimeFigureOut">
              <a:rPr lang="en-US" smtClean="0"/>
              <a:t>2/22/24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16261564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E45834-53BD-4C8F-B791-CD5378F4150E}" type="datetimeFigureOut">
              <a:rPr lang="en-US" smtClean="0"/>
              <a:t>2/22/24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9D7796-F675-488F-AC46-C88938C80352}"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683844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1E45834-53BD-4C8F-B791-CD5378F4150E}" type="datetimeFigureOut">
              <a:rPr lang="en-US" smtClean="0"/>
              <a:t>2/22/24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6449880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1E45834-53BD-4C8F-B791-CD5378F4150E}" type="datetimeFigureOut">
              <a:rPr lang="en-US" smtClean="0"/>
              <a:t>2/22/24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1353357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E45834-53BD-4C8F-B791-CD5378F4150E}" type="datetimeFigureOut">
              <a:rPr lang="en-US" smtClean="0"/>
              <a:t>2/22/24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4405605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A1E45834-53BD-4C8F-B791-CD5378F4150E}" type="datetimeFigureOut">
              <a:rPr lang="en-US" smtClean="0"/>
              <a:t>2/22/24</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6929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A1E45834-53BD-4C8F-B791-CD5378F4150E}" type="datetimeFigureOut">
              <a:rPr lang="en-US" smtClean="0"/>
              <a:t>2/22/24</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719D7796-F675-488F-AC46-C88938C80352}" type="slidenum">
              <a:rPr lang="en-US" smtClean="0"/>
              <a:t>‹#›</a:t>
            </a:fld>
            <a:endParaRPr lang="en-US"/>
          </a:p>
        </p:txBody>
      </p:sp>
    </p:spTree>
    <p:extLst>
      <p:ext uri="{BB962C8B-B14F-4D97-AF65-F5344CB8AC3E}">
        <p14:creationId xmlns:p14="http://schemas.microsoft.com/office/powerpoint/2010/main" val="33372213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1E45834-53BD-4C8F-B791-CD5378F4150E}" type="datetimeFigureOut">
              <a:rPr lang="en-US" smtClean="0"/>
              <a:t>2/22/24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8951762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E45834-53BD-4C8F-B791-CD5378F4150E}" type="datetimeFigureOut">
              <a:rPr lang="en-US" smtClean="0"/>
              <a:t>2/22/24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3438653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E45834-53BD-4C8F-B791-CD5378F4150E}" type="datetimeFigureOut">
              <a:rPr lang="en-US" smtClean="0"/>
              <a:t>2/22/24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6036572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40000"/>
            <a:lumOff val="60000"/>
            <a:alpha val="60000"/>
          </a:schemeClr>
        </a:solidFill>
        <a:effectLst/>
      </p:bgPr>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A1E45834-53BD-4C8F-B791-CD5378F4150E}" type="datetimeFigureOut">
              <a:rPr lang="en-US" smtClean="0"/>
              <a:t>2/22/24</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719D7796-F675-488F-AC46-C88938C80352}"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3733112"/>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4.jpeg"/><Relationship Id="rId7" Type="http://schemas.openxmlformats.org/officeDocument/2006/relationships/diagramColors" Target="../diagrams/colors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23.jpeg"/></Relationships>
</file>

<file path=ppt/slides/_rels/slide1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25B0-FE36-9382-B2D4-34EE63117932}"/>
              </a:ext>
            </a:extLst>
          </p:cNvPr>
          <p:cNvSpPr>
            <a:spLocks noGrp="1"/>
          </p:cNvSpPr>
          <p:nvPr>
            <p:ph type="ctrTitle"/>
          </p:nvPr>
        </p:nvSpPr>
        <p:spPr>
          <a:xfrm>
            <a:off x="969942" y="1184092"/>
            <a:ext cx="4973818" cy="3034857"/>
          </a:xfrm>
        </p:spPr>
        <p:txBody>
          <a:bodyPr anchor="b">
            <a:noAutofit/>
          </a:bodyPr>
          <a:lstStyle/>
          <a:p>
            <a:pPr algn="ctr"/>
            <a:r>
              <a:rPr lang="en-GB" sz="5400" b="1" i="0" dirty="0">
                <a:solidFill>
                  <a:schemeClr val="tx1"/>
                </a:solidFill>
                <a:effectLst/>
                <a:latin typeface="Times New Roman" panose="02020603050405020304" pitchFamily="18" charset="0"/>
                <a:cs typeface="Times New Roman" panose="02020603050405020304" pitchFamily="18" charset="0"/>
              </a:rPr>
              <a:t>BMIH4006 </a:t>
            </a:r>
            <a:br>
              <a:rPr lang="en-GB" sz="5400" b="1" i="0" dirty="0">
                <a:solidFill>
                  <a:schemeClr val="tx1"/>
                </a:solidFill>
                <a:effectLst/>
                <a:latin typeface="Times New Roman" panose="02020603050405020304" pitchFamily="18" charset="0"/>
                <a:cs typeface="Times New Roman" panose="02020603050405020304" pitchFamily="18" charset="0"/>
              </a:rPr>
            </a:br>
            <a:r>
              <a:rPr lang="en-GB" sz="5400" b="1" i="0" dirty="0">
                <a:solidFill>
                  <a:schemeClr val="tx1"/>
                </a:solidFill>
                <a:effectLst/>
                <a:latin typeface="Times New Roman" panose="02020603050405020304" pitchFamily="18" charset="0"/>
                <a:cs typeface="Times New Roman" panose="02020603050405020304" pitchFamily="18" charset="0"/>
              </a:rPr>
              <a:t>Operating Hotel Facilities</a:t>
            </a:r>
            <a:endParaRPr lang="en-GB" sz="5400" b="1" dirty="0">
              <a:solidFill>
                <a:schemeClr val="tx1"/>
              </a:solidFill>
              <a:latin typeface="Times New Roman" panose="02020603050405020304" pitchFamily="18" charset="0"/>
              <a:cs typeface="Times New Roman" panose="02020603050405020304" pitchFamily="18" charset="0"/>
            </a:endParaRPr>
          </a:p>
        </p:txBody>
      </p:sp>
      <p:pic>
        <p:nvPicPr>
          <p:cNvPr id="1030" name="Picture 6" descr="Hospitality management studies">
            <a:extLst>
              <a:ext uri="{FF2B5EF4-FFF2-40B4-BE49-F238E27FC236}">
                <a16:creationId xmlns:a16="http://schemas.microsoft.com/office/drawing/2014/main" id="{ED221C73-E927-7CBA-DBC1-9BA994E0669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797" r="17879" b="-5"/>
          <a:stretch/>
        </p:blipFill>
        <p:spPr bwMode="auto">
          <a:xfrm>
            <a:off x="6569894" y="581012"/>
            <a:ext cx="3602736" cy="3143672"/>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2" descr="A close up of a sign&#10;&#10;Description automatically generated">
            <a:extLst>
              <a:ext uri="{FF2B5EF4-FFF2-40B4-BE49-F238E27FC236}">
                <a16:creationId xmlns:a16="http://schemas.microsoft.com/office/drawing/2014/main" id="{A759D04C-D39D-813A-6229-B898A41F586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833799" y="4689304"/>
            <a:ext cx="2880360" cy="124856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54C75587-2412-4978-A384-B96DEA73574D}"/>
              </a:ext>
            </a:extLst>
          </p:cNvPr>
          <p:cNvSpPr txBox="1"/>
          <p:nvPr/>
        </p:nvSpPr>
        <p:spPr>
          <a:xfrm>
            <a:off x="1127181" y="4420970"/>
            <a:ext cx="4480913" cy="1569660"/>
          </a:xfrm>
          <a:prstGeom prst="rect">
            <a:avLst/>
          </a:prstGeom>
          <a:noFill/>
        </p:spPr>
        <p:txBody>
          <a:bodyPr wrap="square" rtlCol="0">
            <a:spAutoFit/>
          </a:bodyPr>
          <a:lstStyle/>
          <a:p>
            <a:r>
              <a:rPr lang="en-US" sz="3200" dirty="0">
                <a:latin typeface="Times New Roman" panose="02020603050405020304" pitchFamily="18" charset="0"/>
                <a:cs typeface="Times New Roman" panose="02020603050405020304" pitchFamily="18" charset="0"/>
              </a:rPr>
              <a:t>Student No. 2232653</a:t>
            </a:r>
          </a:p>
          <a:p>
            <a:r>
              <a:rPr lang="en-US" sz="3200" dirty="0">
                <a:latin typeface="Times New Roman" panose="02020603050405020304" pitchFamily="18" charset="0"/>
                <a:cs typeface="Times New Roman" panose="02020603050405020304" pitchFamily="18" charset="0"/>
              </a:rPr>
              <a:t>Name:  Diana Gabriela </a:t>
            </a:r>
            <a:r>
              <a:rPr lang="en-US" sz="3200" dirty="0" err="1">
                <a:latin typeface="Times New Roman" panose="02020603050405020304" pitchFamily="18" charset="0"/>
                <a:cs typeface="Times New Roman" panose="02020603050405020304" pitchFamily="18" charset="0"/>
              </a:rPr>
              <a:t>Grecu</a:t>
            </a:r>
            <a:endParaRPr lang="en-US" sz="3200" dirty="0">
              <a:latin typeface="Times New Roman" panose="02020603050405020304" pitchFamily="18" charset="0"/>
              <a:cs typeface="Times New Roman" panose="02020603050405020304" pitchFamily="18" charset="0"/>
            </a:endParaRPr>
          </a:p>
        </p:txBody>
      </p:sp>
      <p:graphicFrame>
        <p:nvGraphicFramePr>
          <p:cNvPr id="4" name="Table 3">
            <a:extLst>
              <a:ext uri="{FF2B5EF4-FFF2-40B4-BE49-F238E27FC236}">
                <a16:creationId xmlns:a16="http://schemas.microsoft.com/office/drawing/2014/main" id="{FD98D277-FA0C-0EC7-0FF1-8B05FAADA6BA}"/>
              </a:ext>
            </a:extLst>
          </p:cNvPr>
          <p:cNvGraphicFramePr>
            <a:graphicFrameLocks noGrp="1"/>
          </p:cNvGraphicFramePr>
          <p:nvPr>
            <p:extLst>
              <p:ext uri="{D42A27DB-BD31-4B8C-83A1-F6EECF244321}">
                <p14:modId xmlns:p14="http://schemas.microsoft.com/office/powerpoint/2010/main" val="3888013405"/>
              </p:ext>
            </p:extLst>
          </p:nvPr>
        </p:nvGraphicFramePr>
        <p:xfrm>
          <a:off x="5486400" y="4156088"/>
          <a:ext cx="3192905" cy="2120900"/>
        </p:xfrm>
        <a:graphic>
          <a:graphicData uri="http://schemas.openxmlformats.org/drawingml/2006/table">
            <a:tbl>
              <a:tblPr firstRow="1" firstCol="1" lastRow="1" lastCol="1" bandRow="1" bandCol="1"/>
              <a:tblGrid>
                <a:gridCol w="3192905">
                  <a:extLst>
                    <a:ext uri="{9D8B030D-6E8A-4147-A177-3AD203B41FA5}">
                      <a16:colId xmlns:a16="http://schemas.microsoft.com/office/drawing/2014/main" val="3936100193"/>
                    </a:ext>
                  </a:extLst>
                </a:gridCol>
              </a:tblGrid>
              <a:tr h="1856018">
                <a:tc>
                  <a:txBody>
                    <a:bodyPr/>
                    <a:lstStyle/>
                    <a:p>
                      <a:pPr algn="just">
                        <a:lnSpc>
                          <a:spcPct val="150000"/>
                        </a:lnSpc>
                        <a:spcAft>
                          <a:spcPts val="800"/>
                        </a:spcAft>
                      </a:pPr>
                      <a:r>
                        <a:rPr lang="en-AU" sz="12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Lecturer: Natalie Brailsford</a:t>
                      </a:r>
                      <a:endParaRPr lang="en-RO" sz="12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AU" sz="12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Daniel Payne</a:t>
                      </a:r>
                      <a:endParaRPr lang="en-RO" sz="12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AU" sz="12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Lisa </a:t>
                      </a:r>
                      <a:r>
                        <a:rPr lang="en-AU" sz="1200" b="1"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Bassler</a:t>
                      </a:r>
                      <a:endParaRPr lang="en-RO" sz="12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AU" sz="12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Giulia </a:t>
                      </a:r>
                      <a:r>
                        <a:rPr lang="en-AU" sz="1200" b="1"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Ghifari</a:t>
                      </a:r>
                      <a:endParaRPr lang="en-RO" sz="12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AU" sz="12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Ben Chong</a:t>
                      </a:r>
                      <a:endParaRPr lang="en-RO" sz="12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AU" sz="12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Scott James	</a:t>
                      </a:r>
                      <a:endParaRPr lang="en-RO" sz="12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ctr">
                    <a:lnL>
                      <a:noFill/>
                    </a:lnL>
                    <a:lnR>
                      <a:noFill/>
                    </a:lnR>
                    <a:lnT w="12700" cap="flat" cmpd="sng" algn="ctr">
                      <a:solidFill>
                        <a:srgbClr val="000000"/>
                      </a:solidFill>
                      <a:prstDash val="dash"/>
                      <a:round/>
                      <a:headEnd type="none" w="med" len="med"/>
                      <a:tailEnd type="none" w="med" len="med"/>
                    </a:lnT>
                    <a:lnB w="12700" cap="flat" cmpd="sng" algn="ctr">
                      <a:solidFill>
                        <a:srgbClr val="000000"/>
                      </a:solidFill>
                      <a:prstDash val="dash"/>
                      <a:round/>
                      <a:headEnd type="none" w="med" len="med"/>
                      <a:tailEnd type="none" w="med" len="med"/>
                    </a:lnB>
                  </a:tcPr>
                </a:tc>
                <a:extLst>
                  <a:ext uri="{0D108BD9-81ED-4DB2-BD59-A6C34878D82A}">
                    <a16:rowId xmlns:a16="http://schemas.microsoft.com/office/drawing/2014/main" val="3585006028"/>
                  </a:ext>
                </a:extLst>
              </a:tr>
            </a:tbl>
          </a:graphicData>
        </a:graphic>
      </p:graphicFrame>
      <p:sp>
        <p:nvSpPr>
          <p:cNvPr id="5" name="TextBox 4">
            <a:extLst>
              <a:ext uri="{FF2B5EF4-FFF2-40B4-BE49-F238E27FC236}">
                <a16:creationId xmlns:a16="http://schemas.microsoft.com/office/drawing/2014/main" id="{CC9E3426-CE0F-86D8-B6B8-BE474D6F85CE}"/>
              </a:ext>
            </a:extLst>
          </p:cNvPr>
          <p:cNvSpPr txBox="1"/>
          <p:nvPr/>
        </p:nvSpPr>
        <p:spPr>
          <a:xfrm>
            <a:off x="969942" y="581012"/>
            <a:ext cx="6018247" cy="553998"/>
          </a:xfrm>
          <a:prstGeom prst="rect">
            <a:avLst/>
          </a:prstGeom>
          <a:noFill/>
        </p:spPr>
        <p:txBody>
          <a:bodyPr wrap="square" rtlCol="0">
            <a:spAutoFit/>
          </a:bodyPr>
          <a:lstStyle/>
          <a:p>
            <a:r>
              <a:rPr lang="en-RO" sz="3000" b="1" dirty="0"/>
              <a:t>Hotel Best Western Abbots Barton </a:t>
            </a:r>
          </a:p>
        </p:txBody>
      </p:sp>
    </p:spTree>
    <p:extLst>
      <p:ext uri="{BB962C8B-B14F-4D97-AF65-F5344CB8AC3E}">
        <p14:creationId xmlns:p14="http://schemas.microsoft.com/office/powerpoint/2010/main" val="164978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2CFE227-F008-ABAF-E7F1-891631859A35}"/>
              </a:ext>
            </a:extLst>
          </p:cNvPr>
          <p:cNvSpPr>
            <a:spLocks noGrp="1"/>
          </p:cNvSpPr>
          <p:nvPr>
            <p:ph type="title"/>
          </p:nvPr>
        </p:nvSpPr>
        <p:spPr/>
        <p:txBody>
          <a:bodyPr>
            <a:normAutofit/>
          </a:bodyPr>
          <a:lstStyle/>
          <a:p>
            <a:r>
              <a:rPr lang="en-GB" b="1" dirty="0">
                <a:solidFill>
                  <a:schemeClr val="tx1"/>
                </a:solidFill>
                <a:latin typeface="Times New Roman" panose="02020603050405020304" pitchFamily="18" charset="0"/>
                <a:cs typeface="Times New Roman" panose="02020603050405020304" pitchFamily="18" charset="0"/>
              </a:rPr>
              <a:t>Contents</a:t>
            </a:r>
          </a:p>
        </p:txBody>
      </p:sp>
      <p:sp>
        <p:nvSpPr>
          <p:cNvPr id="6" name="Content Placeholder 2">
            <a:extLst>
              <a:ext uri="{FF2B5EF4-FFF2-40B4-BE49-F238E27FC236}">
                <a16:creationId xmlns:a16="http://schemas.microsoft.com/office/drawing/2014/main" id="{82BA995E-82AC-FFDE-61C2-8FB595F80D52}"/>
              </a:ext>
            </a:extLst>
          </p:cNvPr>
          <p:cNvSpPr txBox="1">
            <a:spLocks/>
          </p:cNvSpPr>
          <p:nvPr/>
        </p:nvSpPr>
        <p:spPr>
          <a:xfrm>
            <a:off x="1024130" y="2286000"/>
            <a:ext cx="9720073" cy="4023360"/>
          </a:xfrm>
          <a:prstGeom prst="rect">
            <a:avLst/>
          </a:prstGeom>
        </p:spPr>
        <p:txBody>
          <a:bodyPr vert="horz" lIns="45720" tIns="45720" rIns="4572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pPr algn="just"/>
            <a:r>
              <a:rPr lang="en-US" b="1" dirty="0">
                <a:latin typeface="Times New Roman" panose="02020603050405020304" pitchFamily="18" charset="0"/>
                <a:ea typeface="SimSun" panose="02010600030101010101" pitchFamily="2" charset="-122"/>
                <a:cs typeface="Times New Roman" panose="02020603050405020304" pitchFamily="18" charset="0"/>
              </a:rPr>
              <a:t>Introduction</a:t>
            </a:r>
          </a:p>
          <a:p>
            <a:pPr algn="just"/>
            <a:r>
              <a:rPr lang="en-US" b="1" dirty="0">
                <a:latin typeface="Times New Roman" panose="02020603050405020304" pitchFamily="18" charset="0"/>
                <a:ea typeface="SimSun" panose="02010600030101010101" pitchFamily="2" charset="-122"/>
                <a:cs typeface="Times New Roman" panose="02020603050405020304" pitchFamily="18" charset="0"/>
              </a:rPr>
              <a:t>Standards for Potential Risks</a:t>
            </a:r>
          </a:p>
          <a:p>
            <a:pPr algn="just"/>
            <a:r>
              <a:rPr lang="en-US" b="1" dirty="0">
                <a:latin typeface="Times New Roman" panose="02020603050405020304" pitchFamily="18" charset="0"/>
                <a:ea typeface="SimSun" panose="02010600030101010101" pitchFamily="2" charset="-122"/>
                <a:cs typeface="Times New Roman" panose="02020603050405020304" pitchFamily="18" charset="0"/>
              </a:rPr>
              <a:t>Addressing a Hole in the Floor</a:t>
            </a:r>
          </a:p>
          <a:p>
            <a:pPr algn="just"/>
            <a:r>
              <a:rPr lang="en-US" b="1" dirty="0">
                <a:latin typeface="Times New Roman" panose="02020603050405020304" pitchFamily="18" charset="0"/>
                <a:ea typeface="SimSun" panose="02010600030101010101" pitchFamily="2" charset="-122"/>
                <a:cs typeface="Times New Roman" panose="02020603050405020304" pitchFamily="18" charset="0"/>
              </a:rPr>
              <a:t>Personal Safety Check and Protective Gear </a:t>
            </a:r>
          </a:p>
          <a:p>
            <a:pPr algn="just"/>
            <a:r>
              <a:rPr lang="en-US" b="1" dirty="0">
                <a:latin typeface="Times New Roman" panose="02020603050405020304" pitchFamily="18" charset="0"/>
                <a:ea typeface="SimSun" panose="02010600030101010101" pitchFamily="2" charset="-122"/>
                <a:cs typeface="Times New Roman" panose="02020603050405020304" pitchFamily="18" charset="0"/>
              </a:rPr>
              <a:t>Conclusion</a:t>
            </a:r>
          </a:p>
          <a:p>
            <a:pPr algn="just"/>
            <a:r>
              <a:rPr lang="en-US" b="1" kern="1600" dirty="0">
                <a:latin typeface="Times New Roman" panose="02020603050405020304" pitchFamily="18" charset="0"/>
                <a:ea typeface="SimSun" panose="02010600030101010101" pitchFamily="2" charset="-122"/>
                <a:cs typeface="Times New Roman" panose="02020603050405020304" pitchFamily="18" charset="0"/>
              </a:rPr>
              <a:t>References</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514100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767FB8F-E0E0-A8D5-BEF2-328498D6E048}"/>
              </a:ext>
            </a:extLst>
          </p:cNvPr>
          <p:cNvSpPr txBox="1">
            <a:spLocks/>
          </p:cNvSpPr>
          <p:nvPr/>
        </p:nvSpPr>
        <p:spPr>
          <a:xfrm>
            <a:off x="1155154" y="661924"/>
            <a:ext cx="10058400" cy="824567"/>
          </a:xfrm>
          <a:prstGeom prst="rect">
            <a:avLst/>
          </a:prstGeom>
        </p:spPr>
        <p:txBody>
          <a:bodyPr vert="horz" lIns="91440" tIns="45720" rIns="91440" bIns="45720" rtlCol="0" anchor="b">
            <a:normAutofit/>
          </a:bodyPr>
          <a:lstStyle>
            <a:lvl1pPr marL="0"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r>
              <a:rPr lang="en-US" b="1" dirty="0">
                <a:solidFill>
                  <a:schemeClr val="tx1"/>
                </a:solidFill>
                <a:latin typeface="Times New Roman" panose="02020603050405020304" pitchFamily="18" charset="0"/>
                <a:ea typeface="SimSun" panose="02010600030101010101" pitchFamily="2" charset="-122"/>
                <a:cs typeface="Times New Roman" panose="02020603050405020304" pitchFamily="18" charset="0"/>
              </a:rPr>
              <a:t>Introduction</a:t>
            </a:r>
            <a:endParaRPr lang="en-GB" dirty="0">
              <a:solidFill>
                <a:schemeClr val="tx1"/>
              </a:solidFill>
            </a:endParaRPr>
          </a:p>
        </p:txBody>
      </p:sp>
      <p:sp>
        <p:nvSpPr>
          <p:cNvPr id="5" name="Content Placeholder 2">
            <a:extLst>
              <a:ext uri="{FF2B5EF4-FFF2-40B4-BE49-F238E27FC236}">
                <a16:creationId xmlns:a16="http://schemas.microsoft.com/office/drawing/2014/main" id="{56C0189E-611F-92A2-62E5-68225CD99056}"/>
              </a:ext>
            </a:extLst>
          </p:cNvPr>
          <p:cNvSpPr>
            <a:spLocks noGrp="1"/>
          </p:cNvSpPr>
          <p:nvPr>
            <p:ph idx="1"/>
          </p:nvPr>
        </p:nvSpPr>
        <p:spPr>
          <a:xfrm>
            <a:off x="1024128" y="2249424"/>
            <a:ext cx="9720073" cy="3260125"/>
          </a:xfrm>
        </p:spPr>
        <p:txBody>
          <a:bodyPr>
            <a:normAutofit/>
          </a:bodyPr>
          <a:lstStyle/>
          <a:p>
            <a:pPr marL="0" indent="0" algn="just">
              <a:spcAft>
                <a:spcPts val="1000"/>
              </a:spcAft>
              <a:buNone/>
            </a:pPr>
            <a:r>
              <a:rPr lang="en-US"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management of The </a:t>
            </a:r>
            <a:r>
              <a:rPr lang="en-US"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Best Western Abbots Barton Hotel, Canterbury</a:t>
            </a:r>
            <a:r>
              <a:rPr lang="en-US"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places a high priority on health and safety regulations because they </a:t>
            </a:r>
            <a:r>
              <a:rPr lang="en-US"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recognise</a:t>
            </a:r>
            <a:r>
              <a:rPr lang="en-US"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the importance of ensuring the well-being of all individuals, including the employees and the employees of the hotel (Western, 2023). People who are responsible for cleaning the rooms are included in this. A comprehensive set of regulations designed to identify and effectively mitigate any hazards and dangers will be presented to new housekeepers as soon as they begin working for the </a:t>
            </a:r>
            <a:r>
              <a:rPr lang="en-US"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GB"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1026" name="Picture 2" descr="BEST WESTERN ABBOTS BARTON HOTEL - Updated 2024 Prices (Canterbury)">
            <a:extLst>
              <a:ext uri="{FF2B5EF4-FFF2-40B4-BE49-F238E27FC236}">
                <a16:creationId xmlns:a16="http://schemas.microsoft.com/office/drawing/2014/main" id="{0A0AB441-CE45-C0A4-C906-C1BA223198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38217" y="4420653"/>
            <a:ext cx="3619259" cy="18518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61963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278933-5613-BEB1-2673-3D0DA3E28DC4}"/>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F3A5CDE5-16AA-6828-8206-AB347BA924CE}"/>
              </a:ext>
            </a:extLst>
          </p:cNvPr>
          <p:cNvSpPr>
            <a:spLocks noGrp="1"/>
          </p:cNvSpPr>
          <p:nvPr>
            <p:ph type="title"/>
          </p:nvPr>
        </p:nvSpPr>
        <p:spPr>
          <a:xfrm>
            <a:off x="3207220" y="494099"/>
            <a:ext cx="6565496" cy="1052623"/>
          </a:xfrm>
        </p:spPr>
        <p:txBody>
          <a:bodyPr>
            <a:noAutofit/>
          </a:bodyPr>
          <a:lstStyle/>
          <a:p>
            <a:pPr algn="ctr"/>
            <a:r>
              <a:rPr lang="en-US" b="1" dirty="0">
                <a:solidFill>
                  <a:schemeClr val="tx1"/>
                </a:solidFill>
                <a:latin typeface="Times New Roman" panose="02020603050405020304" pitchFamily="18" charset="0"/>
                <a:ea typeface="SimSun" panose="02010600030101010101" pitchFamily="2" charset="-122"/>
              </a:rPr>
              <a:t>Standards for Potential Risks</a:t>
            </a:r>
            <a:endParaRPr lang="en-GB" dirty="0">
              <a:solidFill>
                <a:schemeClr val="tx1"/>
              </a:solidFill>
            </a:endParaRPr>
          </a:p>
        </p:txBody>
      </p:sp>
      <p:sp>
        <p:nvSpPr>
          <p:cNvPr id="7" name="Content Placeholder 4">
            <a:extLst>
              <a:ext uri="{FF2B5EF4-FFF2-40B4-BE49-F238E27FC236}">
                <a16:creationId xmlns:a16="http://schemas.microsoft.com/office/drawing/2014/main" id="{3FEE21BE-8C0F-374B-11DC-6FCF5D7C6E82}"/>
              </a:ext>
            </a:extLst>
          </p:cNvPr>
          <p:cNvSpPr>
            <a:spLocks noGrp="1"/>
          </p:cNvSpPr>
          <p:nvPr>
            <p:ph idx="1"/>
          </p:nvPr>
        </p:nvSpPr>
        <p:spPr>
          <a:xfrm>
            <a:off x="2763250" y="1805750"/>
            <a:ext cx="6875362" cy="1744883"/>
          </a:xfrm>
        </p:spPr>
        <p:txBody>
          <a:bodyPr/>
          <a:lstStyle/>
          <a:p>
            <a:pPr algn="just"/>
            <a:r>
              <a:rPr lang="en-US" sz="2400" dirty="0">
                <a:solidFill>
                  <a:schemeClr val="tx1"/>
                </a:solidFill>
                <a:effectLst/>
                <a:latin typeface="Times New Roman" panose="02020603050405020304" pitchFamily="18" charset="0"/>
                <a:ea typeface="Calibri" panose="020F0502020204030204" pitchFamily="34" charset="0"/>
              </a:rPr>
              <a:t>To provide a safe workplace, the hotel deals with any dangers head-on</a:t>
            </a:r>
            <a:r>
              <a:rPr lang="en-US" sz="2400" dirty="0">
                <a:solidFill>
                  <a:schemeClr val="tx1"/>
                </a:solidFill>
                <a:latin typeface="Times New Roman" panose="02020603050405020304" pitchFamily="18" charset="0"/>
                <a:ea typeface="Calibri" panose="020F0502020204030204" pitchFamily="34" charset="0"/>
              </a:rPr>
              <a:t> </a:t>
            </a:r>
            <a:r>
              <a:rPr lang="en-US" sz="1800" dirty="0">
                <a:solidFill>
                  <a:schemeClr val="tx1"/>
                </a:solidFill>
                <a:effectLst/>
                <a:latin typeface="Times New Roman" panose="02020603050405020304" pitchFamily="18" charset="0"/>
                <a:ea typeface="Calibri" panose="020F0502020204030204" pitchFamily="34" charset="0"/>
              </a:rPr>
              <a:t>(Hoque, 2013). “</a:t>
            </a:r>
          </a:p>
          <a:p>
            <a:pPr algn="just"/>
            <a:r>
              <a:rPr lang="en-US" sz="1800" dirty="0">
                <a:solidFill>
                  <a:schemeClr val="tx1"/>
                </a:solidFill>
                <a:effectLst/>
                <a:latin typeface="Times New Roman" panose="02020603050405020304" pitchFamily="18" charset="0"/>
                <a:ea typeface="Calibri" panose="020F0502020204030204" pitchFamily="34" charset="0"/>
              </a:rPr>
              <a:t>In our </a:t>
            </a:r>
            <a:r>
              <a:rPr lang="en-US" sz="1800" dirty="0">
                <a:solidFill>
                  <a:schemeClr val="tx1"/>
                </a:solidFill>
                <a:latin typeface="Times New Roman" panose="02020603050405020304" pitchFamily="18" charset="0"/>
                <a:ea typeface="Calibri" panose="020F0502020204030204" pitchFamily="34" charset="0"/>
              </a:rPr>
              <a:t>hotel, we make sure that all the staff knows all the standards and they are strictly respected by all of the hotel staff to ensure that we keep low risk in all departments.</a:t>
            </a:r>
            <a:endParaRPr lang="en-US" sz="1800" dirty="0">
              <a:solidFill>
                <a:schemeClr val="tx1"/>
              </a:solidFill>
              <a:effectLst/>
              <a:latin typeface="Times New Roman" panose="02020603050405020304" pitchFamily="18" charset="0"/>
              <a:ea typeface="Calibri" panose="020F0502020204030204" pitchFamily="34" charset="0"/>
            </a:endParaRPr>
          </a:p>
          <a:p>
            <a:pPr algn="just"/>
            <a:endParaRPr lang="en-US" sz="2400" dirty="0">
              <a:solidFill>
                <a:schemeClr val="tx1"/>
              </a:solidFill>
              <a:effectLst/>
              <a:latin typeface="Times New Roman" panose="02020603050405020304" pitchFamily="18" charset="0"/>
              <a:ea typeface="Calibri" panose="020F0502020204030204" pitchFamily="34" charset="0"/>
            </a:endParaRPr>
          </a:p>
          <a:p>
            <a:pPr marL="0" indent="0" algn="just">
              <a:buNone/>
            </a:pPr>
            <a:endParaRPr lang="en-US" dirty="0">
              <a:solidFill>
                <a:schemeClr val="tx1"/>
              </a:solidFill>
            </a:endParaRPr>
          </a:p>
        </p:txBody>
      </p:sp>
      <p:pic>
        <p:nvPicPr>
          <p:cNvPr id="8" name="Picture 4" descr="Hospitality Industry Workplace Safety Legislation: Wyoming Legislature  Passes Bill Increasing Civil Penalties For Workplace Safety Violations -  HOSPITALITY RISK SOLUTIONS">
            <a:extLst>
              <a:ext uri="{FF2B5EF4-FFF2-40B4-BE49-F238E27FC236}">
                <a16:creationId xmlns:a16="http://schemas.microsoft.com/office/drawing/2014/main" id="{DF69089C-D7BD-9CEA-8598-4D0C2233CC5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111395" y="3502927"/>
            <a:ext cx="3581192" cy="2492415"/>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
        <p:nvSpPr>
          <p:cNvPr id="9" name="AutoShape 2" descr="Hospitality Industry Workplace Safety Legislation: Wyoming Legislature  Passes Bill Increasing Civil Penalties For Workplace Safety Violations -  HOSPITALITY RISK SOLUTIONS">
            <a:extLst>
              <a:ext uri="{FF2B5EF4-FFF2-40B4-BE49-F238E27FC236}">
                <a16:creationId xmlns:a16="http://schemas.microsoft.com/office/drawing/2014/main" id="{5D015163-F984-F5DB-CE6E-39ED6918739A}"/>
              </a:ext>
            </a:extLst>
          </p:cNvPr>
          <p:cNvSpPr>
            <a:spLocks noChangeAspect="1" noChangeArrowheads="1"/>
          </p:cNvSpPr>
          <p:nvPr/>
        </p:nvSpPr>
        <p:spPr bwMode="auto">
          <a:xfrm>
            <a:off x="5388016" y="2674717"/>
            <a:ext cx="300471"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4484426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1C9922-C952-7DB8-D87F-8A3D0DA548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A463CFE-E702-4095-198C-B0D3D9C7DC44}"/>
              </a:ext>
            </a:extLst>
          </p:cNvPr>
          <p:cNvSpPr>
            <a:spLocks noGrp="1"/>
          </p:cNvSpPr>
          <p:nvPr>
            <p:ph type="title"/>
          </p:nvPr>
        </p:nvSpPr>
        <p:spPr/>
        <p:txBody>
          <a:bodyPr>
            <a:normAutofit/>
          </a:bodyPr>
          <a:lstStyle/>
          <a:p>
            <a:pPr algn="ctr"/>
            <a:r>
              <a:rPr lang="en-US" b="1" dirty="0">
                <a:solidFill>
                  <a:schemeClr val="tx1"/>
                </a:solidFill>
                <a:latin typeface="Times New Roman" panose="02020603050405020304" pitchFamily="18" charset="0"/>
                <a:ea typeface="SimSun" panose="02010600030101010101" pitchFamily="2" charset="-122"/>
                <a:cs typeface="Times New Roman" panose="02020603050405020304" pitchFamily="18" charset="0"/>
              </a:rPr>
              <a:t>Addressing a Hole in the Floor</a:t>
            </a:r>
            <a:endParaRPr lang="en-GB" dirty="0">
              <a:solidFill>
                <a:schemeClr val="tx1"/>
              </a:solidFill>
            </a:endParaRPr>
          </a:p>
        </p:txBody>
      </p:sp>
      <p:sp>
        <p:nvSpPr>
          <p:cNvPr id="3" name="Content Placeholder 2">
            <a:extLst>
              <a:ext uri="{FF2B5EF4-FFF2-40B4-BE49-F238E27FC236}">
                <a16:creationId xmlns:a16="http://schemas.microsoft.com/office/drawing/2014/main" id="{9CCFBCC1-AFC1-E45E-07AD-0A4D5AEE57DB}"/>
              </a:ext>
            </a:extLst>
          </p:cNvPr>
          <p:cNvSpPr>
            <a:spLocks noGrp="1"/>
          </p:cNvSpPr>
          <p:nvPr>
            <p:ph idx="1"/>
          </p:nvPr>
        </p:nvSpPr>
        <p:spPr/>
        <p:txBody>
          <a:bodyPr>
            <a:normAutofit/>
          </a:bodyPr>
          <a:lstStyle/>
          <a:p>
            <a:pPr marL="0" marR="0" algn="just">
              <a:spcBef>
                <a:spcPts val="600"/>
              </a:spcBef>
              <a:spcAft>
                <a:spcPts val="600"/>
              </a:spcAft>
            </a:pPr>
            <a:r>
              <a:rPr lang="en-US" b="1"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Reporting Mechanism</a:t>
            </a:r>
            <a:endParaRPr lang="en-US"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indent="0" algn="just">
              <a:spcBef>
                <a:spcPts val="1200"/>
              </a:spcBef>
              <a:spcAft>
                <a:spcPts val="600"/>
              </a:spcAft>
              <a:buNone/>
            </a:pPr>
            <a:r>
              <a:rPr lang="en-US"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This strategy makes it possible to promptly react to and address issues, which is critical for maintaining a safe workplace for both workers and customers </a:t>
            </a:r>
            <a:r>
              <a:rPr lang="en-GB" dirty="0">
                <a:solidFill>
                  <a:schemeClr val="tx1"/>
                </a:solidFill>
                <a:effectLst/>
                <a:latin typeface="Times New Roman" panose="02020603050405020304" pitchFamily="18" charset="0"/>
              </a:rPr>
              <a:t>(</a:t>
            </a:r>
            <a:r>
              <a:rPr lang="en-GB" dirty="0" err="1">
                <a:solidFill>
                  <a:schemeClr val="tx1"/>
                </a:solidFill>
                <a:effectLst/>
                <a:latin typeface="Times New Roman" panose="02020603050405020304" pitchFamily="18" charset="0"/>
              </a:rPr>
              <a:t>Cavagnaro</a:t>
            </a:r>
            <a:r>
              <a:rPr lang="en-GB" dirty="0">
                <a:solidFill>
                  <a:schemeClr val="tx1"/>
                </a:solidFill>
                <a:effectLst/>
                <a:latin typeface="Times New Roman" panose="02020603050405020304" pitchFamily="18" charset="0"/>
              </a:rPr>
              <a:t>, 2018).</a:t>
            </a:r>
            <a:endParaRPr lang="en-GB" dirty="0">
              <a:solidFill>
                <a:schemeClr val="tx1"/>
              </a:solidFill>
            </a:endParaRPr>
          </a:p>
        </p:txBody>
      </p:sp>
      <p:sp>
        <p:nvSpPr>
          <p:cNvPr id="6" name="AutoShape 6" descr="Choosing the Right Risk Assessment Methodology for Your Company | Scytale">
            <a:extLst>
              <a:ext uri="{FF2B5EF4-FFF2-40B4-BE49-F238E27FC236}">
                <a16:creationId xmlns:a16="http://schemas.microsoft.com/office/drawing/2014/main" id="{2DAD5F1C-EBC1-6438-E437-BC593CC960F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0" name="Picture 2" descr="22,699 Floor Hole Stock Photos - Free &amp; Royalty-Free Stock Photos from  Dreamstime">
            <a:extLst>
              <a:ext uri="{FF2B5EF4-FFF2-40B4-BE49-F238E27FC236}">
                <a16:creationId xmlns:a16="http://schemas.microsoft.com/office/drawing/2014/main" id="{A322D503-2200-55B9-CA8B-BF9BFF71A56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1688"/>
          <a:stretch/>
        </p:blipFill>
        <p:spPr bwMode="auto">
          <a:xfrm>
            <a:off x="4054997" y="4112870"/>
            <a:ext cx="4386805" cy="15587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93574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33CD0-1BDD-E74D-9043-F095B6B089BD}"/>
              </a:ext>
            </a:extLst>
          </p:cNvPr>
          <p:cNvSpPr>
            <a:spLocks noGrp="1"/>
          </p:cNvSpPr>
          <p:nvPr>
            <p:ph type="title"/>
          </p:nvPr>
        </p:nvSpPr>
        <p:spPr>
          <a:xfrm>
            <a:off x="1626012" y="1088019"/>
            <a:ext cx="7784206" cy="684295"/>
          </a:xfrm>
        </p:spPr>
        <p:txBody>
          <a:bodyPr>
            <a:noAutofit/>
          </a:bodyPr>
          <a:lstStyle/>
          <a:p>
            <a:pPr algn="ctr"/>
            <a:r>
              <a:rPr lang="en-US" b="1" dirty="0">
                <a:solidFill>
                  <a:schemeClr val="tx1"/>
                </a:solidFill>
                <a:latin typeface="Times New Roman" panose="02020603050405020304" pitchFamily="18" charset="0"/>
                <a:ea typeface="SimSun" panose="02010600030101010101" pitchFamily="2" charset="-122"/>
                <a:cs typeface="Times New Roman" panose="02020603050405020304" pitchFamily="18" charset="0"/>
              </a:rPr>
              <a:t>Personal Safety Check and Protective Gear</a:t>
            </a:r>
            <a:endParaRPr lang="en-GB" dirty="0">
              <a:solidFill>
                <a:schemeClr val="tx1"/>
              </a:solidFill>
            </a:endParaRPr>
          </a:p>
        </p:txBody>
      </p:sp>
      <p:sp>
        <p:nvSpPr>
          <p:cNvPr id="3" name="Content Placeholder 2">
            <a:extLst>
              <a:ext uri="{FF2B5EF4-FFF2-40B4-BE49-F238E27FC236}">
                <a16:creationId xmlns:a16="http://schemas.microsoft.com/office/drawing/2014/main" id="{909D2F20-6C35-F4F5-2284-7C6A3303D5EB}"/>
              </a:ext>
            </a:extLst>
          </p:cNvPr>
          <p:cNvSpPr>
            <a:spLocks noGrp="1"/>
          </p:cNvSpPr>
          <p:nvPr>
            <p:ph idx="1"/>
          </p:nvPr>
        </p:nvSpPr>
        <p:spPr>
          <a:xfrm>
            <a:off x="1024128" y="2286000"/>
            <a:ext cx="6066816" cy="4023360"/>
          </a:xfrm>
        </p:spPr>
        <p:txBody>
          <a:bodyPr>
            <a:normAutofit/>
          </a:bodyPr>
          <a:lstStyle/>
          <a:p>
            <a:pPr algn="just">
              <a:spcAft>
                <a:spcPts val="1000"/>
              </a:spcAft>
            </a:pPr>
            <a:r>
              <a:rPr lang="en-US" sz="2400" dirty="0">
                <a:solidFill>
                  <a:schemeClr val="tx1"/>
                </a:solidFill>
                <a:effectLst/>
                <a:latin typeface="Times New Roman" panose="02020603050405020304" pitchFamily="18" charset="0"/>
                <a:ea typeface="Calibri" panose="020F0502020204030204" pitchFamily="34" charset="0"/>
              </a:rPr>
              <a:t>The newly hired cleaning personnel will be reminded on many occasions that they are required to do a safety check prior to beginning any cleaning chores. Because the hotel wants to protect its guests from chemical burns and mishaps involving slipping and falling, it provides them with gloves and shoes that are non-slip (Lonely Planet, 2020). </a:t>
            </a:r>
            <a:endParaRPr lang="en-GB" dirty="0">
              <a:solidFill>
                <a:schemeClr val="tx1"/>
              </a:solidFill>
              <a:effectLst/>
              <a:latin typeface="Calibri" panose="020F0502020204030204" pitchFamily="34" charset="0"/>
              <a:ea typeface="SimSun" panose="02010600030101010101" pitchFamily="2" charset="-122"/>
              <a:cs typeface="Times New Roman" panose="02020603050405020304" pitchFamily="18" charset="0"/>
            </a:endParaRPr>
          </a:p>
        </p:txBody>
      </p:sp>
      <p:pic>
        <p:nvPicPr>
          <p:cNvPr id="4" name="Picture 2" descr="34,259 Ppe Safety Images, Stock Photos, 3D objects, &amp; Vectors | Shutterstock">
            <a:extLst>
              <a:ext uri="{FF2B5EF4-FFF2-40B4-BE49-F238E27FC236}">
                <a16:creationId xmlns:a16="http://schemas.microsoft.com/office/drawing/2014/main" id="{B04EEED7-CF2D-42D1-5380-AD3541D9DF0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000"/>
          <a:stretch/>
        </p:blipFill>
        <p:spPr bwMode="auto">
          <a:xfrm>
            <a:off x="8067554" y="2095017"/>
            <a:ext cx="3377739" cy="24769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97380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0B687-6A3D-21AA-E67A-C7A892D7AF87}"/>
              </a:ext>
            </a:extLst>
          </p:cNvPr>
          <p:cNvSpPr>
            <a:spLocks noGrp="1"/>
          </p:cNvSpPr>
          <p:nvPr>
            <p:ph type="title"/>
          </p:nvPr>
        </p:nvSpPr>
        <p:spPr>
          <a:xfrm>
            <a:off x="1197748" y="272701"/>
            <a:ext cx="6869806" cy="1520031"/>
          </a:xfrm>
        </p:spPr>
        <p:txBody>
          <a:bodyPr>
            <a:normAutofit/>
          </a:bodyPr>
          <a:lstStyle/>
          <a:p>
            <a:pPr algn="ctr"/>
            <a:r>
              <a:rPr lang="en-US" b="1" dirty="0">
                <a:solidFill>
                  <a:schemeClr val="tx1"/>
                </a:solidFill>
                <a:latin typeface="Times New Roman" panose="02020603050405020304" pitchFamily="18" charset="0"/>
                <a:ea typeface="SimSun" panose="02010600030101010101" pitchFamily="2" charset="-122"/>
                <a:cs typeface="Times New Roman" panose="02020603050405020304" pitchFamily="18" charset="0"/>
              </a:rPr>
              <a:t>Personal Safety Check and Protective Gear</a:t>
            </a:r>
            <a:endParaRPr lang="en-GB" dirty="0">
              <a:solidFill>
                <a:schemeClr val="tx1"/>
              </a:solidFill>
            </a:endParaRPr>
          </a:p>
        </p:txBody>
      </p:sp>
      <p:sp>
        <p:nvSpPr>
          <p:cNvPr id="3" name="Content Placeholder 2">
            <a:extLst>
              <a:ext uri="{FF2B5EF4-FFF2-40B4-BE49-F238E27FC236}">
                <a16:creationId xmlns:a16="http://schemas.microsoft.com/office/drawing/2014/main" id="{B0B73CCF-4F2C-AA0E-E975-35ACE975433A}"/>
              </a:ext>
            </a:extLst>
          </p:cNvPr>
          <p:cNvSpPr>
            <a:spLocks noGrp="1"/>
          </p:cNvSpPr>
          <p:nvPr>
            <p:ph idx="1"/>
          </p:nvPr>
        </p:nvSpPr>
        <p:spPr>
          <a:xfrm>
            <a:off x="1024129" y="2286000"/>
            <a:ext cx="5027048" cy="2889154"/>
          </a:xfrm>
        </p:spPr>
        <p:txBody>
          <a:bodyPr>
            <a:normAutofit fontScale="85000" lnSpcReduction="10000"/>
          </a:bodyPr>
          <a:lstStyle/>
          <a:p>
            <a:pPr marL="0" marR="0" algn="just">
              <a:lnSpc>
                <a:spcPct val="150000"/>
              </a:lnSpc>
              <a:spcBef>
                <a:spcPts val="600"/>
              </a:spcBef>
              <a:spcAft>
                <a:spcPts val="600"/>
              </a:spcAft>
            </a:pPr>
            <a:r>
              <a:rPr lang="en-US" sz="2000" b="1"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Chemical Handling and Cleaning Procedures</a:t>
            </a:r>
            <a:endParaRPr lang="en-US" sz="20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indent="0" algn="just">
              <a:lnSpc>
                <a:spcPct val="150000"/>
              </a:lnSpc>
              <a:spcBef>
                <a:spcPts val="600"/>
              </a:spcBef>
              <a:spcAft>
                <a:spcPts val="600"/>
              </a:spcAft>
              <a:buNone/>
            </a:pPr>
            <a:r>
              <a:rPr lang="en-US" sz="20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practice of housekeeping is </a:t>
            </a:r>
            <a:r>
              <a:rPr lang="en-US" sz="2000"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recognised</a:t>
            </a:r>
            <a:r>
              <a:rPr lang="en-US" sz="20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as a potential entry point for chemical exposure. The hotel places a high priority on ensuring that all cleaning supplies are correctly labelled and that regularly scheduled training sessions are held to educate staff members on how to safely </a:t>
            </a:r>
            <a:r>
              <a:rPr lang="en-US" sz="2000"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utilise</a:t>
            </a:r>
            <a:r>
              <a:rPr lang="en-US" sz="20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chemicals </a:t>
            </a:r>
            <a:r>
              <a:rPr lang="en-GB" sz="1800" dirty="0">
                <a:solidFill>
                  <a:schemeClr val="tx1"/>
                </a:solidFill>
                <a:effectLst/>
                <a:latin typeface="Times New Roman" panose="02020603050405020304" pitchFamily="18" charset="0"/>
              </a:rPr>
              <a:t>(Hotelier </a:t>
            </a:r>
            <a:r>
              <a:rPr lang="en-GB" sz="1800" dirty="0" err="1">
                <a:solidFill>
                  <a:schemeClr val="tx1"/>
                </a:solidFill>
                <a:effectLst/>
                <a:latin typeface="Times New Roman" panose="02020603050405020304" pitchFamily="18" charset="0"/>
              </a:rPr>
              <a:t>Tanji</a:t>
            </a:r>
            <a:r>
              <a:rPr lang="en-GB" sz="1800" dirty="0">
                <a:solidFill>
                  <a:schemeClr val="tx1"/>
                </a:solidFill>
                <a:effectLst/>
                <a:latin typeface="Times New Roman" panose="02020603050405020304" pitchFamily="18" charset="0"/>
              </a:rPr>
              <a:t>, 2013)</a:t>
            </a:r>
            <a:r>
              <a:rPr lang="en-US" sz="20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2000" dirty="0">
              <a:solidFill>
                <a:schemeClr val="tx1"/>
              </a:solidFill>
            </a:endParaRPr>
          </a:p>
        </p:txBody>
      </p:sp>
      <p:pic>
        <p:nvPicPr>
          <p:cNvPr id="6146" name="Picture 2" descr="⚠ SAFETY TIP #7: ELECTRICAL HAZARD ⚡ — Steemit">
            <a:extLst>
              <a:ext uri="{FF2B5EF4-FFF2-40B4-BE49-F238E27FC236}">
                <a16:creationId xmlns:a16="http://schemas.microsoft.com/office/drawing/2014/main" id="{5CC84BA1-CBA6-19B7-8375-F0CAFC969F8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233" r="21176" b="-1"/>
          <a:stretch/>
        </p:blipFill>
        <p:spPr bwMode="auto">
          <a:xfrm>
            <a:off x="6801818" y="2033976"/>
            <a:ext cx="2213811" cy="28557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5752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09738-15C3-F142-4164-0DAFEA281DF6}"/>
              </a:ext>
            </a:extLst>
          </p:cNvPr>
          <p:cNvSpPr>
            <a:spLocks noGrp="1"/>
          </p:cNvSpPr>
          <p:nvPr>
            <p:ph type="title"/>
          </p:nvPr>
        </p:nvSpPr>
        <p:spPr>
          <a:xfrm>
            <a:off x="2135298" y="237976"/>
            <a:ext cx="6186899" cy="1499616"/>
          </a:xfrm>
        </p:spPr>
        <p:txBody>
          <a:bodyPr>
            <a:normAutofit/>
          </a:bodyPr>
          <a:lstStyle/>
          <a:p>
            <a:pPr algn="ctr"/>
            <a:r>
              <a:rPr lang="en-US" b="1" dirty="0">
                <a:solidFill>
                  <a:schemeClr val="tx1"/>
                </a:solidFill>
                <a:latin typeface="Times New Roman" panose="02020603050405020304" pitchFamily="18" charset="0"/>
                <a:ea typeface="SimSun" panose="02010600030101010101" pitchFamily="2" charset="-122"/>
                <a:cs typeface="Times New Roman" panose="02020603050405020304" pitchFamily="18" charset="0"/>
              </a:rPr>
              <a:t>Personal Safety Check and Protective Gear</a:t>
            </a:r>
            <a:endParaRPr lang="en-GB" dirty="0">
              <a:solidFill>
                <a:schemeClr val="tx1"/>
              </a:solidFill>
            </a:endParaRPr>
          </a:p>
        </p:txBody>
      </p:sp>
      <p:sp>
        <p:nvSpPr>
          <p:cNvPr id="3" name="Content Placeholder 2">
            <a:extLst>
              <a:ext uri="{FF2B5EF4-FFF2-40B4-BE49-F238E27FC236}">
                <a16:creationId xmlns:a16="http://schemas.microsoft.com/office/drawing/2014/main" id="{FBABD758-715F-203E-AE75-AE53F532AC8A}"/>
              </a:ext>
            </a:extLst>
          </p:cNvPr>
          <p:cNvSpPr>
            <a:spLocks noGrp="1"/>
          </p:cNvSpPr>
          <p:nvPr>
            <p:ph idx="1"/>
          </p:nvPr>
        </p:nvSpPr>
        <p:spPr>
          <a:xfrm>
            <a:off x="1024130" y="2286000"/>
            <a:ext cx="4429615" cy="2790092"/>
          </a:xfrm>
        </p:spPr>
        <p:txBody>
          <a:bodyPr>
            <a:normAutofit fontScale="70000" lnSpcReduction="20000"/>
          </a:bodyPr>
          <a:lstStyle/>
          <a:p>
            <a:pPr marL="0" marR="0" indent="0" algn="just">
              <a:lnSpc>
                <a:spcPct val="150000"/>
              </a:lnSpc>
              <a:spcBef>
                <a:spcPts val="600"/>
              </a:spcBef>
              <a:spcAft>
                <a:spcPts val="600"/>
              </a:spcAft>
              <a:buNone/>
            </a:pPr>
            <a:r>
              <a:rPr lang="en-US" sz="2400" b="1"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Electrical Safety</a:t>
            </a:r>
            <a:endParaRPr lang="en-US" sz="24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indent="0" algn="just">
              <a:lnSpc>
                <a:spcPct val="150000"/>
              </a:lnSpc>
              <a:spcBef>
                <a:spcPts val="600"/>
              </a:spcBef>
              <a:spcAft>
                <a:spcPts val="600"/>
              </a:spcAft>
              <a:buNone/>
            </a:pPr>
            <a:r>
              <a:rPr lang="en-US" sz="24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hotel is able to reduce the potential for electrical hazards that might cause injury to guests by doing routine inspections of the outlets and cables. The employees have been given a directive that is very clear: immediately report any indicators of danger</a:t>
            </a:r>
            <a:r>
              <a:rPr lang="en-US" sz="2400" kern="1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 </a:t>
            </a:r>
            <a:r>
              <a:rPr lang="en-US" sz="1800" dirty="0">
                <a:solidFill>
                  <a:schemeClr val="tx1"/>
                </a:solidFill>
                <a:effectLst/>
                <a:latin typeface="Times New Roman" panose="02020603050405020304" pitchFamily="18" charset="0"/>
                <a:ea typeface="Calibri" panose="020F0502020204030204" pitchFamily="34" charset="0"/>
              </a:rPr>
              <a:t>(Campus Elysium, 2017).</a:t>
            </a:r>
            <a:endParaRPr lang="en-GB" dirty="0">
              <a:solidFill>
                <a:schemeClr val="tx1"/>
              </a:solidFill>
            </a:endParaRPr>
          </a:p>
        </p:txBody>
      </p:sp>
      <p:pic>
        <p:nvPicPr>
          <p:cNvPr id="8196" name="Picture 4" descr="2,030 Hotel Management System Illustrations - Free in SVG, PNG, EPS -  IconScout">
            <a:extLst>
              <a:ext uri="{FF2B5EF4-FFF2-40B4-BE49-F238E27FC236}">
                <a16:creationId xmlns:a16="http://schemas.microsoft.com/office/drawing/2014/main" id="{C0A4414A-58B0-8DD7-E2BC-D95E4DD34C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72793" y="1392357"/>
            <a:ext cx="5719209" cy="57192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67659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BFA06-D8A0-BDDD-42A9-7CC0AA75BA99}"/>
              </a:ext>
            </a:extLst>
          </p:cNvPr>
          <p:cNvSpPr>
            <a:spLocks noGrp="1"/>
          </p:cNvSpPr>
          <p:nvPr>
            <p:ph type="title"/>
          </p:nvPr>
        </p:nvSpPr>
        <p:spPr/>
        <p:txBody>
          <a:bodyPr>
            <a:noAutofit/>
          </a:bodyPr>
          <a:lstStyle/>
          <a:p>
            <a:pPr algn="ctr"/>
            <a:r>
              <a:rPr lang="en-US" sz="3800" b="1" dirty="0">
                <a:solidFill>
                  <a:schemeClr val="tx1"/>
                </a:solidFill>
                <a:latin typeface="Times New Roman" panose="02020603050405020304" pitchFamily="18" charset="0"/>
                <a:ea typeface="SimSun" panose="02010600030101010101" pitchFamily="2" charset="-122"/>
                <a:cs typeface="Times New Roman" panose="02020603050405020304" pitchFamily="18" charset="0"/>
              </a:rPr>
              <a:t>Safe and Effective Procedures for Room Cleaning</a:t>
            </a:r>
            <a:endParaRPr lang="en-GB" sz="3800" dirty="0">
              <a:solidFill>
                <a:schemeClr val="tx1"/>
              </a:solidFill>
            </a:endParaRPr>
          </a:p>
        </p:txBody>
      </p:sp>
      <p:graphicFrame>
        <p:nvGraphicFramePr>
          <p:cNvPr id="11" name="Content Placeholder 2">
            <a:extLst>
              <a:ext uri="{FF2B5EF4-FFF2-40B4-BE49-F238E27FC236}">
                <a16:creationId xmlns:a16="http://schemas.microsoft.com/office/drawing/2014/main" id="{B077AE6C-7B1E-9177-565E-126993F999BF}"/>
              </a:ext>
            </a:extLst>
          </p:cNvPr>
          <p:cNvGraphicFramePr>
            <a:graphicFrameLocks noGrp="1"/>
          </p:cNvGraphicFramePr>
          <p:nvPr>
            <p:ph idx="1"/>
            <p:extLst>
              <p:ext uri="{D42A27DB-BD31-4B8C-83A1-F6EECF244321}">
                <p14:modId xmlns:p14="http://schemas.microsoft.com/office/powerpoint/2010/main" val="311383406"/>
              </p:ext>
            </p:extLst>
          </p:nvPr>
        </p:nvGraphicFramePr>
        <p:xfrm>
          <a:off x="1097280" y="1737360"/>
          <a:ext cx="9720262" cy="43609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500362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0A30A-E12E-4022-B5F7-2229433928E2}"/>
              </a:ext>
            </a:extLst>
          </p:cNvPr>
          <p:cNvSpPr>
            <a:spLocks noGrp="1"/>
          </p:cNvSpPr>
          <p:nvPr>
            <p:ph type="title"/>
          </p:nvPr>
        </p:nvSpPr>
        <p:spPr/>
        <p:txBody>
          <a:bodyPr>
            <a:normAutofit/>
          </a:bodyPr>
          <a:lstStyle/>
          <a:p>
            <a:pPr algn="ctr"/>
            <a:r>
              <a:rPr lang="en-US" b="1" dirty="0">
                <a:solidFill>
                  <a:schemeClr val="tx1"/>
                </a:solidFill>
                <a:latin typeface="Times New Roman" panose="02020603050405020304" pitchFamily="18" charset="0"/>
                <a:ea typeface="SimSun" panose="02010600030101010101" pitchFamily="2" charset="-122"/>
                <a:cs typeface="Times New Roman" panose="02020603050405020304" pitchFamily="18" charset="0"/>
              </a:rPr>
              <a:t>Safe and Effective Procedures for Room Cleaning</a:t>
            </a:r>
            <a:endParaRPr lang="en-GB" dirty="0">
              <a:solidFill>
                <a:schemeClr val="tx1"/>
              </a:solidFill>
            </a:endParaRPr>
          </a:p>
        </p:txBody>
      </p:sp>
      <p:graphicFrame>
        <p:nvGraphicFramePr>
          <p:cNvPr id="5" name="Content Placeholder 2">
            <a:extLst>
              <a:ext uri="{FF2B5EF4-FFF2-40B4-BE49-F238E27FC236}">
                <a16:creationId xmlns:a16="http://schemas.microsoft.com/office/drawing/2014/main" id="{2FF1EC7B-A948-2243-D2E7-B63AC683C04F}"/>
              </a:ext>
            </a:extLst>
          </p:cNvPr>
          <p:cNvGraphicFramePr>
            <a:graphicFrameLocks noGrp="1"/>
          </p:cNvGraphicFramePr>
          <p:nvPr>
            <p:ph idx="1"/>
            <p:extLst>
              <p:ext uri="{D42A27DB-BD31-4B8C-83A1-F6EECF244321}">
                <p14:modId xmlns:p14="http://schemas.microsoft.com/office/powerpoint/2010/main" val="337195765"/>
              </p:ext>
            </p:extLst>
          </p:nvPr>
        </p:nvGraphicFramePr>
        <p:xfrm>
          <a:off x="1096963" y="1846263"/>
          <a:ext cx="10058400" cy="4022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966790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Identify Hazard Photos and Images &amp; Pictures | Shutterstock">
            <a:extLst>
              <a:ext uri="{FF2B5EF4-FFF2-40B4-BE49-F238E27FC236}">
                <a16:creationId xmlns:a16="http://schemas.microsoft.com/office/drawing/2014/main" id="{C6FD3019-9228-9004-67CF-C8BD7BF0D054}"/>
              </a:ext>
            </a:extLst>
          </p:cNvPr>
          <p:cNvPicPr>
            <a:picLocks noChangeAspect="1" noChangeArrowheads="1"/>
          </p:cNvPicPr>
          <p:nvPr/>
        </p:nvPicPr>
        <p:blipFill rotWithShape="1">
          <a:blip r:embed="rId3">
            <a:alphaModFix amt="5000"/>
            <a:extLst>
              <a:ext uri="{28A0092B-C50C-407E-A947-70E740481C1C}">
                <a14:useLocalDpi xmlns:a14="http://schemas.microsoft.com/office/drawing/2010/main" val="0"/>
              </a:ext>
            </a:extLst>
          </a:blip>
          <a:srcRect b="11528"/>
          <a:stretch/>
        </p:blipFill>
        <p:spPr bwMode="auto">
          <a:xfrm>
            <a:off x="-15961" y="0"/>
            <a:ext cx="6767636"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C531A0C-F2B3-CE85-FFCF-FEF72B3F3CDC}"/>
              </a:ext>
            </a:extLst>
          </p:cNvPr>
          <p:cNvSpPr>
            <a:spLocks noGrp="1"/>
          </p:cNvSpPr>
          <p:nvPr>
            <p:ph type="title"/>
          </p:nvPr>
        </p:nvSpPr>
        <p:spPr/>
        <p:txBody>
          <a:bodyPr>
            <a:normAutofit/>
          </a:bodyPr>
          <a:lstStyle/>
          <a:p>
            <a:pPr algn="ctr"/>
            <a:r>
              <a:rPr lang="en-US" b="1" dirty="0">
                <a:solidFill>
                  <a:schemeClr val="tx1"/>
                </a:solidFill>
                <a:effectLst/>
                <a:latin typeface="Times New Roman" panose="02020603050405020304" pitchFamily="18" charset="0"/>
                <a:ea typeface="SimSun" panose="02010600030101010101" pitchFamily="2" charset="-122"/>
                <a:cs typeface="Times New Roman" panose="02020603050405020304" pitchFamily="18" charset="0"/>
              </a:rPr>
              <a:t>Hazard Mitigation</a:t>
            </a:r>
            <a:endParaRPr lang="en-GB" dirty="0">
              <a:solidFill>
                <a:schemeClr val="tx1"/>
              </a:solidFill>
            </a:endParaRPr>
          </a:p>
        </p:txBody>
      </p:sp>
      <p:graphicFrame>
        <p:nvGraphicFramePr>
          <p:cNvPr id="11" name="Content Placeholder 2">
            <a:extLst>
              <a:ext uri="{FF2B5EF4-FFF2-40B4-BE49-F238E27FC236}">
                <a16:creationId xmlns:a16="http://schemas.microsoft.com/office/drawing/2014/main" id="{CCA0A426-0243-49CA-EBFA-D26DA89140D6}"/>
              </a:ext>
            </a:extLst>
          </p:cNvPr>
          <p:cNvGraphicFramePr>
            <a:graphicFrameLocks noGrp="1"/>
          </p:cNvGraphicFramePr>
          <p:nvPr>
            <p:ph idx="1"/>
            <p:extLst>
              <p:ext uri="{D42A27DB-BD31-4B8C-83A1-F6EECF244321}">
                <p14:modId xmlns:p14="http://schemas.microsoft.com/office/powerpoint/2010/main" val="4082005788"/>
              </p:ext>
            </p:extLst>
          </p:nvPr>
        </p:nvGraphicFramePr>
        <p:xfrm>
          <a:off x="1024128" y="2286000"/>
          <a:ext cx="4754880" cy="40233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2290" name="Picture 2" descr="Hazard and Risk Management">
            <a:extLst>
              <a:ext uri="{FF2B5EF4-FFF2-40B4-BE49-F238E27FC236}">
                <a16:creationId xmlns:a16="http://schemas.microsoft.com/office/drawing/2014/main" id="{728418A6-B4BA-196F-1FF3-930B4D8C5A32}"/>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t="10954" r="-1" b="157"/>
          <a:stretch/>
        </p:blipFill>
        <p:spPr bwMode="auto">
          <a:xfrm>
            <a:off x="6819097" y="1702060"/>
            <a:ext cx="4526278" cy="42245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72674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3F86A-A09C-7876-4267-29A663994673}"/>
              </a:ext>
            </a:extLst>
          </p:cNvPr>
          <p:cNvSpPr txBox="1">
            <a:spLocks/>
          </p:cNvSpPr>
          <p:nvPr/>
        </p:nvSpPr>
        <p:spPr>
          <a:xfrm>
            <a:off x="1097280" y="988906"/>
            <a:ext cx="10058400" cy="581498"/>
          </a:xfrm>
          <a:prstGeom prst="rect">
            <a:avLst/>
          </a:prstGeom>
        </p:spPr>
        <p:txBody>
          <a:bodyPr>
            <a:noAutofit/>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pPr algn="ctr"/>
            <a:r>
              <a:rPr lang="en-US" b="1" dirty="0">
                <a:solidFill>
                  <a:schemeClr val="tx1"/>
                </a:solidFill>
                <a:latin typeface="Times New Roman" panose="02020603050405020304" pitchFamily="18" charset="0"/>
                <a:ea typeface="SimSun" panose="02010600030101010101" pitchFamily="2" charset="-122"/>
                <a:cs typeface="Times New Roman" panose="02020603050405020304" pitchFamily="18" charset="0"/>
              </a:rPr>
              <a:t>Conclusion </a:t>
            </a:r>
            <a:endParaRPr lang="en-GB" dirty="0">
              <a:solidFill>
                <a:schemeClr val="tx1"/>
              </a:solidFill>
            </a:endParaRPr>
          </a:p>
        </p:txBody>
      </p:sp>
      <p:sp>
        <p:nvSpPr>
          <p:cNvPr id="3" name="Content Placeholder 2">
            <a:extLst>
              <a:ext uri="{FF2B5EF4-FFF2-40B4-BE49-F238E27FC236}">
                <a16:creationId xmlns:a16="http://schemas.microsoft.com/office/drawing/2014/main" id="{FDDA0823-0C51-B2A1-8C45-1A8AA47C497C}"/>
              </a:ext>
            </a:extLst>
          </p:cNvPr>
          <p:cNvSpPr txBox="1">
            <a:spLocks/>
          </p:cNvSpPr>
          <p:nvPr/>
        </p:nvSpPr>
        <p:spPr>
          <a:xfrm>
            <a:off x="1097280" y="1845734"/>
            <a:ext cx="10058400" cy="4023360"/>
          </a:xfrm>
          <a:prstGeom prst="rect">
            <a:avLst/>
          </a:prstGeom>
        </p:spPr>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lgn="just">
              <a:spcAft>
                <a:spcPts val="1000"/>
              </a:spcAft>
            </a:pPr>
            <a:r>
              <a:rPr lang="en-US" dirty="0">
                <a:solidFill>
                  <a:schemeClr val="tx1"/>
                </a:solidFill>
                <a:latin typeface="Times New Roman" panose="02020603050405020304" pitchFamily="18" charset="0"/>
                <a:ea typeface="SimSun" panose="02010600030101010101" pitchFamily="2" charset="-122"/>
                <a:cs typeface="Times New Roman" panose="02020603050405020304" pitchFamily="18" charset="0"/>
              </a:rPr>
              <a:t>The hotel shows its unwavering dedication to creating a risk-free workplace by putting in place a structured process to deal with potential hazards, conducting regular safety checks on employees, giving them protective gear, and stressing the importance of following the right procedures for chemical handling, ergonomics, and electrical safety (O'Fallon and Rutherford, 2019). </a:t>
            </a:r>
            <a:endParaRPr lang="en-GB" dirty="0">
              <a:solidFill>
                <a:schemeClr val="tx1"/>
              </a:solidFill>
            </a:endParaRPr>
          </a:p>
        </p:txBody>
      </p:sp>
      <p:pic>
        <p:nvPicPr>
          <p:cNvPr id="6146" name="Picture 2" descr="46+ Thousand Conclusion Royalty-Free Images, Stock Photos &amp; Pictures |  Shutterstock">
            <a:extLst>
              <a:ext uri="{FF2B5EF4-FFF2-40B4-BE49-F238E27FC236}">
                <a16:creationId xmlns:a16="http://schemas.microsoft.com/office/drawing/2014/main" id="{F13AF347-E964-32E6-07A8-6D5818CB55C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5823"/>
          <a:stretch/>
        </p:blipFill>
        <p:spPr bwMode="auto">
          <a:xfrm>
            <a:off x="5335927" y="3715956"/>
            <a:ext cx="2994829" cy="22450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8687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6B366-652D-0A6A-472E-B0A648756B21}"/>
              </a:ext>
            </a:extLst>
          </p:cNvPr>
          <p:cNvSpPr>
            <a:spLocks noGrp="1"/>
          </p:cNvSpPr>
          <p:nvPr>
            <p:ph type="title"/>
          </p:nvPr>
        </p:nvSpPr>
        <p:spPr>
          <a:xfrm>
            <a:off x="976506" y="108882"/>
            <a:ext cx="6442056" cy="648586"/>
          </a:xfrm>
        </p:spPr>
        <p:txBody>
          <a:bodyPr>
            <a:noAutofit/>
          </a:bodyPr>
          <a:lstStyle/>
          <a:p>
            <a:r>
              <a:rPr lang="en-US" b="1" kern="1600" dirty="0">
                <a:solidFill>
                  <a:schemeClr val="tx1"/>
                </a:solidFill>
                <a:latin typeface="Times New Roman" panose="02020603050405020304" pitchFamily="18" charset="0"/>
                <a:ea typeface="SimSun" panose="02010600030101010101" pitchFamily="2" charset="-122"/>
                <a:cs typeface="Times New Roman" panose="02020603050405020304" pitchFamily="18" charset="0"/>
              </a:rPr>
              <a:t>References </a:t>
            </a:r>
            <a:endParaRPr lang="en-GB" dirty="0">
              <a:solidFill>
                <a:schemeClr val="tx1"/>
              </a:solidFill>
            </a:endParaRPr>
          </a:p>
        </p:txBody>
      </p:sp>
      <p:pic>
        <p:nvPicPr>
          <p:cNvPr id="13316" name="Picture 4" descr="Free Vector | Hotel room service servicing client set. woman housemaid  carrying linen, man carry food and luggage on cart to apartment.">
            <a:extLst>
              <a:ext uri="{FF2B5EF4-FFF2-40B4-BE49-F238E27FC236}">
                <a16:creationId xmlns:a16="http://schemas.microsoft.com/office/drawing/2014/main" id="{472E0066-C1D4-1DF0-CE5C-3E3B5865B9B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418562" y="3683439"/>
            <a:ext cx="4180361" cy="2695539"/>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908B331D-3D99-1A59-6E5C-6453BE0B4FAD}"/>
              </a:ext>
            </a:extLst>
          </p:cNvPr>
          <p:cNvSpPr txBox="1"/>
          <p:nvPr/>
        </p:nvSpPr>
        <p:spPr>
          <a:xfrm>
            <a:off x="912356" y="665134"/>
            <a:ext cx="10686567" cy="4604402"/>
          </a:xfrm>
          <a:prstGeom prst="rect">
            <a:avLst/>
          </a:prstGeom>
          <a:noFill/>
        </p:spPr>
        <p:txBody>
          <a:bodyPr wrap="square">
            <a:spAutoFit/>
          </a:bodyPr>
          <a:lstStyle/>
          <a:p>
            <a:pPr marL="0" marR="0" algn="just">
              <a:lnSpc>
                <a:spcPct val="150000"/>
              </a:lnSpc>
              <a:spcBef>
                <a:spcPts val="0"/>
              </a:spcBef>
              <a:spcAft>
                <a:spcPts val="1200"/>
              </a:spcAft>
            </a:pPr>
            <a:r>
              <a:rPr lang="en-GB" sz="1000" dirty="0">
                <a:effectLst/>
                <a:latin typeface="Times New Roman" panose="02020603050405020304" pitchFamily="18" charset="0"/>
                <a:ea typeface="Times New Roman" panose="02020603050405020304" pitchFamily="18" charset="0"/>
              </a:rPr>
              <a:t>.</a:t>
            </a:r>
            <a:endParaRPr lang="en-US" sz="10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000" dirty="0" err="1">
                <a:effectLst/>
                <a:latin typeface="Times New Roman" panose="02020603050405020304" pitchFamily="18" charset="0"/>
                <a:ea typeface="Times New Roman" panose="02020603050405020304" pitchFamily="18" charset="0"/>
              </a:rPr>
              <a:t>Cavagnaro</a:t>
            </a:r>
            <a:r>
              <a:rPr lang="en-GB" sz="1000" dirty="0">
                <a:effectLst/>
                <a:latin typeface="Times New Roman" panose="02020603050405020304" pitchFamily="18" charset="0"/>
                <a:ea typeface="Times New Roman" panose="02020603050405020304" pitchFamily="18" charset="0"/>
              </a:rPr>
              <a:t>, E. (2018). </a:t>
            </a:r>
            <a:r>
              <a:rPr lang="en-GB" sz="1000" i="1" dirty="0">
                <a:effectLst/>
                <a:latin typeface="Times New Roman" panose="02020603050405020304" pitchFamily="18" charset="0"/>
                <a:ea typeface="Times New Roman" panose="02020603050405020304" pitchFamily="18" charset="0"/>
              </a:rPr>
              <a:t>Sustainable Value Creation in Hospitality</a:t>
            </a:r>
            <a:r>
              <a:rPr lang="en-GB" sz="1000" dirty="0">
                <a:effectLst/>
                <a:latin typeface="Times New Roman" panose="02020603050405020304" pitchFamily="18" charset="0"/>
                <a:ea typeface="Times New Roman" panose="02020603050405020304" pitchFamily="18" charset="0"/>
              </a:rPr>
              <a:t>. Goodfellow Publishers Ltd..</a:t>
            </a:r>
            <a:endParaRPr lang="en-US" sz="10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000" dirty="0">
                <a:effectLst/>
                <a:latin typeface="Times New Roman" panose="02020603050405020304" pitchFamily="18" charset="0"/>
                <a:ea typeface="Times New Roman" panose="02020603050405020304" pitchFamily="18" charset="0"/>
              </a:rPr>
              <a:t>Hotelier </a:t>
            </a:r>
            <a:r>
              <a:rPr lang="en-GB" sz="1000" dirty="0" err="1">
                <a:effectLst/>
                <a:latin typeface="Times New Roman" panose="02020603050405020304" pitchFamily="18" charset="0"/>
                <a:ea typeface="Times New Roman" panose="02020603050405020304" pitchFamily="18" charset="0"/>
              </a:rPr>
              <a:t>Tanji</a:t>
            </a:r>
            <a:r>
              <a:rPr lang="en-GB" sz="1000" dirty="0">
                <a:effectLst/>
                <a:latin typeface="Times New Roman" panose="02020603050405020304" pitchFamily="18" charset="0"/>
                <a:ea typeface="Times New Roman" panose="02020603050405020304" pitchFamily="18" charset="0"/>
              </a:rPr>
              <a:t> (2013). </a:t>
            </a:r>
            <a:r>
              <a:rPr lang="en-GB" sz="1000" i="1" dirty="0">
                <a:effectLst/>
                <a:latin typeface="Times New Roman" panose="02020603050405020304" pitchFamily="18" charset="0"/>
                <a:ea typeface="Times New Roman" panose="02020603050405020304" pitchFamily="18" charset="0"/>
              </a:rPr>
              <a:t>Hotel housekeeping training manual with 150 SOP : a must read guide for </a:t>
            </a:r>
            <a:r>
              <a:rPr lang="en-GB" sz="1000" i="1" dirty="0" err="1">
                <a:effectLst/>
                <a:latin typeface="Times New Roman" panose="02020603050405020304" pitchFamily="18" charset="0"/>
                <a:ea typeface="Times New Roman" panose="02020603050405020304" pitchFamily="18" charset="0"/>
              </a:rPr>
              <a:t>peofessional</a:t>
            </a:r>
            <a:r>
              <a:rPr lang="en-GB" sz="1000" i="1" dirty="0">
                <a:effectLst/>
                <a:latin typeface="Times New Roman" panose="02020603050405020304" pitchFamily="18" charset="0"/>
                <a:ea typeface="Times New Roman" panose="02020603050405020304" pitchFamily="18" charset="0"/>
              </a:rPr>
              <a:t> hoteliers &amp; hospitality students</a:t>
            </a:r>
            <a:r>
              <a:rPr lang="en-GB" sz="1000" dirty="0">
                <a:effectLst/>
                <a:latin typeface="Times New Roman" panose="02020603050405020304" pitchFamily="18" charset="0"/>
                <a:ea typeface="Times New Roman" panose="02020603050405020304" pitchFamily="18" charset="0"/>
              </a:rPr>
              <a:t>..</a:t>
            </a:r>
            <a:endParaRPr lang="en-US" sz="1000" dirty="0">
              <a:effectLst/>
              <a:latin typeface="Times New Roman" panose="02020603050405020304" pitchFamily="18" charset="0"/>
              <a:ea typeface="Times New Roman" panose="02020603050405020304" pitchFamily="18" charset="0"/>
            </a:endParaRPr>
          </a:p>
          <a:p>
            <a:pPr marL="0" marR="0" algn="just">
              <a:lnSpc>
                <a:spcPct val="150000"/>
              </a:lnSpc>
              <a:spcBef>
                <a:spcPts val="1200"/>
              </a:spcBef>
              <a:spcAft>
                <a:spcPts val="1200"/>
              </a:spcAft>
            </a:pPr>
            <a:r>
              <a:rPr lang="en-GB" sz="1000" dirty="0">
                <a:effectLst/>
                <a:latin typeface="Times New Roman" panose="02020603050405020304" pitchFamily="18" charset="0"/>
                <a:ea typeface="Times New Roman" panose="02020603050405020304" pitchFamily="18" charset="0"/>
              </a:rPr>
              <a:t>Lonely Planet (2020). </a:t>
            </a:r>
            <a:r>
              <a:rPr lang="en-GB" sz="1000" i="1" dirty="0">
                <a:effectLst/>
                <a:latin typeface="Times New Roman" panose="02020603050405020304" pitchFamily="18" charset="0"/>
                <a:ea typeface="Times New Roman" panose="02020603050405020304" pitchFamily="18" charset="0"/>
              </a:rPr>
              <a:t>Sustainable Escapes</a:t>
            </a:r>
            <a:r>
              <a:rPr lang="en-GB" sz="1000" dirty="0">
                <a:effectLst/>
                <a:latin typeface="Times New Roman" panose="02020603050405020304" pitchFamily="18" charset="0"/>
                <a:ea typeface="Times New Roman" panose="02020603050405020304" pitchFamily="18" charset="0"/>
              </a:rPr>
              <a:t>. Lonely Planet.</a:t>
            </a:r>
            <a:endParaRPr lang="en-US" sz="10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000" dirty="0">
                <a:effectLst/>
                <a:latin typeface="Times New Roman" panose="02020603050405020304" pitchFamily="18" charset="0"/>
                <a:ea typeface="Times New Roman" panose="02020603050405020304" pitchFamily="18" charset="0"/>
              </a:rPr>
              <a:t>Mary, B. (2023). </a:t>
            </a:r>
            <a:r>
              <a:rPr lang="en-GB" sz="1000" i="1" dirty="0">
                <a:effectLst/>
                <a:latin typeface="Times New Roman" panose="02020603050405020304" pitchFamily="18" charset="0"/>
                <a:ea typeface="Times New Roman" panose="02020603050405020304" pitchFamily="18" charset="0"/>
              </a:rPr>
              <a:t>The Practical Hotel Housekeeper</a:t>
            </a:r>
            <a:r>
              <a:rPr lang="en-GB" sz="1000" dirty="0">
                <a:effectLst/>
                <a:latin typeface="Times New Roman" panose="02020603050405020304" pitchFamily="18" charset="0"/>
                <a:ea typeface="Times New Roman" panose="02020603050405020304" pitchFamily="18" charset="0"/>
              </a:rPr>
              <a:t>. </a:t>
            </a:r>
            <a:r>
              <a:rPr lang="en-GB" sz="1000" dirty="0" err="1">
                <a:effectLst/>
                <a:latin typeface="Times New Roman" panose="02020603050405020304" pitchFamily="18" charset="0"/>
                <a:ea typeface="Times New Roman" panose="02020603050405020304" pitchFamily="18" charset="0"/>
              </a:rPr>
              <a:t>Legare</a:t>
            </a:r>
            <a:r>
              <a:rPr lang="en-GB" sz="1000" dirty="0">
                <a:effectLst/>
                <a:latin typeface="Times New Roman" panose="02020603050405020304" pitchFamily="18" charset="0"/>
                <a:ea typeface="Times New Roman" panose="02020603050405020304" pitchFamily="18" charset="0"/>
              </a:rPr>
              <a:t> Street Press.</a:t>
            </a:r>
            <a:endParaRPr lang="en-US" sz="10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000" dirty="0" err="1">
                <a:effectLst/>
                <a:latin typeface="Times New Roman" panose="02020603050405020304" pitchFamily="18" charset="0"/>
                <a:ea typeface="Times New Roman" panose="02020603050405020304" pitchFamily="18" charset="0"/>
              </a:rPr>
              <a:t>Melissen</a:t>
            </a:r>
            <a:r>
              <a:rPr lang="en-GB" sz="1000" dirty="0">
                <a:effectLst/>
                <a:latin typeface="Times New Roman" panose="02020603050405020304" pitchFamily="18" charset="0"/>
                <a:ea typeface="Times New Roman" panose="02020603050405020304" pitchFamily="18" charset="0"/>
              </a:rPr>
              <a:t>, F. and Sauer, L. (2019). </a:t>
            </a:r>
            <a:r>
              <a:rPr lang="en-GB" sz="1000" i="1" dirty="0">
                <a:effectLst/>
                <a:latin typeface="Times New Roman" panose="02020603050405020304" pitchFamily="18" charset="0"/>
                <a:ea typeface="Times New Roman" panose="02020603050405020304" pitchFamily="18" charset="0"/>
              </a:rPr>
              <a:t>Improving sustainability in the hospitality industry</a:t>
            </a:r>
            <a:r>
              <a:rPr lang="en-GB" sz="1000" dirty="0">
                <a:effectLst/>
                <a:latin typeface="Times New Roman" panose="02020603050405020304" pitchFamily="18" charset="0"/>
                <a:ea typeface="Times New Roman" panose="02020603050405020304" pitchFamily="18" charset="0"/>
              </a:rPr>
              <a:t>. Abingdon, Oxon: Routledge.</a:t>
            </a:r>
            <a:endParaRPr lang="en-US" sz="1000" dirty="0">
              <a:effectLst/>
              <a:latin typeface="Times New Roman" panose="02020603050405020304" pitchFamily="18" charset="0"/>
              <a:ea typeface="Times New Roman" panose="02020603050405020304" pitchFamily="18" charset="0"/>
            </a:endParaRPr>
          </a:p>
          <a:p>
            <a:pPr marL="0" marR="0" algn="just">
              <a:lnSpc>
                <a:spcPct val="150000"/>
              </a:lnSpc>
              <a:spcBef>
                <a:spcPts val="1200"/>
              </a:spcBef>
              <a:spcAft>
                <a:spcPts val="1200"/>
              </a:spcAft>
            </a:pPr>
            <a:r>
              <a:rPr lang="en-GB" sz="1000" dirty="0" err="1">
                <a:effectLst/>
                <a:latin typeface="Times New Roman" panose="02020603050405020304" pitchFamily="18" charset="0"/>
                <a:ea typeface="Times New Roman" panose="02020603050405020304" pitchFamily="18" charset="0"/>
              </a:rPr>
              <a:t>O’fallon</a:t>
            </a:r>
            <a:r>
              <a:rPr lang="en-GB" sz="1000" dirty="0">
                <a:effectLst/>
                <a:latin typeface="Times New Roman" panose="02020603050405020304" pitchFamily="18" charset="0"/>
                <a:ea typeface="Times New Roman" panose="02020603050405020304" pitchFamily="18" charset="0"/>
              </a:rPr>
              <a:t>, M.J. and Rutherford, D.G. (2019). </a:t>
            </a:r>
            <a:r>
              <a:rPr lang="en-GB" sz="1000" i="1" dirty="0">
                <a:effectLst/>
                <a:latin typeface="Times New Roman" panose="02020603050405020304" pitchFamily="18" charset="0"/>
                <a:ea typeface="Times New Roman" panose="02020603050405020304" pitchFamily="18" charset="0"/>
              </a:rPr>
              <a:t>Hotel management and operations</a:t>
            </a:r>
            <a:r>
              <a:rPr lang="en-GB" sz="1000" dirty="0">
                <a:effectLst/>
                <a:latin typeface="Times New Roman" panose="02020603050405020304" pitchFamily="18" charset="0"/>
                <a:ea typeface="Times New Roman" panose="02020603050405020304" pitchFamily="18" charset="0"/>
              </a:rPr>
              <a:t>. Hoboken, N.J.: Wiley.</a:t>
            </a:r>
            <a:endParaRPr lang="en-US" sz="10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000" dirty="0">
                <a:effectLst/>
                <a:latin typeface="Times New Roman" panose="02020603050405020304" pitchFamily="18" charset="0"/>
                <a:ea typeface="Times New Roman" panose="02020603050405020304" pitchFamily="18" charset="0"/>
              </a:rPr>
              <a:t>Palmer Mary E (2016). </a:t>
            </a:r>
            <a:r>
              <a:rPr lang="en-GB" sz="1000" i="1" dirty="0">
                <a:effectLst/>
                <a:latin typeface="Times New Roman" panose="02020603050405020304" pitchFamily="18" charset="0"/>
                <a:ea typeface="Times New Roman" panose="02020603050405020304" pitchFamily="18" charset="0"/>
              </a:rPr>
              <a:t>Guide to Hotel Housekeeping</a:t>
            </a:r>
            <a:r>
              <a:rPr lang="en-GB" sz="1000" dirty="0">
                <a:effectLst/>
                <a:latin typeface="Times New Roman" panose="02020603050405020304" pitchFamily="18" charset="0"/>
                <a:ea typeface="Times New Roman" panose="02020603050405020304" pitchFamily="18" charset="0"/>
              </a:rPr>
              <a:t>. </a:t>
            </a:r>
            <a:r>
              <a:rPr lang="en-GB" sz="1000" dirty="0" err="1">
                <a:effectLst/>
                <a:latin typeface="Times New Roman" panose="02020603050405020304" pitchFamily="18" charset="0"/>
                <a:ea typeface="Times New Roman" panose="02020603050405020304" pitchFamily="18" charset="0"/>
              </a:rPr>
              <a:t>Hardpress</a:t>
            </a:r>
            <a:r>
              <a:rPr lang="en-GB" sz="1000" dirty="0">
                <a:effectLst/>
                <a:latin typeface="Times New Roman" panose="02020603050405020304" pitchFamily="18" charset="0"/>
                <a:ea typeface="Times New Roman" panose="02020603050405020304" pitchFamily="18" charset="0"/>
              </a:rPr>
              <a:t> Publishing.</a:t>
            </a:r>
            <a:endParaRPr lang="en-US" sz="10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000" dirty="0" err="1">
                <a:effectLst/>
                <a:latin typeface="Times New Roman" panose="02020603050405020304" pitchFamily="18" charset="0"/>
                <a:ea typeface="Times New Roman" panose="02020603050405020304" pitchFamily="18" charset="0"/>
              </a:rPr>
              <a:t>Parsa</a:t>
            </a:r>
            <a:r>
              <a:rPr lang="en-GB" sz="1000" dirty="0">
                <a:effectLst/>
                <a:latin typeface="Times New Roman" panose="02020603050405020304" pitchFamily="18" charset="0"/>
                <a:ea typeface="Times New Roman" panose="02020603050405020304" pitchFamily="18" charset="0"/>
              </a:rPr>
              <a:t>, H.G. (2015). </a:t>
            </a:r>
            <a:r>
              <a:rPr lang="en-GB" sz="1000" i="1" dirty="0">
                <a:effectLst/>
                <a:latin typeface="Times New Roman" panose="02020603050405020304" pitchFamily="18" charset="0"/>
                <a:ea typeface="Times New Roman" panose="02020603050405020304" pitchFamily="18" charset="0"/>
              </a:rPr>
              <a:t>Sustainability, social responsibility, and innovations in tourism and hospitality</a:t>
            </a:r>
            <a:r>
              <a:rPr lang="en-GB" sz="1000" dirty="0">
                <a:effectLst/>
                <a:latin typeface="Times New Roman" panose="02020603050405020304" pitchFamily="18" charset="0"/>
                <a:ea typeface="Times New Roman" panose="02020603050405020304" pitchFamily="18" charset="0"/>
              </a:rPr>
              <a:t>. Oakville, ON: Apple Academic Press.</a:t>
            </a:r>
            <a:endParaRPr lang="en-US" sz="10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000" dirty="0">
                <a:effectLst/>
                <a:latin typeface="Times New Roman" panose="02020603050405020304" pitchFamily="18" charset="0"/>
                <a:ea typeface="Times New Roman" panose="02020603050405020304" pitchFamily="18" charset="0"/>
              </a:rPr>
              <a:t>Sloan, P., Legrand, W. and Chen, J.S. (2013). </a:t>
            </a:r>
            <a:r>
              <a:rPr lang="en-GB" sz="1000" i="1" dirty="0">
                <a:effectLst/>
                <a:latin typeface="Times New Roman" panose="02020603050405020304" pitchFamily="18" charset="0"/>
                <a:ea typeface="Times New Roman" panose="02020603050405020304" pitchFamily="18" charset="0"/>
              </a:rPr>
              <a:t>Sustainability in the hospitality industry : principles of sustainable operations</a:t>
            </a:r>
            <a:r>
              <a:rPr lang="en-GB" sz="1000" dirty="0">
                <a:effectLst/>
                <a:latin typeface="Times New Roman" panose="02020603050405020304" pitchFamily="18" charset="0"/>
                <a:ea typeface="Times New Roman" panose="02020603050405020304" pitchFamily="18" charset="0"/>
              </a:rPr>
              <a:t>. London ; New York: Routledge, , Cop.</a:t>
            </a:r>
            <a:endParaRPr lang="en-US" sz="1000" dirty="0">
              <a:effectLst/>
              <a:latin typeface="Times New Roman" panose="02020603050405020304" pitchFamily="18" charset="0"/>
              <a:ea typeface="Times New Roman" panose="02020603050405020304" pitchFamily="18" charset="0"/>
            </a:endParaRPr>
          </a:p>
          <a:p>
            <a:pPr marL="0" marR="0" algn="just">
              <a:lnSpc>
                <a:spcPct val="150000"/>
              </a:lnSpc>
              <a:spcBef>
                <a:spcPts val="1200"/>
              </a:spcBef>
              <a:spcAft>
                <a:spcPts val="1200"/>
              </a:spcAft>
            </a:pPr>
            <a:r>
              <a:rPr lang="en-GB" sz="1000" dirty="0">
                <a:effectLst/>
                <a:latin typeface="Times New Roman" panose="02020603050405020304" pitchFamily="18" charset="0"/>
                <a:ea typeface="Times New Roman" panose="02020603050405020304" pitchFamily="18" charset="0"/>
              </a:rPr>
              <a:t>Taylor, B.J. (2020). </a:t>
            </a:r>
            <a:r>
              <a:rPr lang="en-GB" sz="1000" i="1" dirty="0">
                <a:effectLst/>
                <a:latin typeface="Times New Roman" panose="02020603050405020304" pitchFamily="18" charset="0"/>
                <a:ea typeface="Times New Roman" panose="02020603050405020304" pitchFamily="18" charset="0"/>
              </a:rPr>
              <a:t>Reflective practice</a:t>
            </a:r>
            <a:r>
              <a:rPr lang="en-GB" sz="1000" dirty="0">
                <a:effectLst/>
                <a:latin typeface="Times New Roman" panose="02020603050405020304" pitchFamily="18" charset="0"/>
                <a:ea typeface="Times New Roman" panose="02020603050405020304" pitchFamily="18" charset="0"/>
              </a:rPr>
              <a:t>. 3rd ed. Maidenhead: Open University Press.</a:t>
            </a:r>
            <a:endParaRPr lang="en-US" sz="1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748789599"/>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18738</TotalTime>
  <Words>2696</Words>
  <Application>Microsoft Macintosh PowerPoint</Application>
  <PresentationFormat>Widescreen</PresentationFormat>
  <Paragraphs>134</Paragraphs>
  <Slides>13</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Arial</vt:lpstr>
      <vt:lpstr>Calibri</vt:lpstr>
      <vt:lpstr>Calibri Light</vt:lpstr>
      <vt:lpstr>Symbol</vt:lpstr>
      <vt:lpstr>Times New Roman</vt:lpstr>
      <vt:lpstr>Times New Roman</vt:lpstr>
      <vt:lpstr>Tw Cen MT</vt:lpstr>
      <vt:lpstr>Retrospect</vt:lpstr>
      <vt:lpstr>BMIH4006  Operating Hotel Facilities</vt:lpstr>
      <vt:lpstr>Contents</vt:lpstr>
      <vt:lpstr>PowerPoint Presentation</vt:lpstr>
      <vt:lpstr>Standards for Potential Risks</vt:lpstr>
      <vt:lpstr>Addressing a Hole in the Floor</vt:lpstr>
      <vt:lpstr>Personal Safety Check and Protective Gear</vt:lpstr>
      <vt:lpstr>Personal Safety Check and Protective Gear</vt:lpstr>
      <vt:lpstr>Personal Safety Check and Protective Gear</vt:lpstr>
      <vt:lpstr>Safe and Effective Procedures for Room Cleaning</vt:lpstr>
      <vt:lpstr>Safe and Effective Procedures for Room Cleaning</vt:lpstr>
      <vt:lpstr>Hazard Mitigation</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BMIH4006  Operating Hotel Facilities</dc:title>
  <cp:lastModifiedBy>Diana Grecu</cp:lastModifiedBy>
  <cp:revision>8</cp:revision>
  <dcterms:created xsi:type="dcterms:W3CDTF">2024-01-28T18:49:35Z</dcterms:created>
  <dcterms:modified xsi:type="dcterms:W3CDTF">2024-02-22T14:09:01Z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2024-01-28T18:50:26Z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fa3db48e-0bf4-4f83-858b-7cbc284a7682</vt:lpwstr>
  </property>
  <property fmtid="{D5CDD505-2E9C-101B-9397-08002B2CF9AE}" pid="7" name="MSIP_Label_defa4170-0d19-0005-0004-bc88714345d2_ActionId">
    <vt:lpwstr>8a6bf6a0-da40-412c-9503-855be173529e</vt:lpwstr>
  </property>
  <property fmtid="{D5CDD505-2E9C-101B-9397-08002B2CF9AE}" pid="8" name="MSIP_Label_defa4170-0d19-0005-0004-bc88714345d2_ContentBits">
    <vt:lpwstr>0</vt:lpwstr>
  </property>
</Properties>
</file>