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9"/>
  </p:notesMasterIdLst>
  <p:handoutMasterIdLst>
    <p:handoutMasterId r:id="rId20"/>
  </p:handoutMasterIdLst>
  <p:sldIdLst>
    <p:sldId id="256" r:id="rId5"/>
    <p:sldId id="281" r:id="rId6"/>
    <p:sldId id="267" r:id="rId7"/>
    <p:sldId id="273" r:id="rId8"/>
    <p:sldId id="274" r:id="rId9"/>
    <p:sldId id="282" r:id="rId10"/>
    <p:sldId id="277" r:id="rId11"/>
    <p:sldId id="279" r:id="rId12"/>
    <p:sldId id="280" r:id="rId13"/>
    <p:sldId id="283" r:id="rId14"/>
    <p:sldId id="284" r:id="rId15"/>
    <p:sldId id="275" r:id="rId16"/>
    <p:sldId id="278" r:id="rId17"/>
    <p:sldId id="276" r:id="rId18"/>
  </p:sldIdLst>
  <p:sldSz cx="12192000" cy="6858000"/>
  <p:notesSz cx="6858000" cy="9144000"/>
  <p:defaultTextStyle>
    <a:defPPr rtl="0"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9377" autoAdjust="0"/>
  </p:normalViewPr>
  <p:slideViewPr>
    <p:cSldViewPr snapToGrid="0">
      <p:cViewPr varScale="1">
        <p:scale>
          <a:sx n="76" d="100"/>
          <a:sy n="76" d="100"/>
        </p:scale>
        <p:origin x="326" y="55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9" d="100"/>
          <a:sy n="99" d="100"/>
        </p:scale>
        <p:origin x="35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EC026C9-4C52-4B60-A858-A50E4BE56DA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6160113-35DB-4BB4-9269-631D6FEB5E4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91B07DD3-8E0C-4A50-B5FE-ABD362AD454B}" type="datetime1">
              <a:rPr lang="en-GB" smtClean="0"/>
              <a:t>23/05/2023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40E5BB-A291-4B94-8433-B9D3F16854C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57D678-038E-42A6-961E-EAB034DB470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1DE7DFA-63CC-4ED7-B30E-ACF88B4B89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091297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6CED090A-610C-4D83-921E-93394EF804D0}" type="datetime1">
              <a:rPr lang="en-GB" noProof="0" smtClean="0"/>
              <a:t>23/05/2023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798C5307-140F-447F-BCBA-BB92E3A2906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3315437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98C5307-140F-447F-BCBA-BB92E3A2906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98972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98C5307-140F-447F-BCBA-BB92E3A2906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7444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98C5307-140F-447F-BCBA-BB92E3A2906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3592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98C5307-140F-447F-BCBA-BB92E3A2906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046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98C5307-140F-447F-BCBA-BB92E3A2906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01712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98C5307-140F-447F-BCBA-BB92E3A2906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955949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According to TripAdvisor it can be seen that The Ritz have a very high score 4.5 up to 5 in their location from London. However, on their website the all the hotels are quoted over 4.5 stars which makes a good impression for new customers.</a:t>
            </a:r>
          </a:p>
          <a:p>
            <a:r>
              <a:rPr lang="en-US" dirty="0"/>
              <a:t>In the above slide pictures with reviews from different hotels has been added in order to understand the value and the high-quality brand that they are providing to their customers</a:t>
            </a:r>
          </a:p>
          <a:p>
            <a:endParaRPr lang="en-US" dirty="0"/>
          </a:p>
          <a:p>
            <a:r>
              <a:rPr lang="en-US" dirty="0"/>
              <a:t>It can be noticed that Ritz have a significant power worldwide based on their feedbacks, as in Dubai for instance is placed as a top #1 hotel same in St Thomas.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98C5307-140F-447F-BCBA-BB92E3A2906B}" type="slidenum">
              <a:rPr lang="en-GB" noProof="0" smtClean="0"/>
              <a:t>10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79613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Definitely, is one of the best hotels that Marriot International can have in their team.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98C5307-140F-447F-BCBA-BB92E3A2906B}" type="slidenum">
              <a:rPr lang="en-GB" noProof="0" smtClean="0"/>
              <a:t>11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0524375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98C5307-140F-447F-BCBA-BB92E3A2906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172472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98C5307-140F-447F-BCBA-BB92E3A2906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779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798C5307-140F-447F-BCBA-BB92E3A2906B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0721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4FD2957-8595-499F-896A-E9A0888D05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C44A184-010C-483F-8B5A-3D1E7E6EF9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81153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CAB4C3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582A2E2-E6DD-4321-B03A-F6C071C1BB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9044" y="753034"/>
            <a:ext cx="6815446" cy="3887390"/>
          </a:xfrm>
        </p:spPr>
        <p:txBody>
          <a:bodyPr rtlCol="0" anchor="t">
            <a:normAutofit/>
          </a:bodyPr>
          <a:lstStyle>
            <a:lvl1pPr>
              <a:defRPr sz="8500" spc="-2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D21B6D9B-E3FB-48D2-A477-5B73E221668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9045" y="4640424"/>
            <a:ext cx="6437555" cy="1303176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subtitle style</a:t>
            </a:r>
            <a:endParaRPr lang="en-GB" noProof="0" dirty="0"/>
          </a:p>
        </p:txBody>
      </p:sp>
      <p:sp>
        <p:nvSpPr>
          <p:cNvPr id="18" name="Picture Placeholder 16">
            <a:extLst>
              <a:ext uri="{FF2B5EF4-FFF2-40B4-BE49-F238E27FC236}">
                <a16:creationId xmlns:a16="http://schemas.microsoft.com/office/drawing/2014/main" id="{38823550-6B12-4BFD-9C91-668B623E353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113533" y="0"/>
            <a:ext cx="4082983" cy="685800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 dirty="0"/>
              <a:t>Click to add photo</a:t>
            </a:r>
          </a:p>
        </p:txBody>
      </p:sp>
    </p:spTree>
    <p:extLst>
      <p:ext uri="{BB962C8B-B14F-4D97-AF65-F5344CB8AC3E}">
        <p14:creationId xmlns:p14="http://schemas.microsoft.com/office/powerpoint/2010/main" val="37062243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74716EF3-1422-48C0-BC49-14FAC3550F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F2AAFDE-CB45-46CA-8961-8133FCA5F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40767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B209C30D-AB58-482B-B553-F71367094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264" y="776941"/>
            <a:ext cx="3209008" cy="5166659"/>
          </a:xfrm>
        </p:spPr>
        <p:txBody>
          <a:bodyPr rtlCol="0" anchor="b"/>
          <a:lstStyle>
            <a:lvl1pPr>
              <a:defRPr spc="-2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>
                <a:solidFill>
                  <a:srgbClr val="FFFFFF"/>
                </a:solidFill>
              </a:rPr>
              <a:t>Click to edit Master title style</a:t>
            </a:r>
            <a:endParaRPr lang="en-GB" noProof="0" dirty="0">
              <a:solidFill>
                <a:srgbClr val="FFFFFF"/>
              </a:solidFill>
            </a:endParaRPr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D946F5EF-2C45-4A87-A1DD-BD2A6FB91B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99277" y="6356350"/>
            <a:ext cx="374904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 dirty="0"/>
              <a:t>Presentation title</a:t>
            </a:r>
          </a:p>
        </p:txBody>
      </p:sp>
      <p:sp>
        <p:nvSpPr>
          <p:cNvPr id="19" name="Picture Placeholder 16">
            <a:extLst>
              <a:ext uri="{FF2B5EF4-FFF2-40B4-BE49-F238E27FC236}">
                <a16:creationId xmlns:a16="http://schemas.microsoft.com/office/drawing/2014/main" id="{B1A8891C-A2D4-4238-ABCE-62AB3A9121A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076700" y="0"/>
            <a:ext cx="4038600" cy="342900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 dirty="0"/>
              <a:t>Click to add photo</a:t>
            </a:r>
          </a:p>
        </p:txBody>
      </p:sp>
      <p:sp>
        <p:nvSpPr>
          <p:cNvPr id="20" name="Picture Placeholder 16">
            <a:extLst>
              <a:ext uri="{FF2B5EF4-FFF2-40B4-BE49-F238E27FC236}">
                <a16:creationId xmlns:a16="http://schemas.microsoft.com/office/drawing/2014/main" id="{7B51DFB6-C977-4551-BE38-57688D7FF0B7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115300" y="0"/>
            <a:ext cx="4076701" cy="342900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 dirty="0"/>
              <a:t>Click to add photo</a:t>
            </a:r>
          </a:p>
        </p:txBody>
      </p:sp>
      <p:sp>
        <p:nvSpPr>
          <p:cNvPr id="24" name="Text Placeholder 21">
            <a:extLst>
              <a:ext uri="{FF2B5EF4-FFF2-40B4-BE49-F238E27FC236}">
                <a16:creationId xmlns:a16="http://schemas.microsoft.com/office/drawing/2014/main" id="{DFCFAED4-0A56-424D-BF74-4051B0BDA9A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864100" y="3841750"/>
            <a:ext cx="6599238" cy="2296083"/>
          </a:xfrm>
        </p:spPr>
        <p:txBody>
          <a:bodyPr rtlCol="0">
            <a:normAutofit/>
          </a:bodyPr>
          <a:lstStyle>
            <a:lvl1pPr marL="342900" indent="-342900">
              <a:buFont typeface="Arial" panose="020B0604020202020204" pitchFamily="34" charset="0"/>
              <a:buChar char="•"/>
              <a:defRPr sz="2000"/>
            </a:lvl1pPr>
          </a:lstStyle>
          <a:p>
            <a:pPr lvl="0" rtl="0"/>
            <a:r>
              <a:rPr lang="en-GB" noProof="0" dirty="0"/>
              <a:t>Click to add text</a:t>
            </a:r>
          </a:p>
        </p:txBody>
      </p: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9188F17E-DD3B-4CCC-957F-5A691448846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 dirty="0">
                <a:solidFill>
                  <a:prstClr val="black"/>
                </a:solidFill>
              </a:rPr>
              <a:t>20XX</a:t>
            </a: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2A0235C7-971D-4E52-B991-EFA44A9AF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44D815C-8BF3-4ECF-A945-A2A7C2983AF9}" type="slidenum">
              <a:rPr kumimoji="0" lang="en-GB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5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43672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83698AF-A86A-4D69-8272-76C9C1914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2286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9E2DC86-4009-449C-8F4E-779A8C762B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045" y="365124"/>
            <a:ext cx="9523655" cy="1501327"/>
          </a:xfrm>
        </p:spPr>
        <p:txBody>
          <a:bodyPr rtlCol="0"/>
          <a:lstStyle>
            <a:lvl1pPr>
              <a:defRPr spc="-2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>
                <a:solidFill>
                  <a:srgbClr val="FFFFFF"/>
                </a:solidFill>
              </a:rPr>
              <a:t>Click to edit Master title style</a:t>
            </a:r>
            <a:endParaRPr lang="en-GB" noProof="0">
              <a:solidFill>
                <a:srgbClr val="FFFFFF"/>
              </a:solidFill>
            </a:endParaRPr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671630E1-6506-4E93-BB6A-0604E0D0493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2286000"/>
            <a:ext cx="5067300" cy="457200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51BAB65B-02AF-4992-85D0-8E98AB1BD9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Presentation title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CFE115BC-4A4C-4385-82D5-106D1FAC35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9887" y="2899186"/>
            <a:ext cx="5610113" cy="3284359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5CD3EB2B-80EF-4DC6-B2B6-F4B56844397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black"/>
                </a:solidFill>
              </a:rPr>
              <a:t>20XX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3DC3E33A-8A0A-4767-A4D9-CD8956379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D6D940D-6D44-4DF9-9322-B4B11F7EDCD0}" type="slidenum">
              <a:rPr kumimoji="0" lang="en-GB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999301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46EB31F-C5DF-49FF-8DEA-86AC0C1860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7086599" cy="45339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CAB4C3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CFE912F-46EC-49B0-9C9A-DE9CBDF9FB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9045" y="753035"/>
            <a:ext cx="5945393" cy="2366683"/>
          </a:xfrm>
        </p:spPr>
        <p:txBody>
          <a:bodyPr rtlCol="0">
            <a:normAutofit/>
          </a:bodyPr>
          <a:lstStyle>
            <a:lvl1pPr>
              <a:defRPr spc="-2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sz="6000" noProof="0"/>
              <a:t>Click to edit Master title style</a:t>
            </a:r>
            <a:endParaRPr lang="en-GB" sz="6000" noProof="0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9BF32D81-1E24-45B8-A09D-EEAD404D8F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9045" y="3075868"/>
            <a:ext cx="5945393" cy="1108335"/>
          </a:xfrm>
        </p:spPr>
        <p:txBody>
          <a:bodyPr rtlCol="0">
            <a:normAutofit/>
          </a:bodyPr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9F9C7900-0694-4FDF-B29C-24016C0B9C60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4533900"/>
            <a:ext cx="7086598" cy="2324100"/>
          </a:xfrm>
        </p:spPr>
        <p:txBody>
          <a:bodyPr rtlCol="0"/>
          <a:lstStyle>
            <a:lvl1pPr marL="0" indent="0" algn="l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52F1BABA-5C8C-4693-BD5A-974A17112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>
              <a:defRPr/>
            </a:pPr>
            <a:r>
              <a:rPr lang="en-GB" noProof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Presentation title</a:t>
            </a:r>
          </a:p>
        </p:txBody>
      </p:sp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D71BA6F2-2182-4910-8DA6-71E5AB27458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086600" y="0"/>
            <a:ext cx="5105400" cy="453390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7" name="Picture Placeholder 15">
            <a:extLst>
              <a:ext uri="{FF2B5EF4-FFF2-40B4-BE49-F238E27FC236}">
                <a16:creationId xmlns:a16="http://schemas.microsoft.com/office/drawing/2014/main" id="{83DCD7D2-7B94-48E9-9DCA-E72E1BCE4375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086598" y="4533900"/>
            <a:ext cx="5105402" cy="2324100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94253B29-520A-4014-A821-4F52F57CBC6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>
              <a:defRPr/>
            </a:pPr>
            <a:r>
              <a:rPr lang="en-GB" noProof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20XX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46B60DEE-1456-46C0-A3E5-4CAF3E128D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>
              <a:defRPr/>
            </a:pPr>
            <a:fld id="{2722F022-211C-4882-844C-086FEA6806AA}" type="slidenum">
              <a:rPr lang="en-GB" noProof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defRPr/>
              </a:pPr>
              <a:t>‹#›</a:t>
            </a:fld>
            <a:endParaRPr lang="en-GB" noProof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784073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4F4DD58-525D-4728-A769-9F38711D5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3048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1F862FE-7A72-432B-9888-FB389D35BDF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1788" y="875030"/>
            <a:ext cx="2384425" cy="5068570"/>
          </a:xfrm>
        </p:spPr>
        <p:txBody>
          <a:bodyPr rtlCol="0"/>
          <a:lstStyle>
            <a:lvl1pPr>
              <a:lnSpc>
                <a:spcPct val="100000"/>
              </a:lnSpc>
              <a:defRPr spc="-2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 to add text</a:t>
            </a:r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A256B58A-EC2F-48AB-BF2D-AB678AF0C0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99277" y="6356350"/>
            <a:ext cx="2771138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>
              <a:defRPr/>
            </a:pPr>
            <a:r>
              <a:rPr lang="en-GB" noProof="0"/>
              <a:t>Presentation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D33DA1-34CB-434E-99AF-EA31D28A1941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3302000" y="876300"/>
            <a:ext cx="8607425" cy="4749800"/>
          </a:xfrm>
        </p:spPr>
        <p:txBody>
          <a:bodyPr rtlCol="0"/>
          <a:lstStyle>
            <a:lvl1pPr>
              <a:defRPr/>
            </a:lvl1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DB48D9BB-04DF-4542-8DF6-C4C78753805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black"/>
                </a:solidFill>
              </a:rPr>
              <a:t>20XX</a:t>
            </a: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F22742E1-6009-4FFB-A391-37B987F530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B786C7-B8F9-4072-AAAA-17258464D730}" type="slidenum">
              <a:rPr kumimoji="0" lang="en-GB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892165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83FEABB-56CC-491D-830B-02C0466DA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3048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4F3EF5A-453C-4D68-BA86-2FB1DE61C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1787" y="996950"/>
            <a:ext cx="2384425" cy="4946650"/>
          </a:xfrm>
        </p:spPr>
        <p:txBody>
          <a:bodyPr rtlCol="0"/>
          <a:lstStyle>
            <a:lvl1pPr>
              <a:lnSpc>
                <a:spcPct val="100000"/>
              </a:lnSpc>
              <a:defRPr spc="-2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 to add text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59321BA0-41E1-404D-9063-DF281D1865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99277" y="6356350"/>
            <a:ext cx="2771138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>
              <a:defRPr/>
            </a:pPr>
            <a:r>
              <a:rPr lang="en-GB" noProof="0"/>
              <a:t>Presentation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71CEA4-8F84-4893-8A45-28DB0AE2068C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3422650" y="996950"/>
            <a:ext cx="8367713" cy="4545013"/>
          </a:xfrm>
        </p:spPr>
        <p:txBody>
          <a:bodyPr rtlCol="0"/>
          <a:lstStyle>
            <a:lvl1pPr>
              <a:defRPr/>
            </a:lvl1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C99D2EA6-8453-4240-88D1-460E269D88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black"/>
                </a:solidFill>
              </a:rPr>
              <a:t>20XX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02DD4984-9B40-488F-B903-2E0419551F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B786C7-B8F9-4072-AAAA-17258464D730}" type="slidenum">
              <a:rPr kumimoji="0" lang="en-GB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737591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icture Placeholder 22">
            <a:extLst>
              <a:ext uri="{FF2B5EF4-FFF2-40B4-BE49-F238E27FC236}">
                <a16:creationId xmlns:a16="http://schemas.microsoft.com/office/drawing/2014/main" id="{AD3C5B21-C400-4C50-8684-59543CDC43F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2" y="0"/>
            <a:ext cx="12192000" cy="6858000"/>
          </a:xfrm>
          <a:noFill/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F81B040C-8943-4433-BFE9-AFB1F7C9ED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77636" y="-2"/>
            <a:ext cx="11014364" cy="4100947"/>
          </a:xfrm>
          <a:gradFill>
            <a:gsLst>
              <a:gs pos="77000">
                <a:srgbClr val="000000">
                  <a:alpha val="30000"/>
                </a:srgbClr>
              </a:gs>
              <a:gs pos="38000">
                <a:srgbClr val="000000">
                  <a:alpha val="20000"/>
                </a:srgbClr>
              </a:gs>
              <a:gs pos="0">
                <a:srgbClr val="000000">
                  <a:alpha val="0"/>
                </a:srgbClr>
              </a:gs>
              <a:gs pos="20000">
                <a:srgbClr val="000000">
                  <a:alpha val="0"/>
                </a:srgbClr>
              </a:gs>
              <a:gs pos="100000">
                <a:srgbClr val="000000">
                  <a:alpha val="30000"/>
                </a:srgbClr>
              </a:gs>
            </a:gsLst>
            <a:lin ang="21594000" scaled="0"/>
          </a:gradFill>
        </p:spPr>
        <p:txBody>
          <a:bodyPr rIns="731520" rtlCol="0">
            <a:normAutofit/>
          </a:bodyPr>
          <a:lstStyle>
            <a:lvl1pPr algn="r">
              <a:defRPr sz="6000">
                <a:solidFill>
                  <a:schemeClr val="bg1"/>
                </a:solidFill>
              </a:defRPr>
            </a:lvl1pPr>
          </a:lstStyle>
          <a:p>
            <a:pPr algn="r" rtl="0"/>
            <a:r>
              <a:rPr lang="en-US" noProof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Click to edit Master title style</a:t>
            </a:r>
            <a:endParaRPr lang="en-GB" noProof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741A6711-44B3-4723-90E5-802B2DBD86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41963" y="4089656"/>
            <a:ext cx="8950035" cy="2796566"/>
          </a:xfrm>
          <a:gradFill>
            <a:gsLst>
              <a:gs pos="77000">
                <a:srgbClr val="000000">
                  <a:alpha val="30000"/>
                </a:srgbClr>
              </a:gs>
              <a:gs pos="33000">
                <a:srgbClr val="000000">
                  <a:alpha val="20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30000"/>
                </a:srgbClr>
              </a:gs>
            </a:gsLst>
            <a:lin ang="21594000" scaled="0"/>
          </a:gradFill>
        </p:spPr>
        <p:txBody>
          <a:bodyPr tIns="640080" rIns="731520" rtlCol="0" anchor="t">
            <a:normAutofit/>
          </a:bodyPr>
          <a:lstStyle>
            <a:lvl1pPr marL="0" indent="0" algn="r">
              <a:buNone/>
              <a:defRPr sz="2800" b="1" baseline="0">
                <a:solidFill>
                  <a:schemeClr val="bg1"/>
                </a:solidFill>
              </a:defRPr>
            </a:lvl1pPr>
          </a:lstStyle>
          <a:p>
            <a:pPr algn="r" rtl="0"/>
            <a:r>
              <a:rPr lang="en-US" noProof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Click to edit Master subtitle style</a:t>
            </a:r>
            <a:endParaRPr lang="en-GB" noProof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Footer Placeholder 4">
            <a:extLst>
              <a:ext uri="{FF2B5EF4-FFF2-40B4-BE49-F238E27FC236}">
                <a16:creationId xmlns:a16="http://schemas.microsoft.com/office/drawing/2014/main" id="{B79A2161-66FE-4C11-AD83-5824307CBD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>
              <a:defRPr/>
            </a:pPr>
            <a:r>
              <a:rPr lang="en-GB" noProof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Presentation title</a:t>
            </a:r>
          </a:p>
        </p:txBody>
      </p:sp>
      <p:sp>
        <p:nvSpPr>
          <p:cNvPr id="20" name="Date Placeholder 3">
            <a:extLst>
              <a:ext uri="{FF2B5EF4-FFF2-40B4-BE49-F238E27FC236}">
                <a16:creationId xmlns:a16="http://schemas.microsoft.com/office/drawing/2014/main" id="{91399727-F37D-4748-90E8-B5B6F5312FF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>
              <a:defRPr/>
            </a:pPr>
            <a:r>
              <a:rPr lang="en-GB" noProof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20XX</a:t>
            </a:r>
          </a:p>
        </p:txBody>
      </p:sp>
      <p:sp>
        <p:nvSpPr>
          <p:cNvPr id="21" name="Slide Number Placeholder 5">
            <a:extLst>
              <a:ext uri="{FF2B5EF4-FFF2-40B4-BE49-F238E27FC236}">
                <a16:creationId xmlns:a16="http://schemas.microsoft.com/office/drawing/2014/main" id="{B9DE4FD1-0950-4A6A-8167-F0E9C622D1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>
              <a:defRPr/>
            </a:pPr>
            <a:fld id="{CD6D940D-6D44-4DF9-9322-B4B11F7EDCD0}" type="slidenum">
              <a:rPr lang="en-GB" noProof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defRPr/>
              </a:pPr>
              <a:t>‹#›</a:t>
            </a:fld>
            <a:endParaRPr lang="en-GB" noProof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670471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4A42DEE-636F-4A79-B56A-5AF989E1FD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504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B75C9195-04C9-4D9A-B613-44A5F5900DB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02983" y="194783"/>
            <a:ext cx="9421177" cy="769493"/>
          </a:xfrm>
        </p:spPr>
        <p:txBody>
          <a:bodyPr rtlCol="0" anchor="ctr"/>
          <a:lstStyle>
            <a:lvl1pPr>
              <a:lnSpc>
                <a:spcPct val="100000"/>
              </a:lnSpc>
              <a:defRPr spc="-2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C5A662A-E279-494E-8389-ADC6E870E38D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931863" y="1695450"/>
            <a:ext cx="10328275" cy="4314825"/>
          </a:xfrm>
        </p:spPr>
        <p:txBody>
          <a:bodyPr rtlCol="0"/>
          <a:lstStyle>
            <a:lvl1pPr>
              <a:defRPr/>
            </a:lvl1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1420B3F9-9DEF-4500-91D7-25F0B5E91F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>
                <a:solidFill>
                  <a:prstClr val="black"/>
                </a:solidFill>
              </a:rPr>
              <a:t>Presentation title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5E504E9-EAD2-4BE5-9736-CED43FF2455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black"/>
                </a:solidFill>
              </a:rPr>
              <a:t>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3EB613-AF5E-423F-A78B-94F856BF64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B786C7-B8F9-4072-AAAA-17258464D730}" type="slidenum">
              <a:rPr kumimoji="0" lang="en-GB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71998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6F922A0-5527-4314-A2EA-E5CF34EF94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504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96EC4CB6-956E-48EB-86AC-B40D89D7421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00759" y="194783"/>
            <a:ext cx="10022841" cy="760892"/>
          </a:xfrm>
        </p:spPr>
        <p:txBody>
          <a:bodyPr rtlCol="0" anchor="ctr"/>
          <a:lstStyle>
            <a:lvl1pPr>
              <a:lnSpc>
                <a:spcPct val="100000"/>
              </a:lnSpc>
              <a:defRPr spc="-2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3FA4250-BD33-40AE-934A-A473029C5CA5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646112" y="1560513"/>
            <a:ext cx="10899776" cy="4341812"/>
          </a:xfrm>
        </p:spPr>
        <p:txBody>
          <a:bodyPr rtlCol="0"/>
          <a:lstStyle>
            <a:lvl1pPr>
              <a:defRPr/>
            </a:lvl1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771E7CA1-3FAA-4961-8BAC-93AB2EF652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>
                <a:solidFill>
                  <a:prstClr val="black"/>
                </a:solidFill>
              </a:rPr>
              <a:t>Presentation title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20CC547-8B7E-4C4B-9B2A-04BD498A71C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black"/>
                </a:solidFill>
              </a:rPr>
              <a:t>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34245B-9DC4-457D-AB68-8E3BBB8529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B786C7-B8F9-4072-AAAA-17258464D730}" type="slidenum">
              <a:rPr kumimoji="0" lang="en-GB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909065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5F516FD-E4AF-4BA2-902A-DA46746557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504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F0F480-E13D-4322-ADF4-56769DC5AFF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49680" y="190500"/>
            <a:ext cx="10036292" cy="773776"/>
          </a:xfrm>
        </p:spPr>
        <p:txBody>
          <a:bodyPr rtlCol="0" anchor="ctr"/>
          <a:lstStyle>
            <a:lvl1pPr algn="r">
              <a:lnSpc>
                <a:spcPct val="100000"/>
              </a:lnSpc>
              <a:defRPr spc="-2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12" name="Text Placeholder 30">
            <a:extLst>
              <a:ext uri="{FF2B5EF4-FFF2-40B4-BE49-F238E27FC236}">
                <a16:creationId xmlns:a16="http://schemas.microsoft.com/office/drawing/2014/main" id="{7F0BA818-CA3B-46FD-9A79-7BDC1D9CA71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209243" y="1764139"/>
            <a:ext cx="4756714" cy="597604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7" name="Text Placeholder 15">
            <a:extLst>
              <a:ext uri="{FF2B5EF4-FFF2-40B4-BE49-F238E27FC236}">
                <a16:creationId xmlns:a16="http://schemas.microsoft.com/office/drawing/2014/main" id="{4EAD007E-B9BB-4C9F-BDC8-127A77F0F96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209243" y="2374900"/>
            <a:ext cx="4756714" cy="3365500"/>
          </a:xfrm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4" name="Text Placeholder 30">
            <a:extLst>
              <a:ext uri="{FF2B5EF4-FFF2-40B4-BE49-F238E27FC236}">
                <a16:creationId xmlns:a16="http://schemas.microsoft.com/office/drawing/2014/main" id="{9ECBA1DE-781A-4AA7-86CA-0EBE52A9B41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57467" y="1764031"/>
            <a:ext cx="4756714" cy="597604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8" name="Text Placeholder 15">
            <a:extLst>
              <a:ext uri="{FF2B5EF4-FFF2-40B4-BE49-F238E27FC236}">
                <a16:creationId xmlns:a16="http://schemas.microsoft.com/office/drawing/2014/main" id="{53A9CA10-3BBC-41E7-A34E-C6CCFEC8205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257467" y="2374900"/>
            <a:ext cx="4756714" cy="3365500"/>
          </a:xfrm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27F3D4E9-1171-434D-AA71-EA27F72E0D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50" b="0" i="0" u="none" strike="noStrike" kern="1200" cap="none" spc="0" normalizeH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57A29A0D-15CB-4460-9435-7E7D645346A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black"/>
                </a:solidFill>
              </a:rPr>
              <a:t>20XX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B6F95C2-7834-44D3-B93B-79D944E128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B786C7-B8F9-4072-AAAA-17258464D730}" type="slidenum">
              <a:rPr kumimoji="0" lang="en-GB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93628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EE97352E-C52D-43BE-BCE2-2D71FE035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504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2051A8D-592F-40C1-A65D-E1F17B07C94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79600" y="183988"/>
            <a:ext cx="9406372" cy="803380"/>
          </a:xfrm>
        </p:spPr>
        <p:txBody>
          <a:bodyPr rtlCol="0" anchor="ctr"/>
          <a:lstStyle>
            <a:lvl1pPr algn="r">
              <a:lnSpc>
                <a:spcPct val="100000"/>
              </a:lnSpc>
              <a:defRPr spc="-2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8" name="Text Placeholder 30">
            <a:extLst>
              <a:ext uri="{FF2B5EF4-FFF2-40B4-BE49-F238E27FC236}">
                <a16:creationId xmlns:a16="http://schemas.microsoft.com/office/drawing/2014/main" id="{CF4C4703-C9D4-483C-8E41-17BB7193D01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51300" y="1764193"/>
            <a:ext cx="3327366" cy="597604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4" name="Text Placeholder 15">
            <a:extLst>
              <a:ext uri="{FF2B5EF4-FFF2-40B4-BE49-F238E27FC236}">
                <a16:creationId xmlns:a16="http://schemas.microsoft.com/office/drawing/2014/main" id="{7393281D-B77A-4BB8-A3E2-49E0F1259DA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51193" y="2374899"/>
            <a:ext cx="3327366" cy="3485573"/>
          </a:xfrm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2" name="Text Placeholder 30">
            <a:extLst>
              <a:ext uri="{FF2B5EF4-FFF2-40B4-BE49-F238E27FC236}">
                <a16:creationId xmlns:a16="http://schemas.microsoft.com/office/drawing/2014/main" id="{6B205DED-723B-48E3-AE9F-556696225CA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432317" y="1764193"/>
            <a:ext cx="3327366" cy="597604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77D63D24-8466-44F3-898F-5CBC42C7681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432317" y="2374899"/>
            <a:ext cx="3327366" cy="3485573"/>
          </a:xfrm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0" name="Text Placeholder 30">
            <a:extLst>
              <a:ext uri="{FF2B5EF4-FFF2-40B4-BE49-F238E27FC236}">
                <a16:creationId xmlns:a16="http://schemas.microsoft.com/office/drawing/2014/main" id="{F600D1D1-B6A8-4A4E-BC6A-897FE089CBE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025393" y="1764193"/>
            <a:ext cx="3327366" cy="597604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205F643-67E9-4E41-A65F-163C816090B9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025393" y="2374899"/>
            <a:ext cx="3327366" cy="3485573"/>
          </a:xfrm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B0EF04CC-F1B1-495C-BA2F-F28A5D9715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50" b="0" i="0" u="none" strike="noStrike" kern="1200" cap="none" spc="0" normalizeH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57B66A6-EBC5-4A75-B938-7148B7A126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black"/>
                </a:solidFill>
              </a:rPr>
              <a:t>20XX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D83DD707-C769-4868-9B2F-1BF7ABBC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B786C7-B8F9-4072-AAAA-17258464D730}" type="slidenum">
              <a:rPr kumimoji="0" lang="en-GB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098077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6B926107-51B9-44DD-8581-AA5E8B601C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698" y="484494"/>
            <a:ext cx="5800867" cy="1569493"/>
          </a:xfrm>
        </p:spPr>
        <p:txBody>
          <a:bodyPr rtlCol="0" anchor="b"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D144A4B-34B7-47EC-888B-0D20760065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2" y="2156346"/>
            <a:ext cx="5800866" cy="3963937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C6A9B852-DA3F-4566-BDEB-F1F69334E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99277" y="6356350"/>
            <a:ext cx="3877423" cy="365125"/>
          </a:xfrm>
        </p:spPr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50" b="0" i="0" u="none" strike="noStrike" kern="1200" cap="none" spc="0" normalizeH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17" name="Picture Placeholder 12">
            <a:extLst>
              <a:ext uri="{FF2B5EF4-FFF2-40B4-BE49-F238E27FC236}">
                <a16:creationId xmlns:a16="http://schemas.microsoft.com/office/drawing/2014/main" id="{116EBB24-A127-412B-99DB-A7FBCA68A2F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00838" y="665163"/>
            <a:ext cx="2214562" cy="2513012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8" name="Picture Placeholder 12">
            <a:extLst>
              <a:ext uri="{FF2B5EF4-FFF2-40B4-BE49-F238E27FC236}">
                <a16:creationId xmlns:a16="http://schemas.microsoft.com/office/drawing/2014/main" id="{63CCB0A6-D7F6-4C78-B6C0-A045E3B25B00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9329737" y="665579"/>
            <a:ext cx="2214562" cy="2513012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9" name="Picture Placeholder 12">
            <a:extLst>
              <a:ext uri="{FF2B5EF4-FFF2-40B4-BE49-F238E27FC236}">
                <a16:creationId xmlns:a16="http://schemas.microsoft.com/office/drawing/2014/main" id="{F3038A14-3DB7-4BDC-A247-674224BFB8B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700854" y="3607271"/>
            <a:ext cx="2214562" cy="2513012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0" name="Picture Placeholder 12">
            <a:extLst>
              <a:ext uri="{FF2B5EF4-FFF2-40B4-BE49-F238E27FC236}">
                <a16:creationId xmlns:a16="http://schemas.microsoft.com/office/drawing/2014/main" id="{59BCC1BB-4299-409F-9215-B3A4ECAB5238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9324845" y="3607271"/>
            <a:ext cx="2214562" cy="2513012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FB415D6-2F2D-46E2-94AF-1F3BE10F351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black"/>
                </a:solidFill>
              </a:rPr>
              <a:t>20XX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FEC8DC3B-1AAD-429C-A1EA-FAEE9D8844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F39FF-F5CB-4ACA-9B46-4CCF89ECA75F}" type="slidenum">
              <a:rPr kumimoji="0" lang="en-GB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001623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152F41C-45C5-4E09-A91A-8F4AE80B06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533900"/>
            <a:ext cx="9144000" cy="23241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CAB4C3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10" name="Title 6">
            <a:extLst>
              <a:ext uri="{FF2B5EF4-FFF2-40B4-BE49-F238E27FC236}">
                <a16:creationId xmlns:a16="http://schemas.microsoft.com/office/drawing/2014/main" id="{DA9EBEF3-E8A8-4C5C-B6D9-B322242DC9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7001" y="4947313"/>
            <a:ext cx="7700617" cy="1409037"/>
          </a:xfrm>
        </p:spPr>
        <p:txBody>
          <a:bodyPr rtlCol="0" anchor="ctr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sz="5400" noProof="0"/>
              <a:t>Click to edit Master title style</a:t>
            </a:r>
            <a:endParaRPr lang="en-GB" sz="5400" noProof="0"/>
          </a:p>
        </p:txBody>
      </p:sp>
      <p:sp>
        <p:nvSpPr>
          <p:cNvPr id="11" name="Subtitle 7">
            <a:extLst>
              <a:ext uri="{FF2B5EF4-FFF2-40B4-BE49-F238E27FC236}">
                <a16:creationId xmlns:a16="http://schemas.microsoft.com/office/drawing/2014/main" id="{6A90C83B-4674-4CF1-9CD4-78C3B7CDCC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446252" y="386989"/>
            <a:ext cx="2443495" cy="3758334"/>
          </a:xfrm>
        </p:spPr>
        <p:txBody>
          <a:bodyPr rtlCol="0" anchor="t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800" b="1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 noProof="0">
                <a:solidFill>
                  <a:schemeClr val="accent1"/>
                </a:solidFill>
              </a:rPr>
              <a:t>Click to edit Master subtitle style</a:t>
            </a:r>
            <a:endParaRPr lang="en-GB" noProof="0">
              <a:solidFill>
                <a:schemeClr val="accent1"/>
              </a:solidFill>
            </a:endParaRPr>
          </a:p>
        </p:txBody>
      </p:sp>
      <p:sp>
        <p:nvSpPr>
          <p:cNvPr id="19" name="Picture Placeholder 17">
            <a:extLst>
              <a:ext uri="{FF2B5EF4-FFF2-40B4-BE49-F238E27FC236}">
                <a16:creationId xmlns:a16="http://schemas.microsoft.com/office/drawing/2014/main" id="{1894E094-44B9-4024-A43A-438DEB225DB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9144000" cy="4532313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9BCFB5F5-AD25-4F9C-8AE7-E0E891F1AF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3" name="Picture Placeholder 20">
            <a:extLst>
              <a:ext uri="{FF2B5EF4-FFF2-40B4-BE49-F238E27FC236}">
                <a16:creationId xmlns:a16="http://schemas.microsoft.com/office/drawing/2014/main" id="{919568B3-FE67-4E6E-BA92-FEF29CBFE1B4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9144000" y="4532313"/>
            <a:ext cx="3048000" cy="2325687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D87D4A75-1737-4D5B-A386-9FE32DFB5E5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13448" y="6355080"/>
            <a:ext cx="4352544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EB52AA41-FD0C-42C6-BD04-9E5B55A489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fld id="{244D815C-8BF3-4ECF-A945-A2A7C2983AF9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346769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33E30A8-0D9C-47BB-8249-8A2EEEFC72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365124"/>
            <a:ext cx="10552176" cy="14996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E93687-61FE-460F-A66F-4DF17994F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9224" y="1984248"/>
            <a:ext cx="10552176" cy="4197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EE1FFB-7673-4E75-9B5C-5572E2B0683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013448" y="6355080"/>
            <a:ext cx="435254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C4B9AF-F93C-43E8-8E68-3B700825CE9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01168" y="6356350"/>
            <a:ext cx="48371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sz="1050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D739F7-0AE5-4677-8957-9961D67C18E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65992" y="6356350"/>
            <a:ext cx="6309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pPr rtl="0"/>
            <a:fld id="{0D4885A8-DDA8-4FCF-AB25-DA8F78EC7557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998404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72" r:id="rId12"/>
    <p:sldLayoutId id="2147483685" r:id="rId1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b="1" kern="1200" spc="-4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400" kern="1200" spc="-20" baseline="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 spc="-2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 spc="-2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 spc="-2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 spc="-2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://news.euspert.com/work-as-receptionist-in-hotel/" TargetMode="External"/><Relationship Id="rId5" Type="http://schemas.openxmlformats.org/officeDocument/2006/relationships/image" Target="../media/image6.jpg"/><Relationship Id="rId4" Type="http://schemas.openxmlformats.org/officeDocument/2006/relationships/hyperlink" Target="https://opentextbc.ca/workinginfoodserviceindustry/chapter/preparing-a-short-and-long-term-career-plan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codnewsroom/40305554010" TargetMode="External"/><Relationship Id="rId7" Type="http://schemas.openxmlformats.org/officeDocument/2006/relationships/hyperlink" Target="https://www.flickr.com/photos/18_2rosadik36/6175733496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6.jpg"/><Relationship Id="rId5" Type="http://schemas.openxmlformats.org/officeDocument/2006/relationships/hyperlink" Target="https://www.flickr.com/photos/smartdesigngroup/3308221660" TargetMode="External"/><Relationship Id="rId4" Type="http://schemas.openxmlformats.org/officeDocument/2006/relationships/image" Target="../media/image15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21.JPG"/><Relationship Id="rId5" Type="http://schemas.openxmlformats.org/officeDocument/2006/relationships/image" Target="../media/image20.JPG"/><Relationship Id="rId4" Type="http://schemas.openxmlformats.org/officeDocument/2006/relationships/image" Target="../media/image19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23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98D150CF-F888-48EA-89E8-311ED5E916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9045" y="1524589"/>
            <a:ext cx="6431028" cy="3808821"/>
          </a:xfrm>
        </p:spPr>
        <p:txBody>
          <a:bodyPr rtlCol="0">
            <a:normAutofit/>
          </a:bodyPr>
          <a:lstStyle/>
          <a:p>
            <a:pPr rtl="0"/>
            <a:r>
              <a:rPr lang="en-US" sz="4800" dirty="0"/>
              <a:t>THE ROLE AND IMPORTANCE OF QUALITY SERVICE, HOSPITALITY AND GUEST SERVICES </a:t>
            </a:r>
            <a:endParaRPr lang="en-GB" sz="4800" dirty="0"/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6BBE0348-1527-4055-BA8A-E275422274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9045" y="4640424"/>
            <a:ext cx="4567389" cy="1303176"/>
          </a:xfrm>
        </p:spPr>
        <p:txBody>
          <a:bodyPr rtlCol="0">
            <a:normAutofit/>
          </a:bodyPr>
          <a:lstStyle/>
          <a:p>
            <a:pPr rtl="0"/>
            <a:r>
              <a:rPr lang="en-GB" sz="1800" b="0" dirty="0"/>
              <a:t>Presenter </a:t>
            </a:r>
            <a:r>
              <a:rPr lang="en-GB" sz="1800" b="0" dirty="0" err="1"/>
              <a:t>name:Andreea</a:t>
            </a:r>
            <a:r>
              <a:rPr lang="en-GB" sz="1800" b="0" dirty="0"/>
              <a:t> Crozolo</a:t>
            </a:r>
          </a:p>
          <a:p>
            <a:pPr rtl="0"/>
            <a:r>
              <a:rPr lang="en-GB" sz="1800" b="0" dirty="0"/>
              <a:t>Presenter  ID:2226837</a:t>
            </a:r>
          </a:p>
        </p:txBody>
      </p:sp>
      <p:pic>
        <p:nvPicPr>
          <p:cNvPr id="1026" name="Picture 2" descr="pbs.twimg.com/profile_images/779174597572825089...">
            <a:extLst>
              <a:ext uri="{FF2B5EF4-FFF2-40B4-BE49-F238E27FC236}">
                <a16:creationId xmlns:a16="http://schemas.microsoft.com/office/drawing/2014/main" id="{167E8375-D28C-D715-1BE8-4F14487C18E6}"/>
              </a:ext>
            </a:extLst>
          </p:cNvPr>
          <p:cNvPicPr>
            <a:picLocks noGrp="1" noChangeAspect="1" noChangeArrowheads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3" b="253"/>
          <a:stretch>
            <a:fillRect/>
          </a:stretch>
        </p:blipFill>
        <p:spPr bwMode="auto">
          <a:xfrm>
            <a:off x="8374454" y="0"/>
            <a:ext cx="3496441" cy="3478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D4153DC-9944-AEEA-6EC4-1EA0CE897D7E}"/>
              </a:ext>
            </a:extLst>
          </p:cNvPr>
          <p:cNvSpPr txBox="1"/>
          <p:nvPr/>
        </p:nvSpPr>
        <p:spPr>
          <a:xfrm>
            <a:off x="649045" y="409556"/>
            <a:ext cx="61003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o-RO" b="1" dirty="0">
                <a:solidFill>
                  <a:schemeClr val="bg1"/>
                </a:solidFill>
              </a:rPr>
              <a:t>Hospitality and Guest Services</a:t>
            </a:r>
          </a:p>
        </p:txBody>
      </p:sp>
      <p:pic>
        <p:nvPicPr>
          <p:cNvPr id="2" name="Picture 2" descr="The Ritz-Carlton Hotel Company - Wikipedia">
            <a:extLst>
              <a:ext uri="{FF2B5EF4-FFF2-40B4-BE49-F238E27FC236}">
                <a16:creationId xmlns:a16="http://schemas.microsoft.com/office/drawing/2014/main" id="{50651496-ACCC-6968-E589-8628580460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7418" y="3295463"/>
            <a:ext cx="3333478" cy="2327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07183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17">
            <a:extLst>
              <a:ext uri="{FF2B5EF4-FFF2-40B4-BE49-F238E27FC236}">
                <a16:creationId xmlns:a16="http://schemas.microsoft.com/office/drawing/2014/main" id="{9F2FEA60-F900-4C56-9486-48EA30926F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7279" y="1007824"/>
            <a:ext cx="6815446" cy="695520"/>
          </a:xfrm>
        </p:spPr>
        <p:txBody>
          <a:bodyPr rtlCol="0">
            <a:normAutofit/>
          </a:bodyPr>
          <a:lstStyle/>
          <a:p>
            <a:pPr rtl="0"/>
            <a:r>
              <a:rPr lang="en-GB" sz="4400" dirty="0"/>
              <a:t>CONTENT TABLE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08B9AF-847F-4250-A53B-82D9036A5EBF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561763" y="6356350"/>
            <a:ext cx="630237" cy="365125"/>
          </a:xfrm>
        </p:spPr>
        <p:txBody>
          <a:bodyPr rtlCol="0"/>
          <a:lstStyle/>
          <a:p>
            <a:pPr lvl="0" rtl="0"/>
            <a:fld id="{244D815C-8BF3-4ECF-A945-A2A7C2983AF9}" type="slidenum">
              <a:rPr lang="en-GB" smtClean="0"/>
              <a:pPr lvl="0" rtl="0"/>
              <a:t>2</a:t>
            </a:fld>
            <a:endParaRPr lang="en-GB"/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D1F6244E-2E3C-8B5E-6A24-595E5360FF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1222" y="1723390"/>
            <a:ext cx="5524778" cy="4632960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sz="2000" dirty="0"/>
              <a:t>INTRODUCTION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MAIN CUSTOMERS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NATURE, SCOPE AND ROLE OF THE GUEST SERVICES AND FACILITIES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000" dirty="0"/>
              <a:t>NEED TO CONSIDER THE ROLE AND FUNCTION  OF GUEST SERVICES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000" dirty="0"/>
              <a:t>IMPORTANCE OF HOSPITALITY INDUSTRY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000" dirty="0"/>
              <a:t>EXCEEDING GUEST EXPECTATIONS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000" dirty="0"/>
              <a:t>CUSTOMER`S FEEDBACK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000" dirty="0"/>
              <a:t>SUMMARY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000" dirty="0"/>
              <a:t>REFERENCES</a:t>
            </a:r>
            <a:endParaRPr lang="ro-RO" sz="2000" dirty="0"/>
          </a:p>
        </p:txBody>
      </p:sp>
      <p:pic>
        <p:nvPicPr>
          <p:cNvPr id="1028" name="Picture 4" descr="Gallery image of this property">
            <a:extLst>
              <a:ext uri="{FF2B5EF4-FFF2-40B4-BE49-F238E27FC236}">
                <a16:creationId xmlns:a16="http://schemas.microsoft.com/office/drawing/2014/main" id="{E08E507C-9483-1E39-B4D2-E495AFB27E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4067" y="1194495"/>
            <a:ext cx="5850241" cy="4718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The Ritz-Carlton Hotel Company - Wikipedia">
            <a:extLst>
              <a:ext uri="{FF2B5EF4-FFF2-40B4-BE49-F238E27FC236}">
                <a16:creationId xmlns:a16="http://schemas.microsoft.com/office/drawing/2014/main" id="{4D3BFB16-21B7-90D0-3E1C-115544D250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66517" y="1355584"/>
            <a:ext cx="2128204" cy="1486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12500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17">
            <a:extLst>
              <a:ext uri="{FF2B5EF4-FFF2-40B4-BE49-F238E27FC236}">
                <a16:creationId xmlns:a16="http://schemas.microsoft.com/office/drawing/2014/main" id="{9F2FEA60-F900-4C56-9486-48EA30926F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045" y="365124"/>
            <a:ext cx="9523655" cy="1501327"/>
          </a:xfrm>
        </p:spPr>
        <p:txBody>
          <a:bodyPr rtlCol="0"/>
          <a:lstStyle/>
          <a:p>
            <a:pPr rtl="0"/>
            <a:r>
              <a:rPr lang="en-GB" dirty="0"/>
              <a:t>INTRODUCTION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BDA17F-F303-4811-96C4-AD8A09ABE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AB6583FE-B653-4C01-9ADF-EC8514A0B5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5931" y="2647406"/>
            <a:ext cx="4978895" cy="3708944"/>
          </a:xfrm>
        </p:spPr>
        <p:txBody>
          <a:bodyPr rtlCol="0">
            <a:normAutofit lnSpcReduction="10000"/>
          </a:bodyPr>
          <a:lstStyle/>
          <a:p>
            <a:pPr marL="342900" indent="-342900" rtl="0">
              <a:buFont typeface="Wingdings" panose="05000000000000000000" pitchFamily="2" charset="2"/>
              <a:buChar char="v"/>
            </a:pPr>
            <a:r>
              <a:rPr lang="en-US" sz="1400" dirty="0"/>
              <a:t>Founded by Herve </a:t>
            </a:r>
            <a:r>
              <a:rPr lang="en-US" sz="1400" dirty="0" err="1"/>
              <a:t>Humler</a:t>
            </a:r>
            <a:r>
              <a:rPr lang="en-US" sz="1400" dirty="0"/>
              <a:t>, Colgate Holmes, Joe </a:t>
            </a:r>
            <a:r>
              <a:rPr lang="en-US" sz="1400" dirty="0" err="1"/>
              <a:t>Freni</a:t>
            </a:r>
            <a:r>
              <a:rPr lang="en-US" sz="1400" dirty="0"/>
              <a:t>, with headquarters: Chevy Chase Manor, Chevy Chase, Maryland, United States.</a:t>
            </a:r>
          </a:p>
          <a:p>
            <a:pPr marL="342900" indent="-342900" rtl="0">
              <a:buFont typeface="Wingdings" panose="05000000000000000000" pitchFamily="2" charset="2"/>
              <a:buChar char="v"/>
            </a:pPr>
            <a:r>
              <a:rPr lang="en-US" sz="1400" dirty="0"/>
              <a:t>The Ritz-Carlton Hotel Company is a luxury hotel chain known for its exceptional customer service and is a subsidiary of Marriott International </a:t>
            </a:r>
            <a:r>
              <a:rPr lang="en-GB" sz="1400" dirty="0"/>
              <a:t>(Shastri, 2023).</a:t>
            </a:r>
            <a:endParaRPr lang="en-US" sz="1400" dirty="0"/>
          </a:p>
          <a:p>
            <a:pPr marL="342900" indent="-342900" rtl="0">
              <a:buFont typeface="Wingdings" panose="05000000000000000000" pitchFamily="2" charset="2"/>
              <a:buChar char="v"/>
            </a:pPr>
            <a:r>
              <a:rPr lang="en-US" sz="1400" dirty="0"/>
              <a:t>The company has over 100 luxury hotels in 30 countries worldwide.</a:t>
            </a:r>
          </a:p>
          <a:p>
            <a:pPr marL="342900" indent="-342900" rtl="0">
              <a:buFont typeface="Wingdings" panose="05000000000000000000" pitchFamily="2" charset="2"/>
              <a:buChar char="v"/>
            </a:pPr>
            <a:r>
              <a:rPr lang="en-US" sz="1400" dirty="0"/>
              <a:t>The Ritz-Carlton hotels offer a range of amenities, including upscale dining options, luxury spas, fitness centers, and business facilities.</a:t>
            </a:r>
          </a:p>
          <a:p>
            <a:pPr marL="342900" indent="-342900" rtl="0">
              <a:buFont typeface="Wingdings" panose="05000000000000000000" pitchFamily="2" charset="2"/>
              <a:buChar char="v"/>
            </a:pPr>
            <a:r>
              <a:rPr lang="en-US" sz="1400" dirty="0"/>
              <a:t>Guests service is the most important aspect in the hospitality industry, and it has the highest impact on the customer satisfaction and  return (</a:t>
            </a:r>
            <a:r>
              <a:rPr lang="en-US" sz="1400" dirty="0" err="1"/>
              <a:t>Daoust</a:t>
            </a:r>
            <a:r>
              <a:rPr lang="en-US" sz="1400" dirty="0"/>
              <a:t>, 2021).</a:t>
            </a:r>
            <a:endParaRPr lang="en-GB" sz="14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08B9AF-847F-4250-A53B-82D9036A5E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 rtlCol="0"/>
          <a:lstStyle/>
          <a:p>
            <a:pPr lvl="0" rtl="0"/>
            <a:fld id="{244D815C-8BF3-4ECF-A945-A2A7C2983AF9}" type="slidenum">
              <a:rPr lang="en-GB" smtClean="0"/>
              <a:pPr lvl="0" rtl="0"/>
              <a:t>3</a:t>
            </a:fld>
            <a:endParaRPr lang="en-GB"/>
          </a:p>
        </p:txBody>
      </p:sp>
      <p:pic>
        <p:nvPicPr>
          <p:cNvPr id="3074" name="Picture 2" descr="Hotel The Ritz-Carlton Moscow - 5 HRS star hotel in Moscow (Moscow)">
            <a:extLst>
              <a:ext uri="{FF2B5EF4-FFF2-40B4-BE49-F238E27FC236}">
                <a16:creationId xmlns:a16="http://schemas.microsoft.com/office/drawing/2014/main" id="{83232BB2-9ABF-FE5D-94A7-AB259F49BE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653" y="2444435"/>
            <a:ext cx="5977451" cy="3986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47538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itle 32">
            <a:extLst>
              <a:ext uri="{FF2B5EF4-FFF2-40B4-BE49-F238E27FC236}">
                <a16:creationId xmlns:a16="http://schemas.microsoft.com/office/drawing/2014/main" id="{2D22322F-E79D-4BEF-8038-DE2C8F5CCA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9680" y="190500"/>
            <a:ext cx="10747248" cy="773776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dirty="0"/>
              <a:t>MAIN CUSTOMERS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61A6601B-A3E2-47A2-B731-4FE03C43E2B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5769" y="1738560"/>
            <a:ext cx="4756714" cy="597604"/>
          </a:xfrm>
        </p:spPr>
        <p:txBody>
          <a:bodyPr rtlCol="0"/>
          <a:lstStyle/>
          <a:p>
            <a:pPr rtl="0"/>
            <a:r>
              <a:rPr lang="en-GB" dirty="0"/>
              <a:t>TARGET CUSTOMERS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ABAEE544-8FB3-4E56-91A9-A6964539DCB7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47393" y="2418441"/>
            <a:ext cx="4320700" cy="4147822"/>
          </a:xfrm>
        </p:spPr>
        <p:txBody>
          <a:bodyPr rtlCol="0">
            <a:normAutofit/>
          </a:bodyPr>
          <a:lstStyle/>
          <a:p>
            <a:pPr rtl="0">
              <a:buFont typeface="Wingdings" panose="05000000000000000000" pitchFamily="2" charset="2"/>
              <a:buChar char="v"/>
            </a:pPr>
            <a:r>
              <a:rPr lang="en-US" sz="1400" b="1" i="1" dirty="0"/>
              <a:t>Luxury </a:t>
            </a:r>
            <a:r>
              <a:rPr lang="en-GB" sz="1400" b="1" i="1" dirty="0"/>
              <a:t>travellers</a:t>
            </a:r>
            <a:r>
              <a:rPr lang="en-US" sz="1400" b="1" i="1" dirty="0"/>
              <a:t>: </a:t>
            </a:r>
            <a:r>
              <a:rPr lang="en-US" sz="1400" dirty="0"/>
              <a:t>who seek high-end accommodations and exceptional service.</a:t>
            </a:r>
          </a:p>
          <a:p>
            <a:pPr rtl="0">
              <a:buFont typeface="Wingdings" panose="05000000000000000000" pitchFamily="2" charset="2"/>
              <a:buChar char="v"/>
            </a:pPr>
            <a:r>
              <a:rPr lang="en-GB" sz="1400" b="1" i="1" dirty="0"/>
              <a:t>Business travellers: </a:t>
            </a:r>
            <a:r>
              <a:rPr lang="en-US" sz="1400" dirty="0"/>
              <a:t>who require upscale amenities and convenient locations.</a:t>
            </a:r>
          </a:p>
          <a:p>
            <a:pPr rtl="0">
              <a:buFont typeface="Wingdings" panose="05000000000000000000" pitchFamily="2" charset="2"/>
              <a:buChar char="v"/>
            </a:pPr>
            <a:r>
              <a:rPr lang="en-US" sz="1400" b="1" i="1" dirty="0"/>
              <a:t>Meeting and events organizations:  </a:t>
            </a:r>
            <a:r>
              <a:rPr lang="en-US" sz="1400" dirty="0"/>
              <a:t>corporations and organizations that host conferences, conventions, etc.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400" b="1" i="1" dirty="0"/>
              <a:t>Loyal customers:  </a:t>
            </a:r>
            <a:r>
              <a:rPr lang="en-US" sz="1400" dirty="0"/>
              <a:t>who appreciate the consistency and quality of the brand's offerings.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400" b="1" i="1" dirty="0"/>
              <a:t>Special occasion guests: </a:t>
            </a:r>
            <a:r>
              <a:rPr lang="en-GB" sz="1400" i="1" dirty="0"/>
              <a:t>who come as a guest to  weeding or any other kind of event. Also, customer that are looking for a memorable and elegant experience.</a:t>
            </a:r>
            <a:endParaRPr lang="en-GB" sz="1400" b="1" i="1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99800B7A-B486-4409-9EDD-0A7B9628ED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 rtlCol="0"/>
          <a:lstStyle/>
          <a:p>
            <a:pPr lvl="0" rtl="0"/>
            <a:fld id="{06B786C7-B8F9-4072-AAAA-17258464D730}" type="slidenum">
              <a:rPr lang="en-GB" smtClean="0"/>
              <a:pPr lvl="0" rtl="0"/>
              <a:t>4</a:t>
            </a:fld>
            <a:endParaRPr lang="en-GB"/>
          </a:p>
        </p:txBody>
      </p:sp>
      <p:pic>
        <p:nvPicPr>
          <p:cNvPr id="3" name="Picture 2" descr="A person signing a document at a reception desk&#10;&#10;Description automatically generated with low confidence">
            <a:extLst>
              <a:ext uri="{FF2B5EF4-FFF2-40B4-BE49-F238E27FC236}">
                <a16:creationId xmlns:a16="http://schemas.microsoft.com/office/drawing/2014/main" id="{5CE579F9-C704-0EEC-6311-571692B6538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095100" y="1628793"/>
            <a:ext cx="4438452" cy="2958968"/>
          </a:xfrm>
          <a:prstGeom prst="rect">
            <a:avLst/>
          </a:prstGeom>
        </p:spPr>
      </p:pic>
      <p:pic>
        <p:nvPicPr>
          <p:cNvPr id="6" name="Picture 5" descr="A group of people at a reception desk&#10;&#10;Description automatically generated with low confidence">
            <a:extLst>
              <a:ext uri="{FF2B5EF4-FFF2-40B4-BE49-F238E27FC236}">
                <a16:creationId xmlns:a16="http://schemas.microsoft.com/office/drawing/2014/main" id="{08AB83E7-DA66-D670-C52C-8F1890E757C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945120" y="2764973"/>
            <a:ext cx="4017554" cy="3013166"/>
          </a:xfrm>
          <a:prstGeom prst="rect">
            <a:avLst/>
          </a:prstGeom>
        </p:spPr>
      </p:pic>
      <p:pic>
        <p:nvPicPr>
          <p:cNvPr id="9218" name="Picture 2" descr="Reception desk at the Ritz-Carlton Kuala Lumpur">
            <a:extLst>
              <a:ext uri="{FF2B5EF4-FFF2-40B4-BE49-F238E27FC236}">
                <a16:creationId xmlns:a16="http://schemas.microsoft.com/office/drawing/2014/main" id="{D0AFF691-696B-D36F-DBFC-6BEFE31746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2483" y="4404177"/>
            <a:ext cx="4081110" cy="2263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54288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Title 40">
            <a:extLst>
              <a:ext uri="{FF2B5EF4-FFF2-40B4-BE49-F238E27FC236}">
                <a16:creationId xmlns:a16="http://schemas.microsoft.com/office/drawing/2014/main" id="{0622F47C-D986-4C50-BD14-2C1E537C27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759" y="194783"/>
            <a:ext cx="10022841" cy="760892"/>
          </a:xfrm>
        </p:spPr>
        <p:txBody>
          <a:bodyPr rtlCol="0" anchor="ctr">
            <a:normAutofit/>
          </a:bodyPr>
          <a:lstStyle/>
          <a:p>
            <a:pPr rtl="0">
              <a:lnSpc>
                <a:spcPct val="90000"/>
              </a:lnSpc>
            </a:pPr>
            <a:r>
              <a:rPr lang="en-GB" sz="2300" dirty="0"/>
              <a:t>NATURE, SCOPE AND ROLE OF THE GUEST SERVICES AND FACILITIES</a:t>
            </a:r>
          </a:p>
        </p:txBody>
      </p:sp>
      <p:sp>
        <p:nvSpPr>
          <p:cNvPr id="46" name="Date Placeholder 4">
            <a:extLst>
              <a:ext uri="{FF2B5EF4-FFF2-40B4-BE49-F238E27FC236}">
                <a16:creationId xmlns:a16="http://schemas.microsoft.com/office/drawing/2014/main" id="{D2DB1161-2016-2F96-F87C-F55D8174A52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25421" y="6114471"/>
            <a:ext cx="4352544" cy="365125"/>
          </a:xfrm>
        </p:spPr>
        <p:txBody>
          <a:bodyPr/>
          <a:lstStyle/>
          <a:p>
            <a:pPr marL="0" indent="0" algn="r">
              <a:buNone/>
            </a:pPr>
            <a:r>
              <a:rPr lang="en-GB" sz="1050" i="1"/>
              <a:t>(</a:t>
            </a:r>
            <a:r>
              <a:rPr lang="en-GB" sz="1050" b="1" i="1"/>
              <a:t>Source: The Ritz-Carlton Hotel Company website)</a:t>
            </a:r>
            <a:endParaRPr lang="en-GB" sz="1050" b="1" i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0EC6D8-4D66-4B16-AD3F-2850D61351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 rtlCol="0" anchor="ctr">
            <a:normAutofit/>
          </a:bodyPr>
          <a:lstStyle/>
          <a:p>
            <a:pPr lvl="0" rtl="0">
              <a:spcAft>
                <a:spcPts val="600"/>
              </a:spcAft>
            </a:pPr>
            <a:fld id="{06B786C7-B8F9-4072-AAAA-17258464D730}" type="slidenum">
              <a:rPr lang="en-GB" smtClean="0">
                <a:solidFill>
                  <a:prstClr val="black"/>
                </a:solidFill>
              </a:rPr>
              <a:pPr lvl="0" rtl="0">
                <a:spcAft>
                  <a:spcPts val="600"/>
                </a:spcAft>
              </a:pPr>
              <a:t>5</a:t>
            </a:fld>
            <a:endParaRPr lang="en-GB">
              <a:solidFill>
                <a:prstClr val="black"/>
              </a:solidFill>
            </a:endParaRPr>
          </a:p>
        </p:txBody>
      </p:sp>
      <p:graphicFrame>
        <p:nvGraphicFramePr>
          <p:cNvPr id="23" name="Table 22">
            <a:extLst>
              <a:ext uri="{FF2B5EF4-FFF2-40B4-BE49-F238E27FC236}">
                <a16:creationId xmlns:a16="http://schemas.microsoft.com/office/drawing/2014/main" id="{53899567-8022-5216-7E68-EE7094F1BF9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5097422"/>
              </p:ext>
            </p:extLst>
          </p:nvPr>
        </p:nvGraphicFramePr>
        <p:xfrm>
          <a:off x="461818" y="1394690"/>
          <a:ext cx="11416147" cy="4739321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871608">
                  <a:extLst>
                    <a:ext uri="{9D8B030D-6E8A-4147-A177-3AD203B41FA5}">
                      <a16:colId xmlns:a16="http://schemas.microsoft.com/office/drawing/2014/main" val="3867455939"/>
                    </a:ext>
                  </a:extLst>
                </a:gridCol>
                <a:gridCol w="2593660">
                  <a:extLst>
                    <a:ext uri="{9D8B030D-6E8A-4147-A177-3AD203B41FA5}">
                      <a16:colId xmlns:a16="http://schemas.microsoft.com/office/drawing/2014/main" val="275546638"/>
                    </a:ext>
                  </a:extLst>
                </a:gridCol>
                <a:gridCol w="2558651">
                  <a:extLst>
                    <a:ext uri="{9D8B030D-6E8A-4147-A177-3AD203B41FA5}">
                      <a16:colId xmlns:a16="http://schemas.microsoft.com/office/drawing/2014/main" val="2352307993"/>
                    </a:ext>
                  </a:extLst>
                </a:gridCol>
                <a:gridCol w="4392228">
                  <a:extLst>
                    <a:ext uri="{9D8B030D-6E8A-4147-A177-3AD203B41FA5}">
                      <a16:colId xmlns:a16="http://schemas.microsoft.com/office/drawing/2014/main" val="2188339936"/>
                    </a:ext>
                  </a:extLst>
                </a:gridCol>
              </a:tblGrid>
              <a:tr h="572954">
                <a:tc>
                  <a:txBody>
                    <a:bodyPr/>
                    <a:lstStyle/>
                    <a:p>
                      <a:pPr fontAlgn="b"/>
                      <a:r>
                        <a:rPr lang="en-GB" sz="1400" b="1" dirty="0">
                          <a:effectLst/>
                          <a:latin typeface="+mn-lt"/>
                        </a:rPr>
                        <a:t>Guest Services and Facilities</a:t>
                      </a:r>
                    </a:p>
                  </a:txBody>
                  <a:tcPr marL="26302" marR="26302" marT="13152" marB="13152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400" b="1" dirty="0">
                          <a:effectLst/>
                          <a:latin typeface="+mn-lt"/>
                        </a:rPr>
                        <a:t>Nature</a:t>
                      </a:r>
                    </a:p>
                  </a:txBody>
                  <a:tcPr marL="26302" marR="26302" marT="13152" marB="13152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400" b="1">
                          <a:effectLst/>
                          <a:latin typeface="+mn-lt"/>
                        </a:rPr>
                        <a:t>Scope</a:t>
                      </a:r>
                    </a:p>
                  </a:txBody>
                  <a:tcPr marL="26302" marR="26302" marT="13152" marB="13152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400" b="1">
                          <a:effectLst/>
                          <a:latin typeface="+mn-lt"/>
                        </a:rPr>
                        <a:t>Role</a:t>
                      </a:r>
                    </a:p>
                  </a:txBody>
                  <a:tcPr marL="26302" marR="26302" marT="13152" marB="13152" anchor="b"/>
                </a:tc>
                <a:extLst>
                  <a:ext uri="{0D108BD9-81ED-4DB2-BD59-A6C34878D82A}">
                    <a16:rowId xmlns:a16="http://schemas.microsoft.com/office/drawing/2014/main" val="661136837"/>
                  </a:ext>
                </a:extLst>
              </a:tr>
              <a:tr h="814587">
                <a:tc>
                  <a:txBody>
                    <a:bodyPr/>
                    <a:lstStyle/>
                    <a:p>
                      <a:pPr fontAlgn="base"/>
                      <a:r>
                        <a:rPr lang="en-GB" sz="1400" dirty="0">
                          <a:effectLst/>
                          <a:latin typeface="+mn-lt"/>
                        </a:rPr>
                        <a:t>Concierge Services</a:t>
                      </a:r>
                    </a:p>
                  </a:txBody>
                  <a:tcPr marL="26302" marR="26302" marT="13152" marB="13152" anchor="ctr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400">
                          <a:effectLst/>
                          <a:latin typeface="+mn-lt"/>
                        </a:rPr>
                        <a:t>Personalized assistance and recommendations</a:t>
                      </a:r>
                    </a:p>
                  </a:txBody>
                  <a:tcPr marL="26302" marR="26302" marT="13152" marB="13152" anchor="ctr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400" dirty="0">
                          <a:effectLst/>
                          <a:latin typeface="+mn-lt"/>
                        </a:rPr>
                        <a:t>Local attractions, reservations, and guidance</a:t>
                      </a:r>
                    </a:p>
                  </a:txBody>
                  <a:tcPr marL="26302" marR="26302" marT="13152" marB="13152" anchor="ctr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400" dirty="0">
                          <a:effectLst/>
                          <a:latin typeface="+mn-lt"/>
                        </a:rPr>
                        <a:t>Enhance guest experience, provide personalized assistance, offer recommendations, and handle reservations for various services (Brown,2023).</a:t>
                      </a:r>
                    </a:p>
                  </a:txBody>
                  <a:tcPr marL="26302" marR="26302" marT="13152" marB="13152" anchor="ctr"/>
                </a:tc>
                <a:extLst>
                  <a:ext uri="{0D108BD9-81ED-4DB2-BD59-A6C34878D82A}">
                    <a16:rowId xmlns:a16="http://schemas.microsoft.com/office/drawing/2014/main" val="3430147645"/>
                  </a:ext>
                </a:extLst>
              </a:tr>
              <a:tr h="814587">
                <a:tc>
                  <a:txBody>
                    <a:bodyPr/>
                    <a:lstStyle/>
                    <a:p>
                      <a:pPr fontAlgn="base"/>
                      <a:r>
                        <a:rPr lang="en-GB" sz="1400">
                          <a:effectLst/>
                          <a:latin typeface="+mn-lt"/>
                        </a:rPr>
                        <a:t>Well-appointed Guest Rooms</a:t>
                      </a:r>
                    </a:p>
                  </a:txBody>
                  <a:tcPr marL="26302" marR="26302" marT="13152" marB="13152" anchor="ctr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400" dirty="0">
                          <a:effectLst/>
                          <a:latin typeface="+mn-lt"/>
                        </a:rPr>
                        <a:t>Luxurious amenities and modern technology</a:t>
                      </a:r>
                    </a:p>
                  </a:txBody>
                  <a:tcPr marL="26302" marR="26302" marT="13152" marB="13152" anchor="ctr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400" dirty="0">
                          <a:effectLst/>
                          <a:latin typeface="+mn-lt"/>
                        </a:rPr>
                        <a:t>Comfortable accommodations with amenities</a:t>
                      </a:r>
                    </a:p>
                  </a:txBody>
                  <a:tcPr marL="26302" marR="26302" marT="13152" marB="13152" anchor="ctr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400" dirty="0">
                          <a:effectLst/>
                          <a:latin typeface="+mn-lt"/>
                        </a:rPr>
                        <a:t>Provide comfortable and well-designed guest rooms with modern amenities and technology to ensure a relaxing and convenient environment</a:t>
                      </a:r>
                    </a:p>
                  </a:txBody>
                  <a:tcPr marL="26302" marR="26302" marT="13152" marB="13152" anchor="ctr"/>
                </a:tc>
                <a:extLst>
                  <a:ext uri="{0D108BD9-81ED-4DB2-BD59-A6C34878D82A}">
                    <a16:rowId xmlns:a16="http://schemas.microsoft.com/office/drawing/2014/main" val="1266621605"/>
                  </a:ext>
                </a:extLst>
              </a:tr>
              <a:tr h="814587">
                <a:tc>
                  <a:txBody>
                    <a:bodyPr/>
                    <a:lstStyle/>
                    <a:p>
                      <a:pPr fontAlgn="base"/>
                      <a:r>
                        <a:rPr lang="en-GB" sz="1400">
                          <a:effectLst/>
                          <a:latin typeface="+mn-lt"/>
                        </a:rPr>
                        <a:t>On-site Dining Options</a:t>
                      </a:r>
                    </a:p>
                  </a:txBody>
                  <a:tcPr marL="26302" marR="26302" marT="13152" marB="13152" anchor="ctr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400">
                          <a:effectLst/>
                          <a:latin typeface="+mn-lt"/>
                        </a:rPr>
                        <a:t>Diverse culinary experiences</a:t>
                      </a:r>
                    </a:p>
                  </a:txBody>
                  <a:tcPr marL="26302" marR="26302" marT="13152" marB="13152" anchor="ctr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400">
                          <a:effectLst/>
                          <a:latin typeface="+mn-lt"/>
                        </a:rPr>
                        <a:t>Restaurants, cafes, and bars</a:t>
                      </a:r>
                    </a:p>
                  </a:txBody>
                  <a:tcPr marL="26302" marR="26302" marT="13152" marB="13152" anchor="ctr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400">
                          <a:effectLst/>
                          <a:latin typeface="+mn-lt"/>
                        </a:rPr>
                        <a:t>Offer a range of dining options with diverse cuisines, allowing guests to have convenient and memorable dining experiences</a:t>
                      </a:r>
                    </a:p>
                  </a:txBody>
                  <a:tcPr marL="26302" marR="26302" marT="13152" marB="13152" anchor="ctr"/>
                </a:tc>
                <a:extLst>
                  <a:ext uri="{0D108BD9-81ED-4DB2-BD59-A6C34878D82A}">
                    <a16:rowId xmlns:a16="http://schemas.microsoft.com/office/drawing/2014/main" val="559713948"/>
                  </a:ext>
                </a:extLst>
              </a:tr>
              <a:tr h="572954">
                <a:tc>
                  <a:txBody>
                    <a:bodyPr/>
                    <a:lstStyle/>
                    <a:p>
                      <a:pPr fontAlgn="base"/>
                      <a:r>
                        <a:rPr lang="en-US" sz="1400">
                          <a:effectLst/>
                          <a:latin typeface="+mn-lt"/>
                        </a:rPr>
                        <a:t>Fitness Centers, Spas, and Pools</a:t>
                      </a:r>
                    </a:p>
                  </a:txBody>
                  <a:tcPr marL="26302" marR="26302" marT="13152" marB="13152" anchor="ctr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400">
                          <a:effectLst/>
                          <a:latin typeface="+mn-lt"/>
                        </a:rPr>
                        <a:t>Relaxation and well-being</a:t>
                      </a:r>
                    </a:p>
                  </a:txBody>
                  <a:tcPr marL="26302" marR="26302" marT="13152" marB="13152" anchor="ctr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400">
                          <a:effectLst/>
                          <a:latin typeface="+mn-lt"/>
                        </a:rPr>
                        <a:t>Fitness, spa, and recreational facilities</a:t>
                      </a:r>
                    </a:p>
                  </a:txBody>
                  <a:tcPr marL="26302" marR="26302" marT="13152" marB="13152" anchor="ctr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400" dirty="0">
                          <a:effectLst/>
                          <a:latin typeface="+mn-lt"/>
                        </a:rPr>
                        <a:t>Promote guest well-being, relaxation, and recreation through well-equipped fitness centers, spas, and pools</a:t>
                      </a:r>
                    </a:p>
                  </a:txBody>
                  <a:tcPr marL="26302" marR="26302" marT="13152" marB="13152" anchor="ctr"/>
                </a:tc>
                <a:extLst>
                  <a:ext uri="{0D108BD9-81ED-4DB2-BD59-A6C34878D82A}">
                    <a16:rowId xmlns:a16="http://schemas.microsoft.com/office/drawing/2014/main" val="1204199267"/>
                  </a:ext>
                </a:extLst>
              </a:tr>
              <a:tr h="1056222">
                <a:tc>
                  <a:txBody>
                    <a:bodyPr/>
                    <a:lstStyle/>
                    <a:p>
                      <a:pPr fontAlgn="base"/>
                      <a:r>
                        <a:rPr lang="en-GB" sz="1400">
                          <a:effectLst/>
                          <a:latin typeface="+mn-lt"/>
                        </a:rPr>
                        <a:t>Meeting and Event Spaces</a:t>
                      </a:r>
                    </a:p>
                  </a:txBody>
                  <a:tcPr marL="26302" marR="26302" marT="13152" marB="13152" anchor="ctr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400">
                          <a:effectLst/>
                          <a:latin typeface="+mn-lt"/>
                        </a:rPr>
                        <a:t>State-of-the-art technology and professional support</a:t>
                      </a:r>
                    </a:p>
                  </a:txBody>
                  <a:tcPr marL="26302" marR="26302" marT="13152" marB="13152" anchor="ctr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400">
                          <a:effectLst/>
                          <a:latin typeface="+mn-lt"/>
                        </a:rPr>
                        <a:t>Versatile spaces for business and events</a:t>
                      </a:r>
                    </a:p>
                  </a:txBody>
                  <a:tcPr marL="26302" marR="26302" marT="13152" marB="13152" anchor="ctr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400" dirty="0">
                          <a:effectLst/>
                          <a:latin typeface="+mn-lt"/>
                        </a:rPr>
                        <a:t>Provide meeting and event spaces with modern technology and professional support, catering to a range of events and ensuring successful and memorable gatherings</a:t>
                      </a:r>
                    </a:p>
                  </a:txBody>
                  <a:tcPr marL="26302" marR="26302" marT="13152" marB="13152" anchor="ctr"/>
                </a:tc>
                <a:extLst>
                  <a:ext uri="{0D108BD9-81ED-4DB2-BD59-A6C34878D82A}">
                    <a16:rowId xmlns:a16="http://schemas.microsoft.com/office/drawing/2014/main" val="153709915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82499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Title 40">
            <a:extLst>
              <a:ext uri="{FF2B5EF4-FFF2-40B4-BE49-F238E27FC236}">
                <a16:creationId xmlns:a16="http://schemas.microsoft.com/office/drawing/2014/main" id="{0622F47C-D986-4C50-BD14-2C1E537C27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759" y="194783"/>
            <a:ext cx="10022841" cy="760892"/>
          </a:xfrm>
        </p:spPr>
        <p:txBody>
          <a:bodyPr rtlCol="0" anchor="ctr">
            <a:normAutofit/>
          </a:bodyPr>
          <a:lstStyle/>
          <a:p>
            <a:pPr rtl="0">
              <a:lnSpc>
                <a:spcPct val="90000"/>
              </a:lnSpc>
            </a:pPr>
            <a:r>
              <a:rPr lang="en-GB" sz="2300" dirty="0"/>
              <a:t>NATURE, SCOPE AND ROLE OF THE GUEST SERVICES AND FACILITIES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0EC6D8-4D66-4B16-AD3F-2850D61351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 rtlCol="0" anchor="ctr">
            <a:normAutofit/>
          </a:bodyPr>
          <a:lstStyle/>
          <a:p>
            <a:pPr lvl="0" rtl="0">
              <a:spcAft>
                <a:spcPts val="600"/>
              </a:spcAft>
            </a:pPr>
            <a:fld id="{06B786C7-B8F9-4072-AAAA-17258464D730}" type="slidenum">
              <a:rPr lang="en-GB" smtClean="0">
                <a:solidFill>
                  <a:prstClr val="black"/>
                </a:solidFill>
              </a:rPr>
              <a:pPr lvl="0" rtl="0">
                <a:spcAft>
                  <a:spcPts val="600"/>
                </a:spcAft>
              </a:pPr>
              <a:t>6</a:t>
            </a:fld>
            <a:endParaRPr lang="en-GB">
              <a:solidFill>
                <a:prstClr val="black"/>
              </a:solidFill>
            </a:endParaRPr>
          </a:p>
        </p:txBody>
      </p:sp>
      <p:sp>
        <p:nvSpPr>
          <p:cNvPr id="10" name="Content Placeholder 12">
            <a:extLst>
              <a:ext uri="{FF2B5EF4-FFF2-40B4-BE49-F238E27FC236}">
                <a16:creationId xmlns:a16="http://schemas.microsoft.com/office/drawing/2014/main" id="{B166B0F3-10DE-FFDA-BEEA-BDF3383F19CB}"/>
              </a:ext>
            </a:extLst>
          </p:cNvPr>
          <p:cNvSpPr txBox="1">
            <a:spLocks/>
          </p:cNvSpPr>
          <p:nvPr/>
        </p:nvSpPr>
        <p:spPr>
          <a:xfrm>
            <a:off x="7020815" y="1785257"/>
            <a:ext cx="4692214" cy="4638145"/>
          </a:xfrm>
          <a:prstGeom prst="rect">
            <a:avLst/>
          </a:prstGeom>
        </p:spPr>
        <p:txBody>
          <a:bodyPr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 spc="-2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 spc="-2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 spc="-2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 spc="-2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 spc="-2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v"/>
            </a:pPr>
            <a:r>
              <a:rPr lang="en-GB" sz="1400" i="1" dirty="0"/>
              <a:t>The Ritz-Carlton provide </a:t>
            </a:r>
            <a:r>
              <a:rPr lang="en-US" sz="1400" i="1" dirty="0"/>
              <a:t>comfort, satisfaction, and well-being throughout customers stay.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400" i="1" dirty="0"/>
              <a:t>Accommodation, dining, recreation, wellness, and assistance with any specific needs or requests.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400" i="1" dirty="0"/>
              <a:t>The Ritz-Carlton offers luxurious and well-appointed rooms, suites, and villas with elegant decor and modern amenities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400" i="1" dirty="0"/>
              <a:t>Guests can enjoy gourmet cuisine prepared by professional chefs.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400" i="1" dirty="0"/>
              <a:t>Guests can enjoy swimming pools, fitness centers, spa and wellness centers, golf courses, tennis courts, and access to nearby beaches or outdoor activities.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400" i="1" dirty="0"/>
              <a:t>The Ritz-Carlton's wellness facilities often include steam rooms, saunas, Jacuzzis, and state-of-the-art fitness equipment to support guests' health and well-being goals.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400" i="1" dirty="0"/>
              <a:t>The Ritz-Carlton provides a luxurious concept for its clients to relax over the sea – the Yacht Collection.</a:t>
            </a:r>
          </a:p>
          <a:p>
            <a:pPr marL="0" indent="0" algn="r">
              <a:buNone/>
            </a:pPr>
            <a:r>
              <a:rPr lang="en-GB" sz="1400" i="1" dirty="0"/>
              <a:t>(</a:t>
            </a:r>
            <a:r>
              <a:rPr lang="en-GB" sz="1400" b="1" i="1" dirty="0"/>
              <a:t>Source: The Ritz-Carlton Hotel Company website)</a:t>
            </a:r>
          </a:p>
        </p:txBody>
      </p:sp>
      <p:pic>
        <p:nvPicPr>
          <p:cNvPr id="8194" name="Picture 2" descr="The Ritz-Carlton Bali - Bali - Indonesia | WATG">
            <a:extLst>
              <a:ext uri="{FF2B5EF4-FFF2-40B4-BE49-F238E27FC236}">
                <a16:creationId xmlns:a16="http://schemas.microsoft.com/office/drawing/2014/main" id="{113CA6C0-5E68-3AFB-5D62-594426F06D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168" y="1619671"/>
            <a:ext cx="6681115" cy="4359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4800558-BB2E-D172-2C59-2548AEF89E0A}"/>
              </a:ext>
            </a:extLst>
          </p:cNvPr>
          <p:cNvSpPr txBox="1"/>
          <p:nvPr/>
        </p:nvSpPr>
        <p:spPr>
          <a:xfrm>
            <a:off x="1998181" y="6146404"/>
            <a:ext cx="2838995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sz="1200" dirty="0"/>
              <a:t>The Ritz-Carlton Bali - Bali - Indonesia</a:t>
            </a:r>
            <a:endParaRPr lang="ro-RO" sz="1200" dirty="0"/>
          </a:p>
        </p:txBody>
      </p:sp>
    </p:spTree>
    <p:extLst>
      <p:ext uri="{BB962C8B-B14F-4D97-AF65-F5344CB8AC3E}">
        <p14:creationId xmlns:p14="http://schemas.microsoft.com/office/powerpoint/2010/main" val="32368872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CD3AA8-43A3-0926-B77C-2166C7D706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600" dirty="0"/>
              <a:t>NEED TO CONSIDER THE ROLE AND FUNCTION  OF GUEST SERVICES</a:t>
            </a:r>
            <a:endParaRPr lang="ro-RO" sz="3600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10A4505-EF47-DE05-5D93-E70ED4930405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66649" y="1481976"/>
            <a:ext cx="7188482" cy="597604"/>
          </a:xfrm>
        </p:spPr>
        <p:txBody>
          <a:bodyPr>
            <a:normAutofit/>
          </a:bodyPr>
          <a:lstStyle/>
          <a:p>
            <a:r>
              <a:rPr lang="en-US" dirty="0"/>
              <a:t>The Role and Function of Guest Services</a:t>
            </a:r>
            <a:endParaRPr lang="ro-RO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6C3F624E-0E73-42BE-1519-5417EDA2AF6B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806475" y="2574188"/>
            <a:ext cx="5194218" cy="3718760"/>
          </a:xfrm>
        </p:spPr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sz="1400" dirty="0"/>
              <a:t>Ensure that guests have a pleasant stay in any of its properties.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400" dirty="0"/>
              <a:t>Maintain loyal customer base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400" dirty="0"/>
              <a:t>To handle guest check-in and check-out procedures, ensuring a smooth and efficient process.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400" dirty="0"/>
              <a:t>Effective customer service support in order to build guest loyalty, positive reviews, and word-of-mouth recommendations.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400" dirty="0"/>
              <a:t>Become more competitive.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400" dirty="0"/>
              <a:t>Increase sales and attract new customers.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400" dirty="0"/>
              <a:t>Provide additional services.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400" dirty="0"/>
              <a:t>Ensure customer data protection confidentiality</a:t>
            </a:r>
          </a:p>
          <a:p>
            <a:pPr marL="0" indent="0" algn="r">
              <a:buNone/>
            </a:pPr>
            <a:r>
              <a:rPr lang="en-US" sz="1400" b="1" i="1" dirty="0"/>
              <a:t>(Source: </a:t>
            </a:r>
            <a:r>
              <a:rPr lang="en-US" sz="1400" b="1" i="1" dirty="0" err="1"/>
              <a:t>Repustate</a:t>
            </a:r>
            <a:r>
              <a:rPr lang="en-US" sz="1400" b="1" i="1" dirty="0"/>
              <a:t>, 2022)</a:t>
            </a:r>
            <a:endParaRPr lang="ro-RO" sz="1400" b="1" i="1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5D78AD0-8163-7CD8-F407-51E5E429FC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B786C7-B8F9-4072-AAAA-17258464D730}" type="slidenum">
              <a:rPr kumimoji="0" lang="en-GB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pic>
        <p:nvPicPr>
          <p:cNvPr id="4098" name="Picture 2" descr="The Ritz-Carlton Suite - Victoria Harbour | The Ritz-Carlton, Hong Kong">
            <a:extLst>
              <a:ext uri="{FF2B5EF4-FFF2-40B4-BE49-F238E27FC236}">
                <a16:creationId xmlns:a16="http://schemas.microsoft.com/office/drawing/2014/main" id="{BF0922AF-9490-4CA8-7575-1795FA6EE8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0915" y="1193726"/>
            <a:ext cx="3041964" cy="2028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The Ritz-Carlton, Istanbul | Fine Hotels + Resorts | Amex Travel AZ">
            <a:extLst>
              <a:ext uri="{FF2B5EF4-FFF2-40B4-BE49-F238E27FC236}">
                <a16:creationId xmlns:a16="http://schemas.microsoft.com/office/drawing/2014/main" id="{93696CEA-9CD5-9FDE-126B-9C92B71C72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2786" y="2031915"/>
            <a:ext cx="2684833" cy="1791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THE RITZ-CARLTON, OSAKA - Updated 2023 Reviews (Japan)">
            <a:extLst>
              <a:ext uri="{FF2B5EF4-FFF2-40B4-BE49-F238E27FC236}">
                <a16:creationId xmlns:a16="http://schemas.microsoft.com/office/drawing/2014/main" id="{BA2FAAF6-2B85-D3E8-30F2-3023430F53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6471" y="3008515"/>
            <a:ext cx="3459277" cy="2307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The Ritz-Carlton, Dubai from £37. Dubai Hotel Deals &amp; Reviews - KAYAK">
            <a:extLst>
              <a:ext uri="{FF2B5EF4-FFF2-40B4-BE49-F238E27FC236}">
                <a16:creationId xmlns:a16="http://schemas.microsoft.com/office/drawing/2014/main" id="{333474DF-2D89-6640-2743-8027A5CB41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3763" y="4724412"/>
            <a:ext cx="3537069" cy="1988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Luxury Hotels &amp; Resorts in the Middle East | The Ritz-Carlton">
            <a:extLst>
              <a:ext uri="{FF2B5EF4-FFF2-40B4-BE49-F238E27FC236}">
                <a16:creationId xmlns:a16="http://schemas.microsoft.com/office/drawing/2014/main" id="{B6229DFB-D379-209D-CB07-05C9126458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7892" y="4287334"/>
            <a:ext cx="2542895" cy="1604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82677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CD3AA8-43A3-0926-B77C-2166C7D706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600" dirty="0"/>
              <a:t>IMPORTANCE OF HOSPITALITY INDUSTRY</a:t>
            </a:r>
            <a:endParaRPr lang="ro-RO" sz="3600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6C3F624E-0E73-42BE-1519-5417EDA2AF6B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76557" y="1959428"/>
            <a:ext cx="4282883" cy="4589417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ro-RO" sz="1400" dirty="0"/>
              <a:t>Creating memorable experiences</a:t>
            </a:r>
            <a:r>
              <a:rPr lang="en-US" sz="1400" dirty="0"/>
              <a:t>;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ro-RO" sz="1400" dirty="0"/>
              <a:t>Welcoming atmosphere for guests</a:t>
            </a:r>
            <a:r>
              <a:rPr lang="en-US" sz="1400" dirty="0"/>
              <a:t>;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400" dirty="0"/>
              <a:t>Boosts tourism and local businesses;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400" dirty="0"/>
              <a:t>Building lasting relationships with guests;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400" dirty="0"/>
              <a:t>Promotes local culture, traditions, and heritage.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400" dirty="0"/>
              <a:t>Supports local suppliers and producers, fostering local economies.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400" dirty="0"/>
              <a:t>Community development, philanthropy, and social causes.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400" dirty="0"/>
              <a:t>Creates employment opportunities and contributes to economic growth.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400" dirty="0"/>
              <a:t>Interconnected with other sectors like transportation, entertainment, and retail.</a:t>
            </a:r>
          </a:p>
          <a:p>
            <a:pPr marL="0" indent="0" algn="r">
              <a:buNone/>
            </a:pPr>
            <a:r>
              <a:rPr lang="en-US" sz="1400" b="1" i="1" dirty="0"/>
              <a:t>(Source: </a:t>
            </a:r>
            <a:r>
              <a:rPr lang="en-US" sz="1400" b="1" i="1" dirty="0" err="1"/>
              <a:t>Hendron</a:t>
            </a:r>
            <a:r>
              <a:rPr lang="en-US" sz="1400" b="1" i="1" dirty="0"/>
              <a:t>, 2022)</a:t>
            </a:r>
            <a:br>
              <a:rPr lang="en-US" sz="1400" b="1" i="1" dirty="0"/>
            </a:br>
            <a:endParaRPr lang="ro-RO" sz="1400" b="1" i="1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5D78AD0-8163-7CD8-F407-51E5E429FC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B786C7-B8F9-4072-AAAA-17258464D730}" type="slidenum">
              <a:rPr kumimoji="0" lang="en-GB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pic>
        <p:nvPicPr>
          <p:cNvPr id="6" name="Picture 5" descr="A picture containing person, clothing, human face, person&#10;&#10;Description automatically generated">
            <a:extLst>
              <a:ext uri="{FF2B5EF4-FFF2-40B4-BE49-F238E27FC236}">
                <a16:creationId xmlns:a16="http://schemas.microsoft.com/office/drawing/2014/main" id="{782DD546-383C-8E7C-57E3-66522A0F57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859441" y="1357827"/>
            <a:ext cx="4752975" cy="3171825"/>
          </a:xfrm>
          <a:prstGeom prst="rect">
            <a:avLst/>
          </a:prstGeom>
        </p:spPr>
      </p:pic>
      <p:pic>
        <p:nvPicPr>
          <p:cNvPr id="13" name="Picture 12" descr="A picture containing stairs, lighting, indoor, ceiling&#10;&#10;Description automatically generated">
            <a:extLst>
              <a:ext uri="{FF2B5EF4-FFF2-40B4-BE49-F238E27FC236}">
                <a16:creationId xmlns:a16="http://schemas.microsoft.com/office/drawing/2014/main" id="{0FB4207B-CA5D-12B2-59B0-C162D24FA9E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833881" y="3864363"/>
            <a:ext cx="4250784" cy="2836696"/>
          </a:xfrm>
          <a:prstGeom prst="rect">
            <a:avLst/>
          </a:prstGeom>
        </p:spPr>
      </p:pic>
      <p:pic>
        <p:nvPicPr>
          <p:cNvPr id="17" name="Picture 16" descr="A table full of food&#10;&#10;Description automatically generated with medium confidence">
            <a:extLst>
              <a:ext uri="{FF2B5EF4-FFF2-40B4-BE49-F238E27FC236}">
                <a16:creationId xmlns:a16="http://schemas.microsoft.com/office/drawing/2014/main" id="{94EFAECF-464A-B2A5-71A1-01D3AFE21DD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8798923" y="2579053"/>
            <a:ext cx="3048000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56148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CD3AA8-43A3-0926-B77C-2166C7D706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EXCEEDING GUEST EXPECTATIONS</a:t>
            </a:r>
            <a:endParaRPr lang="ro-RO" sz="3600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6C3F624E-0E73-42BE-1519-5417EDA2AF6B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02389" y="2116182"/>
            <a:ext cx="5493611" cy="4345577"/>
          </a:xfrm>
        </p:spPr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sz="1400" dirty="0"/>
              <a:t>The brand's responsiveness to guest feedback demonstrates their dedication to guest satisfaction;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400" dirty="0"/>
              <a:t> The Ritz Carlton goals are to create memorable stays and foster guest loyalty;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400" dirty="0"/>
              <a:t>Personalized experiences lead to higher guest satisfaction and loyalty;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400" dirty="0"/>
              <a:t>Attention to detail throughout the guest journey;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400" dirty="0"/>
              <a:t>Ritz Carlton's innovative approach to technology and amenities enhances the guest experience;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400" dirty="0"/>
              <a:t>By investing in guest </a:t>
            </a:r>
            <a:r>
              <a:rPr lang="en-US" sz="1400" dirty="0" err="1"/>
              <a:t>experiences,Ritz</a:t>
            </a:r>
            <a:r>
              <a:rPr lang="en-US" sz="1400" dirty="0"/>
              <a:t> Carlton aims to differentiate itself from competitors and create a strong emotional connection with customers;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400" dirty="0"/>
              <a:t>Ritz Carlton</a:t>
            </a:r>
            <a:r>
              <a:rPr lang="en-US" sz="1400" dirty="0"/>
              <a:t> has also created unique and immersive experiences for guests through partnerships with renowned brands and influencers.</a:t>
            </a:r>
          </a:p>
          <a:p>
            <a:pPr marL="0" indent="0" algn="r">
              <a:buNone/>
            </a:pPr>
            <a:r>
              <a:rPr lang="en-US" sz="1400" b="1" i="1" dirty="0"/>
              <a:t>(Source: Forbes, 2018)</a:t>
            </a:r>
            <a:endParaRPr lang="ro-RO" sz="1400" b="1" i="1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5D78AD0-8163-7CD8-F407-51E5E429FC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B786C7-B8F9-4072-AAAA-17258464D730}" type="slidenum">
              <a:rPr kumimoji="0" lang="en-GB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pic>
        <p:nvPicPr>
          <p:cNvPr id="5122" name="Picture 2" descr="The Ritz-Carlton, Osaka in Osaka - See 2023 Prices">
            <a:extLst>
              <a:ext uri="{FF2B5EF4-FFF2-40B4-BE49-F238E27FC236}">
                <a16:creationId xmlns:a16="http://schemas.microsoft.com/office/drawing/2014/main" id="{E0E85651-4632-3F26-E780-2703F536CF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0240" y="1898025"/>
            <a:ext cx="5249371" cy="3501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80121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CD3AA8-43A3-0926-B77C-2166C7D706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CUSTOMER`S FEEDBACK</a:t>
            </a:r>
            <a:endParaRPr lang="ro-RO" sz="3600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5D78AD0-8163-7CD8-F407-51E5E429FC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B786C7-B8F9-4072-AAAA-17258464D730}" type="slidenum">
              <a:rPr kumimoji="0" lang="en-GB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pic>
        <p:nvPicPr>
          <p:cNvPr id="6" name="Picture 5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A00BEA4F-F2D7-0ECD-2054-73E23AB010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266" y="1596362"/>
            <a:ext cx="6137796" cy="434864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400AA50-754B-BDA5-792B-E078578BF6BF}"/>
              </a:ext>
            </a:extLst>
          </p:cNvPr>
          <p:cNvSpPr txBox="1"/>
          <p:nvPr/>
        </p:nvSpPr>
        <p:spPr>
          <a:xfrm>
            <a:off x="9836226" y="6356350"/>
            <a:ext cx="176766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b="1" dirty="0"/>
              <a:t> Source: TripAdvisor </a:t>
            </a:r>
            <a:endParaRPr lang="ro-RO" sz="1200" b="1" dirty="0"/>
          </a:p>
        </p:txBody>
      </p:sp>
      <p:pic>
        <p:nvPicPr>
          <p:cNvPr id="12" name="Picture 11" descr="A picture containing text, font, screenshot, white&#10;&#10;Description automatically generated">
            <a:extLst>
              <a:ext uri="{FF2B5EF4-FFF2-40B4-BE49-F238E27FC236}">
                <a16:creationId xmlns:a16="http://schemas.microsoft.com/office/drawing/2014/main" id="{70FB740D-EC3D-B36A-BC87-214EC4EB25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65510" y="1978985"/>
            <a:ext cx="5293051" cy="1120996"/>
          </a:xfrm>
          <a:prstGeom prst="rect">
            <a:avLst/>
          </a:prstGeom>
        </p:spPr>
      </p:pic>
      <p:pic>
        <p:nvPicPr>
          <p:cNvPr id="14" name="Picture 13" descr="A picture containing text, font, screenshot, white&#10;&#10;Description automatically generated">
            <a:extLst>
              <a:ext uri="{FF2B5EF4-FFF2-40B4-BE49-F238E27FC236}">
                <a16:creationId xmlns:a16="http://schemas.microsoft.com/office/drawing/2014/main" id="{1BDF77D2-F153-8EF9-F6D1-2AB3056A5E5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82786" y="3429000"/>
            <a:ext cx="3926513" cy="919558"/>
          </a:xfrm>
          <a:prstGeom prst="rect">
            <a:avLst/>
          </a:prstGeom>
        </p:spPr>
      </p:pic>
      <p:pic>
        <p:nvPicPr>
          <p:cNvPr id="16" name="Picture 15" descr="A picture containing text, font, screenshot, white&#10;&#10;Description automatically generated">
            <a:extLst>
              <a:ext uri="{FF2B5EF4-FFF2-40B4-BE49-F238E27FC236}">
                <a16:creationId xmlns:a16="http://schemas.microsoft.com/office/drawing/2014/main" id="{28620197-001B-D9F6-0211-A9213354F45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65510" y="4867808"/>
            <a:ext cx="5578820" cy="830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42139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CD3AA8-43A3-0926-B77C-2166C7D706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CUSTOMER`S FEEDBACK</a:t>
            </a:r>
            <a:endParaRPr lang="ro-RO" sz="3600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5D78AD0-8163-7CD8-F407-51E5E429FC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B786C7-B8F9-4072-AAAA-17258464D730}" type="slidenum">
              <a:rPr kumimoji="0" lang="en-GB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400AA50-754B-BDA5-792B-E078578BF6BF}"/>
              </a:ext>
            </a:extLst>
          </p:cNvPr>
          <p:cNvSpPr txBox="1"/>
          <p:nvPr/>
        </p:nvSpPr>
        <p:spPr>
          <a:xfrm>
            <a:off x="9526773" y="6494849"/>
            <a:ext cx="202395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b="1" dirty="0"/>
              <a:t> Source: Booking</a:t>
            </a:r>
            <a:endParaRPr lang="ro-RO" sz="1200" b="1" dirty="0"/>
          </a:p>
        </p:txBody>
      </p:sp>
      <p:pic>
        <p:nvPicPr>
          <p:cNvPr id="4" name="Picture 3" descr="A screenshot of a website&#10;&#10;Description automatically generated with medium confidence">
            <a:extLst>
              <a:ext uri="{FF2B5EF4-FFF2-40B4-BE49-F238E27FC236}">
                <a16:creationId xmlns:a16="http://schemas.microsoft.com/office/drawing/2014/main" id="{597E2E97-B4CF-942C-B0CA-2CB1F0CC1D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41" y="1236518"/>
            <a:ext cx="5396830" cy="5396830"/>
          </a:xfrm>
          <a:prstGeom prst="rect">
            <a:avLst/>
          </a:prstGeom>
        </p:spPr>
      </p:pic>
      <p:pic>
        <p:nvPicPr>
          <p:cNvPr id="7" name="Picture 6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E8922153-6802-2497-29B8-41B3A6D6C2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34218" y="2009589"/>
            <a:ext cx="6362710" cy="4167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17166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9A92E93D-8BFB-4A21-A47E-78B6DCA211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045" y="365124"/>
            <a:ext cx="9523655" cy="1501327"/>
          </a:xfrm>
        </p:spPr>
        <p:txBody>
          <a:bodyPr rtlCol="0" anchor="b">
            <a:normAutofit/>
          </a:bodyPr>
          <a:lstStyle/>
          <a:p>
            <a:pPr rtl="0"/>
            <a:r>
              <a:rPr lang="en-GB" dirty="0">
                <a:solidFill>
                  <a:srgbClr val="FFFFFF"/>
                </a:solidFill>
              </a:rPr>
              <a:t>SUMMARY</a:t>
            </a:r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C394FA6A-80EA-46C1-8A4C-B4D8E90A7B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 rtlCol="0" anchor="ctr">
            <a:normAutofit/>
          </a:bodyPr>
          <a:lstStyle/>
          <a:p>
            <a:pPr lvl="0" rtl="0">
              <a:spcAft>
                <a:spcPts val="600"/>
              </a:spcAft>
            </a:pPr>
            <a:r>
              <a:rPr lang="en-GB" dirty="0"/>
              <a:t>Hospitality and Guest Services</a:t>
            </a:r>
            <a:endParaRPr lang="en-GB"/>
          </a:p>
        </p:txBody>
      </p:sp>
      <p:sp>
        <p:nvSpPr>
          <p:cNvPr id="3079" name="Subtitle 2">
            <a:extLst>
              <a:ext uri="{FF2B5EF4-FFF2-40B4-BE49-F238E27FC236}">
                <a16:creationId xmlns:a16="http://schemas.microsoft.com/office/drawing/2014/main" id="{6644EAC1-5091-94EF-725A-CF23FC6E9B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53628" y="2714459"/>
            <a:ext cx="5133317" cy="4007016"/>
          </a:xfrm>
        </p:spPr>
        <p:txBody>
          <a:bodyPr>
            <a:normAutofit/>
          </a:bodyPr>
          <a:lstStyle/>
          <a:p>
            <a:pPr marL="285750" indent="-285750"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US" sz="1400" b="0" dirty="0"/>
              <a:t>The Ritz-Carlton's commitment to exceeding guest expectations is evident through responsiveness to feedback and a focus on personalized experiences.</a:t>
            </a:r>
          </a:p>
          <a:p>
            <a:pPr marL="285750" indent="-285750"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US" sz="1400" b="0" dirty="0"/>
              <a:t>The importance of guest service in the hospitality industry lies in guest satisfaction, competitive advantage, revenue generation, brand reputation, guest retention, and employee satisfaction.</a:t>
            </a:r>
          </a:p>
          <a:p>
            <a:pPr marL="285750" indent="-285750"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US" sz="1400" b="0" dirty="0"/>
              <a:t>The role of guest services is to enhance guest experiences, ensure satisfaction, and handle various needs and requests.</a:t>
            </a:r>
          </a:p>
          <a:p>
            <a:pPr marL="285750" indent="-285750"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US" sz="1400" b="0" dirty="0"/>
              <a:t>The nature of guest services includes personalized assistance, upscale accommodations, diverse dining options, wellness amenities, and versatile event spaces.</a:t>
            </a:r>
          </a:p>
          <a:p>
            <a:pPr marL="285750" indent="-285750"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GB" sz="1400" b="0" dirty="0"/>
              <a:t>The Ritz-Carlton </a:t>
            </a:r>
            <a:r>
              <a:rPr lang="en-US" sz="1400" b="0" dirty="0"/>
              <a:t>offers exceptional guest services and facilities across its global properties.</a:t>
            </a:r>
            <a:endParaRPr lang="en-GB" sz="1400" b="0" dirty="0"/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3F88522D-FC32-4BD0-B916-ED439025B7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 rtlCol="0" anchor="ctr">
            <a:normAutofit/>
          </a:bodyPr>
          <a:lstStyle/>
          <a:p>
            <a:pPr lvl="0" rtl="0">
              <a:spcAft>
                <a:spcPts val="600"/>
              </a:spcAft>
            </a:pPr>
            <a:fld id="{D39F39FF-F5CB-4ACA-9B46-4CCF89ECA75F}" type="slidenum">
              <a:rPr lang="en-GB" smtClean="0">
                <a:solidFill>
                  <a:prstClr val="black"/>
                </a:solidFill>
              </a:rPr>
              <a:pPr lvl="0" rtl="0">
                <a:spcAft>
                  <a:spcPts val="600"/>
                </a:spcAft>
              </a:pPr>
              <a:t>12</a:t>
            </a:fld>
            <a:endParaRPr lang="en-GB">
              <a:solidFill>
                <a:prstClr val="black"/>
              </a:solidFill>
            </a:endParaRPr>
          </a:p>
        </p:txBody>
      </p:sp>
      <p:pic>
        <p:nvPicPr>
          <p:cNvPr id="6150" name="Picture 6" descr="Ritz-Carlton Founder Reveals Secrets For Success">
            <a:extLst>
              <a:ext uri="{FF2B5EF4-FFF2-40B4-BE49-F238E27FC236}">
                <a16:creationId xmlns:a16="http://schemas.microsoft.com/office/drawing/2014/main" id="{1ABBB26A-5146-B0CB-6388-D9FEF79BC2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055" y="2421949"/>
            <a:ext cx="6280472" cy="4191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98082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he Ritz-Carlton Hotel Company - Wikipedia">
            <a:extLst>
              <a:ext uri="{FF2B5EF4-FFF2-40B4-BE49-F238E27FC236}">
                <a16:creationId xmlns:a16="http://schemas.microsoft.com/office/drawing/2014/main" id="{FE3F739E-57C2-51D0-EDEA-C2C8475965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1126" y="452733"/>
            <a:ext cx="8797416" cy="6147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9A92E93D-8BFB-4A21-A47E-78B6DCA211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235" y="258072"/>
            <a:ext cx="5800867" cy="821792"/>
          </a:xfrm>
        </p:spPr>
        <p:txBody>
          <a:bodyPr rtlCol="0"/>
          <a:lstStyle/>
          <a:p>
            <a:pPr rtl="0"/>
            <a:r>
              <a:rPr lang="en-GB" dirty="0"/>
              <a:t>REFERENCES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C69C1BDB-253B-4642-94A7-F84048E562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826" y="1186976"/>
            <a:ext cx="10898348" cy="4899196"/>
          </a:xfrm>
        </p:spPr>
        <p:txBody>
          <a:bodyPr numCol="2" rtlCol="0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ro-RO" sz="11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1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1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Booking (no date) </a:t>
            </a:r>
            <a:r>
              <a:rPr lang="en-US" sz="1100" i="1" kern="100" dirty="0">
                <a:effectLst/>
                <a:ea typeface="Calibri" panose="020F0502020204030204" pitchFamily="34" charset="0"/>
                <a:cs typeface="Segoe UI Symbol" panose="020B0502040204020203" pitchFamily="34" charset="0"/>
              </a:rPr>
              <a:t>★★★★★</a:t>
            </a:r>
            <a:r>
              <a:rPr lang="en-US" sz="1100" i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the ritz </a:t>
            </a:r>
            <a:r>
              <a:rPr lang="en-US" sz="1100" i="1" kern="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london</a:t>
            </a:r>
            <a:r>
              <a:rPr lang="en-US" sz="1100" i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London, UK</a:t>
            </a:r>
            <a:r>
              <a:rPr lang="en-US" sz="11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1100" i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Booking.com</a:t>
            </a:r>
            <a:r>
              <a:rPr lang="en-US" sz="11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https://www.booking.com/hotel/gb/the-ritz-london.en-gb.html#tab-main (Accessed: 19 May 2023). </a:t>
            </a:r>
            <a:endParaRPr lang="en-GB" sz="11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1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Brown, T. (2023) </a:t>
            </a:r>
            <a:r>
              <a:rPr lang="en-US" sz="1100" i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15 super simple ideas to enhance hotel guest experience</a:t>
            </a:r>
            <a:r>
              <a:rPr lang="en-US" sz="11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1100" i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15 Super Simple Ideas to Enhance Hotel Guest Experience | Mews Blog</a:t>
            </a:r>
            <a:r>
              <a:rPr lang="en-US" sz="11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https://www.mews.com/en/blog/enhance-hotel-guest-experience (Accessed: 19 May 2023). </a:t>
            </a:r>
            <a:endParaRPr lang="en-GB" sz="11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1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Carson , D. (2019) </a:t>
            </a:r>
            <a:r>
              <a:rPr lang="en-US" sz="1100" i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Marriott International Commits to Continued Innovation in Hotel Guest-facing Technologies</a:t>
            </a:r>
            <a:r>
              <a:rPr lang="en-US" sz="11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1100" i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Hotel Technology News</a:t>
            </a:r>
            <a:r>
              <a:rPr lang="en-US" sz="11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https://hoteltechnologynews.com/2019/07/marriott-international-commits-to-continued-innovation-in-hotel-guest-facing-technologies/ (Accessed: 19 May 2023). </a:t>
            </a:r>
            <a:endParaRPr lang="en-GB" sz="11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100" kern="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Daoust</a:t>
            </a:r>
            <a:r>
              <a:rPr lang="en-US" sz="11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C. (2023) </a:t>
            </a:r>
            <a:r>
              <a:rPr lang="en-US" sz="1100" i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importance of customer service in the Hospitality Industry</a:t>
            </a:r>
            <a:r>
              <a:rPr lang="en-US" sz="11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1100" i="1" kern="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Hotello</a:t>
            </a:r>
            <a:r>
              <a:rPr lang="en-US" sz="11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https://hotello.com/en/customer-service-hotels/ (Accessed: 19 May 2023). </a:t>
            </a:r>
            <a:endParaRPr lang="en-GB" sz="11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100" kern="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Hendron</a:t>
            </a:r>
            <a:r>
              <a:rPr lang="en-US" sz="11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A. (2022) </a:t>
            </a:r>
            <a:r>
              <a:rPr lang="en-US" sz="1100" i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importance of the hospitality industry &amp; its four sectors</a:t>
            </a:r>
            <a:r>
              <a:rPr lang="en-US" sz="11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1100" i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Epos Now</a:t>
            </a:r>
            <a:r>
              <a:rPr lang="en-US" sz="11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https://www.eposnow.com/uk/resources/importance-of-the-hospitality-industry/ (Accessed: 19 May 2023). </a:t>
            </a:r>
            <a:endParaRPr lang="en-GB" sz="11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100" kern="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lisSo</a:t>
            </a:r>
            <a:r>
              <a:rPr lang="en-US" sz="11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B. (2018) </a:t>
            </a:r>
            <a:r>
              <a:rPr lang="en-US" sz="1100" i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At Marriott International, investing in guest experiences fosters loyalty and drives business growth</a:t>
            </a:r>
            <a:r>
              <a:rPr lang="en-US" sz="11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1100" i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Forbes</a:t>
            </a:r>
            <a:r>
              <a:rPr lang="en-US" sz="11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https://www.forbes.com/sites/briansolis/2018/08/29/at-marriott-international-investing-in-guest-experiences-fosters-loyalty-and-drives-business-growth/?sh=1a91b6e11b26 (Accessed: 19 May 2023). </a:t>
            </a:r>
            <a:endParaRPr lang="en-GB" sz="11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1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Marriott (no date) </a:t>
            </a:r>
            <a:r>
              <a:rPr lang="en-US" sz="1100" i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Luxury hotel development | Marriott International</a:t>
            </a:r>
            <a:r>
              <a:rPr lang="en-US" sz="11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1100" i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Marriott</a:t>
            </a:r>
            <a:r>
              <a:rPr lang="en-US" sz="11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https://www.hotel-development.marriott.com/brands/luxury-brands (Accessed: 19 May 2023). </a:t>
            </a:r>
            <a:endParaRPr lang="en-GB" sz="11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1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Planet (no date) </a:t>
            </a:r>
            <a:r>
              <a:rPr lang="en-US" sz="1100" i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Marriott</a:t>
            </a:r>
            <a:r>
              <a:rPr lang="en-US" sz="11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1100" i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Planet</a:t>
            </a:r>
            <a:r>
              <a:rPr lang="en-US" sz="11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https://www.planetpayment.com/en/hospitality-brands/marriott/ (Accessed: 19 May 2023). </a:t>
            </a:r>
            <a:endParaRPr lang="en-GB" sz="11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100" kern="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Repustate</a:t>
            </a:r>
            <a:r>
              <a:rPr lang="en-US" sz="11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(2022) </a:t>
            </a:r>
            <a:r>
              <a:rPr lang="en-US" sz="1100" i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Importance Of Guest Experience In Hospitality</a:t>
            </a:r>
            <a:r>
              <a:rPr lang="en-US" sz="11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1100" i="1" kern="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Repustate</a:t>
            </a:r>
            <a:r>
              <a:rPr lang="en-US" sz="11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https://www.repustate.com/blog/guest-service-experience/ (Accessed: 19 May 2023). </a:t>
            </a:r>
            <a:endParaRPr lang="en-GB" sz="11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1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Shastri, A. (2023) </a:t>
            </a:r>
            <a:r>
              <a:rPr lang="en-US" sz="1100" i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Art of Marketing Hotels: Strategy of Marriott – A Case Study</a:t>
            </a:r>
            <a:r>
              <a:rPr lang="en-US" sz="11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1100" i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IIDE</a:t>
            </a:r>
            <a:r>
              <a:rPr lang="en-US" sz="11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https://iide.co/case-studies/marketing-strategy-marriott-international/ (Accessed: 19 May 2023). </a:t>
            </a:r>
            <a:endParaRPr lang="en-GB" sz="11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1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Ritz Carlton (no date) </a:t>
            </a:r>
            <a:r>
              <a:rPr lang="en-US" sz="1100" i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Luxury Hotels &amp; Resorts: The Ritz Carlton</a:t>
            </a:r>
            <a:r>
              <a:rPr lang="en-US" sz="11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1100" i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Ritz Carlton</a:t>
            </a:r>
            <a:r>
              <a:rPr lang="en-US" sz="11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https://www.ritzcarlton.com/ (Accessed: 19 May 2023). </a:t>
            </a:r>
            <a:endParaRPr lang="en-GB" sz="11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100" kern="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Tripadvisor</a:t>
            </a:r>
            <a:r>
              <a:rPr lang="en-US" sz="11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(no date) </a:t>
            </a:r>
            <a:r>
              <a:rPr lang="en-US" sz="1100" i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Ritz London - updated 2023 reviews, Price comparison</a:t>
            </a:r>
            <a:r>
              <a:rPr lang="en-US" sz="11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1100" i="1" kern="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Tripadvisor</a:t>
            </a:r>
            <a:r>
              <a:rPr lang="en-US" sz="11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https://www.tripadvisor.co.uk/Hotel_Review-g186338-d187591-Reviews-The_Ritz_London-London_England.html#REVIEWS (Accessed: 19 May 2023). </a:t>
            </a:r>
            <a:endParaRPr lang="en-GB" sz="11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3F88522D-FC32-4BD0-B916-ED439025B7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 rtlCol="0"/>
          <a:lstStyle/>
          <a:p>
            <a:pPr lvl="0" rtl="0"/>
            <a:fld id="{D39F39FF-F5CB-4ACA-9B46-4CCF89ECA75F}" type="slidenum">
              <a:rPr lang="en-GB" smtClean="0"/>
              <a:pPr lvl="0" rtl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5864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Title 31">
            <a:extLst>
              <a:ext uri="{FF2B5EF4-FFF2-40B4-BE49-F238E27FC236}">
                <a16:creationId xmlns:a16="http://schemas.microsoft.com/office/drawing/2014/main" id="{30761B21-88ED-449E-B2B9-3FC40844C3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5798" y="-66474"/>
            <a:ext cx="9821771" cy="1407594"/>
          </a:xfrm>
        </p:spPr>
        <p:txBody>
          <a:bodyPr rtlCol="0" anchor="ctr">
            <a:normAutofit/>
          </a:bodyPr>
          <a:lstStyle/>
          <a:p>
            <a:pPr algn="ctr" rtl="0">
              <a:lnSpc>
                <a:spcPct val="90000"/>
              </a:lnSpc>
            </a:pPr>
            <a:r>
              <a:rPr lang="en-GB" sz="5400" dirty="0"/>
              <a:t>THANK YOU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A09E0B-CEBC-425D-8A86-1F858D8DE9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1168" y="6356350"/>
            <a:ext cx="4837176" cy="365125"/>
          </a:xfrm>
        </p:spPr>
        <p:txBody>
          <a:bodyPr rtlCol="0" anchor="ctr">
            <a:normAutofit/>
          </a:bodyPr>
          <a:lstStyle/>
          <a:p>
            <a:pPr lvl="0" rtl="0">
              <a:spcAft>
                <a:spcPts val="600"/>
              </a:spcAft>
            </a:pPr>
            <a:r>
              <a:rPr lang="en-GB">
                <a:solidFill>
                  <a:prstClr val="black"/>
                </a:solidFill>
              </a:rPr>
              <a:t>Hospitality and Guest Services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887279-B48F-43C3-91FA-09BD7EA33A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5992" y="6356350"/>
            <a:ext cx="630936" cy="365125"/>
          </a:xfrm>
        </p:spPr>
        <p:txBody>
          <a:bodyPr rtlCol="0" anchor="ctr">
            <a:normAutofit/>
          </a:bodyPr>
          <a:lstStyle/>
          <a:p>
            <a:pPr lvl="0" rtl="0">
              <a:spcAft>
                <a:spcPts val="600"/>
              </a:spcAft>
            </a:pPr>
            <a:fld id="{D39F39FF-F5CB-4ACA-9B46-4CCF89ECA75F}" type="slidenum">
              <a:rPr lang="en-GB" smtClean="0">
                <a:solidFill>
                  <a:prstClr val="black"/>
                </a:solidFill>
              </a:rPr>
              <a:pPr lvl="0" rtl="0">
                <a:spcAft>
                  <a:spcPts val="600"/>
                </a:spcAft>
              </a:pPr>
              <a:t>14</a:t>
            </a:fld>
            <a:endParaRPr lang="en-GB">
              <a:solidFill>
                <a:prstClr val="black"/>
              </a:solidFill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BF33D8A9-D63E-AB33-81EA-81E01FF1A2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7400" y="1155400"/>
            <a:ext cx="3420152" cy="646232"/>
          </a:xfrm>
          <a:prstGeom prst="rect">
            <a:avLst/>
          </a:prstGeom>
        </p:spPr>
      </p:pic>
      <p:pic>
        <p:nvPicPr>
          <p:cNvPr id="7170" name="Picture 2" descr="The Ritz-Carlton Hotel Company - Wikipedia">
            <a:extLst>
              <a:ext uri="{FF2B5EF4-FFF2-40B4-BE49-F238E27FC236}">
                <a16:creationId xmlns:a16="http://schemas.microsoft.com/office/drawing/2014/main" id="{6614DE67-D776-277C-3B66-7AF21326FF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0295" y="1866954"/>
            <a:ext cx="6331410" cy="4424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7611276"/>
      </p:ext>
    </p:extLst>
  </p:cSld>
  <p:clrMapOvr>
    <a:masterClrMapping/>
  </p:clrMapOvr>
</p:sld>
</file>

<file path=ppt/theme/theme1.xml><?xml version="1.0" encoding="utf-8"?>
<a:theme xmlns:a="http://schemas.openxmlformats.org/drawingml/2006/main" name="ColorBlockVTI">
  <a:themeElements>
    <a:clrScheme name="Custom 1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76CDEE"/>
      </a:accent1>
      <a:accent2>
        <a:srgbClr val="A4DEF4"/>
      </a:accent2>
      <a:accent3>
        <a:srgbClr val="27CED7"/>
      </a:accent3>
      <a:accent4>
        <a:srgbClr val="A4DEF4"/>
      </a:accent4>
      <a:accent5>
        <a:srgbClr val="A8EBEF"/>
      </a:accent5>
      <a:accent6>
        <a:srgbClr val="1482AB"/>
      </a:accent6>
      <a:hlink>
        <a:srgbClr val="D1E6F6"/>
      </a:hlink>
      <a:folHlink>
        <a:srgbClr val="B26B02"/>
      </a:folHlink>
    </a:clrScheme>
    <a:fontScheme name="Custom 1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2848626_TF89117832_Win32" id="{DB0A3224-88B5-430B-9AD1-D790B94EF5D8}" vid="{070D6B8A-04B9-4AE4-ADE6-362B2ED2552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0AF0BF08-C674-44E3-8BFC-85BC65E095F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5CCB28C-7D26-4A36-9CFC-D739C28F3D1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8757C30-AE9A-4680-90EB-19D282EC2B7C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{B4CD268D-780D-43AE-85B4-224AD47F9360}tf89117832_win32</Template>
  <TotalTime>302</TotalTime>
  <Words>1721</Words>
  <Application>Microsoft Office PowerPoint</Application>
  <PresentationFormat>Widescreen</PresentationFormat>
  <Paragraphs>151</Paragraphs>
  <Slides>14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Avenir Next LT Pro</vt:lpstr>
      <vt:lpstr>Calibri</vt:lpstr>
      <vt:lpstr>Wingdings</vt:lpstr>
      <vt:lpstr>ColorBlockVTI</vt:lpstr>
      <vt:lpstr>THE ROLE AND IMPORTANCE OF QUALITY SERVICE, HOSPITALITY AND GUEST SERVICES </vt:lpstr>
      <vt:lpstr>CONTENT TABLE</vt:lpstr>
      <vt:lpstr>INTRODUCTION</vt:lpstr>
      <vt:lpstr>MAIN CUSTOMERS</vt:lpstr>
      <vt:lpstr>NATURE, SCOPE AND ROLE OF THE GUEST SERVICES AND FACILITIES</vt:lpstr>
      <vt:lpstr>NATURE, SCOPE AND ROLE OF THE GUEST SERVICES AND FACILITIES</vt:lpstr>
      <vt:lpstr>NEED TO CONSIDER THE ROLE AND FUNCTION  OF GUEST SERVICES</vt:lpstr>
      <vt:lpstr>IMPORTANCE OF HOSPITALITY INDUSTRY</vt:lpstr>
      <vt:lpstr>EXCEEDING GUEST EXPECTATIONS</vt:lpstr>
      <vt:lpstr>CUSTOMER`S FEEDBACK</vt:lpstr>
      <vt:lpstr>CUSTOMER`S FEEDBACK</vt:lpstr>
      <vt:lpstr>SUMMARY</vt:lpstr>
      <vt:lpstr>REFERENCES</vt:lpstr>
      <vt:lpstr>THANK YOU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ROLE AND IMPORTANCE OF QUALITY SERVICE, HOSPITALITY AND GUEST SERVICES </dc:title>
  <cp:lastModifiedBy>Support</cp:lastModifiedBy>
  <cp:revision>1</cp:revision>
  <dcterms:created xsi:type="dcterms:W3CDTF">2023-05-21T06:30:44Z</dcterms:created>
  <dcterms:modified xsi:type="dcterms:W3CDTF">2023-05-23T18:49:21Z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