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3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81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82286" autoAdjust="0"/>
  </p:normalViewPr>
  <p:slideViewPr>
    <p:cSldViewPr>
      <p:cViewPr>
        <p:scale>
          <a:sx n="75" d="100"/>
          <a:sy n="75" d="100"/>
        </p:scale>
        <p:origin x="-1014" y="-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B1A389-66E1-4448-99BD-D2C2F0CFCEAB}" type="doc">
      <dgm:prSet loTypeId="urn:microsoft.com/office/officeart/2005/8/layout/chevron1" loCatId="process" qsTypeId="urn:microsoft.com/office/officeart/2005/8/quickstyle/3d6" qsCatId="3D" csTypeId="urn:microsoft.com/office/officeart/2005/8/colors/accent1_2" csCatId="accent1" phldr="1"/>
      <dgm:spPr/>
    </dgm:pt>
    <dgm:pt modelId="{E197624F-CC4B-49FB-83AD-7BDC9E420F29}">
      <dgm:prSet phldrT="[Text]"/>
      <dgm:spPr/>
      <dgm:t>
        <a:bodyPr/>
        <a:lstStyle/>
        <a:p>
          <a:r>
            <a:rPr lang="en-GB" dirty="0" smtClean="0"/>
            <a:t>Lateral Acceleration</a:t>
          </a:r>
          <a:endParaRPr lang="en-GB" dirty="0"/>
        </a:p>
      </dgm:t>
    </dgm:pt>
    <dgm:pt modelId="{AB2C4773-6BAF-49C5-8D9B-CAA5907833E4}" type="parTrans" cxnId="{63264C65-1CF3-4BA3-A6F1-4232E8B7EB41}">
      <dgm:prSet/>
      <dgm:spPr/>
      <dgm:t>
        <a:bodyPr/>
        <a:lstStyle/>
        <a:p>
          <a:endParaRPr lang="en-GB"/>
        </a:p>
      </dgm:t>
    </dgm:pt>
    <dgm:pt modelId="{4B19B1D3-422C-4360-83C7-56315FC33943}" type="sibTrans" cxnId="{63264C65-1CF3-4BA3-A6F1-4232E8B7EB41}">
      <dgm:prSet/>
      <dgm:spPr/>
      <dgm:t>
        <a:bodyPr/>
        <a:lstStyle/>
        <a:p>
          <a:endParaRPr lang="en-GB"/>
        </a:p>
      </dgm:t>
    </dgm:pt>
    <dgm:pt modelId="{309B908E-1BAF-429A-9BD1-071C5FF95D55}">
      <dgm:prSet phldrT="[Text]"/>
      <dgm:spPr/>
      <dgm:t>
        <a:bodyPr/>
        <a:lstStyle/>
        <a:p>
          <a:r>
            <a:rPr lang="en-GB" dirty="0" smtClean="0"/>
            <a:t>Load Transfer</a:t>
          </a:r>
          <a:endParaRPr lang="en-GB" dirty="0"/>
        </a:p>
      </dgm:t>
    </dgm:pt>
    <dgm:pt modelId="{B057F4FC-E750-45F2-A2DC-2BB49C058214}" type="parTrans" cxnId="{4BB2A26F-85B3-4C24-9652-16243BF9CB27}">
      <dgm:prSet/>
      <dgm:spPr/>
      <dgm:t>
        <a:bodyPr/>
        <a:lstStyle/>
        <a:p>
          <a:endParaRPr lang="en-GB"/>
        </a:p>
      </dgm:t>
    </dgm:pt>
    <dgm:pt modelId="{91F11B0D-9C80-4A15-A04D-6EDF81409F67}" type="sibTrans" cxnId="{4BB2A26F-85B3-4C24-9652-16243BF9CB27}">
      <dgm:prSet/>
      <dgm:spPr/>
      <dgm:t>
        <a:bodyPr/>
        <a:lstStyle/>
        <a:p>
          <a:endParaRPr lang="en-GB"/>
        </a:p>
      </dgm:t>
    </dgm:pt>
    <dgm:pt modelId="{A30B0E7C-6AC2-4364-868C-6D9107CB273D}">
      <dgm:prSet phldrT="[Text]"/>
      <dgm:spPr/>
      <dgm:t>
        <a:bodyPr/>
        <a:lstStyle/>
        <a:p>
          <a:r>
            <a:rPr lang="en-GB" dirty="0" smtClean="0"/>
            <a:t>Reduction in Lateral Force</a:t>
          </a:r>
          <a:endParaRPr lang="en-GB" dirty="0"/>
        </a:p>
      </dgm:t>
    </dgm:pt>
    <dgm:pt modelId="{1AD739DD-71E3-4AC4-B503-5E7B1C76FEA1}" type="parTrans" cxnId="{0B9F7B82-4980-4234-A181-9FCB13D7C92A}">
      <dgm:prSet/>
      <dgm:spPr/>
      <dgm:t>
        <a:bodyPr/>
        <a:lstStyle/>
        <a:p>
          <a:endParaRPr lang="en-GB"/>
        </a:p>
      </dgm:t>
    </dgm:pt>
    <dgm:pt modelId="{CA308134-E21E-4CB7-B1C8-2F457221538E}" type="sibTrans" cxnId="{0B9F7B82-4980-4234-A181-9FCB13D7C92A}">
      <dgm:prSet/>
      <dgm:spPr/>
      <dgm:t>
        <a:bodyPr/>
        <a:lstStyle/>
        <a:p>
          <a:endParaRPr lang="en-GB"/>
        </a:p>
      </dgm:t>
    </dgm:pt>
    <dgm:pt modelId="{E6B280FA-D97A-4525-8229-E7E7E5E78652}" type="pres">
      <dgm:prSet presAssocID="{25B1A389-66E1-4448-99BD-D2C2F0CFCEAB}" presName="Name0" presStyleCnt="0">
        <dgm:presLayoutVars>
          <dgm:dir/>
          <dgm:animLvl val="lvl"/>
          <dgm:resizeHandles val="exact"/>
        </dgm:presLayoutVars>
      </dgm:prSet>
      <dgm:spPr/>
    </dgm:pt>
    <dgm:pt modelId="{ABA2AB50-296A-4BE2-B17A-CCBB3853FF74}" type="pres">
      <dgm:prSet presAssocID="{E197624F-CC4B-49FB-83AD-7BDC9E420F29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D15CB9-C595-44D5-98BA-372FF907441A}" type="pres">
      <dgm:prSet presAssocID="{4B19B1D3-422C-4360-83C7-56315FC33943}" presName="parTxOnlySpace" presStyleCnt="0"/>
      <dgm:spPr/>
    </dgm:pt>
    <dgm:pt modelId="{91D1A65F-0FEB-40D7-8D76-ED738F805234}" type="pres">
      <dgm:prSet presAssocID="{309B908E-1BAF-429A-9BD1-071C5FF95D55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D860C0-9851-463A-9578-010255AB0DB0}" type="pres">
      <dgm:prSet presAssocID="{91F11B0D-9C80-4A15-A04D-6EDF81409F67}" presName="parTxOnlySpace" presStyleCnt="0"/>
      <dgm:spPr/>
    </dgm:pt>
    <dgm:pt modelId="{7DC0169F-2061-4B00-AAEC-DB2046241A00}" type="pres">
      <dgm:prSet presAssocID="{A30B0E7C-6AC2-4364-868C-6D9107CB273D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BB2A26F-85B3-4C24-9652-16243BF9CB27}" srcId="{25B1A389-66E1-4448-99BD-D2C2F0CFCEAB}" destId="{309B908E-1BAF-429A-9BD1-071C5FF95D55}" srcOrd="1" destOrd="0" parTransId="{B057F4FC-E750-45F2-A2DC-2BB49C058214}" sibTransId="{91F11B0D-9C80-4A15-A04D-6EDF81409F67}"/>
    <dgm:cxn modelId="{A784BCA2-48B2-4E97-B67C-B643C2EE709B}" type="presOf" srcId="{A30B0E7C-6AC2-4364-868C-6D9107CB273D}" destId="{7DC0169F-2061-4B00-AAEC-DB2046241A00}" srcOrd="0" destOrd="0" presId="urn:microsoft.com/office/officeart/2005/8/layout/chevron1"/>
    <dgm:cxn modelId="{63264C65-1CF3-4BA3-A6F1-4232E8B7EB41}" srcId="{25B1A389-66E1-4448-99BD-D2C2F0CFCEAB}" destId="{E197624F-CC4B-49FB-83AD-7BDC9E420F29}" srcOrd="0" destOrd="0" parTransId="{AB2C4773-6BAF-49C5-8D9B-CAA5907833E4}" sibTransId="{4B19B1D3-422C-4360-83C7-56315FC33943}"/>
    <dgm:cxn modelId="{D3D5B23A-843A-4C16-B7E3-7CA866E98994}" type="presOf" srcId="{25B1A389-66E1-4448-99BD-D2C2F0CFCEAB}" destId="{E6B280FA-D97A-4525-8229-E7E7E5E78652}" srcOrd="0" destOrd="0" presId="urn:microsoft.com/office/officeart/2005/8/layout/chevron1"/>
    <dgm:cxn modelId="{A5FFD46C-7570-4A8F-9499-1905E069F86E}" type="presOf" srcId="{309B908E-1BAF-429A-9BD1-071C5FF95D55}" destId="{91D1A65F-0FEB-40D7-8D76-ED738F805234}" srcOrd="0" destOrd="0" presId="urn:microsoft.com/office/officeart/2005/8/layout/chevron1"/>
    <dgm:cxn modelId="{0B2EAF50-C498-4B02-B5D6-80B11EDF4C67}" type="presOf" srcId="{E197624F-CC4B-49FB-83AD-7BDC9E420F29}" destId="{ABA2AB50-296A-4BE2-B17A-CCBB3853FF74}" srcOrd="0" destOrd="0" presId="urn:microsoft.com/office/officeart/2005/8/layout/chevron1"/>
    <dgm:cxn modelId="{0B9F7B82-4980-4234-A181-9FCB13D7C92A}" srcId="{25B1A389-66E1-4448-99BD-D2C2F0CFCEAB}" destId="{A30B0E7C-6AC2-4364-868C-6D9107CB273D}" srcOrd="2" destOrd="0" parTransId="{1AD739DD-71E3-4AC4-B503-5E7B1C76FEA1}" sibTransId="{CA308134-E21E-4CB7-B1C8-2F457221538E}"/>
    <dgm:cxn modelId="{E3D3978F-1176-42F9-89E9-2A2219984F66}" type="presParOf" srcId="{E6B280FA-D97A-4525-8229-E7E7E5E78652}" destId="{ABA2AB50-296A-4BE2-B17A-CCBB3853FF74}" srcOrd="0" destOrd="0" presId="urn:microsoft.com/office/officeart/2005/8/layout/chevron1"/>
    <dgm:cxn modelId="{3FE2E702-5F3F-492B-8862-93B9AD1DBC35}" type="presParOf" srcId="{E6B280FA-D97A-4525-8229-E7E7E5E78652}" destId="{FFD15CB9-C595-44D5-98BA-372FF907441A}" srcOrd="1" destOrd="0" presId="urn:microsoft.com/office/officeart/2005/8/layout/chevron1"/>
    <dgm:cxn modelId="{58C1AA33-D88B-4BCD-86AF-53C83D193B47}" type="presParOf" srcId="{E6B280FA-D97A-4525-8229-E7E7E5E78652}" destId="{91D1A65F-0FEB-40D7-8D76-ED738F805234}" srcOrd="2" destOrd="0" presId="urn:microsoft.com/office/officeart/2005/8/layout/chevron1"/>
    <dgm:cxn modelId="{F05D8E12-BD1F-47FB-A03F-7D48DE392E48}" type="presParOf" srcId="{E6B280FA-D97A-4525-8229-E7E7E5E78652}" destId="{B6D860C0-9851-463A-9578-010255AB0DB0}" srcOrd="3" destOrd="0" presId="urn:microsoft.com/office/officeart/2005/8/layout/chevron1"/>
    <dgm:cxn modelId="{0AFCE162-1641-4759-85B0-B2165A2DDA57}" type="presParOf" srcId="{E6B280FA-D97A-4525-8229-E7E7E5E78652}" destId="{7DC0169F-2061-4B00-AAEC-DB2046241A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2AB50-296A-4BE2-B17A-CCBB3853FF74}">
      <dsp:nvSpPr>
        <dsp:cNvPr id="0" name=""/>
        <dsp:cNvSpPr/>
      </dsp:nvSpPr>
      <dsp:spPr>
        <a:xfrm>
          <a:off x="2232" y="1840185"/>
          <a:ext cx="2719833" cy="108793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Lateral Acceleration</a:t>
          </a:r>
          <a:endParaRPr lang="en-GB" sz="2200" kern="1200" dirty="0"/>
        </a:p>
      </dsp:txBody>
      <dsp:txXfrm>
        <a:off x="546199" y="1840185"/>
        <a:ext cx="1631900" cy="1087933"/>
      </dsp:txXfrm>
    </dsp:sp>
    <dsp:sp modelId="{91D1A65F-0FEB-40D7-8D76-ED738F805234}">
      <dsp:nvSpPr>
        <dsp:cNvPr id="0" name=""/>
        <dsp:cNvSpPr/>
      </dsp:nvSpPr>
      <dsp:spPr>
        <a:xfrm>
          <a:off x="2450083" y="1840185"/>
          <a:ext cx="2719833" cy="108793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Load Transfer</a:t>
          </a:r>
          <a:endParaRPr lang="en-GB" sz="2200" kern="1200" dirty="0"/>
        </a:p>
      </dsp:txBody>
      <dsp:txXfrm>
        <a:off x="2994050" y="1840185"/>
        <a:ext cx="1631900" cy="1087933"/>
      </dsp:txXfrm>
    </dsp:sp>
    <dsp:sp modelId="{7DC0169F-2061-4B00-AAEC-DB2046241A00}">
      <dsp:nvSpPr>
        <dsp:cNvPr id="0" name=""/>
        <dsp:cNvSpPr/>
      </dsp:nvSpPr>
      <dsp:spPr>
        <a:xfrm>
          <a:off x="4897933" y="1840185"/>
          <a:ext cx="2719833" cy="108793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Reduction in Lateral Force</a:t>
          </a:r>
          <a:endParaRPr lang="en-GB" sz="2200" kern="1200" dirty="0"/>
        </a:p>
      </dsp:txBody>
      <dsp:txXfrm>
        <a:off x="5441900" y="1840185"/>
        <a:ext cx="1631900" cy="1087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0EFC495-E93F-4374-A045-5C0F93FFC003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40EB659-82B0-4845-8CD3-0D8BF95EA8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180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E759E2A-1BDB-4D4E-8572-A02D57AACD36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5FDC0F-8009-4386-8FA7-1278E2DCB5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512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9325AF-E5F8-4351-990E-8EE8F6423EE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3 Designs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Pivot Locations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RH Corner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Forces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3 Responses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Pivot = Roll Centre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08DB179-0938-4C15-AE24-77258130A8B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Springs not of interest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Just suspension members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Draw a line through each wishbone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Convergence = IC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IC is point at that moment that the wheel is rotating about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Same Opposite side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Lines from ICS to CP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Interesction is RC.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A07EC7-9DFB-43D4-977B-677809C52B6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Parrallel links = ICS at infinity -&gt; RC on floor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Mcpherson strut, common layout – Line perendicular with damper axis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4BEF8C-64D0-4CAF-9E1D-26D605CC10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Construct roll centre in static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But moves as soon as suspension moves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Movement can cause instability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Try to limit migration by design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2B0BECC-5E40-4E4D-A572-EE7E636BBA4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3 types of WT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Unsprung – No change with RC position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Sprung – Elastic – WT acting through springs due to moment of lat accel on cog above RC, causing body roll. Time to build up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Sprung – Geometric  - WT acting at RC. No Roll. Instant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RC doesn’t effect total sprung WT, dependent only on cog height, track and lat accel. RC only proportion of geometric (instant) to elastic (build up time)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7F529F-B654-45A4-A196-D05BF75A0E7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lvl="1" eaLnBrk="1" hangingPunct="1">
              <a:spcBef>
                <a:spcPct val="0"/>
              </a:spcBef>
            </a:pPr>
            <a:r>
              <a:rPr lang="en-GB" smtClean="0"/>
              <a:t>High RC = More geometric, instant WT = Quick turn in.</a:t>
            </a:r>
          </a:p>
          <a:p>
            <a:pPr lvl="1" eaLnBrk="1" hangingPunct="1">
              <a:spcBef>
                <a:spcPct val="0"/>
              </a:spcBef>
            </a:pPr>
            <a:endParaRPr lang="en-GB" smtClean="0"/>
          </a:p>
          <a:p>
            <a:pPr lvl="1" eaLnBrk="1" hangingPunct="1">
              <a:spcBef>
                <a:spcPct val="0"/>
              </a:spcBef>
            </a:pPr>
            <a:r>
              <a:rPr lang="en-GB" smtClean="0"/>
              <a:t>Low RC = Larger roll couple, more body roll, more elastic WT, less geometric WT = Slow/Lazy turn in</a:t>
            </a:r>
          </a:p>
          <a:p>
            <a:pPr lvl="1" eaLnBrk="1" hangingPunct="1">
              <a:spcBef>
                <a:spcPct val="0"/>
              </a:spcBef>
            </a:pPr>
            <a:endParaRPr lang="en-GB" smtClean="0"/>
          </a:p>
          <a:p>
            <a:pPr lvl="1" eaLnBrk="1" hangingPunct="1">
              <a:spcBef>
                <a:spcPct val="0"/>
              </a:spcBef>
            </a:pPr>
            <a:r>
              <a:rPr lang="en-GB" smtClean="0"/>
              <a:t>RC on CoG -&gt; Elastic WT = 0, Unsprung WT = Geometric Weight Transfer</a:t>
            </a:r>
          </a:p>
          <a:p>
            <a:pPr lvl="1" eaLnBrk="1" hangingPunct="1">
              <a:spcBef>
                <a:spcPct val="0"/>
              </a:spcBef>
            </a:pPr>
            <a:endParaRPr lang="en-GB" smtClean="0"/>
          </a:p>
          <a:p>
            <a:pPr lvl="1" eaLnBrk="1" hangingPunct="1">
              <a:spcBef>
                <a:spcPct val="0"/>
              </a:spcBef>
            </a:pPr>
            <a:r>
              <a:rPr lang="en-GB" smtClean="0"/>
              <a:t>RC on floor -&gt; Geometric WT = 0</a:t>
            </a:r>
          </a:p>
          <a:p>
            <a:pPr lvl="1" eaLnBrk="1" hangingPunct="1">
              <a:spcBef>
                <a:spcPct val="0"/>
              </a:spcBef>
            </a:pPr>
            <a:endParaRPr lang="en-GB" smtClean="0"/>
          </a:p>
          <a:p>
            <a:pPr lvl="1" eaLnBrk="1" hangingPunct="1">
              <a:spcBef>
                <a:spcPct val="0"/>
              </a:spcBef>
            </a:pPr>
            <a:r>
              <a:rPr lang="en-GB" smtClean="0"/>
              <a:t>RC below floor -&gt; Geometric WT loads inside, unloads outside wheel but elastic WT increases by same amount.</a:t>
            </a:r>
          </a:p>
          <a:p>
            <a:pPr lvl="1" eaLnBrk="1" hangingPunct="1">
              <a:spcBef>
                <a:spcPct val="0"/>
              </a:spcBef>
            </a:pPr>
            <a:endParaRPr lang="en-GB" smtClean="0"/>
          </a:p>
          <a:p>
            <a:pPr lvl="1" eaLnBrk="1" hangingPunct="1">
              <a:spcBef>
                <a:spcPct val="0"/>
              </a:spcBef>
            </a:pPr>
            <a:r>
              <a:rPr lang="en-GB" smtClean="0"/>
              <a:t>RC Above CoG -&gt; Elastic WT loads inside, unloads outside, but geometric increased by same amount to maintain overal WT.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9001AF-AAFD-46E5-B604-BA33192D161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Broom analogy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RC above ground jacks chassis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RC below ground anti jacking</a:t>
            </a:r>
          </a:p>
          <a:p>
            <a:pPr eaLnBrk="1" hangingPunct="1">
              <a:spcBef>
                <a:spcPct val="0"/>
              </a:spcBef>
            </a:pPr>
            <a:r>
              <a:rPr lang="en-GB" smtClean="0"/>
              <a:t>Outside wheel loads higher than inside, although inside lowers, greater raising force from outside tyre gives net jacking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8A6CFC-A546-46C4-B208-501BB8635B94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The roll axis is simply a line drawn through the front and rear roll centres. 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</a:pPr>
            <a:r>
              <a:rPr lang="en-GB" smtClean="0"/>
              <a:t>The suspended mass rolls about this axis.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</a:pPr>
            <a:r>
              <a:rPr lang="en-GB" smtClean="0"/>
              <a:t>Differing front to rear migration may cause skewing of RC axis -&gt; instabilities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F9C66E-4179-4682-9E86-33BB5D0F8F80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2915-880C-43FA-A4A5-3DE0F288137F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6E59-6907-43D6-A9F6-5AA8AB76E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8155C-A7BE-4BE2-876D-5ED425F84BE1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D9C95-0C99-4C75-AAF9-879FAE3621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2949E-5516-4485-9BA5-12A6560721FA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6C320-D6D8-45F9-9AEA-35D63166A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DCB54-389C-47FB-8438-A5ED94D0E0AD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1CACD-7A5F-4BFC-9844-B98E56A1AD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253E9-47EE-4422-BBB8-E511F62BD9E2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6A1E5-991A-412B-9078-9FFDF6B263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F32AA-9876-44E8-AA05-3B59512CE47E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A543C-707D-4671-BBB1-B2187B3534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72A57-5D84-417D-85E4-E7E5E83FB090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F3192-A1AC-4FBB-B6B6-083305D212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B1E8D-D510-4CE5-BF19-78FFFE37693E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03ED5-CF3A-43F8-97FC-44C5612868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3B12E-1E6E-4CAC-A469-7183AB14DDC9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47F15-533F-459C-B21D-D76343CCF2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8A53-871B-4D2B-A967-8BBEF28857A0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289B-F4AB-4E0F-BBB8-700A2C47A2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9D21B-9E98-47A6-9C8C-48027080D2F3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E2F6C-F8CE-46E7-87DA-BC18BCDDB0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DED6868-E036-4813-8788-F9379431CE9D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D631021-2898-49AB-9E56-F43D41F99B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46" r:id="rId2"/>
    <p:sldLayoutId id="2147483752" r:id="rId3"/>
    <p:sldLayoutId id="2147483747" r:id="rId4"/>
    <p:sldLayoutId id="2147483748" r:id="rId5"/>
    <p:sldLayoutId id="2147483749" r:id="rId6"/>
    <p:sldLayoutId id="2147483753" r:id="rId7"/>
    <p:sldLayoutId id="2147483754" r:id="rId8"/>
    <p:sldLayoutId id="2147483755" r:id="rId9"/>
    <p:sldLayoutId id="2147483750" r:id="rId10"/>
    <p:sldLayoutId id="21474837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.jpe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.jpe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2.jpe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867816"/>
            <a:ext cx="8077200" cy="167335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684213" y="1341438"/>
            <a:ext cx="8077200" cy="1498600"/>
          </a:xfrm>
        </p:spPr>
        <p:txBody>
          <a:bodyPr/>
          <a:lstStyle/>
          <a:p>
            <a:pPr eaLnBrk="1" hangingPunct="1"/>
            <a:r>
              <a:rPr lang="en-GB" dirty="0" smtClean="0"/>
              <a:t>Advanced Motorsport Vehicle Dynamics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84168" y="5301208"/>
            <a:ext cx="2880320" cy="620616"/>
          </a:xfrm>
          <a:prstGeom prst="rect">
            <a:avLst/>
          </a:prstGeom>
        </p:spPr>
        <p:txBody>
          <a:bodyPr tIns="0" rIns="45720" bIns="0">
            <a:normAutofit fontScale="85000" lnSpcReduction="10000"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 Tudor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Timothy.tudor@sm.uwtsd.ac.uk</a:t>
            </a: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23528" y="5301208"/>
            <a:ext cx="3240360" cy="648072"/>
          </a:xfrm>
          <a:prstGeom prst="rect">
            <a:avLst/>
          </a:prstGeom>
        </p:spPr>
        <p:txBody>
          <a:bodyPr tIns="0" rIns="45720" bIns="0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27/08/10</a:t>
            </a: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18"/>
    </mc:Choice>
    <mc:Fallback xmlns="">
      <p:transition advTm="3618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9222" name="TextBox 7"/>
          <p:cNvSpPr txBox="1">
            <a:spLocks noChangeArrowheads="1"/>
          </p:cNvSpPr>
          <p:nvPr/>
        </p:nvSpPr>
        <p:spPr bwMode="auto">
          <a:xfrm>
            <a:off x="539750" y="1989138"/>
            <a:ext cx="5112370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smtClean="0">
                <a:latin typeface="Corbel" pitchFamily="34" charset="0"/>
              </a:rPr>
              <a:t>A vehicle has the following properties;</a:t>
            </a:r>
          </a:p>
          <a:p>
            <a:endParaRPr lang="en-GB" dirty="0">
              <a:latin typeface="Corbel" pitchFamily="34" charset="0"/>
            </a:endParaRPr>
          </a:p>
          <a:p>
            <a:r>
              <a:rPr lang="en-GB" dirty="0" smtClean="0">
                <a:latin typeface="Corbel" pitchFamily="34" charset="0"/>
              </a:rPr>
              <a:t>Mass = 550Kg</a:t>
            </a:r>
          </a:p>
          <a:p>
            <a:r>
              <a:rPr lang="en-GB" dirty="0" smtClean="0">
                <a:latin typeface="Corbel" pitchFamily="34" charset="0"/>
              </a:rPr>
              <a:t>Static coefficient of friction = 1.2</a:t>
            </a:r>
          </a:p>
          <a:p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latin typeface="Corbel" pitchFamily="34" charset="0"/>
              </a:rPr>
              <a:t>Estimate the maximum speed at which this vehicle could travel around a corner of radius 120m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04864"/>
            <a:ext cx="3021263" cy="2914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39750" y="4293096"/>
            <a:ext cx="4536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Equations :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1822989" y="4323813"/>
                <a:ext cx="1028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𝐹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𝑚𝑎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2989" y="4323813"/>
                <a:ext cx="102810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3095935" y="4150821"/>
                <a:ext cx="92987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𝑎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𝑣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935" y="4150821"/>
                <a:ext cx="929870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4283968" y="4323813"/>
                <a:ext cx="981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𝐹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𝜇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4323813"/>
                <a:ext cx="98110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98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611560" y="4883623"/>
                <a:ext cx="42961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𝐹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𝜇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=1.2×</m:t>
                      </m:r>
                      <m:d>
                        <m:d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9.81×550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=6474.6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𝑁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883623"/>
                <a:ext cx="429617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98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611560" y="5252955"/>
                <a:ext cx="2343077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𝑎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𝐹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=11.77 </m:t>
                      </m:r>
                      <m:r>
                        <a:rPr lang="en-GB" b="0" i="1" smtClean="0">
                          <a:latin typeface="Cambria Math"/>
                        </a:rPr>
                        <m:t>𝑚</m:t>
                      </m:r>
                      <m:r>
                        <a:rPr lang="en-GB" b="0" i="1" smtClean="0">
                          <a:latin typeface="Cambria Math"/>
                        </a:rPr>
                        <m:t>/</m:t>
                      </m:r>
                      <m:r>
                        <a:rPr lang="en-GB" b="0" i="1" smtClean="0">
                          <a:latin typeface="Cambria Math"/>
                        </a:rPr>
                        <m:t>𝑠</m:t>
                      </m:r>
                      <m:r>
                        <a:rPr lang="en-GB" b="0" i="1" baseline="30000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en-GB" baseline="30000" dirty="0"/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252955"/>
                <a:ext cx="2343077" cy="61087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2771800" y="5404167"/>
                <a:ext cx="925766" cy="4392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=1.2</m:t>
                      </m:r>
                      <m:r>
                        <a:rPr lang="en-GB" b="0" i="1" smtClean="0">
                          <a:latin typeface="Cambria Math"/>
                        </a:rPr>
                        <m:t>𝐺</m:t>
                      </m:r>
                    </m:oMath>
                  </m:oMathPara>
                </a14:m>
                <a:endParaRPr lang="en-GB" baseline="30000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5404167"/>
                <a:ext cx="925766" cy="4392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763960" y="5843377"/>
                <a:ext cx="420410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𝑣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</a:rPr>
                          <m:t>𝑎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×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</m:rad>
                    <m:r>
                      <a:rPr lang="en-GB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</a:rPr>
                          <m:t>11.77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×120</m:t>
                        </m:r>
                      </m:e>
                    </m:rad>
                    <m:r>
                      <a:rPr lang="en-GB" b="0" i="1" smtClean="0">
                        <a:latin typeface="Cambria Math"/>
                      </a:rPr>
                      <m:t>=37.6 </m:t>
                    </m:r>
                    <m:r>
                      <a:rPr lang="en-GB" b="0" i="1" smtClean="0">
                        <a:latin typeface="Cambria Math"/>
                      </a:rPr>
                      <m:t>𝑚</m:t>
                    </m:r>
                    <m:r>
                      <a:rPr lang="en-GB" b="0" i="1" smtClean="0">
                        <a:latin typeface="Cambria Math"/>
                      </a:rPr>
                      <m:t>/</m:t>
                    </m:r>
                    <m:r>
                      <a:rPr lang="en-GB" b="0" i="1" smtClean="0">
                        <a:latin typeface="Cambria Math"/>
                      </a:rPr>
                      <m:t>𝑠</m:t>
                    </m:r>
                  </m:oMath>
                </a14:m>
                <a:r>
                  <a:rPr lang="en-GB" baseline="30000" dirty="0" smtClean="0"/>
                  <a:t> </a:t>
                </a:r>
                <a:endParaRPr lang="en-GB" baseline="30000" dirty="0"/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960" y="5843377"/>
                <a:ext cx="4204100" cy="401970"/>
              </a:xfrm>
              <a:prstGeom prst="rect">
                <a:avLst/>
              </a:prstGeom>
              <a:blipFill rotWithShape="1">
                <a:blip r:embed="rId11"/>
                <a:stretch>
                  <a:fillRect b="-13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/>
              <p:cNvSpPr txBox="1"/>
              <p:nvPr/>
            </p:nvSpPr>
            <p:spPr>
              <a:xfrm>
                <a:off x="5024199" y="5871675"/>
                <a:ext cx="1974964" cy="362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=84</m:t>
                      </m:r>
                      <m:r>
                        <a:rPr lang="en-GB" b="0" i="1" smtClean="0">
                          <a:latin typeface="Cambria Math"/>
                        </a:rPr>
                        <m:t>𝑚𝑝h</m:t>
                      </m:r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𝑎𝑝𝑝𝑟𝑜𝑥</m:t>
                      </m:r>
                    </m:oMath>
                  </m:oMathPara>
                </a14:m>
                <a:endParaRPr lang="en-GB" baseline="30000" dirty="0"/>
              </a:p>
            </p:txBody>
          </p:sp>
        </mc:Choice>
        <mc:Fallback xmlns="">
          <p:sp>
            <p:nvSpPr>
              <p:cNvPr id="20" name="TextBox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199" y="5871675"/>
                <a:ext cx="1974964" cy="362984"/>
              </a:xfrm>
              <a:prstGeom prst="rect">
                <a:avLst/>
              </a:prstGeom>
              <a:blipFill rotWithShape="1">
                <a:blip r:embed="rId12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/>
          <p:cNvSpPr/>
          <p:nvPr/>
        </p:nvSpPr>
        <p:spPr>
          <a:xfrm>
            <a:off x="539750" y="6430013"/>
            <a:ext cx="78486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>
                <a:latin typeface="Corbel" pitchFamily="34" charset="0"/>
              </a:rPr>
              <a:t>Do you think this is realistic? – If not why not?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2" grpId="0"/>
      <p:bldP spid="13" grpId="0"/>
      <p:bldP spid="14" grpId="0"/>
      <p:bldP spid="16" grpId="0"/>
      <p:bldP spid="18" grpId="0"/>
      <p:bldP spid="19" grpId="0"/>
      <p:bldP spid="20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9222" name="TextBox 7"/>
          <p:cNvSpPr txBox="1">
            <a:spLocks noChangeArrowheads="1"/>
          </p:cNvSpPr>
          <p:nvPr/>
        </p:nvSpPr>
        <p:spPr bwMode="auto">
          <a:xfrm>
            <a:off x="539750" y="1989138"/>
            <a:ext cx="7920682" cy="686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The vehicle will not be able to corner at this speed.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The key here is that you were given the static coefficient of friction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As the coefficient of friction is produced over 4 tyres and changes dynamically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This is due to the loading across these 4 tyres not being equal during cornering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Due to 		</a:t>
            </a:r>
            <a:r>
              <a:rPr lang="en-GB" sz="2000" b="1" dirty="0" smtClean="0">
                <a:latin typeface="Corbel" pitchFamily="34" charset="0"/>
              </a:rPr>
              <a:t>WEIGHT/LOAD TRANSFER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The predicted accelerating force will be optimistic!</a:t>
            </a:r>
          </a:p>
          <a:p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59937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Tyre Behaviour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9222" name="TextBox 7"/>
          <p:cNvSpPr txBox="1">
            <a:spLocks noChangeArrowheads="1"/>
          </p:cNvSpPr>
          <p:nvPr/>
        </p:nvSpPr>
        <p:spPr bwMode="auto">
          <a:xfrm>
            <a:off x="539750" y="1989138"/>
            <a:ext cx="792068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00" t="25000" r="11094" b="24700"/>
          <a:stretch/>
        </p:blipFill>
        <p:spPr bwMode="auto">
          <a:xfrm>
            <a:off x="411671" y="1561682"/>
            <a:ext cx="8176840" cy="5238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593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Load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9222" name="TextBox 7"/>
          <p:cNvSpPr txBox="1">
            <a:spLocks noChangeArrowheads="1"/>
          </p:cNvSpPr>
          <p:nvPr/>
        </p:nvSpPr>
        <p:spPr bwMode="auto">
          <a:xfrm>
            <a:off x="539750" y="1989138"/>
            <a:ext cx="792068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539750" y="1989138"/>
            <a:ext cx="792068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3605661"/>
              </p:ext>
            </p:extLst>
          </p:nvPr>
        </p:nvGraphicFramePr>
        <p:xfrm>
          <a:off x="845492" y="369044"/>
          <a:ext cx="7620000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7" name="Straight Arrow Connector 6"/>
          <p:cNvCxnSpPr/>
          <p:nvPr/>
        </p:nvCxnSpPr>
        <p:spPr>
          <a:xfrm>
            <a:off x="4644008" y="3284984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7"/>
              <p:cNvSpPr txBox="1">
                <a:spLocks noChangeArrowheads="1"/>
              </p:cNvSpPr>
              <p:nvPr/>
            </p:nvSpPr>
            <p:spPr bwMode="auto">
              <a:xfrm>
                <a:off x="2627784" y="4159439"/>
                <a:ext cx="4032449" cy="3942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b="1" dirty="0" smtClean="0">
                    <a:latin typeface="Corbel" pitchFamily="34" charset="0"/>
                  </a:rPr>
                  <a:t>Overall Load Transfer</a:t>
                </a:r>
              </a:p>
              <a:p>
                <a:endParaRPr lang="en-GB" dirty="0" smtClean="0">
                  <a:latin typeface="Corbel" pitchFamily="34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𝐿𝑜𝑎𝑑</m:t>
                      </m:r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𝑇𝑟𝑎𝑛𝑠𝑓𝑒𝑟</m:t>
                      </m:r>
                      <m:r>
                        <a:rPr lang="en-GB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dirty="0" smtClean="0">
                  <a:latin typeface="Corbel" pitchFamily="34" charset="0"/>
                </a:endParaRPr>
              </a:p>
              <a:p>
                <a:endParaRPr lang="en-GB" dirty="0">
                  <a:latin typeface="Corbel" pitchFamily="34" charset="0"/>
                </a:endParaRPr>
              </a:p>
              <a:p>
                <a:pPr algn="ctr"/>
                <a:r>
                  <a:rPr lang="en-GB" b="1" u="sng" dirty="0" smtClean="0">
                    <a:latin typeface="Corbel" pitchFamily="34" charset="0"/>
                  </a:rPr>
                  <a:t>Proof</a:t>
                </a:r>
                <a:endParaRPr lang="en-GB" b="1" u="sng" dirty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 smtClean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 smtClean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 smtClean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 smtClean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>
                  <a:latin typeface="Corbel" pitchFamily="34" charset="0"/>
                </a:endParaRPr>
              </a:p>
              <a:p>
                <a:pPr marL="285750" indent="-285750">
                  <a:buFont typeface="Arial" pitchFamily="34" charset="0"/>
                  <a:buChar char="•"/>
                </a:pPr>
                <a:endParaRPr lang="en-GB" dirty="0">
                  <a:latin typeface="Corbel" pitchFamily="34" charset="0"/>
                </a:endParaRPr>
              </a:p>
            </p:txBody>
          </p:sp>
        </mc:Choice>
        <mc:Fallback xmlns="">
          <p:sp>
            <p:nvSpPr>
              <p:cNvPr id="10" name="TextBox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627784" y="4159439"/>
                <a:ext cx="4032449" cy="3942233"/>
              </a:xfrm>
              <a:prstGeom prst="rect">
                <a:avLst/>
              </a:prstGeom>
              <a:blipFill rotWithShape="1">
                <a:blip r:embed="rId9"/>
                <a:stretch>
                  <a:fillRect t="-773"/>
                </a:stretch>
              </a:blip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ounded Rectangle 7"/>
          <p:cNvSpPr/>
          <p:nvPr/>
        </p:nvSpPr>
        <p:spPr>
          <a:xfrm>
            <a:off x="7308304" y="4941168"/>
            <a:ext cx="288032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8316416" y="4941168"/>
            <a:ext cx="288032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452320" y="4437112"/>
            <a:ext cx="1008112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7452320" y="5589240"/>
            <a:ext cx="100811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Flowchart: Summing Junction 13"/>
          <p:cNvSpPr/>
          <p:nvPr/>
        </p:nvSpPr>
        <p:spPr>
          <a:xfrm>
            <a:off x="7830954" y="4653136"/>
            <a:ext cx="231338" cy="162018"/>
          </a:xfrm>
          <a:prstGeom prst="flowChartSummingJuncti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8789845" y="4734146"/>
            <a:ext cx="8384" cy="73352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7946622" y="4734145"/>
            <a:ext cx="94585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319376" y="5467669"/>
            <a:ext cx="171712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7450112" y="5467669"/>
            <a:ext cx="2208" cy="26143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8460432" y="5471826"/>
            <a:ext cx="2208" cy="26143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Right Arrow 26"/>
          <p:cNvSpPr/>
          <p:nvPr/>
        </p:nvSpPr>
        <p:spPr>
          <a:xfrm>
            <a:off x="7308304" y="4653136"/>
            <a:ext cx="560750" cy="162018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ight Arrow 30"/>
          <p:cNvSpPr/>
          <p:nvPr/>
        </p:nvSpPr>
        <p:spPr>
          <a:xfrm rot="10800000">
            <a:off x="7576719" y="5422813"/>
            <a:ext cx="153997" cy="94418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ight Arrow 31"/>
          <p:cNvSpPr/>
          <p:nvPr/>
        </p:nvSpPr>
        <p:spPr>
          <a:xfrm rot="10800000">
            <a:off x="8490233" y="5404010"/>
            <a:ext cx="153997" cy="109031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7020272" y="45091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7869054" y="557463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8805158" y="48784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12863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Load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571078" y="2204864"/>
            <a:ext cx="7920682" cy="686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Most basic load transfer calculation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BUT is always the total load transfer for the car irrespective of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Suspension design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Damping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Driving style</a:t>
            </a:r>
            <a:endParaRPr lang="en-GB" sz="2000" dirty="0">
              <a:latin typeface="Corbe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en-GB" sz="2000" dirty="0" smtClean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However this load transfer  can be further broken down into 2/3 elements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latin typeface="Corbe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latin typeface="Corbel" pitchFamily="34" charset="0"/>
              </a:rPr>
              <a:t>To explain these it helps to understand kinematic roll centres</a:t>
            </a:r>
          </a:p>
          <a:p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Corbe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04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Mine Cart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1628775"/>
            <a:ext cx="2089150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8038" y="3429000"/>
            <a:ext cx="220186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8038" y="5097463"/>
            <a:ext cx="208756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125" y="1679575"/>
            <a:ext cx="2319338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588" y="5049838"/>
            <a:ext cx="20875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025" y="3284538"/>
            <a:ext cx="2046288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Straight Arrow Connector 15"/>
          <p:cNvCxnSpPr/>
          <p:nvPr/>
        </p:nvCxnSpPr>
        <p:spPr>
          <a:xfrm rot="10800000" flipV="1">
            <a:off x="4500563" y="2276475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987675" y="3213100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643438" y="3213100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2987675" y="4868863"/>
            <a:ext cx="576263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643438" y="4868863"/>
            <a:ext cx="576262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2987675" y="6524625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4643438" y="6524625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10800000" flipV="1">
            <a:off x="4500563" y="3933825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10800000" flipV="1">
            <a:off x="4500563" y="5589588"/>
            <a:ext cx="576262" cy="1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10800000" flipV="1">
            <a:off x="7812088" y="2276475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6300788" y="3213100"/>
            <a:ext cx="574675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7956550" y="3213100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6372225" y="4797425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8027988" y="4797425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rot="10800000" flipV="1">
            <a:off x="7885113" y="3860800"/>
            <a:ext cx="574675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6372225" y="6524625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7956550" y="6524625"/>
            <a:ext cx="576263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rot="10800000" flipV="1">
            <a:off x="7885113" y="5589588"/>
            <a:ext cx="574675" cy="1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267" name="TextBox 34"/>
          <p:cNvSpPr txBox="1">
            <a:spLocks noChangeArrowheads="1"/>
          </p:cNvSpPr>
          <p:nvPr/>
        </p:nvSpPr>
        <p:spPr bwMode="auto">
          <a:xfrm>
            <a:off x="250825" y="2565400"/>
            <a:ext cx="2449513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3 Mine Cart Designs travel around the same RH corner.</a:t>
            </a:r>
          </a:p>
          <a:p>
            <a:endParaRPr lang="en-GB">
              <a:latin typeface="Corbel" pitchFamily="34" charset="0"/>
            </a:endParaRPr>
          </a:p>
          <a:p>
            <a:r>
              <a:rPr lang="en-GB">
                <a:latin typeface="Corbel" pitchFamily="34" charset="0"/>
              </a:rPr>
              <a:t>Each design has it’s hopper pivot in a different location and 3 different responses may be observed.</a:t>
            </a:r>
          </a:p>
        </p:txBody>
      </p:sp>
      <p:sp>
        <p:nvSpPr>
          <p:cNvPr id="41" name="Circular Arrow 40"/>
          <p:cNvSpPr/>
          <p:nvPr/>
        </p:nvSpPr>
        <p:spPr>
          <a:xfrm rot="15977777">
            <a:off x="4452937" y="1430338"/>
            <a:ext cx="601663" cy="757238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6361099"/>
              <a:gd name="adj5" fmla="val 12500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chemeClr val="tx1"/>
              </a:solidFill>
            </a:endParaRPr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224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4489"/>
    </mc:Choice>
    <mc:Fallback xmlns="">
      <p:transition advTm="124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Roll Centre Construction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6375" y="2636838"/>
            <a:ext cx="6119813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8875" y="2349500"/>
            <a:ext cx="6869113" cy="287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813" y="2492375"/>
            <a:ext cx="6840537" cy="272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550" y="2492375"/>
            <a:ext cx="7596188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2988" y="2420938"/>
            <a:ext cx="756602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2988" y="2492375"/>
            <a:ext cx="7777162" cy="27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/>
          <p:nvPr/>
        </p:nvSpPr>
        <p:spPr>
          <a:xfrm>
            <a:off x="2051050" y="4076700"/>
            <a:ext cx="144463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7164388" y="4076700"/>
            <a:ext cx="144462" cy="14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643438" y="4581525"/>
            <a:ext cx="73025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B381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7092950" y="3716338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I.C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1763713" y="3716338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I.C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427538" y="4724400"/>
            <a:ext cx="1081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R.C</a:t>
            </a:r>
          </a:p>
        </p:txBody>
      </p:sp>
      <p:sp>
        <p:nvSpPr>
          <p:cNvPr id="11279" name="TextBox 16"/>
          <p:cNvSpPr txBox="1">
            <a:spLocks noChangeArrowheads="1"/>
          </p:cNvSpPr>
          <p:nvPr/>
        </p:nvSpPr>
        <p:spPr bwMode="auto">
          <a:xfrm>
            <a:off x="539750" y="1773238"/>
            <a:ext cx="4464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For double A-arm suspension system.....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4017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2259"/>
    </mc:Choice>
    <mc:Fallback xmlns="">
      <p:transition advTm="92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Roll Centre Construction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2291" name="TextBox 16"/>
          <p:cNvSpPr txBox="1">
            <a:spLocks noChangeArrowheads="1"/>
          </p:cNvSpPr>
          <p:nvPr/>
        </p:nvSpPr>
        <p:spPr bwMode="auto">
          <a:xfrm>
            <a:off x="539750" y="1557338"/>
            <a:ext cx="4464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orbel" pitchFamily="34" charset="0"/>
              </a:rPr>
              <a:t>For other suspension system layouts.....</a:t>
            </a:r>
          </a:p>
        </p:txBody>
      </p:sp>
      <p:pic>
        <p:nvPicPr>
          <p:cNvPr id="12292" name="Picture 17" descr="scan000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1989138"/>
            <a:ext cx="3384550" cy="454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19" descr="scan0010.jpg"/>
          <p:cNvPicPr>
            <a:picLocks noChangeAspect="1"/>
          </p:cNvPicPr>
          <p:nvPr/>
        </p:nvPicPr>
        <p:blipFill>
          <a:blip r:embed="rId4" cstate="print"/>
          <a:srcRect b="33521"/>
          <a:stretch>
            <a:fillRect/>
          </a:stretch>
        </p:blipFill>
        <p:spPr bwMode="auto">
          <a:xfrm>
            <a:off x="5219700" y="2060575"/>
            <a:ext cx="2736850" cy="194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08316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2355"/>
    </mc:Choice>
    <mc:Fallback xmlns="">
      <p:transition advTm="32355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Roll Centre Migration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287338" y="2133600"/>
            <a:ext cx="3563937" cy="3887788"/>
          </a:xfrm>
        </p:spPr>
        <p:txBody>
          <a:bodyPr rtlCol="0">
            <a:normAutofit fontScale="775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Roll Centre Migration :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As soon as a vehicle begins to roll, the roll centre may move both vertically and laterally.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A roll centre which migrates significantly can make the vehicle unstable and unpredictable. 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1773238"/>
            <a:ext cx="4533900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0466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688261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9499"/>
    </mc:Choice>
    <mc:Fallback xmlns="">
      <p:transition advTm="39499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Effect on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3" y="1700213"/>
            <a:ext cx="4895850" cy="4391025"/>
          </a:xfrm>
        </p:spPr>
        <p:txBody>
          <a:bodyPr rtlCol="0">
            <a:normAutofit fontScale="550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3 types of weight transfer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Un-sprung mass weight transfer (Not effected by RC Height)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Sprung mass weight transfer</a:t>
            </a:r>
          </a:p>
          <a:p>
            <a:pPr marL="996696" lvl="2" eaLnBrk="1" fontAlgn="auto" hangingPunct="1"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 smtClean="0"/>
              <a:t>Geometric/Non elastic – Due to lat force applied at roll centre, reacted by suspension linkages. Doesn’t induce body roll and therefore occurs instantly.</a:t>
            </a:r>
          </a:p>
          <a:p>
            <a:pPr marL="996696" lvl="2" eaLnBrk="1" fontAlgn="auto" hangingPunct="1"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dirty="0" smtClean="0"/>
              <a:t>Elastic – Due to the component of the lateral force applied at the suspended mass </a:t>
            </a:r>
            <a:r>
              <a:rPr lang="en-GB" dirty="0" err="1" smtClean="0"/>
              <a:t>CoG</a:t>
            </a:r>
            <a:r>
              <a:rPr lang="en-GB" dirty="0" smtClean="0"/>
              <a:t>.  Induces body roll and acts through springs, dampers and anti-roll bars. Takes time to build up.</a:t>
            </a:r>
          </a:p>
          <a:p>
            <a:pPr marL="996696" lvl="2" eaLnBrk="1" fontAlgn="auto" hangingPunct="1"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The closer the RC to the sprung mass </a:t>
            </a:r>
            <a:r>
              <a:rPr lang="en-GB" dirty="0" err="1" smtClean="0"/>
              <a:t>CoG</a:t>
            </a:r>
            <a:r>
              <a:rPr lang="en-GB" dirty="0" smtClean="0"/>
              <a:t>, the smaller the roll couple and thus the smaller the roll angle and vice versa.</a:t>
            </a:r>
          </a:p>
          <a:p>
            <a:pPr marL="996696" lvl="2" eaLnBrk="1" fontAlgn="auto" hangingPunct="1"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Roll centre position does not have a significant effect on the total amount of weight transfer. See diagrams on right.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</p:txBody>
      </p:sp>
      <p:pic>
        <p:nvPicPr>
          <p:cNvPr id="14340" name="Picture 3" descr="scan0002.jpg"/>
          <p:cNvPicPr>
            <a:picLocks noChangeAspect="1"/>
          </p:cNvPicPr>
          <p:nvPr/>
        </p:nvPicPr>
        <p:blipFill>
          <a:blip r:embed="rId3" cstate="print"/>
          <a:srcRect r="7059"/>
          <a:stretch>
            <a:fillRect/>
          </a:stretch>
        </p:blipFill>
        <p:spPr bwMode="auto">
          <a:xfrm>
            <a:off x="5795963" y="1773238"/>
            <a:ext cx="2879725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4724400"/>
            <a:ext cx="2303462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8363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3334"/>
    </mc:Choice>
    <mc:Fallback xmlns="">
      <p:transition advTm="143334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Effect on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3860800"/>
            <a:ext cx="15398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5825" y="3868738"/>
            <a:ext cx="15398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1773238"/>
            <a:ext cx="171132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5" cstate="print"/>
          <a:srcRect t="12091"/>
          <a:stretch>
            <a:fillRect/>
          </a:stretch>
        </p:blipFill>
        <p:spPr bwMode="auto">
          <a:xfrm>
            <a:off x="5292725" y="5157788"/>
            <a:ext cx="1847850" cy="114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6" cstate="print"/>
          <a:srcRect t="10091"/>
          <a:stretch>
            <a:fillRect/>
          </a:stretch>
        </p:blipFill>
        <p:spPr bwMode="auto">
          <a:xfrm>
            <a:off x="6948488" y="5084763"/>
            <a:ext cx="1862137" cy="128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395288" y="1628775"/>
            <a:ext cx="4897437" cy="4895850"/>
          </a:xfrm>
        </p:spPr>
        <p:txBody>
          <a:bodyPr rtlCol="0">
            <a:normAutofit fontScale="550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Roll centre height has effect on ratio of geometric to elastic WT. 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High RC = More geometric, instant WT = Quick turn in.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Low RC = Larger roll couple, more elastic WT, less geometric WT = Slow/Lazy turn in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RC on </a:t>
            </a:r>
            <a:r>
              <a:rPr lang="en-GB" dirty="0" err="1" smtClean="0"/>
              <a:t>CoG</a:t>
            </a:r>
            <a:r>
              <a:rPr lang="en-GB" dirty="0" smtClean="0"/>
              <a:t> -&gt; Elastic WT = 0, Sprung WT = Geometric Weight Transfer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RC on floor -&gt; Geometric WT = 0, Sprung WT = Elastic Weight Transfer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RC below floor -&gt; Geometric WT loads inside, unloads outside wheel but elastic WT increases by same amount.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RC Above </a:t>
            </a:r>
            <a:r>
              <a:rPr lang="en-GB" dirty="0" err="1" smtClean="0"/>
              <a:t>CoG</a:t>
            </a:r>
            <a:r>
              <a:rPr lang="en-GB" dirty="0" smtClean="0"/>
              <a:t> -&gt; Elastic WT loads inside, unloads outside wheel, but geometric increased by same amount to maintain overall WT.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</p:txBody>
      </p:sp>
      <p:pic>
        <p:nvPicPr>
          <p:cNvPr id="15369" name="Picture 10"/>
          <p:cNvPicPr>
            <a:picLocks noChangeAspect="1" noChangeArrowheads="1"/>
          </p:cNvPicPr>
          <p:nvPr/>
        </p:nvPicPr>
        <p:blipFill>
          <a:blip r:embed="rId7" cstate="print"/>
          <a:srcRect b="13602"/>
          <a:stretch>
            <a:fillRect/>
          </a:stretch>
        </p:blipFill>
        <p:spPr bwMode="auto">
          <a:xfrm>
            <a:off x="5435600" y="2852738"/>
            <a:ext cx="33051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19925" y="1773238"/>
            <a:ext cx="15240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50404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2399"/>
    </mc:Choice>
    <mc:Fallback xmlns="">
      <p:transition advTm="92399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1863" y="1989138"/>
            <a:ext cx="252095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Jacking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263" y="3860800"/>
            <a:ext cx="3806825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Straight Arrow Connector 4"/>
          <p:cNvCxnSpPr/>
          <p:nvPr/>
        </p:nvCxnSpPr>
        <p:spPr>
          <a:xfrm>
            <a:off x="5508625" y="2852738"/>
            <a:ext cx="576263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7956550" y="5157788"/>
            <a:ext cx="20955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5148263" y="5157788"/>
            <a:ext cx="42545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16200000" flipV="1">
            <a:off x="6734969" y="5082382"/>
            <a:ext cx="287337" cy="63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5400000">
            <a:off x="6767513" y="4832350"/>
            <a:ext cx="2174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10800000">
            <a:off x="6875463" y="4508500"/>
            <a:ext cx="649287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468313" y="1700213"/>
            <a:ext cx="4391025" cy="4681537"/>
          </a:xfrm>
        </p:spPr>
        <p:txBody>
          <a:bodyPr rtlCol="0">
            <a:normAutofit fontScale="70000" lnSpcReduction="2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The roll centre position of a suspension system will also effect the tendency of a suspension system to raise or lower the chassis during cornering. This phenomenon is called jacking.  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A RC which is above ground level will result in the chassis being raised (jacking) during cornering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A RC which is below the ground will result in the chassis being lowered (anti jacking) during cornering 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6659563" y="2349500"/>
            <a:ext cx="649287" cy="2159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 flipH="1" flipV="1">
            <a:off x="5949156" y="3059907"/>
            <a:ext cx="422275" cy="79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8459788" y="2133600"/>
            <a:ext cx="57626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8253413" y="1906588"/>
            <a:ext cx="422275" cy="95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17" name="Picture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88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2181"/>
    </mc:Choice>
    <mc:Fallback xmlns="">
      <p:transition advTm="82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Roll Axis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4825"/>
            <a:ext cx="8002588" cy="646113"/>
          </a:xfrm>
        </p:spPr>
        <p:txBody>
          <a:bodyPr rtlCol="0">
            <a:no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 smtClean="0"/>
              <a:t>The roll axis is simply a line drawn through the front and rear roll centres. 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000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000" dirty="0" smtClean="0"/>
              <a:t>The suspended mass rolls about this axis.</a:t>
            </a:r>
            <a:endParaRPr lang="en-GB" sz="2000" dirty="0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284984"/>
            <a:ext cx="5476875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1606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7878"/>
    </mc:Choice>
    <mc:Fallback xmlns="">
      <p:transition advTm="1787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4.7|18.8|61.1|1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7.1|17.4|4.1|24.1|1.3|11.8|6.8|6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4|8.2|7.8|15.7|1.4|20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1165</TotalTime>
  <Words>1055</Words>
  <Application>Microsoft Office PowerPoint</Application>
  <PresentationFormat>On-screen Show (4:3)</PresentationFormat>
  <Paragraphs>235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Module</vt:lpstr>
      <vt:lpstr>Introduction</vt:lpstr>
      <vt:lpstr>Introduction</vt:lpstr>
      <vt:lpstr>Introduction</vt:lpstr>
      <vt:lpstr>Tyre Behaviour</vt:lpstr>
      <vt:lpstr>Load transfer</vt:lpstr>
      <vt:lpstr>Load Transfer</vt:lpstr>
      <vt:lpstr>Mine Cart</vt:lpstr>
      <vt:lpstr>Roll Centre Construction</vt:lpstr>
      <vt:lpstr>Roll Centre Construction</vt:lpstr>
      <vt:lpstr>Roll Centre Migration</vt:lpstr>
      <vt:lpstr>Effect on Weight Transfer</vt:lpstr>
      <vt:lpstr>Effect on Weight Transfer</vt:lpstr>
      <vt:lpstr>Jacking</vt:lpstr>
      <vt:lpstr>Roll Axis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Roll Centres</dc:title>
  <dc:creator>Kerry Plush</dc:creator>
  <cp:lastModifiedBy>Tudor, Timothy</cp:lastModifiedBy>
  <cp:revision>33</cp:revision>
  <dcterms:created xsi:type="dcterms:W3CDTF">2010-08-24T09:38:18Z</dcterms:created>
  <dcterms:modified xsi:type="dcterms:W3CDTF">2014-10-01T10:03:48Z</dcterms:modified>
</cp:coreProperties>
</file>