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711" autoAdjust="0"/>
    <p:restoredTop sz="94668" autoAdjust="0"/>
  </p:normalViewPr>
  <p:slideViewPr>
    <p:cSldViewPr snapToGrid="0" snapToObjects="1" showGuides="1">
      <p:cViewPr>
        <p:scale>
          <a:sx n="25" d="100"/>
          <a:sy n="25" d="100"/>
        </p:scale>
        <p:origin x="222" y="3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7/31/2026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7/30/2026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5397443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Charity Amihere</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a:t>
            </a:r>
            <a:r>
              <a:rPr lang="en-GB" sz="5400">
                <a:latin typeface="Arial" panose="020B0604020202020204" pitchFamily="34" charset="0"/>
                <a:cs typeface="Arial" panose="020B0604020202020204" pitchFamily="34" charset="0"/>
              </a:rPr>
              <a:t>number 2336795</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affirm that no form of artificial intelligence was used in the process of carrying out this research and preparing this assignment. I affirm that no content produced using artificial intelligence has been used to present my own work. I affirm that I keep copies of my drafts, notes, and other material used, which can be supplied for evidence, if necessary.</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8309945"/>
          </a:xfrm>
        </p:spPr>
        <p:txBody>
          <a:bodyPr/>
          <a:lstStyle/>
          <a:p>
            <a:pPr algn="just"/>
            <a:r>
              <a:rPr lang="en-GB" sz="4800" kern="100" dirty="0">
                <a:latin typeface="Aptos" panose="020B0004020202020204" pitchFamily="34" charset="0"/>
                <a:ea typeface="Aptos" panose="020B0004020202020204" pitchFamily="34" charset="0"/>
              </a:rPr>
              <a:t>Social Anxiety Disorder (SAD) is characterized by exaggerated fear in several social settings, including interacting with others, being observed when engaged in an activity, such as eating or drinking, or performing, like making a speech. Individuals are afraid of embarrassing themselves in front of others (WHO, 2022).</a:t>
            </a:r>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3607299"/>
            <a:ext cx="1007724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3110199"/>
            <a:ext cx="10038660" cy="923322"/>
          </a:xfrm>
        </p:spPr>
        <p:txBody>
          <a:bodyPr/>
          <a:lstStyle/>
          <a:p>
            <a:r>
              <a:rPr lang="en-GB" sz="4800" dirty="0">
                <a:latin typeface="Aptos" panose="020B0004020202020204" pitchFamily="34" charset="0"/>
              </a:rPr>
              <a:t>Causes, Symptoms, Diagnosis</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6105808"/>
            <a:ext cx="10048874" cy="24948086"/>
          </a:xfrm>
        </p:spPr>
        <p:txBody>
          <a:bodyPr/>
          <a:lstStyle/>
          <a:p>
            <a:r>
              <a:rPr lang="en-GB" sz="4800" b="1" kern="100" dirty="0">
                <a:latin typeface="Aptos" panose="020B0004020202020204" pitchFamily="34" charset="0"/>
                <a:ea typeface="Aptos" panose="020B0004020202020204" pitchFamily="34" charset="0"/>
              </a:rPr>
              <a:t>Before the 18th Century</a:t>
            </a:r>
          </a:p>
          <a:p>
            <a:pPr marL="685800" indent="-685800">
              <a:buFont typeface="Arial" panose="020B0604020202020204" pitchFamily="34" charset="0"/>
              <a:buChar char="•"/>
            </a:pPr>
            <a:r>
              <a:rPr lang="en-GB" sz="4800" kern="100" dirty="0">
                <a:latin typeface="Aptos" panose="020B0004020202020204" pitchFamily="34" charset="0"/>
                <a:ea typeface="Aptos" panose="020B0004020202020204" pitchFamily="34" charset="0"/>
              </a:rPr>
              <a:t>Viewed as “bashfulness” or a manifestation of weakness of character;</a:t>
            </a:r>
          </a:p>
          <a:p>
            <a:pPr marL="685800" indent="-685800">
              <a:buFont typeface="Arial" panose="020B0604020202020204" pitchFamily="34" charset="0"/>
              <a:buChar char="•"/>
            </a:pPr>
            <a:r>
              <a:rPr lang="en-GB" sz="4800" kern="100" dirty="0">
                <a:latin typeface="Aptos" panose="020B0004020202020204" pitchFamily="34" charset="0"/>
                <a:ea typeface="Aptos" panose="020B0004020202020204" pitchFamily="34" charset="0"/>
              </a:rPr>
              <a:t>Little differentiation between social anxiety and moral deficiency.</a:t>
            </a:r>
          </a:p>
          <a:p>
            <a:r>
              <a:rPr lang="en-GB" sz="4800" b="1" kern="100" dirty="0">
                <a:latin typeface="Aptos" panose="020B0004020202020204" pitchFamily="34" charset="0"/>
                <a:ea typeface="Aptos" panose="020B0004020202020204" pitchFamily="34" charset="0"/>
              </a:rPr>
              <a:t>19th Century</a:t>
            </a:r>
          </a:p>
          <a:p>
            <a:pPr marL="685800" indent="-685800">
              <a:buFont typeface="Arial" panose="020B0604020202020204" pitchFamily="34" charset="0"/>
              <a:buChar char="•"/>
            </a:pPr>
            <a:r>
              <a:rPr lang="en-GB" sz="4800" kern="100" dirty="0">
                <a:latin typeface="Aptos" panose="020B0004020202020204" pitchFamily="34" charset="0"/>
                <a:ea typeface="Aptos" panose="020B0004020202020204" pitchFamily="34" charset="0"/>
              </a:rPr>
              <a:t>Westphal (1871) - “agoraphobia,” but distinguished from social anxiety.</a:t>
            </a:r>
          </a:p>
          <a:p>
            <a:pPr marL="685800" indent="-685800">
              <a:buFont typeface="Arial" panose="020B0604020202020204" pitchFamily="34" charset="0"/>
              <a:buChar char="•"/>
            </a:pPr>
            <a:r>
              <a:rPr lang="en-GB" sz="4800" kern="100" dirty="0">
                <a:latin typeface="Aptos" panose="020B0004020202020204" pitchFamily="34" charset="0"/>
                <a:ea typeface="Aptos" panose="020B0004020202020204" pitchFamily="34" charset="0"/>
              </a:rPr>
              <a:t>Freud: anxiety as a manifestation of unconscious struggle.</a:t>
            </a:r>
          </a:p>
          <a:p>
            <a:r>
              <a:rPr lang="en-GB" sz="4800" b="1" kern="100" dirty="0">
                <a:latin typeface="Aptos" panose="020B0004020202020204" pitchFamily="34" charset="0"/>
                <a:ea typeface="Aptos" panose="020B0004020202020204" pitchFamily="34" charset="0"/>
              </a:rPr>
              <a:t>20th Century</a:t>
            </a:r>
          </a:p>
          <a:p>
            <a:r>
              <a:rPr lang="en-GB" sz="4800" b="1" kern="100" dirty="0">
                <a:latin typeface="Aptos" panose="020B0004020202020204" pitchFamily="34" charset="0"/>
                <a:ea typeface="Aptos" panose="020B0004020202020204" pitchFamily="34" charset="0"/>
              </a:rPr>
              <a:t>1966: </a:t>
            </a:r>
            <a:r>
              <a:rPr lang="en-GB" sz="4800" kern="100" dirty="0">
                <a:latin typeface="Aptos" panose="020B0004020202020204" pitchFamily="34" charset="0"/>
                <a:ea typeface="Aptos" panose="020B0004020202020204" pitchFamily="34" charset="0"/>
              </a:rPr>
              <a:t>Marks &amp; Gelder define “social phobia” as a syndrome.</a:t>
            </a:r>
          </a:p>
          <a:p>
            <a:r>
              <a:rPr lang="en-GB" sz="4800" b="1" kern="100" dirty="0">
                <a:latin typeface="Aptos" panose="020B0004020202020204" pitchFamily="34" charset="0"/>
                <a:ea typeface="Aptos" panose="020B0004020202020204" pitchFamily="34" charset="0"/>
              </a:rPr>
              <a:t>1980: </a:t>
            </a:r>
            <a:r>
              <a:rPr lang="en-GB" sz="4800" kern="100" dirty="0">
                <a:latin typeface="Aptos" panose="020B0004020202020204" pitchFamily="34" charset="0"/>
                <a:ea typeface="Aptos" panose="020B0004020202020204" pitchFamily="34" charset="0"/>
              </a:rPr>
              <a:t>inclusion of Social Phobia in the DSM-III.</a:t>
            </a:r>
          </a:p>
          <a:p>
            <a:pPr marL="685800" indent="-685800">
              <a:buFont typeface="Arial" panose="020B0604020202020204" pitchFamily="34" charset="0"/>
              <a:buChar char="•"/>
            </a:pPr>
            <a:r>
              <a:rPr lang="en-GB" sz="4800" b="1" kern="100" dirty="0">
                <a:latin typeface="Aptos" panose="020B0004020202020204" pitchFamily="34" charset="0"/>
                <a:ea typeface="Aptos" panose="020B0004020202020204" pitchFamily="34" charset="0"/>
              </a:rPr>
              <a:t>Medication: </a:t>
            </a:r>
            <a:r>
              <a:rPr lang="en-GB" sz="4800" kern="100" dirty="0">
                <a:latin typeface="Aptos" panose="020B0004020202020204" pitchFamily="34" charset="0"/>
                <a:ea typeface="Aptos" panose="020B0004020202020204" pitchFamily="34" charset="0"/>
              </a:rPr>
              <a:t>MAOIs, benzodiazepines, SSRI.</a:t>
            </a:r>
          </a:p>
          <a:p>
            <a:r>
              <a:rPr lang="en-GB" sz="4800" b="1" kern="100" dirty="0">
                <a:latin typeface="Aptos" panose="020B0004020202020204" pitchFamily="34" charset="0"/>
                <a:ea typeface="Aptos" panose="020B0004020202020204" pitchFamily="34" charset="0"/>
              </a:rPr>
              <a:t>Historical Approaches to Treatment </a:t>
            </a:r>
          </a:p>
          <a:p>
            <a:r>
              <a:rPr lang="en-GB" sz="4800" b="1" kern="100" dirty="0">
                <a:latin typeface="Aptos" panose="020B0004020202020204" pitchFamily="34" charset="0"/>
                <a:ea typeface="Aptos" panose="020B0004020202020204" pitchFamily="34" charset="0"/>
              </a:rPr>
              <a:t>Critical Evaluation</a:t>
            </a:r>
          </a:p>
          <a:p>
            <a:r>
              <a:rPr lang="en-GB" sz="4800" kern="100" dirty="0">
                <a:latin typeface="Aptos" panose="020B0004020202020204" pitchFamily="34" charset="0"/>
                <a:ea typeface="Aptos" panose="020B0004020202020204" pitchFamily="34" charset="0"/>
              </a:rPr>
              <a:t>- Hydrotherapy, isolation: invasive, stigmatized treatments.</a:t>
            </a:r>
          </a:p>
          <a:p>
            <a:r>
              <a:rPr lang="en-GB" sz="4800" b="1" kern="100" dirty="0">
                <a:latin typeface="Aptos" panose="020B0004020202020204" pitchFamily="34" charset="0"/>
                <a:ea typeface="Aptos" panose="020B0004020202020204" pitchFamily="34" charset="0"/>
              </a:rPr>
              <a:t>ECT: </a:t>
            </a:r>
            <a:r>
              <a:rPr lang="en-GB" sz="4800" kern="100" dirty="0">
                <a:latin typeface="Aptos" panose="020B0004020202020204" pitchFamily="34" charset="0"/>
                <a:ea typeface="Aptos" panose="020B0004020202020204" pitchFamily="34" charset="0"/>
              </a:rPr>
              <a:t>misuse and ethical concerns.</a:t>
            </a:r>
          </a:p>
          <a:p>
            <a:r>
              <a:rPr lang="en-GB" sz="4800" kern="100" dirty="0">
                <a:latin typeface="Aptos" panose="020B0004020202020204" pitchFamily="34" charset="0"/>
                <a:ea typeface="Aptos" panose="020B0004020202020204" pitchFamily="34" charset="0"/>
              </a:rPr>
              <a:t>Cultural Influences</a:t>
            </a:r>
          </a:p>
          <a:p>
            <a:r>
              <a:rPr lang="en-GB" sz="4800" kern="100" dirty="0">
                <a:latin typeface="Aptos" panose="020B0004020202020204" pitchFamily="34" charset="0"/>
                <a:ea typeface="Aptos" panose="020B0004020202020204" pitchFamily="34" charset="0"/>
              </a:rPr>
              <a:t>- Social anxiety less likely to be regarded as a pathology in collectivistic societies (Heimberg, 2018).</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26270303"/>
          </a:xfrm>
        </p:spPr>
        <p:txBody>
          <a:bodyPr/>
          <a:lstStyle/>
          <a:p>
            <a:r>
              <a:rPr lang="en-GB" sz="4800" dirty="0">
                <a:latin typeface="Aptos" panose="020B0004020202020204" pitchFamily="34" charset="0"/>
              </a:rPr>
              <a:t>Current services and treatments </a:t>
            </a:r>
          </a:p>
          <a:p>
            <a:pPr algn="l"/>
            <a:r>
              <a:rPr lang="en-GB" sz="4800" u="none" dirty="0">
                <a:latin typeface="Aptos" panose="020B0004020202020204" pitchFamily="34" charset="0"/>
              </a:rPr>
              <a:t>Interventions (Psychological):</a:t>
            </a:r>
          </a:p>
          <a:p>
            <a:pPr marL="685800" indent="-685800" algn="l">
              <a:buFont typeface="Arial" panose="020B0604020202020204" pitchFamily="34" charset="0"/>
              <a:buChar char="•"/>
            </a:pPr>
            <a:r>
              <a:rPr lang="en-GB" sz="4800" u="none" dirty="0">
                <a:latin typeface="Aptos" panose="020B0004020202020204" pitchFamily="34" charset="0"/>
              </a:rPr>
              <a:t>CBT: </a:t>
            </a:r>
            <a:r>
              <a:rPr lang="en-GB" sz="4800" b="0" u="none" dirty="0">
                <a:latin typeface="Aptos" panose="020B0004020202020204" pitchFamily="34" charset="0"/>
              </a:rPr>
              <a:t>first-line intervention; individual or group format (Clark et al., 2020); includes exposure and cognitive restructuring; 12-20 sessions</a:t>
            </a:r>
          </a:p>
          <a:p>
            <a:pPr marL="685800" indent="-685800" algn="l">
              <a:buFont typeface="Arial" panose="020B0604020202020204" pitchFamily="34" charset="0"/>
              <a:buChar char="•"/>
            </a:pPr>
            <a:r>
              <a:rPr lang="en-GB" sz="4800" u="none" dirty="0">
                <a:latin typeface="Aptos" panose="020B0004020202020204" pitchFamily="34" charset="0"/>
              </a:rPr>
              <a:t>ACT </a:t>
            </a:r>
            <a:r>
              <a:rPr lang="en-GB" sz="4800" b="0" u="none" dirty="0">
                <a:latin typeface="Aptos" panose="020B0004020202020204" pitchFamily="34" charset="0"/>
              </a:rPr>
              <a:t>(Glassman et al., 2019)</a:t>
            </a:r>
          </a:p>
          <a:p>
            <a:pPr algn="l"/>
            <a:r>
              <a:rPr lang="en-GB" sz="4800" u="none" dirty="0">
                <a:latin typeface="Aptos" panose="020B0004020202020204" pitchFamily="34" charset="0"/>
              </a:rPr>
              <a:t>Interventions (Pharmacological):</a:t>
            </a:r>
          </a:p>
          <a:p>
            <a:pPr marL="685800" indent="-685800" algn="l">
              <a:buFont typeface="Arial" panose="020B0604020202020204" pitchFamily="34" charset="0"/>
              <a:buChar char="•"/>
            </a:pPr>
            <a:r>
              <a:rPr lang="en-GB" sz="4800" u="none" dirty="0">
                <a:latin typeface="Aptos" panose="020B0004020202020204" pitchFamily="34" charset="0"/>
              </a:rPr>
              <a:t>SSRIs: </a:t>
            </a:r>
            <a:r>
              <a:rPr lang="en-GB" sz="4800" b="0" u="none" dirty="0">
                <a:latin typeface="Aptos" panose="020B0004020202020204" pitchFamily="34" charset="0"/>
              </a:rPr>
              <a:t>first-line intervention; superior to placebo (Bandelow et al., 2019); efficacy 50-60%</a:t>
            </a:r>
          </a:p>
          <a:p>
            <a:pPr marL="685800" indent="-685800" algn="l">
              <a:buFont typeface="Arial" panose="020B0604020202020204" pitchFamily="34" charset="0"/>
              <a:buChar char="•"/>
            </a:pPr>
            <a:r>
              <a:rPr lang="en-GB" sz="4800" b="0" u="none" dirty="0">
                <a:latin typeface="Aptos" panose="020B0004020202020204" pitchFamily="34" charset="0"/>
              </a:rPr>
              <a:t>Venlafaxine</a:t>
            </a:r>
          </a:p>
          <a:p>
            <a:pPr marL="685800" indent="-685800" algn="l">
              <a:buFont typeface="Arial" panose="020B0604020202020204" pitchFamily="34" charset="0"/>
              <a:buChar char="•"/>
            </a:pPr>
            <a:r>
              <a:rPr lang="en-GB" sz="4800" b="0" u="none" dirty="0">
                <a:latin typeface="Aptos" panose="020B0004020202020204" pitchFamily="34" charset="0"/>
              </a:rPr>
              <a:t>Beta blockers: for performance</a:t>
            </a:r>
          </a:p>
          <a:p>
            <a:pPr algn="l"/>
            <a:r>
              <a:rPr lang="en-GB" sz="4800" u="none" dirty="0">
                <a:latin typeface="Aptos" panose="020B0004020202020204" pitchFamily="34" charset="0"/>
              </a:rPr>
              <a:t>Combined Interventions:</a:t>
            </a:r>
          </a:p>
          <a:p>
            <a:pPr algn="l"/>
            <a:r>
              <a:rPr lang="en-GB" sz="4800" u="none" dirty="0">
                <a:latin typeface="Aptos" panose="020B0004020202020204" pitchFamily="34" charset="0"/>
              </a:rPr>
              <a:t>Combined medication and CBT</a:t>
            </a:r>
            <a:r>
              <a:rPr lang="en-GB" sz="4800" b="0" u="none" dirty="0">
                <a:latin typeface="Aptos" panose="020B0004020202020204" pitchFamily="34" charset="0"/>
              </a:rPr>
              <a:t>: slight superiority over monotherapy (Mayo-Wilson et al., 2019)</a:t>
            </a:r>
          </a:p>
          <a:p>
            <a:pPr algn="l"/>
            <a:r>
              <a:rPr lang="en-GB" sz="4800" u="none" dirty="0">
                <a:latin typeface="Aptos" panose="020B0004020202020204" pitchFamily="34" charset="0"/>
              </a:rPr>
              <a:t>Community Interventions:</a:t>
            </a:r>
          </a:p>
          <a:p>
            <a:pPr marL="685800" indent="-685800" algn="l">
              <a:buFont typeface="Arial" panose="020B0604020202020204" pitchFamily="34" charset="0"/>
              <a:buChar char="•"/>
            </a:pPr>
            <a:r>
              <a:rPr lang="en-GB" sz="4800" u="none" dirty="0">
                <a:latin typeface="Aptos" panose="020B0004020202020204" pitchFamily="34" charset="0"/>
              </a:rPr>
              <a:t>Tiered interventions: </a:t>
            </a:r>
            <a:r>
              <a:rPr lang="en-GB" sz="4800" b="0" u="none" dirty="0">
                <a:latin typeface="Aptos" panose="020B0004020202020204" pitchFamily="34" charset="0"/>
              </a:rPr>
              <a:t>UK IAPT; peer group support: Anxiety UK, Triumph Over Phobia</a:t>
            </a:r>
          </a:p>
          <a:p>
            <a:pPr marL="685800" indent="-685800" algn="l">
              <a:buFont typeface="Arial" panose="020B0604020202020204" pitchFamily="34" charset="0"/>
              <a:buChar char="•"/>
            </a:pPr>
            <a:r>
              <a:rPr lang="en-GB" sz="4800" u="none" dirty="0">
                <a:latin typeface="Aptos" panose="020B0004020202020204" pitchFamily="34" charset="0"/>
              </a:rPr>
              <a:t>Employment: </a:t>
            </a:r>
            <a:r>
              <a:rPr lang="en-GB" sz="4800" b="0" u="none" dirty="0">
                <a:latin typeface="Aptos" panose="020B0004020202020204" pitchFamily="34" charset="0"/>
              </a:rPr>
              <a:t>support by employer and reasonable adjustments as per Equality Act 2010</a:t>
            </a:r>
          </a:p>
          <a:p>
            <a:pPr algn="l"/>
            <a:r>
              <a:rPr lang="en-GB" sz="4800" u="none" dirty="0">
                <a:latin typeface="Aptos" panose="020B0004020202020204" pitchFamily="34" charset="0"/>
              </a:rPr>
              <a:t>Accessibility Issues:</a:t>
            </a:r>
          </a:p>
          <a:p>
            <a:pPr marL="685800" indent="-685800" algn="l">
              <a:buFont typeface="Arial" panose="020B0604020202020204" pitchFamily="34" charset="0"/>
              <a:buChar char="•"/>
            </a:pPr>
            <a:r>
              <a:rPr lang="en-GB" sz="4800" u="none" dirty="0">
                <a:latin typeface="Aptos" panose="020B0004020202020204" pitchFamily="34" charset="0"/>
              </a:rPr>
              <a:t>NHS waiting times: </a:t>
            </a:r>
            <a:r>
              <a:rPr lang="en-GB" sz="4800" b="0" u="none" dirty="0">
                <a:latin typeface="Aptos" panose="020B0004020202020204" pitchFamily="34" charset="0"/>
              </a:rPr>
              <a:t>12-18 weeks (NHS Digital, 2023)</a:t>
            </a:r>
          </a:p>
          <a:p>
            <a:pPr marL="685800" indent="-685800" algn="l">
              <a:buFont typeface="Arial" panose="020B0604020202020204" pitchFamily="34" charset="0"/>
              <a:buChar char="•"/>
            </a:pPr>
            <a:r>
              <a:rPr lang="en-GB" sz="4800" u="none" dirty="0">
                <a:latin typeface="Aptos" panose="020B0004020202020204" pitchFamily="34" charset="0"/>
              </a:rPr>
              <a:t>Inequalities: </a:t>
            </a:r>
            <a:r>
              <a:rPr lang="en-GB" sz="4800" b="0" u="none" dirty="0">
                <a:latin typeface="Aptos" panose="020B0004020202020204" pitchFamily="34" charset="0"/>
              </a:rPr>
              <a:t>ethnic minorities less likely to access treatments (</a:t>
            </a:r>
            <a:r>
              <a:rPr lang="en-GB" sz="4800" b="0" u="none" dirty="0" err="1">
                <a:latin typeface="Aptos" panose="020B0004020202020204" pitchFamily="34" charset="0"/>
              </a:rPr>
              <a:t>Soklaridis</a:t>
            </a:r>
            <a:r>
              <a:rPr lang="en-GB" sz="4800" b="0" u="none" dirty="0">
                <a:latin typeface="Aptos" panose="020B0004020202020204" pitchFamily="34" charset="0"/>
              </a:rPr>
              <a:t> et al., 2020)</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923322"/>
          </a:xfrm>
        </p:spPr>
        <p:txBody>
          <a:bodyPr/>
          <a:lstStyle/>
          <a:p>
            <a:r>
              <a:rPr lang="en-GB" sz="4800" dirty="0">
                <a:latin typeface="Aptos" panose="020B0004020202020204" pitchFamily="34" charset="0"/>
              </a:rPr>
              <a:t>Recommendations</a:t>
            </a: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8328412"/>
          </a:xfrm>
        </p:spPr>
        <p:txBody>
          <a:bodyPr/>
          <a:lstStyle/>
          <a:p>
            <a:r>
              <a:rPr lang="en-GB" sz="3600" b="1" dirty="0"/>
              <a:t>Early interventions</a:t>
            </a:r>
          </a:p>
          <a:p>
            <a:pPr marL="571500" indent="-571500">
              <a:buFont typeface="Arial" panose="020B0604020202020204" pitchFamily="34" charset="0"/>
              <a:buChar char="•"/>
            </a:pPr>
            <a:r>
              <a:rPr lang="en-GB" sz="3600" dirty="0"/>
              <a:t>School Screening Programs (</a:t>
            </a:r>
            <a:r>
              <a:rPr lang="en-GB" sz="3600" dirty="0" err="1"/>
              <a:t>Jorm</a:t>
            </a:r>
            <a:r>
              <a:rPr lang="en-GB" sz="3600" dirty="0"/>
              <a:t>, 2020)</a:t>
            </a:r>
          </a:p>
          <a:p>
            <a:r>
              <a:rPr lang="en-GB" sz="3600" b="1" dirty="0"/>
              <a:t>Removing barriers to accessing treatment</a:t>
            </a:r>
          </a:p>
          <a:p>
            <a:pPr marL="571500" indent="-571500">
              <a:buFont typeface="Arial" panose="020B0604020202020204" pitchFamily="34" charset="0"/>
              <a:buChar char="•"/>
            </a:pPr>
            <a:r>
              <a:rPr lang="en-GB" sz="3600" dirty="0"/>
              <a:t>I</a:t>
            </a:r>
            <a:r>
              <a:rPr lang="en-GB" sz="3600" b="1" dirty="0"/>
              <a:t>ncrea</a:t>
            </a:r>
            <a:r>
              <a:rPr lang="en-GB" sz="3600" dirty="0"/>
              <a:t>se funding for IAPT</a:t>
            </a:r>
          </a:p>
          <a:p>
            <a:r>
              <a:rPr lang="en-GB" sz="3600" b="1" dirty="0"/>
              <a:t>Professional development</a:t>
            </a:r>
          </a:p>
          <a:p>
            <a:pPr marL="571500" indent="-571500">
              <a:buFont typeface="Arial" panose="020B0604020202020204" pitchFamily="34" charset="0"/>
              <a:buChar char="•"/>
            </a:pPr>
            <a:r>
              <a:rPr lang="en-GB" sz="3600" dirty="0"/>
              <a:t>Improve mental health undergraduate education</a:t>
            </a:r>
          </a:p>
          <a:p>
            <a:r>
              <a:rPr lang="en-GB" sz="3600" b="1" dirty="0"/>
              <a:t>Combating stigma</a:t>
            </a:r>
          </a:p>
          <a:p>
            <a:pPr marL="571500" indent="-571500">
              <a:buFont typeface="Arial" panose="020B0604020202020204" pitchFamily="34" charset="0"/>
              <a:buChar char="•"/>
            </a:pPr>
            <a:r>
              <a:rPr lang="en-GB" sz="3600" dirty="0"/>
              <a:t>Misinformation public awareness campaigns</a:t>
            </a:r>
          </a:p>
          <a:p>
            <a:r>
              <a:rPr lang="en-GB" sz="3600" b="1" dirty="0"/>
              <a:t>Developing policies</a:t>
            </a:r>
          </a:p>
          <a:p>
            <a:pPr marL="571500" indent="-571500">
              <a:buFont typeface="Arial" panose="020B0604020202020204" pitchFamily="34" charset="0"/>
              <a:buChar char="•"/>
            </a:pPr>
            <a:r>
              <a:rPr lang="en-GB" sz="3600" dirty="0"/>
              <a:t>Equality between physical and mental health</a:t>
            </a:r>
          </a:p>
          <a:p>
            <a:r>
              <a:rPr lang="en-GB" sz="3600" b="1" dirty="0"/>
              <a:t>Social Determinants</a:t>
            </a:r>
          </a:p>
          <a:p>
            <a:pPr marL="571500" indent="-571500">
              <a:buFont typeface="Arial" panose="020B0604020202020204" pitchFamily="34" charset="0"/>
              <a:buChar char="•"/>
            </a:pPr>
            <a:r>
              <a:rPr lang="en-GB" sz="3600" dirty="0"/>
              <a:t>Recognizing the influence of social inequalities</a:t>
            </a: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66355" y="13564470"/>
            <a:ext cx="10047018"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322737" y="14448533"/>
            <a:ext cx="10052050" cy="4627398"/>
          </a:xfrm>
        </p:spPr>
        <p:txBody>
          <a:bodyPr/>
          <a:lstStyle/>
          <a:p>
            <a:pPr marL="457200" indent="-457200" algn="just">
              <a:spcAft>
                <a:spcPts val="1100"/>
              </a:spcAft>
              <a:buFont typeface="Arial" panose="020B0604020202020204" pitchFamily="34" charset="0"/>
              <a:buChar char="•"/>
            </a:pPr>
            <a:r>
              <a:rPr lang="en-US" sz="3200" dirty="0">
                <a:latin typeface="Aptos" panose="020B0004020202020204" pitchFamily="34" charset="0"/>
                <a:ea typeface="Century Schoolbook" panose="02040604050505020304" pitchFamily="18" charset="0"/>
              </a:rPr>
              <a:t>SAD is prevalent and functional impairment occurs.</a:t>
            </a:r>
          </a:p>
          <a:p>
            <a:pPr marL="457200" indent="-457200" algn="just">
              <a:spcAft>
                <a:spcPts val="1100"/>
              </a:spcAft>
              <a:buFont typeface="Arial" panose="020B0604020202020204" pitchFamily="34" charset="0"/>
              <a:buChar char="•"/>
            </a:pPr>
            <a:r>
              <a:rPr lang="en-US" sz="3200" dirty="0">
                <a:latin typeface="Aptos" panose="020B0004020202020204" pitchFamily="34" charset="0"/>
                <a:ea typeface="Century Schoolbook" panose="02040604050505020304" pitchFamily="18" charset="0"/>
              </a:rPr>
              <a:t>A biopsychosocial approach adequately elucidates etiology.</a:t>
            </a:r>
          </a:p>
          <a:p>
            <a:pPr marL="457200" indent="-457200" algn="just">
              <a:spcAft>
                <a:spcPts val="1100"/>
              </a:spcAft>
              <a:buFont typeface="Arial" panose="020B0604020202020204" pitchFamily="34" charset="0"/>
              <a:buChar char="•"/>
            </a:pPr>
            <a:r>
              <a:rPr lang="en-US" sz="3200" dirty="0">
                <a:latin typeface="Aptos" panose="020B0004020202020204" pitchFamily="34" charset="0"/>
                <a:ea typeface="Century Schoolbook" panose="02040604050505020304" pitchFamily="18" charset="0"/>
              </a:rPr>
              <a:t>Former interventions were generally unsuccessful and stigmatizing.</a:t>
            </a:r>
          </a:p>
          <a:p>
            <a:pPr marL="457200" indent="-457200" algn="just">
              <a:spcAft>
                <a:spcPts val="1100"/>
              </a:spcAft>
              <a:buFont typeface="Arial" panose="020B0604020202020204" pitchFamily="34" charset="0"/>
              <a:buChar char="•"/>
            </a:pPr>
            <a:r>
              <a:rPr lang="en-US" sz="3200" dirty="0">
                <a:latin typeface="Aptos" panose="020B0004020202020204" pitchFamily="34" charset="0"/>
                <a:ea typeface="Century Schoolbook" panose="02040604050505020304" pitchFamily="18" charset="0"/>
              </a:rPr>
              <a:t>Modern evidence-based treatments (CBT, SSRIs) are effective, but unequal access is an issue.</a:t>
            </a:r>
            <a:endParaRPr lang="en-GB" sz="3200" dirty="0">
              <a:effectLst/>
              <a:latin typeface="Aptos" panose="020B0004020202020204" pitchFamily="34" charset="0"/>
              <a:ea typeface="Century Schoolbook" panose="02040604050505020304" pitchFamily="18" charset="0"/>
            </a:endParaRP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325253" y="18772197"/>
            <a:ext cx="10047018" cy="923322"/>
          </a:xfrm>
        </p:spPr>
        <p:txBody>
          <a:bodyPr/>
          <a:lstStyle/>
          <a:p>
            <a:r>
              <a:rPr lang="en-GB" sz="4800" dirty="0">
                <a:latin typeface="Aptos" panose="020B0004020202020204" pitchFamily="34" charset="0"/>
              </a:rPr>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361323" y="19692221"/>
            <a:ext cx="10052050" cy="11526210"/>
          </a:xfrm>
        </p:spPr>
        <p:txBody>
          <a:bodyPr/>
          <a:lstStyle/>
          <a:p>
            <a:r>
              <a:rPr lang="en-GB" sz="4400" dirty="0">
                <a:solidFill>
                  <a:srgbClr val="FF0000"/>
                </a:solidFill>
                <a:latin typeface="Aptos" panose="020B0004020202020204" pitchFamily="34" charset="0"/>
              </a:rPr>
              <a:t> </a:t>
            </a:r>
            <a:r>
              <a:rPr lang="en-GB" dirty="0"/>
              <a:t>Andersson, G., Titov, N., &amp; Dear, B.F. (2020). Internet-delivered psychological treatments for anxiety disorders. </a:t>
            </a:r>
            <a:r>
              <a:rPr lang="en-GB" i="1" dirty="0"/>
              <a:t>Current Psychiatry Reports</a:t>
            </a:r>
            <a:r>
              <a:rPr lang="en-GB" dirty="0"/>
              <a:t>, 22(8), 1-10.</a:t>
            </a:r>
          </a:p>
          <a:p>
            <a:r>
              <a:rPr lang="en-GB" dirty="0"/>
              <a:t>Asher, M., </a:t>
            </a:r>
            <a:r>
              <a:rPr lang="en-GB" dirty="0" err="1"/>
              <a:t>Asnaani</a:t>
            </a:r>
            <a:r>
              <a:rPr lang="en-GB" dirty="0"/>
              <a:t>, A., &amp; </a:t>
            </a:r>
            <a:r>
              <a:rPr lang="en-GB" dirty="0" err="1"/>
              <a:t>Aderka</a:t>
            </a:r>
            <a:r>
              <a:rPr lang="en-GB" dirty="0"/>
              <a:t>, I.M. (2017). Gender differences in social anxiety disorder. </a:t>
            </a:r>
            <a:r>
              <a:rPr lang="en-GB" i="1" dirty="0"/>
              <a:t>Journal of Anxiety Disorders</a:t>
            </a:r>
            <a:r>
              <a:rPr lang="en-GB" dirty="0"/>
              <a:t>, 52, 95-104.</a:t>
            </a:r>
          </a:p>
          <a:p>
            <a:r>
              <a:rPr lang="en-GB" dirty="0"/>
              <a:t>Bandelow, B., Michaelis, S., &amp; Wedekind, D. (2019). Treatment of anxiety disorders. </a:t>
            </a:r>
            <a:r>
              <a:rPr lang="en-GB" i="1" dirty="0"/>
              <a:t>Dialogues in Clinical Neuroscience</a:t>
            </a:r>
            <a:r>
              <a:rPr lang="en-GB" dirty="0"/>
              <a:t>, 21(3), 245-253.</a:t>
            </a:r>
          </a:p>
          <a:p>
            <a:r>
              <a:rPr lang="en-GB" dirty="0"/>
              <a:t>Bas-</a:t>
            </a:r>
            <a:r>
              <a:rPr lang="en-GB" dirty="0" err="1"/>
              <a:t>Hoogendam</a:t>
            </a:r>
            <a:r>
              <a:rPr lang="en-GB" dirty="0"/>
              <a:t>, J.M., Westenberg, P.M., &amp; van der Wee, N.J. (2018). Imaging of social anxiety. </a:t>
            </a:r>
            <a:r>
              <a:rPr lang="en-GB" i="1" dirty="0" err="1"/>
              <a:t>NeuroImage</a:t>
            </a:r>
            <a:r>
              <a:rPr lang="en-GB" dirty="0"/>
              <a:t>, 169, 442-455.</a:t>
            </a:r>
          </a:p>
          <a:p>
            <a:r>
              <a:rPr lang="en-GB" dirty="0"/>
              <a:t>Clark, D.M., &amp; Beck, A.T. (2021). </a:t>
            </a:r>
            <a:r>
              <a:rPr lang="en-GB" i="1" dirty="0"/>
              <a:t>The Anxiety and Worry Workbook</a:t>
            </a:r>
            <a:r>
              <a:rPr lang="en-GB" dirty="0"/>
              <a:t> (2nd ed.). New York: Guilford Press.</a:t>
            </a:r>
          </a:p>
          <a:p>
            <a:r>
              <a:rPr lang="en-GB" dirty="0"/>
              <a:t>Clark, D.M., &amp; Wells, A. (1995). A cognitive model of social phobia. In R.G. Heimberg et al. (Eds.), </a:t>
            </a:r>
            <a:r>
              <a:rPr lang="en-GB" i="1" dirty="0"/>
              <a:t>Social Phobia: Diagnosis, Assessment, and Treatment</a:t>
            </a:r>
            <a:r>
              <a:rPr lang="en-GB" dirty="0"/>
              <a:t> (pp. 69-93). New York: Guilford Press.</a:t>
            </a:r>
          </a:p>
          <a:p>
            <a:r>
              <a:rPr lang="en-GB" dirty="0"/>
              <a:t>Clark, D.M., Wild, J., &amp; Ehlers, A. (2020). A cognitive approach to social anxiety. </a:t>
            </a:r>
            <a:r>
              <a:rPr lang="en-GB" i="1" dirty="0"/>
              <a:t>Psychiatry</a:t>
            </a:r>
            <a:r>
              <a:rPr lang="en-GB" dirty="0"/>
              <a:t>, 12(4), 156-160.</a:t>
            </a:r>
          </a:p>
          <a:p>
            <a:r>
              <a:rPr lang="en-GB" dirty="0"/>
              <a:t>Glassman, L., et al. (2019). Acceptance and commitment therapy for social anxiety disorder. </a:t>
            </a:r>
            <a:r>
              <a:rPr lang="en-GB" i="1" dirty="0"/>
              <a:t>Journal of Consulting and Clinical Psychology</a:t>
            </a:r>
            <a:r>
              <a:rPr lang="en-GB" dirty="0"/>
              <a:t>, 87(5), 423-434.</a:t>
            </a:r>
          </a:p>
          <a:p>
            <a:r>
              <a:rPr lang="en-GB" dirty="0"/>
              <a:t>Heimberg, R.G. (2018). Social anxiety disorder: A cross-cultural perspective. </a:t>
            </a:r>
            <a:r>
              <a:rPr lang="en-GB" i="1" dirty="0"/>
              <a:t>Annual Review of Clinical Psychology</a:t>
            </a:r>
            <a:r>
              <a:rPr lang="en-GB" dirty="0"/>
              <a:t>, 14, 307-330.</a:t>
            </a:r>
          </a:p>
          <a:p>
            <a:r>
              <a:rPr lang="en-GB" dirty="0"/>
              <a:t>Hofmann, S.G., &amp; DiBartolo, P.M. (Eds.) (2019). </a:t>
            </a:r>
            <a:r>
              <a:rPr lang="en-GB" i="1" dirty="0"/>
              <a:t>The Wiley Handbook of Social Anxiety</a:t>
            </a:r>
            <a:r>
              <a:rPr lang="en-GB" dirty="0"/>
              <a:t>. London: Wiley.</a:t>
            </a:r>
          </a:p>
          <a:p>
            <a:r>
              <a:rPr lang="en-GB" dirty="0"/>
              <a:t>Kessler, R.C., et al. (2015). Lifetime prevalence and age-of-onset distributions of mental disorders. </a:t>
            </a:r>
            <a:r>
              <a:rPr lang="en-GB" i="1" dirty="0"/>
              <a:t>Archives of General Psychiatry</a:t>
            </a:r>
            <a:r>
              <a:rPr lang="en-GB" dirty="0"/>
              <a:t>, 62(6), 593-602.</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516413" y="13889677"/>
            <a:ext cx="10038659" cy="16589135"/>
          </a:xfrm>
        </p:spPr>
        <p:txBody>
          <a:bodyPr/>
          <a:lstStyle/>
          <a:p>
            <a:r>
              <a:rPr lang="en-GB" sz="4000" b="1" kern="100" dirty="0">
                <a:latin typeface="Aptos" panose="020B0004020202020204" pitchFamily="34" charset="0"/>
                <a:ea typeface="Aptos" panose="020B0004020202020204" pitchFamily="34" charset="0"/>
              </a:rPr>
              <a:t>CAUSES</a:t>
            </a:r>
          </a:p>
          <a:p>
            <a:r>
              <a:rPr lang="en-GB" sz="4000" b="1" kern="100" dirty="0">
                <a:latin typeface="Aptos" panose="020B0004020202020204" pitchFamily="34" charset="0"/>
                <a:ea typeface="Aptos" panose="020B0004020202020204" pitchFamily="34" charset="0"/>
              </a:rPr>
              <a:t>Biological:</a:t>
            </a:r>
          </a:p>
          <a:p>
            <a:r>
              <a:rPr lang="en-GB" sz="4000" kern="100" dirty="0">
                <a:latin typeface="Aptos" panose="020B0004020202020204" pitchFamily="34" charset="0"/>
                <a:ea typeface="Aptos" panose="020B0004020202020204" pitchFamily="34" charset="0"/>
              </a:rPr>
              <a:t>- Amygdala hyperactivity and dysconnectivity (Bas-</a:t>
            </a:r>
            <a:r>
              <a:rPr lang="en-GB" sz="4000" kern="100" dirty="0" err="1">
                <a:latin typeface="Aptos" panose="020B0004020202020204" pitchFamily="34" charset="0"/>
                <a:ea typeface="Aptos" panose="020B0004020202020204" pitchFamily="34" charset="0"/>
              </a:rPr>
              <a:t>Hoogendam</a:t>
            </a:r>
            <a:r>
              <a:rPr lang="en-GB" sz="4000" kern="100" dirty="0">
                <a:latin typeface="Aptos" panose="020B0004020202020204" pitchFamily="34" charset="0"/>
                <a:ea typeface="Aptos" panose="020B0004020202020204" pitchFamily="34" charset="0"/>
              </a:rPr>
              <a:t> et al., 2018)</a:t>
            </a:r>
          </a:p>
          <a:p>
            <a:r>
              <a:rPr lang="en-GB" sz="4000" b="1" kern="100" dirty="0">
                <a:latin typeface="Aptos" panose="020B0004020202020204" pitchFamily="34" charset="0"/>
                <a:ea typeface="Aptos" panose="020B0004020202020204" pitchFamily="34" charset="0"/>
              </a:rPr>
              <a:t>Psychological:</a:t>
            </a:r>
          </a:p>
          <a:p>
            <a:r>
              <a:rPr lang="en-GB" sz="4000" kern="100" dirty="0">
                <a:latin typeface="Aptos" panose="020B0004020202020204" pitchFamily="34" charset="0"/>
                <a:ea typeface="Aptos" panose="020B0004020202020204" pitchFamily="34" charset="0"/>
              </a:rPr>
              <a:t>- Behavioural inhibition or temperament (Fox et al., 2018)</a:t>
            </a:r>
          </a:p>
          <a:p>
            <a:r>
              <a:rPr lang="en-GB" sz="4000" b="1" kern="100" dirty="0">
                <a:latin typeface="Aptos" panose="020B0004020202020204" pitchFamily="34" charset="0"/>
                <a:ea typeface="Aptos" panose="020B0004020202020204" pitchFamily="34" charset="0"/>
              </a:rPr>
              <a:t>Social/Environmental:</a:t>
            </a:r>
          </a:p>
          <a:p>
            <a:r>
              <a:rPr lang="en-GB" sz="4000" kern="100" dirty="0">
                <a:latin typeface="Aptos" panose="020B0004020202020204" pitchFamily="34" charset="0"/>
                <a:ea typeface="Aptos" panose="020B0004020202020204" pitchFamily="34" charset="0"/>
              </a:rPr>
              <a:t>- Childhood maltreatment (Chen et al., 2019)</a:t>
            </a:r>
          </a:p>
          <a:p>
            <a:r>
              <a:rPr lang="en-GB" sz="4000" b="1" kern="100" dirty="0">
                <a:latin typeface="Aptos" panose="020B0004020202020204" pitchFamily="34" charset="0"/>
                <a:ea typeface="Aptos" panose="020B0004020202020204" pitchFamily="34" charset="0"/>
              </a:rPr>
              <a:t>SYMPTOMS</a:t>
            </a:r>
          </a:p>
          <a:p>
            <a:r>
              <a:rPr lang="en-GB" sz="4000" b="1" kern="100" dirty="0">
                <a:latin typeface="Aptos" panose="020B0004020202020204" pitchFamily="34" charset="0"/>
                <a:ea typeface="Aptos" panose="020B0004020202020204" pitchFamily="34" charset="0"/>
              </a:rPr>
              <a:t>Emotional:</a:t>
            </a:r>
          </a:p>
          <a:p>
            <a:r>
              <a:rPr lang="en-GB" sz="4000" kern="100" dirty="0">
                <a:latin typeface="Aptos" panose="020B0004020202020204" pitchFamily="34" charset="0"/>
                <a:ea typeface="Aptos" panose="020B0004020202020204" pitchFamily="34" charset="0"/>
              </a:rPr>
              <a:t>- Extreme fear of being watched</a:t>
            </a:r>
          </a:p>
          <a:p>
            <a:r>
              <a:rPr lang="en-GB" sz="4000" kern="100" dirty="0">
                <a:latin typeface="Aptos" panose="020B0004020202020204" pitchFamily="34" charset="0"/>
                <a:ea typeface="Aptos" panose="020B0004020202020204" pitchFamily="34" charset="0"/>
              </a:rPr>
              <a:t>- Anxiety that exceeds the realistic level of threat</a:t>
            </a:r>
          </a:p>
          <a:p>
            <a:r>
              <a:rPr lang="en-GB" sz="4000" b="1" kern="100" dirty="0">
                <a:latin typeface="Aptos" panose="020B0004020202020204" pitchFamily="34" charset="0"/>
                <a:ea typeface="Aptos" panose="020B0004020202020204" pitchFamily="34" charset="0"/>
              </a:rPr>
              <a:t>Physical:</a:t>
            </a:r>
          </a:p>
          <a:p>
            <a:r>
              <a:rPr lang="en-GB" sz="4000" kern="100" dirty="0">
                <a:latin typeface="Aptos" panose="020B0004020202020204" pitchFamily="34" charset="0"/>
                <a:ea typeface="Aptos" panose="020B0004020202020204" pitchFamily="34" charset="0"/>
              </a:rPr>
              <a:t>- Palpitations, sweating, tremor</a:t>
            </a:r>
          </a:p>
          <a:p>
            <a:r>
              <a:rPr lang="en-GB" sz="4000" kern="100" dirty="0">
                <a:latin typeface="Aptos" panose="020B0004020202020204" pitchFamily="34" charset="0"/>
                <a:ea typeface="Aptos" panose="020B0004020202020204" pitchFamily="34" charset="0"/>
              </a:rPr>
              <a:t>- GI discomfort (nausea, butterflies)</a:t>
            </a:r>
          </a:p>
          <a:p>
            <a:r>
              <a:rPr lang="en-GB" sz="4000" kern="100" dirty="0" err="1">
                <a:latin typeface="Aptos" panose="020B0004020202020204" pitchFamily="34" charset="0"/>
                <a:ea typeface="Aptos" panose="020B0004020202020204" pitchFamily="34" charset="0"/>
              </a:rPr>
              <a:t>Behavioral</a:t>
            </a:r>
            <a:r>
              <a:rPr lang="en-GB" sz="4000" kern="100" dirty="0">
                <a:latin typeface="Aptos" panose="020B0004020202020204" pitchFamily="34" charset="0"/>
                <a:ea typeface="Aptos" panose="020B0004020202020204" pitchFamily="34" charset="0"/>
              </a:rPr>
              <a:t>:</a:t>
            </a:r>
          </a:p>
          <a:p>
            <a:r>
              <a:rPr lang="en-GB" sz="4000" kern="100" dirty="0">
                <a:latin typeface="Aptos" panose="020B0004020202020204" pitchFamily="34" charset="0"/>
                <a:ea typeface="Aptos" panose="020B0004020202020204" pitchFamily="34" charset="0"/>
              </a:rPr>
              <a:t>- Avoidance of threatening situations</a:t>
            </a:r>
          </a:p>
          <a:p>
            <a:r>
              <a:rPr lang="en-GB" sz="4000" kern="100" dirty="0">
                <a:latin typeface="Aptos" panose="020B0004020202020204" pitchFamily="34" charset="0"/>
                <a:ea typeface="Aptos" panose="020B0004020202020204" pitchFamily="34" charset="0"/>
              </a:rPr>
              <a:t>- Compulsive </a:t>
            </a:r>
            <a:r>
              <a:rPr lang="en-GB" sz="4000" kern="100" dirty="0" err="1">
                <a:latin typeface="Aptos" panose="020B0004020202020204" pitchFamily="34" charset="0"/>
                <a:ea typeface="Aptos" panose="020B0004020202020204" pitchFamily="34" charset="0"/>
              </a:rPr>
              <a:t>behaviors</a:t>
            </a:r>
            <a:r>
              <a:rPr lang="en-GB" sz="4000" kern="100" dirty="0">
                <a:latin typeface="Aptos" panose="020B0004020202020204" pitchFamily="34" charset="0"/>
                <a:ea typeface="Aptos" panose="020B0004020202020204" pitchFamily="34" charset="0"/>
              </a:rPr>
              <a:t> (e.g., limited eye contact)</a:t>
            </a: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938992"/>
          </a:xfrm>
        </p:spPr>
        <p:txBody>
          <a:bodyPr/>
          <a:lstStyle/>
          <a:p>
            <a:r>
              <a:rPr lang="en-GB" dirty="0"/>
              <a:t>ICD-11 Code: 6B04</a:t>
            </a:r>
            <a:br>
              <a:rPr lang="en-GB" dirty="0"/>
            </a:br>
            <a:r>
              <a:rPr lang="en-GB" dirty="0"/>
              <a:t>Category: Anxiety Disorders</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6449361" y="480685"/>
            <a:ext cx="31998968" cy="1446550"/>
          </a:xfrm>
        </p:spPr>
        <p:txBody>
          <a:bodyPr/>
          <a:lstStyle/>
          <a:p>
            <a:r>
              <a:rPr lang="en-GB" sz="8000" dirty="0"/>
              <a:t>(</a:t>
            </a:r>
            <a:r>
              <a:rPr lang="en-GB" dirty="0"/>
              <a:t>SOCIAL ANXIETY DISORDER (SAD)</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9639</TotalTime>
  <Words>1011</Words>
  <Application>Microsoft Office PowerPoint</Application>
  <PresentationFormat>Custom</PresentationFormat>
  <Paragraphs>91</Paragraphs>
  <Slides>2</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Charity Amihere Student number 2336795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Charity Amihere (2336795)</cp:lastModifiedBy>
  <cp:revision>91</cp:revision>
  <cp:lastPrinted>2015-06-29T17:31:11Z</cp:lastPrinted>
  <dcterms:created xsi:type="dcterms:W3CDTF">2012-02-03T19:11:35Z</dcterms:created>
  <dcterms:modified xsi:type="dcterms:W3CDTF">2026-07-31T00:38:55Z</dcterms:modified>
</cp:coreProperties>
</file>