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0" r:id="rId1"/>
  </p:sldMasterIdLst>
  <p:sldIdLst>
    <p:sldId id="256" r:id="rId2"/>
    <p:sldId id="264" r:id="rId3"/>
    <p:sldId id="263" r:id="rId4"/>
    <p:sldId id="260" r:id="rId5"/>
    <p:sldId id="261" r:id="rId6"/>
    <p:sldId id="257" r:id="rId7"/>
    <p:sldId id="258" r:id="rId8"/>
    <p:sldId id="259" r:id="rId9"/>
    <p:sldId id="262"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75" autoAdjust="0"/>
    <p:restoredTop sz="94660"/>
  </p:normalViewPr>
  <p:slideViewPr>
    <p:cSldViewPr snapToGrid="0">
      <p:cViewPr varScale="1">
        <p:scale>
          <a:sx n="61" d="100"/>
          <a:sy n="61" d="100"/>
        </p:scale>
        <p:origin x="72" y="1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ve langford" userId="05cf7de6c94123db" providerId="LiveId" clId="{4DD55F37-6401-41FC-AB61-800692EB58A6}"/>
    <pc:docChg chg="custSel addSld modSld sldOrd">
      <pc:chgData name="steve langford" userId="05cf7de6c94123db" providerId="LiveId" clId="{4DD55F37-6401-41FC-AB61-800692EB58A6}" dt="2019-10-17T20:59:48.916" v="3516" actId="20577"/>
      <pc:docMkLst>
        <pc:docMk/>
      </pc:docMkLst>
      <pc:sldChg chg="modSp">
        <pc:chgData name="steve langford" userId="05cf7de6c94123db" providerId="LiveId" clId="{4DD55F37-6401-41FC-AB61-800692EB58A6}" dt="2019-10-17T20:59:48.916" v="3516" actId="20577"/>
        <pc:sldMkLst>
          <pc:docMk/>
          <pc:sldMk cId="738050909" sldId="256"/>
        </pc:sldMkLst>
        <pc:spChg chg="mod">
          <ac:chgData name="steve langford" userId="05cf7de6c94123db" providerId="LiveId" clId="{4DD55F37-6401-41FC-AB61-800692EB58A6}" dt="2019-10-17T20:59:48.916" v="3516" actId="20577"/>
          <ac:spMkLst>
            <pc:docMk/>
            <pc:sldMk cId="738050909" sldId="256"/>
            <ac:spMk id="3" creationId="{40D76FB6-07F7-47C5-8F32-AA90F9675E15}"/>
          </ac:spMkLst>
        </pc:spChg>
      </pc:sldChg>
      <pc:sldChg chg="modSp">
        <pc:chgData name="steve langford" userId="05cf7de6c94123db" providerId="LiveId" clId="{4DD55F37-6401-41FC-AB61-800692EB58A6}" dt="2019-10-17T20:02:31.918" v="188" actId="27636"/>
        <pc:sldMkLst>
          <pc:docMk/>
          <pc:sldMk cId="2771345" sldId="257"/>
        </pc:sldMkLst>
        <pc:spChg chg="mod">
          <ac:chgData name="steve langford" userId="05cf7de6c94123db" providerId="LiveId" clId="{4DD55F37-6401-41FC-AB61-800692EB58A6}" dt="2019-10-17T20:02:31.918" v="188" actId="27636"/>
          <ac:spMkLst>
            <pc:docMk/>
            <pc:sldMk cId="2771345" sldId="257"/>
            <ac:spMk id="5" creationId="{5BA80189-B57B-4480-A730-4A070AEBF1E1}"/>
          </ac:spMkLst>
        </pc:spChg>
      </pc:sldChg>
      <pc:sldChg chg="modSp add">
        <pc:chgData name="steve langford" userId="05cf7de6c94123db" providerId="LiveId" clId="{4DD55F37-6401-41FC-AB61-800692EB58A6}" dt="2019-10-17T20:33:43.843" v="1935" actId="255"/>
        <pc:sldMkLst>
          <pc:docMk/>
          <pc:sldMk cId="258610130" sldId="260"/>
        </pc:sldMkLst>
        <pc:spChg chg="mod">
          <ac:chgData name="steve langford" userId="05cf7de6c94123db" providerId="LiveId" clId="{4DD55F37-6401-41FC-AB61-800692EB58A6}" dt="2019-10-17T20:05:03.713" v="315" actId="255"/>
          <ac:spMkLst>
            <pc:docMk/>
            <pc:sldMk cId="258610130" sldId="260"/>
            <ac:spMk id="2" creationId="{7F7F2FC6-2EF8-4AEA-886A-B98F075D3024}"/>
          </ac:spMkLst>
        </pc:spChg>
        <pc:spChg chg="mod">
          <ac:chgData name="steve langford" userId="05cf7de6c94123db" providerId="LiveId" clId="{4DD55F37-6401-41FC-AB61-800692EB58A6}" dt="2019-10-17T20:33:43.843" v="1935" actId="255"/>
          <ac:spMkLst>
            <pc:docMk/>
            <pc:sldMk cId="258610130" sldId="260"/>
            <ac:spMk id="3" creationId="{D91185C0-4B74-45EE-AB65-59B561EAFBF8}"/>
          </ac:spMkLst>
        </pc:spChg>
      </pc:sldChg>
      <pc:sldChg chg="modSp add">
        <pc:chgData name="steve langford" userId="05cf7de6c94123db" providerId="LiveId" clId="{4DD55F37-6401-41FC-AB61-800692EB58A6}" dt="2019-10-17T20:09:27.948" v="883" actId="122"/>
        <pc:sldMkLst>
          <pc:docMk/>
          <pc:sldMk cId="135392768" sldId="261"/>
        </pc:sldMkLst>
        <pc:spChg chg="mod">
          <ac:chgData name="steve langford" userId="05cf7de6c94123db" providerId="LiveId" clId="{4DD55F37-6401-41FC-AB61-800692EB58A6}" dt="2019-10-17T20:09:27.948" v="883" actId="122"/>
          <ac:spMkLst>
            <pc:docMk/>
            <pc:sldMk cId="135392768" sldId="261"/>
            <ac:spMk id="2" creationId="{4BB433DF-5590-4C22-BC4A-E4BD9CF7AB19}"/>
          </ac:spMkLst>
        </pc:spChg>
        <pc:spChg chg="mod">
          <ac:chgData name="steve langford" userId="05cf7de6c94123db" providerId="LiveId" clId="{4DD55F37-6401-41FC-AB61-800692EB58A6}" dt="2019-10-17T20:09:22.165" v="882" actId="255"/>
          <ac:spMkLst>
            <pc:docMk/>
            <pc:sldMk cId="135392768" sldId="261"/>
            <ac:spMk id="3" creationId="{0B7C8967-60C0-4D80-85D6-BEF6BDF5D065}"/>
          </ac:spMkLst>
        </pc:spChg>
      </pc:sldChg>
      <pc:sldChg chg="modSp add">
        <pc:chgData name="steve langford" userId="05cf7de6c94123db" providerId="LiveId" clId="{4DD55F37-6401-41FC-AB61-800692EB58A6}" dt="2019-10-17T20:41:23.346" v="2480" actId="122"/>
        <pc:sldMkLst>
          <pc:docMk/>
          <pc:sldMk cId="3694031987" sldId="262"/>
        </pc:sldMkLst>
        <pc:spChg chg="mod">
          <ac:chgData name="steve langford" userId="05cf7de6c94123db" providerId="LiveId" clId="{4DD55F37-6401-41FC-AB61-800692EB58A6}" dt="2019-10-17T20:41:23.346" v="2480" actId="122"/>
          <ac:spMkLst>
            <pc:docMk/>
            <pc:sldMk cId="3694031987" sldId="262"/>
            <ac:spMk id="2" creationId="{D8B1038A-52DD-4B2A-8F79-83DFA750A96D}"/>
          </ac:spMkLst>
        </pc:spChg>
        <pc:spChg chg="mod">
          <ac:chgData name="steve langford" userId="05cf7de6c94123db" providerId="LiveId" clId="{4DD55F37-6401-41FC-AB61-800692EB58A6}" dt="2019-10-17T20:41:13.184" v="2467" actId="207"/>
          <ac:spMkLst>
            <pc:docMk/>
            <pc:sldMk cId="3694031987" sldId="262"/>
            <ac:spMk id="3" creationId="{D25F4CC0-DD22-4297-A3A8-7B5FBFB3598D}"/>
          </ac:spMkLst>
        </pc:spChg>
      </pc:sldChg>
      <pc:sldChg chg="modSp add ord">
        <pc:chgData name="steve langford" userId="05cf7de6c94123db" providerId="LiveId" clId="{4DD55F37-6401-41FC-AB61-800692EB58A6}" dt="2019-10-17T20:33:26.206" v="1933" actId="20577"/>
        <pc:sldMkLst>
          <pc:docMk/>
          <pc:sldMk cId="199762338" sldId="263"/>
        </pc:sldMkLst>
        <pc:spChg chg="mod">
          <ac:chgData name="steve langford" userId="05cf7de6c94123db" providerId="LiveId" clId="{4DD55F37-6401-41FC-AB61-800692EB58A6}" dt="2019-10-17T20:22:43.615" v="1119" actId="122"/>
          <ac:spMkLst>
            <pc:docMk/>
            <pc:sldMk cId="199762338" sldId="263"/>
            <ac:spMk id="2" creationId="{6D44A044-9958-4DDB-94C7-C0A9602E7630}"/>
          </ac:spMkLst>
        </pc:spChg>
        <pc:spChg chg="mod">
          <ac:chgData name="steve langford" userId="05cf7de6c94123db" providerId="LiveId" clId="{4DD55F37-6401-41FC-AB61-800692EB58A6}" dt="2019-10-17T20:33:26.206" v="1933" actId="20577"/>
          <ac:spMkLst>
            <pc:docMk/>
            <pc:sldMk cId="199762338" sldId="263"/>
            <ac:spMk id="3" creationId="{687A2755-F6B0-41E2-9CDA-C53FA1B1D307}"/>
          </ac:spMkLst>
        </pc:spChg>
      </pc:sldChg>
      <pc:sldChg chg="modSp add ord">
        <pc:chgData name="steve langford" userId="05cf7de6c94123db" providerId="LiveId" clId="{4DD55F37-6401-41FC-AB61-800692EB58A6}" dt="2019-10-17T20:32:45.652" v="1914"/>
        <pc:sldMkLst>
          <pc:docMk/>
          <pc:sldMk cId="2606439450" sldId="264"/>
        </pc:sldMkLst>
        <pc:spChg chg="mod">
          <ac:chgData name="steve langford" userId="05cf7de6c94123db" providerId="LiveId" clId="{4DD55F37-6401-41FC-AB61-800692EB58A6}" dt="2019-10-17T20:31:20.827" v="1874" actId="122"/>
          <ac:spMkLst>
            <pc:docMk/>
            <pc:sldMk cId="2606439450" sldId="264"/>
            <ac:spMk id="2" creationId="{B94FB288-82FB-4867-B180-8F9DB3E1FA5F}"/>
          </ac:spMkLst>
        </pc:spChg>
        <pc:spChg chg="mod">
          <ac:chgData name="steve langford" userId="05cf7de6c94123db" providerId="LiveId" clId="{4DD55F37-6401-41FC-AB61-800692EB58A6}" dt="2019-10-17T20:32:40.102" v="1913" actId="20577"/>
          <ac:spMkLst>
            <pc:docMk/>
            <pc:sldMk cId="2606439450" sldId="264"/>
            <ac:spMk id="3" creationId="{2960C4EB-2376-4FB9-882A-8B8DCDA10044}"/>
          </ac:spMkLst>
        </pc:spChg>
      </pc:sldChg>
      <pc:sldChg chg="modSp add">
        <pc:chgData name="steve langford" userId="05cf7de6c94123db" providerId="LiveId" clId="{4DD55F37-6401-41FC-AB61-800692EB58A6}" dt="2019-10-17T20:48:47.014" v="3124" actId="122"/>
        <pc:sldMkLst>
          <pc:docMk/>
          <pc:sldMk cId="396853463" sldId="265"/>
        </pc:sldMkLst>
        <pc:spChg chg="mod">
          <ac:chgData name="steve langford" userId="05cf7de6c94123db" providerId="LiveId" clId="{4DD55F37-6401-41FC-AB61-800692EB58A6}" dt="2019-10-17T20:48:47.014" v="3124" actId="122"/>
          <ac:spMkLst>
            <pc:docMk/>
            <pc:sldMk cId="396853463" sldId="265"/>
            <ac:spMk id="2" creationId="{3ADC907A-175A-469A-8EE4-67CCAD5CE174}"/>
          </ac:spMkLst>
        </pc:spChg>
        <pc:spChg chg="mod">
          <ac:chgData name="steve langford" userId="05cf7de6c94123db" providerId="LiveId" clId="{4DD55F37-6401-41FC-AB61-800692EB58A6}" dt="2019-10-17T20:47:44.208" v="3094" actId="207"/>
          <ac:spMkLst>
            <pc:docMk/>
            <pc:sldMk cId="396853463" sldId="265"/>
            <ac:spMk id="3" creationId="{35CF152C-9998-4176-A9B0-D055B89F3094}"/>
          </ac:spMkLst>
        </pc:spChg>
      </pc:sldChg>
      <pc:sldChg chg="modSp add">
        <pc:chgData name="steve langford" userId="05cf7de6c94123db" providerId="LiveId" clId="{4DD55F37-6401-41FC-AB61-800692EB58A6}" dt="2019-10-17T20:59:03.448" v="3486" actId="122"/>
        <pc:sldMkLst>
          <pc:docMk/>
          <pc:sldMk cId="1794506329" sldId="266"/>
        </pc:sldMkLst>
        <pc:spChg chg="mod">
          <ac:chgData name="steve langford" userId="05cf7de6c94123db" providerId="LiveId" clId="{4DD55F37-6401-41FC-AB61-800692EB58A6}" dt="2019-10-17T20:59:03.448" v="3486" actId="122"/>
          <ac:spMkLst>
            <pc:docMk/>
            <pc:sldMk cId="1794506329" sldId="266"/>
            <ac:spMk id="2" creationId="{A12D3EE8-9A4B-462B-9D55-AF6FA64B1359}"/>
          </ac:spMkLst>
        </pc:spChg>
        <pc:spChg chg="mod">
          <ac:chgData name="steve langford" userId="05cf7de6c94123db" providerId="LiveId" clId="{4DD55F37-6401-41FC-AB61-800692EB58A6}" dt="2019-10-17T20:57:30.097" v="3484" actId="114"/>
          <ac:spMkLst>
            <pc:docMk/>
            <pc:sldMk cId="1794506329" sldId="266"/>
            <ac:spMk id="3" creationId="{6E61B9BC-F72E-4578-8C19-51D67DE36238}"/>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9AB3A824-1A51-4B26-AD58-A6D8E14F6C04}" type="datetimeFigureOut">
              <a:rPr lang="en-US" smtClean="0"/>
              <a:t>10/17/2019</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r>
              <a:rPr lang="en-US"/>
              <a:t>
              </a:t>
            </a:r>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6D22F896-40B5-4ADD-8801-0D06FADFA095}" type="slidenum">
              <a:rPr lang="en-US" smtClean="0"/>
              <a:t>‹#›</a:t>
            </a:fld>
            <a:endParaRPr lang="en-US" dirty="0"/>
          </a:p>
        </p:txBody>
      </p:sp>
    </p:spTree>
    <p:extLst>
      <p:ext uri="{BB962C8B-B14F-4D97-AF65-F5344CB8AC3E}">
        <p14:creationId xmlns:p14="http://schemas.microsoft.com/office/powerpoint/2010/main" val="273882106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D162C4-EDD9-4389-A98B-B87ECEA2A816}" type="datetimeFigureOut">
              <a:rPr lang="en-US" smtClean="0"/>
              <a:t>10/17/2019</a:t>
            </a:fld>
            <a:endParaRPr lang="en-US" dirty="0"/>
          </a:p>
        </p:txBody>
      </p:sp>
      <p:sp>
        <p:nvSpPr>
          <p:cNvPr id="8" name="Footer Placeholder 7"/>
          <p:cNvSpPr>
            <a:spLocks noGrp="1"/>
          </p:cNvSpPr>
          <p:nvPr>
            <p:ph type="ftr" sz="quarter" idx="11"/>
          </p:nvPr>
        </p:nvSpPr>
        <p:spPr/>
        <p:txBody>
          <a:bodyPr/>
          <a:lstStyle/>
          <a:p>
            <a:r>
              <a:rPr lang="en-US"/>
              <a:t>
              </a:t>
            </a:r>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930158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3E5059C3-6A89-4494-99FF-5A4D6FFD50EB}" type="datetimeFigureOut">
              <a:rPr lang="en-US" smtClean="0"/>
              <a:t>10/17/2019</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r>
              <a:rPr lang="en-US"/>
              <a:t>
              </a:t>
            </a:r>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5503919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A954B2F-12DE-47F5-8894-472B206D2E1E}" type="datetimeFigureOut">
              <a:rPr lang="en-US" smtClean="0"/>
              <a:t>10/17/2019</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818302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F30E46F-7819-4ACF-B48B-48222C2ACC88}" type="datetimeFigureOut">
              <a:rPr lang="en-US" smtClean="0"/>
              <a:t>10/17/2019</a:t>
            </a:fld>
            <a:endParaRPr lang="en-US" dirty="0"/>
          </a:p>
        </p:txBody>
      </p:sp>
      <p:sp>
        <p:nvSpPr>
          <p:cNvPr id="8" name="Footer Placeholder 7"/>
          <p:cNvSpPr>
            <a:spLocks noGrp="1"/>
          </p:cNvSpPr>
          <p:nvPr>
            <p:ph type="ftr" sz="quarter" idx="11"/>
          </p:nvPr>
        </p:nvSpPr>
        <p:spPr/>
        <p:txBody>
          <a:bodyPr/>
          <a:lstStyle/>
          <a:p>
            <a:r>
              <a:rPr lang="en-US"/>
              <a:t>
              </a:t>
            </a:r>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643490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smtClean="0"/>
              <a:t>10/17/2019</a:t>
            </a:fld>
            <a:endParaRPr lang="en-US" dirty="0"/>
          </a:p>
        </p:txBody>
      </p:sp>
      <p:sp>
        <p:nvSpPr>
          <p:cNvPr id="4" name="Footer Placeholder 3"/>
          <p:cNvSpPr>
            <a:spLocks noGrp="1"/>
          </p:cNvSpPr>
          <p:nvPr>
            <p:ph type="ftr" sz="quarter" idx="11"/>
          </p:nvPr>
        </p:nvSpPr>
        <p:spPr/>
        <p:txBody>
          <a:bodyPr/>
          <a:lstStyle/>
          <a:p>
            <a:r>
              <a:rPr lang="en-US"/>
              <a:t>
              </a:t>
            </a:r>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66569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1D9284-D300-4297-87F7-E791DCC15DB1}" type="datetimeFigureOut">
              <a:rPr lang="en-US" smtClean="0"/>
              <a:t>10/17/2019</a:t>
            </a:fld>
            <a:endParaRPr lang="en-US" dirty="0"/>
          </a:p>
        </p:txBody>
      </p:sp>
      <p:sp>
        <p:nvSpPr>
          <p:cNvPr id="3" name="Footer Placeholder 2"/>
          <p:cNvSpPr>
            <a:spLocks noGrp="1"/>
          </p:cNvSpPr>
          <p:nvPr>
            <p:ph type="ftr" sz="quarter" idx="11"/>
          </p:nvPr>
        </p:nvSpPr>
        <p:spPr/>
        <p:txBody>
          <a:bodyPr/>
          <a:lstStyle/>
          <a:p>
            <a:r>
              <a:rPr lang="en-US"/>
              <a:t>
              </a:t>
            </a:r>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3279663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37D525BB-DA17-4BA0-B3C8-3AC3ABC827E6}" type="datetimeFigureOut">
              <a:rPr lang="en-US" smtClean="0"/>
              <a:t>10/17/2019</a:t>
            </a:fld>
            <a:endParaRPr lang="en-US" dirty="0"/>
          </a:p>
        </p:txBody>
      </p:sp>
      <p:sp>
        <p:nvSpPr>
          <p:cNvPr id="9" name="Footer Placeholder 8"/>
          <p:cNvSpPr>
            <a:spLocks noGrp="1"/>
          </p:cNvSpPr>
          <p:nvPr>
            <p:ph type="ftr" sz="quarter" idx="11"/>
          </p:nvPr>
        </p:nvSpPr>
        <p:spPr/>
        <p:txBody>
          <a:bodyPr/>
          <a:lstStyle>
            <a:lvl1pPr algn="r">
              <a:defRPr/>
            </a:lvl1pPr>
          </a:lstStyle>
          <a:p>
            <a:r>
              <a:rPr lang="en-US"/>
              <a:t>
              </a:t>
            </a:r>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6D22F896-40B5-4ADD-8801-0D06FADFA095}" type="slidenum">
              <a:rPr lang="en-US" smtClean="0"/>
              <a:t>‹#›</a:t>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469925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B16C4C9A-3960-41CF-A4E9-2A8FB932454B}" type="datetimeFigureOut">
              <a:rPr lang="en-US" smtClean="0"/>
              <a:t>10/17/2019</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r>
              <a:rPr lang="en-US"/>
              <a:t>
              </a:t>
            </a:r>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6D22F896-40B5-4ADD-8801-0D06FADFA095}" type="slidenum">
              <a:rPr lang="en-US" smtClean="0"/>
              <a:t>‹#›</a:t>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190281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smtClean="0"/>
              <a:t>10/17/2019</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524124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FFE419-2371-464F-8239-3959401C3561}" type="datetimeFigureOut">
              <a:rPr lang="en-US" smtClean="0"/>
              <a:t>10/17/2019</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422137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3CBC1C18-307B-4F68-A007-B5B542270E8D}" type="datetimeFigureOut">
              <a:rPr lang="en-US" smtClean="0"/>
              <a:t>10/17/2019</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r>
              <a:rPr lang="en-US"/>
              <a:t>
              </a:t>
            </a:r>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3377544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6DB30-9A14-4AEF-8585-96C6EE862A75}"/>
              </a:ext>
            </a:extLst>
          </p:cNvPr>
          <p:cNvSpPr>
            <a:spLocks noGrp="1"/>
          </p:cNvSpPr>
          <p:nvPr>
            <p:ph type="ctrTitle"/>
          </p:nvPr>
        </p:nvSpPr>
        <p:spPr/>
        <p:txBody>
          <a:bodyPr/>
          <a:lstStyle/>
          <a:p>
            <a:r>
              <a:rPr lang="en-GB" dirty="0"/>
              <a:t>Paraphrasing examples</a:t>
            </a:r>
          </a:p>
        </p:txBody>
      </p:sp>
      <p:sp>
        <p:nvSpPr>
          <p:cNvPr id="3" name="Subtitle 2">
            <a:extLst>
              <a:ext uri="{FF2B5EF4-FFF2-40B4-BE49-F238E27FC236}">
                <a16:creationId xmlns:a16="http://schemas.microsoft.com/office/drawing/2014/main" id="{40D76FB6-07F7-47C5-8F32-AA90F9675E15}"/>
              </a:ext>
            </a:extLst>
          </p:cNvPr>
          <p:cNvSpPr>
            <a:spLocks noGrp="1"/>
          </p:cNvSpPr>
          <p:nvPr>
            <p:ph type="subTitle" idx="1"/>
          </p:nvPr>
        </p:nvSpPr>
        <p:spPr/>
        <p:txBody>
          <a:bodyPr/>
          <a:lstStyle/>
          <a:p>
            <a:r>
              <a:rPr lang="en-GB" dirty="0"/>
              <a:t>Counselling and communication</a:t>
            </a:r>
          </a:p>
        </p:txBody>
      </p:sp>
    </p:spTree>
    <p:extLst>
      <p:ext uri="{BB962C8B-B14F-4D97-AF65-F5344CB8AC3E}">
        <p14:creationId xmlns:p14="http://schemas.microsoft.com/office/powerpoint/2010/main" val="7380509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FB288-82FB-4867-B180-8F9DB3E1FA5F}"/>
              </a:ext>
            </a:extLst>
          </p:cNvPr>
          <p:cNvSpPr>
            <a:spLocks noGrp="1"/>
          </p:cNvSpPr>
          <p:nvPr>
            <p:ph type="title"/>
          </p:nvPr>
        </p:nvSpPr>
        <p:spPr/>
        <p:txBody>
          <a:bodyPr/>
          <a:lstStyle/>
          <a:p>
            <a:pPr algn="ctr"/>
            <a:r>
              <a:rPr lang="en-GB" dirty="0"/>
              <a:t>Empathy</a:t>
            </a:r>
          </a:p>
        </p:txBody>
      </p:sp>
      <p:sp>
        <p:nvSpPr>
          <p:cNvPr id="3" name="Content Placeholder 2">
            <a:extLst>
              <a:ext uri="{FF2B5EF4-FFF2-40B4-BE49-F238E27FC236}">
                <a16:creationId xmlns:a16="http://schemas.microsoft.com/office/drawing/2014/main" id="{2960C4EB-2376-4FB9-882A-8B8DCDA10044}"/>
              </a:ext>
            </a:extLst>
          </p:cNvPr>
          <p:cNvSpPr>
            <a:spLocks noGrp="1"/>
          </p:cNvSpPr>
          <p:nvPr>
            <p:ph idx="1"/>
          </p:nvPr>
        </p:nvSpPr>
        <p:spPr/>
        <p:txBody>
          <a:bodyPr>
            <a:normAutofit/>
          </a:bodyPr>
          <a:lstStyle/>
          <a:p>
            <a:r>
              <a:rPr lang="en-GB" sz="2400" dirty="0"/>
              <a:t> When hearing emotional pain we can easily jump to an immediate reaction to ‘fix it’ which is not always helpful. </a:t>
            </a:r>
          </a:p>
          <a:p>
            <a:r>
              <a:rPr lang="en-GB" sz="2400" dirty="0"/>
              <a:t>Does not empower a person</a:t>
            </a:r>
          </a:p>
          <a:p>
            <a:r>
              <a:rPr lang="en-GB" sz="2400" dirty="0"/>
              <a:t>When we empathise with others, we give them space to process</a:t>
            </a:r>
          </a:p>
          <a:p>
            <a:r>
              <a:rPr lang="en-GB" sz="2400" dirty="0"/>
              <a:t>They feel heard</a:t>
            </a:r>
          </a:p>
          <a:p>
            <a:r>
              <a:rPr lang="en-GB" sz="2400" dirty="0"/>
              <a:t>We offer the experience of  support</a:t>
            </a:r>
          </a:p>
          <a:p>
            <a:r>
              <a:rPr lang="en-GB" sz="2400" dirty="0"/>
              <a:t>The opportunity to have their feelings validated, valued and heard.</a:t>
            </a:r>
          </a:p>
        </p:txBody>
      </p:sp>
    </p:spTree>
    <p:extLst>
      <p:ext uri="{BB962C8B-B14F-4D97-AF65-F5344CB8AC3E}">
        <p14:creationId xmlns:p14="http://schemas.microsoft.com/office/powerpoint/2010/main" val="26064394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4A044-9958-4DDB-94C7-C0A9602E7630}"/>
              </a:ext>
            </a:extLst>
          </p:cNvPr>
          <p:cNvSpPr>
            <a:spLocks noGrp="1"/>
          </p:cNvSpPr>
          <p:nvPr>
            <p:ph type="title"/>
          </p:nvPr>
        </p:nvSpPr>
        <p:spPr/>
        <p:txBody>
          <a:bodyPr/>
          <a:lstStyle/>
          <a:p>
            <a:pPr algn="ctr"/>
            <a:r>
              <a:rPr lang="en-GB" dirty="0"/>
              <a:t>Empathic statement</a:t>
            </a:r>
          </a:p>
        </p:txBody>
      </p:sp>
      <p:sp>
        <p:nvSpPr>
          <p:cNvPr id="3" name="Content Placeholder 2">
            <a:extLst>
              <a:ext uri="{FF2B5EF4-FFF2-40B4-BE49-F238E27FC236}">
                <a16:creationId xmlns:a16="http://schemas.microsoft.com/office/drawing/2014/main" id="{687A2755-F6B0-41E2-9CDA-C53FA1B1D307}"/>
              </a:ext>
            </a:extLst>
          </p:cNvPr>
          <p:cNvSpPr>
            <a:spLocks noGrp="1"/>
          </p:cNvSpPr>
          <p:nvPr>
            <p:ph idx="1"/>
          </p:nvPr>
        </p:nvSpPr>
        <p:spPr/>
        <p:txBody>
          <a:bodyPr numCol="2"/>
          <a:lstStyle/>
          <a:p>
            <a:r>
              <a:rPr lang="en-GB" dirty="0"/>
              <a:t>You feel hurt because of your experience..</a:t>
            </a:r>
          </a:p>
          <a:p>
            <a:r>
              <a:rPr lang="en-GB" dirty="0"/>
              <a:t>I can hear in your voice that….. Has been really difficult for you.</a:t>
            </a:r>
          </a:p>
          <a:p>
            <a:r>
              <a:rPr lang="en-GB" dirty="0"/>
              <a:t>It sounds like you have really tried to make sense of the situation.</a:t>
            </a:r>
          </a:p>
          <a:p>
            <a:r>
              <a:rPr lang="en-GB" dirty="0"/>
              <a:t>That sounds like a frightening experience for you…</a:t>
            </a:r>
          </a:p>
          <a:p>
            <a:r>
              <a:rPr lang="en-GB" dirty="0"/>
              <a:t>What I hear is that you have been treated unfairly…..</a:t>
            </a:r>
          </a:p>
          <a:p>
            <a:r>
              <a:rPr lang="en-GB" dirty="0"/>
              <a:t>I can see why you were feeling hurt in that situation….</a:t>
            </a:r>
          </a:p>
        </p:txBody>
      </p:sp>
    </p:spTree>
    <p:extLst>
      <p:ext uri="{BB962C8B-B14F-4D97-AF65-F5344CB8AC3E}">
        <p14:creationId xmlns:p14="http://schemas.microsoft.com/office/powerpoint/2010/main" val="1997623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F2FC6-2EF8-4AEA-886A-B98F075D3024}"/>
              </a:ext>
            </a:extLst>
          </p:cNvPr>
          <p:cNvSpPr>
            <a:spLocks noGrp="1"/>
          </p:cNvSpPr>
          <p:nvPr>
            <p:ph type="title"/>
          </p:nvPr>
        </p:nvSpPr>
        <p:spPr/>
        <p:txBody>
          <a:bodyPr>
            <a:normAutofit/>
          </a:bodyPr>
          <a:lstStyle/>
          <a:p>
            <a:pPr algn="ctr"/>
            <a:r>
              <a:rPr lang="en-GB" sz="4400" dirty="0"/>
              <a:t>Re-cap Paraphrasing</a:t>
            </a:r>
          </a:p>
        </p:txBody>
      </p:sp>
      <p:sp>
        <p:nvSpPr>
          <p:cNvPr id="3" name="Content Placeholder 2">
            <a:extLst>
              <a:ext uri="{FF2B5EF4-FFF2-40B4-BE49-F238E27FC236}">
                <a16:creationId xmlns:a16="http://schemas.microsoft.com/office/drawing/2014/main" id="{D91185C0-4B74-45EE-AB65-59B561EAFBF8}"/>
              </a:ext>
            </a:extLst>
          </p:cNvPr>
          <p:cNvSpPr>
            <a:spLocks noGrp="1"/>
          </p:cNvSpPr>
          <p:nvPr>
            <p:ph idx="1"/>
          </p:nvPr>
        </p:nvSpPr>
        <p:spPr/>
        <p:txBody>
          <a:bodyPr/>
          <a:lstStyle/>
          <a:p>
            <a:r>
              <a:rPr lang="en-GB" sz="2400" dirty="0"/>
              <a:t>Re-state the speakers thoughts, emotional content and the speakers internal subjective world (self-concept)</a:t>
            </a:r>
          </a:p>
          <a:p>
            <a:r>
              <a:rPr lang="en-GB" sz="2400" dirty="0"/>
              <a:t>Reflect back key phrases, content and emotions without interpreting it but rewording it your own word,  so it is not like a parrot.</a:t>
            </a:r>
          </a:p>
          <a:p>
            <a:r>
              <a:rPr lang="en-GB" sz="2400" dirty="0"/>
              <a:t>Effective paraphrasing is part of effective listening which ensures understanding.</a:t>
            </a:r>
          </a:p>
          <a:p>
            <a:r>
              <a:rPr lang="en-GB" sz="2400" dirty="0"/>
              <a:t>Build rapport and empathy </a:t>
            </a:r>
          </a:p>
          <a:p>
            <a:endParaRPr lang="en-GB" sz="2400" dirty="0"/>
          </a:p>
          <a:p>
            <a:endParaRPr lang="en-GB" dirty="0"/>
          </a:p>
          <a:p>
            <a:endParaRPr lang="en-GB" dirty="0"/>
          </a:p>
        </p:txBody>
      </p:sp>
    </p:spTree>
    <p:extLst>
      <p:ext uri="{BB962C8B-B14F-4D97-AF65-F5344CB8AC3E}">
        <p14:creationId xmlns:p14="http://schemas.microsoft.com/office/powerpoint/2010/main" val="2586101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433DF-5590-4C22-BC4A-E4BD9CF7AB19}"/>
              </a:ext>
            </a:extLst>
          </p:cNvPr>
          <p:cNvSpPr>
            <a:spLocks noGrp="1"/>
          </p:cNvSpPr>
          <p:nvPr>
            <p:ph type="title"/>
          </p:nvPr>
        </p:nvSpPr>
        <p:spPr/>
        <p:txBody>
          <a:bodyPr/>
          <a:lstStyle/>
          <a:p>
            <a:pPr algn="ctr"/>
            <a:r>
              <a:rPr lang="en-GB" dirty="0"/>
              <a:t>Sentence starters</a:t>
            </a:r>
          </a:p>
        </p:txBody>
      </p:sp>
      <p:sp>
        <p:nvSpPr>
          <p:cNvPr id="3" name="Content Placeholder 2">
            <a:extLst>
              <a:ext uri="{FF2B5EF4-FFF2-40B4-BE49-F238E27FC236}">
                <a16:creationId xmlns:a16="http://schemas.microsoft.com/office/drawing/2014/main" id="{0B7C8967-60C0-4D80-85D6-BEF6BDF5D065}"/>
              </a:ext>
            </a:extLst>
          </p:cNvPr>
          <p:cNvSpPr>
            <a:spLocks noGrp="1"/>
          </p:cNvSpPr>
          <p:nvPr>
            <p:ph idx="1"/>
          </p:nvPr>
        </p:nvSpPr>
        <p:spPr/>
        <p:txBody>
          <a:bodyPr>
            <a:normAutofit/>
          </a:bodyPr>
          <a:lstStyle/>
          <a:p>
            <a:r>
              <a:rPr lang="en-GB" sz="2000" dirty="0"/>
              <a:t>What I seem to be hearing is……</a:t>
            </a:r>
          </a:p>
          <a:p>
            <a:r>
              <a:rPr lang="en-GB" sz="2000" dirty="0"/>
              <a:t>So what you are saying is………</a:t>
            </a:r>
          </a:p>
          <a:p>
            <a:r>
              <a:rPr lang="en-GB" sz="2000" dirty="0"/>
              <a:t>So it’s as though ……………</a:t>
            </a:r>
          </a:p>
          <a:p>
            <a:r>
              <a:rPr lang="en-GB" sz="2000" dirty="0"/>
              <a:t>In other words, what you’re saying is………….</a:t>
            </a:r>
          </a:p>
          <a:p>
            <a:r>
              <a:rPr lang="en-GB" sz="2000" dirty="0"/>
              <a:t>What appears to be coming across is……….</a:t>
            </a:r>
          </a:p>
          <a:p>
            <a:r>
              <a:rPr lang="en-GB" sz="2000" dirty="0"/>
              <a:t>So in effect, what you are saying is….</a:t>
            </a:r>
          </a:p>
          <a:p>
            <a:r>
              <a:rPr lang="en-GB" sz="2000" dirty="0"/>
              <a:t>It sounds as if you…..</a:t>
            </a:r>
          </a:p>
          <a:p>
            <a:r>
              <a:rPr lang="en-GB" sz="2000" dirty="0"/>
              <a:t>It seems like you are feeling…….</a:t>
            </a:r>
          </a:p>
          <a:p>
            <a:r>
              <a:rPr lang="en-GB" sz="2000" dirty="0"/>
              <a:t>I sense that you feel……..</a:t>
            </a:r>
          </a:p>
        </p:txBody>
      </p:sp>
    </p:spTree>
    <p:extLst>
      <p:ext uri="{BB962C8B-B14F-4D97-AF65-F5344CB8AC3E}">
        <p14:creationId xmlns:p14="http://schemas.microsoft.com/office/powerpoint/2010/main" val="1353927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3460FC0-37AB-4221-9877-96A2A3A9D830}"/>
              </a:ext>
            </a:extLst>
          </p:cNvPr>
          <p:cNvSpPr>
            <a:spLocks noGrp="1"/>
          </p:cNvSpPr>
          <p:nvPr>
            <p:ph type="title"/>
          </p:nvPr>
        </p:nvSpPr>
        <p:spPr/>
        <p:txBody>
          <a:bodyPr/>
          <a:lstStyle/>
          <a:p>
            <a:pPr algn="ctr"/>
            <a:r>
              <a:rPr lang="en-GB" dirty="0"/>
              <a:t> paraphrasing</a:t>
            </a:r>
          </a:p>
        </p:txBody>
      </p:sp>
      <p:sp>
        <p:nvSpPr>
          <p:cNvPr id="5" name="Content Placeholder 4">
            <a:extLst>
              <a:ext uri="{FF2B5EF4-FFF2-40B4-BE49-F238E27FC236}">
                <a16:creationId xmlns:a16="http://schemas.microsoft.com/office/drawing/2014/main" id="{5BA80189-B57B-4480-A730-4A070AEBF1E1}"/>
              </a:ext>
            </a:extLst>
          </p:cNvPr>
          <p:cNvSpPr>
            <a:spLocks noGrp="1"/>
          </p:cNvSpPr>
          <p:nvPr>
            <p:ph idx="1"/>
          </p:nvPr>
        </p:nvSpPr>
        <p:spPr/>
        <p:txBody>
          <a:bodyPr>
            <a:normAutofit lnSpcReduction="10000"/>
          </a:bodyPr>
          <a:lstStyle/>
          <a:p>
            <a:r>
              <a:rPr lang="en-GB" sz="2000" dirty="0">
                <a:solidFill>
                  <a:schemeClr val="tx2">
                    <a:lumMod val="75000"/>
                  </a:schemeClr>
                </a:solidFill>
              </a:rPr>
              <a:t>Client:-  I used to enjoy going out and having fun, Now I have to really force myself, and I don’t seem to enjoy myself any more. I just have a, a …. Feeling of sadness. I’m not really part of the group any more. </a:t>
            </a:r>
          </a:p>
          <a:p>
            <a:endParaRPr lang="en-GB" sz="2000" dirty="0">
              <a:solidFill>
                <a:schemeClr val="tx2">
                  <a:lumMod val="75000"/>
                </a:schemeClr>
              </a:solidFill>
            </a:endParaRPr>
          </a:p>
          <a:p>
            <a:r>
              <a:rPr lang="en-GB" sz="2000" b="1" dirty="0">
                <a:solidFill>
                  <a:srgbClr val="FF0000"/>
                </a:solidFill>
              </a:rPr>
              <a:t>(</a:t>
            </a:r>
            <a:r>
              <a:rPr lang="en-GB" sz="2000" b="1" dirty="0">
                <a:solidFill>
                  <a:srgbClr val="C00000"/>
                </a:solidFill>
              </a:rPr>
              <a:t>KEY WORDS AND PHRASES HERE ARE – (GOING OUT, FUN, FORCE, SADNESS, NOT PART OF)</a:t>
            </a:r>
          </a:p>
          <a:p>
            <a:endParaRPr lang="en-GB" sz="2000" b="1" dirty="0">
              <a:solidFill>
                <a:srgbClr val="C00000"/>
              </a:solidFill>
            </a:endParaRPr>
          </a:p>
          <a:p>
            <a:r>
              <a:rPr lang="en-GB" sz="2000" b="1" dirty="0"/>
              <a:t>Counsellor:- In the past, Andrew, you had a great time socialising. Right now, however you sound like you have lost your drive, and do not get much pleasure from going out and meeting people. For a lot of the time you say you are feeling down and flat and not do not feel part of what’s going on around you.</a:t>
            </a:r>
          </a:p>
        </p:txBody>
      </p:sp>
    </p:spTree>
    <p:extLst>
      <p:ext uri="{BB962C8B-B14F-4D97-AF65-F5344CB8AC3E}">
        <p14:creationId xmlns:p14="http://schemas.microsoft.com/office/powerpoint/2010/main" val="27713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15E29-E7DD-4FE9-9DEE-018D982C9158}"/>
              </a:ext>
            </a:extLst>
          </p:cNvPr>
          <p:cNvSpPr>
            <a:spLocks noGrp="1"/>
          </p:cNvSpPr>
          <p:nvPr>
            <p:ph type="title"/>
          </p:nvPr>
        </p:nvSpPr>
        <p:spPr/>
        <p:txBody>
          <a:bodyPr/>
          <a:lstStyle/>
          <a:p>
            <a:pPr algn="ctr"/>
            <a:r>
              <a:rPr lang="en-GB" dirty="0"/>
              <a:t>Paraphrasing</a:t>
            </a:r>
          </a:p>
        </p:txBody>
      </p:sp>
      <p:sp>
        <p:nvSpPr>
          <p:cNvPr id="3" name="Content Placeholder 2">
            <a:extLst>
              <a:ext uri="{FF2B5EF4-FFF2-40B4-BE49-F238E27FC236}">
                <a16:creationId xmlns:a16="http://schemas.microsoft.com/office/drawing/2014/main" id="{46B4EE74-6F8C-4030-B73B-12FCCEA35A7C}"/>
              </a:ext>
            </a:extLst>
          </p:cNvPr>
          <p:cNvSpPr>
            <a:spLocks noGrp="1"/>
          </p:cNvSpPr>
          <p:nvPr>
            <p:ph idx="1"/>
          </p:nvPr>
        </p:nvSpPr>
        <p:spPr/>
        <p:txBody>
          <a:bodyPr>
            <a:normAutofit/>
          </a:bodyPr>
          <a:lstStyle/>
          <a:p>
            <a:r>
              <a:rPr lang="en-GB" sz="2000" dirty="0">
                <a:solidFill>
                  <a:schemeClr val="tx2">
                    <a:lumMod val="75000"/>
                  </a:schemeClr>
                </a:solidFill>
              </a:rPr>
              <a:t>Client:- I don’t expect Sam to help out with all the house hold chores, but he knows very well I need time to study for my nursing exams. I can’t spend all my spare time cooking and cleaning and waiting on him hand and foot.</a:t>
            </a:r>
          </a:p>
          <a:p>
            <a:endParaRPr lang="en-GB" sz="2000" dirty="0"/>
          </a:p>
          <a:p>
            <a:r>
              <a:rPr lang="en-GB" sz="2000" dirty="0">
                <a:solidFill>
                  <a:srgbClr val="C00000"/>
                </a:solidFill>
              </a:rPr>
              <a:t>KEY WORDS AND PHRASES ARE (EXPECT, CHORES, TIME, EXAMS, HAND AND FOOT)</a:t>
            </a:r>
          </a:p>
          <a:p>
            <a:endParaRPr lang="en-GB" sz="2000" dirty="0"/>
          </a:p>
          <a:p>
            <a:r>
              <a:rPr lang="en-GB" sz="2000" dirty="0"/>
              <a:t>Counsellor:- It sounds like Susan, that you would like Sam to support you more, and take his share of the work around the house, so that you can find more time to study for your exams, instead of running after him.  You would like a bit more sharing.</a:t>
            </a:r>
          </a:p>
        </p:txBody>
      </p:sp>
    </p:spTree>
    <p:extLst>
      <p:ext uri="{BB962C8B-B14F-4D97-AF65-F5344CB8AC3E}">
        <p14:creationId xmlns:p14="http://schemas.microsoft.com/office/powerpoint/2010/main" val="5957363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E70AC7-61DC-46E5-940E-D70F0F389CC2}"/>
              </a:ext>
            </a:extLst>
          </p:cNvPr>
          <p:cNvSpPr>
            <a:spLocks noGrp="1"/>
          </p:cNvSpPr>
          <p:nvPr>
            <p:ph type="title"/>
          </p:nvPr>
        </p:nvSpPr>
        <p:spPr/>
        <p:txBody>
          <a:bodyPr/>
          <a:lstStyle/>
          <a:p>
            <a:pPr algn="ctr"/>
            <a:r>
              <a:rPr lang="en-GB" dirty="0"/>
              <a:t>Paraphrasing</a:t>
            </a:r>
          </a:p>
        </p:txBody>
      </p:sp>
      <p:sp>
        <p:nvSpPr>
          <p:cNvPr id="3" name="Content Placeholder 2">
            <a:extLst>
              <a:ext uri="{FF2B5EF4-FFF2-40B4-BE49-F238E27FC236}">
                <a16:creationId xmlns:a16="http://schemas.microsoft.com/office/drawing/2014/main" id="{52D8DEDD-36B4-40FA-A8D1-53901B936404}"/>
              </a:ext>
            </a:extLst>
          </p:cNvPr>
          <p:cNvSpPr>
            <a:spLocks noGrp="1"/>
          </p:cNvSpPr>
          <p:nvPr>
            <p:ph idx="1"/>
          </p:nvPr>
        </p:nvSpPr>
        <p:spPr/>
        <p:txBody>
          <a:bodyPr>
            <a:normAutofit/>
          </a:bodyPr>
          <a:lstStyle/>
          <a:p>
            <a:r>
              <a:rPr lang="en-GB" sz="2000" dirty="0">
                <a:solidFill>
                  <a:schemeClr val="tx2">
                    <a:lumMod val="75000"/>
                  </a:schemeClr>
                </a:solidFill>
              </a:rPr>
              <a:t>Client:- I’m not getting on well with my studies. I can’t concentrate on what I am doing and I am feeling really fed up with the course. I am thinking of dropping out.</a:t>
            </a:r>
          </a:p>
          <a:p>
            <a:endParaRPr lang="en-GB" sz="2000" dirty="0"/>
          </a:p>
          <a:p>
            <a:r>
              <a:rPr lang="en-GB" sz="2000" dirty="0">
                <a:solidFill>
                  <a:srgbClr val="C00000"/>
                </a:solidFill>
              </a:rPr>
              <a:t>KEY WORDS AND PHRASES ( CAN’T CONCENTRATE, FEELING FED UP, THINKING OF DROPPING OUT)</a:t>
            </a:r>
          </a:p>
          <a:p>
            <a:endParaRPr lang="en-GB" sz="2000" dirty="0"/>
          </a:p>
          <a:p>
            <a:r>
              <a:rPr lang="en-GB" sz="2000" dirty="0"/>
              <a:t>COUNSELLOR:-  You sound rather gloomy and fed up at the moment with your studies, and perhaps concerned where you are going with your studies to the point that are you considering dropping out.</a:t>
            </a:r>
          </a:p>
        </p:txBody>
      </p:sp>
    </p:spTree>
    <p:extLst>
      <p:ext uri="{BB962C8B-B14F-4D97-AF65-F5344CB8AC3E}">
        <p14:creationId xmlns:p14="http://schemas.microsoft.com/office/powerpoint/2010/main" val="31878484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1038A-52DD-4B2A-8F79-83DFA750A96D}"/>
              </a:ext>
            </a:extLst>
          </p:cNvPr>
          <p:cNvSpPr>
            <a:spLocks noGrp="1"/>
          </p:cNvSpPr>
          <p:nvPr>
            <p:ph type="title"/>
          </p:nvPr>
        </p:nvSpPr>
        <p:spPr/>
        <p:txBody>
          <a:bodyPr/>
          <a:lstStyle/>
          <a:p>
            <a:pPr algn="ctr"/>
            <a:r>
              <a:rPr lang="en-GB" dirty="0"/>
              <a:t>Paraphrasing</a:t>
            </a:r>
          </a:p>
        </p:txBody>
      </p:sp>
      <p:sp>
        <p:nvSpPr>
          <p:cNvPr id="3" name="Content Placeholder 2">
            <a:extLst>
              <a:ext uri="{FF2B5EF4-FFF2-40B4-BE49-F238E27FC236}">
                <a16:creationId xmlns:a16="http://schemas.microsoft.com/office/drawing/2014/main" id="{D25F4CC0-DD22-4297-A3A8-7B5FBFB3598D}"/>
              </a:ext>
            </a:extLst>
          </p:cNvPr>
          <p:cNvSpPr>
            <a:spLocks noGrp="1"/>
          </p:cNvSpPr>
          <p:nvPr>
            <p:ph idx="1"/>
          </p:nvPr>
        </p:nvSpPr>
        <p:spPr/>
        <p:txBody>
          <a:bodyPr/>
          <a:lstStyle/>
          <a:p>
            <a:r>
              <a:rPr lang="en-GB" dirty="0">
                <a:solidFill>
                  <a:schemeClr val="tx2">
                    <a:lumMod val="75000"/>
                  </a:schemeClr>
                </a:solidFill>
              </a:rPr>
              <a:t>Client:-  we just argue and argue and don’t see, to get anywhere. I don’t know what to do. It’s so frustrating. I wish I knew the answer. I don’t seem to be able to handle our relationship.</a:t>
            </a:r>
          </a:p>
          <a:p>
            <a:endParaRPr lang="en-GB" dirty="0"/>
          </a:p>
          <a:p>
            <a:r>
              <a:rPr lang="en-GB" dirty="0">
                <a:solidFill>
                  <a:srgbClr val="C00000"/>
                </a:solidFill>
              </a:rPr>
              <a:t>Key words and phrases ( Argue, frustrated, don’t know what to do, can’t handle the relationship)</a:t>
            </a:r>
          </a:p>
          <a:p>
            <a:endParaRPr lang="en-GB" dirty="0">
              <a:solidFill>
                <a:srgbClr val="C00000"/>
              </a:solidFill>
            </a:endParaRPr>
          </a:p>
          <a:p>
            <a:r>
              <a:rPr lang="en-GB" dirty="0"/>
              <a:t>Counsellor: - You’re extremely frustrated with constant unproductive arguments and you are struggling to know how to improve your relationship. </a:t>
            </a:r>
          </a:p>
        </p:txBody>
      </p:sp>
    </p:spTree>
    <p:extLst>
      <p:ext uri="{BB962C8B-B14F-4D97-AF65-F5344CB8AC3E}">
        <p14:creationId xmlns:p14="http://schemas.microsoft.com/office/powerpoint/2010/main" val="36940319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C907A-175A-469A-8EE4-67CCAD5CE174}"/>
              </a:ext>
            </a:extLst>
          </p:cNvPr>
          <p:cNvSpPr>
            <a:spLocks noGrp="1"/>
          </p:cNvSpPr>
          <p:nvPr>
            <p:ph type="title"/>
          </p:nvPr>
        </p:nvSpPr>
        <p:spPr/>
        <p:txBody>
          <a:bodyPr>
            <a:normAutofit/>
          </a:bodyPr>
          <a:lstStyle/>
          <a:p>
            <a:pPr algn="ctr"/>
            <a:r>
              <a:rPr lang="en-GB" sz="3600" dirty="0"/>
              <a:t>Reflect feeling and reasons</a:t>
            </a:r>
          </a:p>
        </p:txBody>
      </p:sp>
      <p:sp>
        <p:nvSpPr>
          <p:cNvPr id="3" name="Content Placeholder 2">
            <a:extLst>
              <a:ext uri="{FF2B5EF4-FFF2-40B4-BE49-F238E27FC236}">
                <a16:creationId xmlns:a16="http://schemas.microsoft.com/office/drawing/2014/main" id="{35CF152C-9998-4176-A9B0-D055B89F3094}"/>
              </a:ext>
            </a:extLst>
          </p:cNvPr>
          <p:cNvSpPr>
            <a:spLocks noGrp="1"/>
          </p:cNvSpPr>
          <p:nvPr>
            <p:ph idx="1"/>
          </p:nvPr>
        </p:nvSpPr>
        <p:spPr/>
        <p:txBody>
          <a:bodyPr/>
          <a:lstStyle/>
          <a:p>
            <a:r>
              <a:rPr lang="en-GB" dirty="0">
                <a:solidFill>
                  <a:schemeClr val="tx2">
                    <a:lumMod val="75000"/>
                  </a:schemeClr>
                </a:solidFill>
              </a:rPr>
              <a:t>Client:-  My offer on the flat has been rejected and someone else has it. I’m so disappointed.</a:t>
            </a:r>
          </a:p>
          <a:p>
            <a:r>
              <a:rPr lang="en-GB" dirty="0"/>
              <a:t>Counsellor:-  You are feeling extremely upset at not getting the flat that you wanted so badly</a:t>
            </a:r>
          </a:p>
          <a:p>
            <a:r>
              <a:rPr lang="en-GB" dirty="0">
                <a:solidFill>
                  <a:schemeClr val="tx2">
                    <a:lumMod val="75000"/>
                  </a:schemeClr>
                </a:solidFill>
              </a:rPr>
              <a:t>Client:- Yes I am really upset, I am angry and disappointed. </a:t>
            </a:r>
          </a:p>
          <a:p>
            <a:endParaRPr lang="en-GB" dirty="0">
              <a:solidFill>
                <a:schemeClr val="tx2">
                  <a:lumMod val="75000"/>
                </a:schemeClr>
              </a:solidFill>
            </a:endParaRPr>
          </a:p>
          <a:p>
            <a:r>
              <a:rPr lang="en-GB" dirty="0">
                <a:solidFill>
                  <a:schemeClr val="tx2">
                    <a:lumMod val="75000"/>
                  </a:schemeClr>
                </a:solidFill>
              </a:rPr>
              <a:t>Client:- Ever since he left, I’m afraid that I will find no one new for a relationship.</a:t>
            </a:r>
          </a:p>
          <a:p>
            <a:r>
              <a:rPr lang="en-GB" dirty="0"/>
              <a:t>Counsellor:- You’re scared because you fear you won’t meet another boyfriend </a:t>
            </a:r>
          </a:p>
          <a:p>
            <a:r>
              <a:rPr lang="en-GB" dirty="0">
                <a:solidFill>
                  <a:schemeClr val="tx2">
                    <a:lumMod val="75000"/>
                  </a:schemeClr>
                </a:solidFill>
              </a:rPr>
              <a:t>Client:- Yes, I get anxious just thinking of how difficult it is. </a:t>
            </a:r>
          </a:p>
        </p:txBody>
      </p:sp>
    </p:spTree>
    <p:extLst>
      <p:ext uri="{BB962C8B-B14F-4D97-AF65-F5344CB8AC3E}">
        <p14:creationId xmlns:p14="http://schemas.microsoft.com/office/powerpoint/2010/main" val="3968534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D3EE8-9A4B-462B-9D55-AF6FA64B1359}"/>
              </a:ext>
            </a:extLst>
          </p:cNvPr>
          <p:cNvSpPr>
            <a:spLocks noGrp="1"/>
          </p:cNvSpPr>
          <p:nvPr>
            <p:ph type="title"/>
          </p:nvPr>
        </p:nvSpPr>
        <p:spPr/>
        <p:txBody>
          <a:bodyPr>
            <a:normAutofit/>
          </a:bodyPr>
          <a:lstStyle/>
          <a:p>
            <a:pPr algn="ctr"/>
            <a:r>
              <a:rPr lang="en-GB" sz="3200" dirty="0"/>
              <a:t>Reading list</a:t>
            </a:r>
          </a:p>
        </p:txBody>
      </p:sp>
      <p:sp>
        <p:nvSpPr>
          <p:cNvPr id="3" name="Content Placeholder 2">
            <a:extLst>
              <a:ext uri="{FF2B5EF4-FFF2-40B4-BE49-F238E27FC236}">
                <a16:creationId xmlns:a16="http://schemas.microsoft.com/office/drawing/2014/main" id="{6E61B9BC-F72E-4578-8C19-51D67DE36238}"/>
              </a:ext>
            </a:extLst>
          </p:cNvPr>
          <p:cNvSpPr>
            <a:spLocks noGrp="1"/>
          </p:cNvSpPr>
          <p:nvPr>
            <p:ph idx="1"/>
          </p:nvPr>
        </p:nvSpPr>
        <p:spPr/>
        <p:txBody>
          <a:bodyPr/>
          <a:lstStyle/>
          <a:p>
            <a:r>
              <a:rPr lang="en-GB" dirty="0"/>
              <a:t>Nelson-Jones, R. (2016) </a:t>
            </a:r>
            <a:r>
              <a:rPr lang="en-GB" i="1" dirty="0"/>
              <a:t>Basic Counselling skills 4</a:t>
            </a:r>
            <a:r>
              <a:rPr lang="en-GB" i="1" baseline="30000" dirty="0"/>
              <a:t>th</a:t>
            </a:r>
            <a:r>
              <a:rPr lang="en-GB" i="1" dirty="0"/>
              <a:t> ed. </a:t>
            </a:r>
            <a:r>
              <a:rPr lang="en-GB" dirty="0"/>
              <a:t>SAGE. London</a:t>
            </a:r>
          </a:p>
          <a:p>
            <a:r>
              <a:rPr lang="en-GB" dirty="0"/>
              <a:t>Nelson-Jones, R. (2011 </a:t>
            </a:r>
            <a:r>
              <a:rPr lang="en-GB" i="1" dirty="0"/>
              <a:t>Practical counselling and helping skills</a:t>
            </a:r>
            <a:r>
              <a:rPr lang="en-GB" dirty="0"/>
              <a:t>. SAGE. London</a:t>
            </a:r>
          </a:p>
          <a:p>
            <a:r>
              <a:rPr lang="en-GB" dirty="0"/>
              <a:t>Sutton, J and Stewart W. (2008) </a:t>
            </a:r>
            <a:r>
              <a:rPr lang="en-GB" i="1" dirty="0"/>
              <a:t>Learning to Counsel, develop the skills, insight and knowledge to counsel others 3</a:t>
            </a:r>
            <a:r>
              <a:rPr lang="en-GB" i="1" baseline="30000" dirty="0"/>
              <a:t>rd</a:t>
            </a:r>
            <a:r>
              <a:rPr lang="en-GB" i="1" dirty="0"/>
              <a:t> ed. </a:t>
            </a:r>
          </a:p>
          <a:p>
            <a:endParaRPr lang="en-GB" dirty="0"/>
          </a:p>
        </p:txBody>
      </p:sp>
    </p:spTree>
    <p:extLst>
      <p:ext uri="{BB962C8B-B14F-4D97-AF65-F5344CB8AC3E}">
        <p14:creationId xmlns:p14="http://schemas.microsoft.com/office/powerpoint/2010/main" val="179450632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docProps/app.xml><?xml version="1.0" encoding="utf-8"?>
<Properties xmlns="http://schemas.openxmlformats.org/officeDocument/2006/extended-properties" xmlns:vt="http://schemas.openxmlformats.org/officeDocument/2006/docPropsVTypes">
  <Template>Savon</Template>
  <TotalTime>84</TotalTime>
  <Words>872</Words>
  <Application>Microsoft Office PowerPoint</Application>
  <PresentationFormat>Widescreen</PresentationFormat>
  <Paragraphs>68</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Century Gothic</vt:lpstr>
      <vt:lpstr>Garamond</vt:lpstr>
      <vt:lpstr>Savon</vt:lpstr>
      <vt:lpstr>Paraphrasing examples</vt:lpstr>
      <vt:lpstr>Empathy</vt:lpstr>
      <vt:lpstr>Empathic statement</vt:lpstr>
      <vt:lpstr>Re-cap Paraphrasing</vt:lpstr>
      <vt:lpstr>Sentence starters</vt:lpstr>
      <vt:lpstr> paraphrasing</vt:lpstr>
      <vt:lpstr>Paraphrasing</vt:lpstr>
      <vt:lpstr>Paraphrasing</vt:lpstr>
      <vt:lpstr>Paraphrasing</vt:lpstr>
      <vt:lpstr>Reflect feeling and reasons</vt:lpstr>
      <vt:lpstr>Reading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Paraphrasing examples</dc:title>
  <dc:creator>steve langford</dc:creator>
  <cp:lastModifiedBy>steve langford</cp:lastModifiedBy>
  <cp:revision>8</cp:revision>
  <dcterms:created xsi:type="dcterms:W3CDTF">2019-10-17T19:37:24Z</dcterms:created>
  <dcterms:modified xsi:type="dcterms:W3CDTF">2019-10-17T21:01:59Z</dcterms:modified>
</cp:coreProperties>
</file>