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0" r:id="rId3"/>
    <p:sldId id="257" r:id="rId4"/>
    <p:sldId id="264" r:id="rId5"/>
    <p:sldId id="263" r:id="rId6"/>
    <p:sldId id="265" r:id="rId7"/>
    <p:sldId id="266" r:id="rId8"/>
    <p:sldId id="258" r:id="rId9"/>
    <p:sldId id="259" r:id="rId10"/>
    <p:sldId id="260" r:id="rId11"/>
    <p:sldId id="261" r:id="rId12"/>
    <p:sldId id="262" r:id="rId13"/>
    <p:sldId id="269"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CA67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nnah James (2501330)" userId="68f77697-89ab-4f27-b880-6608c71bd1d9" providerId="ADAL" clId="{B853EE09-C5D6-5D49-8F16-EB6EF1B36055}"/>
    <pc:docChg chg="undo custSel addSld delSld modSld">
      <pc:chgData name="Hannah James (2501330)" userId="68f77697-89ab-4f27-b880-6608c71bd1d9" providerId="ADAL" clId="{B853EE09-C5D6-5D49-8F16-EB6EF1B36055}" dt="2026-01-18T12:57:42.796" v="27382" actId="20577"/>
      <pc:docMkLst>
        <pc:docMk/>
      </pc:docMkLst>
      <pc:sldChg chg="modSp">
        <pc:chgData name="Hannah James (2501330)" userId="68f77697-89ab-4f27-b880-6608c71bd1d9" providerId="ADAL" clId="{B853EE09-C5D6-5D49-8F16-EB6EF1B36055}" dt="2026-01-18T12:41:40.794" v="26975" actId="20577"/>
        <pc:sldMkLst>
          <pc:docMk/>
          <pc:sldMk cId="1810505137" sldId="256"/>
        </pc:sldMkLst>
        <pc:spChg chg="mod">
          <ac:chgData name="Hannah James (2501330)" userId="68f77697-89ab-4f27-b880-6608c71bd1d9" providerId="ADAL" clId="{B853EE09-C5D6-5D49-8F16-EB6EF1B36055}" dt="2026-01-18T12:41:40.794" v="26975" actId="20577"/>
          <ac:spMkLst>
            <pc:docMk/>
            <pc:sldMk cId="1810505137" sldId="256"/>
            <ac:spMk id="7" creationId="{D7D463DB-3709-1186-619B-C647401F28F4}"/>
          </ac:spMkLst>
        </pc:spChg>
      </pc:sldChg>
      <pc:sldChg chg="modSp mod setBg">
        <pc:chgData name="Hannah James (2501330)" userId="68f77697-89ab-4f27-b880-6608c71bd1d9" providerId="ADAL" clId="{B853EE09-C5D6-5D49-8F16-EB6EF1B36055}" dt="2026-01-18T12:41:49.280" v="26980" actId="20577"/>
        <pc:sldMkLst>
          <pc:docMk/>
          <pc:sldMk cId="1149196236" sldId="257"/>
        </pc:sldMkLst>
        <pc:spChg chg="mod">
          <ac:chgData name="Hannah James (2501330)" userId="68f77697-89ab-4f27-b880-6608c71bd1d9" providerId="ADAL" clId="{B853EE09-C5D6-5D49-8F16-EB6EF1B36055}" dt="2026-01-15T21:14:26.313" v="20090" actId="20577"/>
          <ac:spMkLst>
            <pc:docMk/>
            <pc:sldMk cId="1149196236" sldId="257"/>
            <ac:spMk id="3" creationId="{D15D903E-F06D-4B21-1EE8-B438D0818AF1}"/>
          </ac:spMkLst>
        </pc:spChg>
        <pc:spChg chg="mod">
          <ac:chgData name="Hannah James (2501330)" userId="68f77697-89ab-4f27-b880-6608c71bd1d9" providerId="ADAL" clId="{B853EE09-C5D6-5D49-8F16-EB6EF1B36055}" dt="2026-01-15T21:13:45.644" v="20083" actId="1076"/>
          <ac:spMkLst>
            <pc:docMk/>
            <pc:sldMk cId="1149196236" sldId="257"/>
            <ac:spMk id="5" creationId="{5F67E8C6-6FCC-F306-4685-E4DED97C6FBB}"/>
          </ac:spMkLst>
        </pc:spChg>
        <pc:spChg chg="mod">
          <ac:chgData name="Hannah James (2501330)" userId="68f77697-89ab-4f27-b880-6608c71bd1d9" providerId="ADAL" clId="{B853EE09-C5D6-5D49-8F16-EB6EF1B36055}" dt="2026-01-15T21:13:59.326" v="20086" actId="1076"/>
          <ac:spMkLst>
            <pc:docMk/>
            <pc:sldMk cId="1149196236" sldId="257"/>
            <ac:spMk id="6" creationId="{D7FBF741-350F-CA36-6D18-5900D985F5DC}"/>
          </ac:spMkLst>
        </pc:spChg>
        <pc:spChg chg="mod">
          <ac:chgData name="Hannah James (2501330)" userId="68f77697-89ab-4f27-b880-6608c71bd1d9" providerId="ADAL" clId="{B853EE09-C5D6-5D49-8F16-EB6EF1B36055}" dt="2026-01-18T12:41:49.280" v="26980" actId="20577"/>
          <ac:spMkLst>
            <pc:docMk/>
            <pc:sldMk cId="1149196236" sldId="257"/>
            <ac:spMk id="12" creationId="{A7BCDF38-F2BA-F0B8-3CB7-CFA456DC13DD}"/>
          </ac:spMkLst>
        </pc:spChg>
        <pc:spChg chg="mod">
          <ac:chgData name="Hannah James (2501330)" userId="68f77697-89ab-4f27-b880-6608c71bd1d9" providerId="ADAL" clId="{B853EE09-C5D6-5D49-8F16-EB6EF1B36055}" dt="2026-01-13T14:49:27.827" v="15233" actId="20577"/>
          <ac:spMkLst>
            <pc:docMk/>
            <pc:sldMk cId="1149196236" sldId="257"/>
            <ac:spMk id="14" creationId="{41954E49-DD54-78C3-82D6-551069330759}"/>
          </ac:spMkLst>
        </pc:spChg>
        <pc:spChg chg="mod">
          <ac:chgData name="Hannah James (2501330)" userId="68f77697-89ab-4f27-b880-6608c71bd1d9" providerId="ADAL" clId="{B853EE09-C5D6-5D49-8F16-EB6EF1B36055}" dt="2026-01-15T21:16:34.186" v="20128" actId="20577"/>
          <ac:spMkLst>
            <pc:docMk/>
            <pc:sldMk cId="1149196236" sldId="257"/>
            <ac:spMk id="19" creationId="{88D22365-6DD0-5585-60A7-705ACFB61874}"/>
          </ac:spMkLst>
        </pc:spChg>
        <pc:picChg chg="mod">
          <ac:chgData name="Hannah James (2501330)" userId="68f77697-89ab-4f27-b880-6608c71bd1d9" providerId="ADAL" clId="{B853EE09-C5D6-5D49-8F16-EB6EF1B36055}" dt="2026-01-15T21:14:01.560" v="20087" actId="14100"/>
          <ac:picMkLst>
            <pc:docMk/>
            <pc:sldMk cId="1149196236" sldId="257"/>
            <ac:picMk id="4" creationId="{732E98DE-0A8C-D546-5657-B8A222623653}"/>
          </ac:picMkLst>
        </pc:picChg>
      </pc:sldChg>
      <pc:sldChg chg="addSp modSp add del mod setBg">
        <pc:chgData name="Hannah James (2501330)" userId="68f77697-89ab-4f27-b880-6608c71bd1d9" providerId="ADAL" clId="{B853EE09-C5D6-5D49-8F16-EB6EF1B36055}" dt="2026-01-18T12:46:02.022" v="27175" actId="1076"/>
        <pc:sldMkLst>
          <pc:docMk/>
          <pc:sldMk cId="2087622128" sldId="258"/>
        </pc:sldMkLst>
        <pc:spChg chg="add mod">
          <ac:chgData name="Hannah James (2501330)" userId="68f77697-89ab-4f27-b880-6608c71bd1d9" providerId="ADAL" clId="{B853EE09-C5D6-5D49-8F16-EB6EF1B36055}" dt="2026-01-18T12:42:21.240" v="27001" actId="1076"/>
          <ac:spMkLst>
            <pc:docMk/>
            <pc:sldMk cId="2087622128" sldId="258"/>
            <ac:spMk id="2" creationId="{0F010807-9297-51EB-F14B-B1347BDA0D0D}"/>
          </ac:spMkLst>
        </pc:spChg>
        <pc:spChg chg="mod">
          <ac:chgData name="Hannah James (2501330)" userId="68f77697-89ab-4f27-b880-6608c71bd1d9" providerId="ADAL" clId="{B853EE09-C5D6-5D49-8F16-EB6EF1B36055}" dt="2026-01-18T12:42:23.368" v="27002" actId="1076"/>
          <ac:spMkLst>
            <pc:docMk/>
            <pc:sldMk cId="2087622128" sldId="258"/>
            <ac:spMk id="3" creationId="{A7531EDA-6EE8-2BD3-4795-300F3D00DDF2}"/>
          </ac:spMkLst>
        </pc:spChg>
        <pc:spChg chg="mod">
          <ac:chgData name="Hannah James (2501330)" userId="68f77697-89ab-4f27-b880-6608c71bd1d9" providerId="ADAL" clId="{B853EE09-C5D6-5D49-8F16-EB6EF1B36055}" dt="2026-01-18T12:42:33.630" v="27012" actId="20577"/>
          <ac:spMkLst>
            <pc:docMk/>
            <pc:sldMk cId="2087622128" sldId="258"/>
            <ac:spMk id="5" creationId="{C50EB03A-EDBC-BF78-5C3E-867A4DBA34B7}"/>
          </ac:spMkLst>
        </pc:spChg>
        <pc:spChg chg="add mod">
          <ac:chgData name="Hannah James (2501330)" userId="68f77697-89ab-4f27-b880-6608c71bd1d9" providerId="ADAL" clId="{B853EE09-C5D6-5D49-8F16-EB6EF1B36055}" dt="2026-01-18T12:46:02.022" v="27175" actId="1076"/>
          <ac:spMkLst>
            <pc:docMk/>
            <pc:sldMk cId="2087622128" sldId="258"/>
            <ac:spMk id="6" creationId="{A325847E-8895-E634-8A85-DBA15335C1BC}"/>
          </ac:spMkLst>
        </pc:spChg>
        <pc:spChg chg="mod">
          <ac:chgData name="Hannah James (2501330)" userId="68f77697-89ab-4f27-b880-6608c71bd1d9" providerId="ADAL" clId="{B853EE09-C5D6-5D49-8F16-EB6EF1B36055}" dt="2026-01-18T12:42:25.056" v="27003" actId="1076"/>
          <ac:spMkLst>
            <pc:docMk/>
            <pc:sldMk cId="2087622128" sldId="258"/>
            <ac:spMk id="9" creationId="{B4E840E3-0E8C-850B-0067-4B6398364ADB}"/>
          </ac:spMkLst>
        </pc:spChg>
        <pc:picChg chg="add mod">
          <ac:chgData name="Hannah James (2501330)" userId="68f77697-89ab-4f27-b880-6608c71bd1d9" providerId="ADAL" clId="{B853EE09-C5D6-5D49-8F16-EB6EF1B36055}" dt="2026-01-18T12:45:34.706" v="27160" actId="14100"/>
          <ac:picMkLst>
            <pc:docMk/>
            <pc:sldMk cId="2087622128" sldId="258"/>
            <ac:picMk id="4" creationId="{77488E68-6918-05E8-3B44-E5452DC5C794}"/>
          </ac:picMkLst>
        </pc:picChg>
      </pc:sldChg>
      <pc:sldChg chg="addSp modSp mod setBg">
        <pc:chgData name="Hannah James (2501330)" userId="68f77697-89ab-4f27-b880-6608c71bd1d9" providerId="ADAL" clId="{B853EE09-C5D6-5D49-8F16-EB6EF1B36055}" dt="2026-01-18T12:42:39.515" v="27017" actId="20577"/>
        <pc:sldMkLst>
          <pc:docMk/>
          <pc:sldMk cId="303577381" sldId="259"/>
        </pc:sldMkLst>
        <pc:spChg chg="mod">
          <ac:chgData name="Hannah James (2501330)" userId="68f77697-89ab-4f27-b880-6608c71bd1d9" providerId="ADAL" clId="{B853EE09-C5D6-5D49-8F16-EB6EF1B36055}" dt="2026-01-13T14:12:56.644" v="14828" actId="27636"/>
          <ac:spMkLst>
            <pc:docMk/>
            <pc:sldMk cId="303577381" sldId="259"/>
            <ac:spMk id="3" creationId="{B71BCD48-F60A-5FEF-6C1E-43E87B192C3E}"/>
          </ac:spMkLst>
        </pc:spChg>
        <pc:spChg chg="mod">
          <ac:chgData name="Hannah James (2501330)" userId="68f77697-89ab-4f27-b880-6608c71bd1d9" providerId="ADAL" clId="{B853EE09-C5D6-5D49-8F16-EB6EF1B36055}" dt="2026-01-18T12:42:39.515" v="27017" actId="20577"/>
          <ac:spMkLst>
            <pc:docMk/>
            <pc:sldMk cId="303577381" sldId="259"/>
            <ac:spMk id="5" creationId="{82303E9E-637F-3CEC-8D87-4A24C33FB52D}"/>
          </ac:spMkLst>
        </pc:spChg>
        <pc:spChg chg="add mod">
          <ac:chgData name="Hannah James (2501330)" userId="68f77697-89ab-4f27-b880-6608c71bd1d9" providerId="ADAL" clId="{B853EE09-C5D6-5D49-8F16-EB6EF1B36055}" dt="2026-01-13T14:12:40.852" v="14824" actId="1076"/>
          <ac:spMkLst>
            <pc:docMk/>
            <pc:sldMk cId="303577381" sldId="259"/>
            <ac:spMk id="6" creationId="{941E79D5-6E1B-7DD8-73E9-0C98CA3FB49F}"/>
          </ac:spMkLst>
        </pc:spChg>
        <pc:spChg chg="mod">
          <ac:chgData name="Hannah James (2501330)" userId="68f77697-89ab-4f27-b880-6608c71bd1d9" providerId="ADAL" clId="{B853EE09-C5D6-5D49-8F16-EB6EF1B36055}" dt="2026-01-13T14:50:45.368" v="15248" actId="20577"/>
          <ac:spMkLst>
            <pc:docMk/>
            <pc:sldMk cId="303577381" sldId="259"/>
            <ac:spMk id="7" creationId="{1F188A09-60AE-5285-F866-8575B00312F3}"/>
          </ac:spMkLst>
        </pc:spChg>
        <pc:spChg chg="add mod">
          <ac:chgData name="Hannah James (2501330)" userId="68f77697-89ab-4f27-b880-6608c71bd1d9" providerId="ADAL" clId="{B853EE09-C5D6-5D49-8F16-EB6EF1B36055}" dt="2026-01-13T14:14:42.092" v="15139" actId="1076"/>
          <ac:spMkLst>
            <pc:docMk/>
            <pc:sldMk cId="303577381" sldId="259"/>
            <ac:spMk id="8" creationId="{826EBE58-8943-6624-7DE7-54243C257617}"/>
          </ac:spMkLst>
        </pc:spChg>
        <pc:spChg chg="mod">
          <ac:chgData name="Hannah James (2501330)" userId="68f77697-89ab-4f27-b880-6608c71bd1d9" providerId="ADAL" clId="{B853EE09-C5D6-5D49-8F16-EB6EF1B36055}" dt="2026-01-13T14:07:36.397" v="14541" actId="1076"/>
          <ac:spMkLst>
            <pc:docMk/>
            <pc:sldMk cId="303577381" sldId="259"/>
            <ac:spMk id="9" creationId="{EA426867-826A-899B-CEA9-D23B6AF7F459}"/>
          </ac:spMkLst>
        </pc:spChg>
        <pc:picChg chg="add mod modCrop">
          <ac:chgData name="Hannah James (2501330)" userId="68f77697-89ab-4f27-b880-6608c71bd1d9" providerId="ADAL" clId="{B853EE09-C5D6-5D49-8F16-EB6EF1B36055}" dt="2026-01-13T14:14:45.791" v="15140" actId="14100"/>
          <ac:picMkLst>
            <pc:docMk/>
            <pc:sldMk cId="303577381" sldId="259"/>
            <ac:picMk id="2" creationId="{65FE9D80-B904-F651-F800-762744C60B4E}"/>
          </ac:picMkLst>
        </pc:picChg>
        <pc:picChg chg="add mod modCrop">
          <ac:chgData name="Hannah James (2501330)" userId="68f77697-89ab-4f27-b880-6608c71bd1d9" providerId="ADAL" clId="{B853EE09-C5D6-5D49-8F16-EB6EF1B36055}" dt="2026-01-13T14:12:32.618" v="14821" actId="1076"/>
          <ac:picMkLst>
            <pc:docMk/>
            <pc:sldMk cId="303577381" sldId="259"/>
            <ac:picMk id="4" creationId="{05811F87-39DF-2EC7-003C-527382E37221}"/>
          </ac:picMkLst>
        </pc:picChg>
      </pc:sldChg>
      <pc:sldChg chg="addSp delSp modSp mod setBg">
        <pc:chgData name="Hannah James (2501330)" userId="68f77697-89ab-4f27-b880-6608c71bd1d9" providerId="ADAL" clId="{B853EE09-C5D6-5D49-8F16-EB6EF1B36055}" dt="2026-01-18T12:42:44.625" v="27022" actId="20577"/>
        <pc:sldMkLst>
          <pc:docMk/>
          <pc:sldMk cId="3362561072" sldId="260"/>
        </pc:sldMkLst>
        <pc:spChg chg="mod">
          <ac:chgData name="Hannah James (2501330)" userId="68f77697-89ab-4f27-b880-6608c71bd1d9" providerId="ADAL" clId="{B853EE09-C5D6-5D49-8F16-EB6EF1B36055}" dt="2026-01-15T12:32:52.368" v="16880" actId="1076"/>
          <ac:spMkLst>
            <pc:docMk/>
            <pc:sldMk cId="3362561072" sldId="260"/>
            <ac:spMk id="3" creationId="{0DCB0932-5400-4FA2-BBC5-7ADD91101477}"/>
          </ac:spMkLst>
        </pc:spChg>
        <pc:spChg chg="mod">
          <ac:chgData name="Hannah James (2501330)" userId="68f77697-89ab-4f27-b880-6608c71bd1d9" providerId="ADAL" clId="{B853EE09-C5D6-5D49-8F16-EB6EF1B36055}" dt="2026-01-18T12:42:44.625" v="27022" actId="20577"/>
          <ac:spMkLst>
            <pc:docMk/>
            <pc:sldMk cId="3362561072" sldId="260"/>
            <ac:spMk id="5" creationId="{F1BB2C0D-9C2F-02A5-11D6-168D2D7ADDB2}"/>
          </ac:spMkLst>
        </pc:spChg>
        <pc:spChg chg="add mod">
          <ac:chgData name="Hannah James (2501330)" userId="68f77697-89ab-4f27-b880-6608c71bd1d9" providerId="ADAL" clId="{B853EE09-C5D6-5D49-8F16-EB6EF1B36055}" dt="2026-01-15T12:36:41.776" v="16911" actId="1076"/>
          <ac:spMkLst>
            <pc:docMk/>
            <pc:sldMk cId="3362561072" sldId="260"/>
            <ac:spMk id="6" creationId="{5A7B3CF9-5933-829E-322C-730BDE60AC01}"/>
          </ac:spMkLst>
        </pc:spChg>
        <pc:spChg chg="add del mod">
          <ac:chgData name="Hannah James (2501330)" userId="68f77697-89ab-4f27-b880-6608c71bd1d9" providerId="ADAL" clId="{B853EE09-C5D6-5D49-8F16-EB6EF1B36055}" dt="2026-01-13T14:51:05.427" v="15253" actId="20577"/>
          <ac:spMkLst>
            <pc:docMk/>
            <pc:sldMk cId="3362561072" sldId="260"/>
            <ac:spMk id="7" creationId="{5981A185-CB69-3FCC-98C6-9DB3FDBAF9A8}"/>
          </ac:spMkLst>
        </pc:spChg>
        <pc:spChg chg="add mod">
          <ac:chgData name="Hannah James (2501330)" userId="68f77697-89ab-4f27-b880-6608c71bd1d9" providerId="ADAL" clId="{B853EE09-C5D6-5D49-8F16-EB6EF1B36055}" dt="2026-01-15T12:37:27.868" v="16927" actId="1076"/>
          <ac:spMkLst>
            <pc:docMk/>
            <pc:sldMk cId="3362561072" sldId="260"/>
            <ac:spMk id="8" creationId="{7B83F01E-7014-2B26-8565-164C4F81CCAC}"/>
          </ac:spMkLst>
        </pc:spChg>
        <pc:spChg chg="mod">
          <ac:chgData name="Hannah James (2501330)" userId="68f77697-89ab-4f27-b880-6608c71bd1d9" providerId="ADAL" clId="{B853EE09-C5D6-5D49-8F16-EB6EF1B36055}" dt="2026-01-15T12:32:55.820" v="16881" actId="1076"/>
          <ac:spMkLst>
            <pc:docMk/>
            <pc:sldMk cId="3362561072" sldId="260"/>
            <ac:spMk id="9" creationId="{0FD33112-86FA-CB0A-858D-7BD80D2EC0DA}"/>
          </ac:spMkLst>
        </pc:spChg>
        <pc:picChg chg="add mod">
          <ac:chgData name="Hannah James (2501330)" userId="68f77697-89ab-4f27-b880-6608c71bd1d9" providerId="ADAL" clId="{B853EE09-C5D6-5D49-8F16-EB6EF1B36055}" dt="2026-01-15T12:36:44.494" v="16912" actId="1076"/>
          <ac:picMkLst>
            <pc:docMk/>
            <pc:sldMk cId="3362561072" sldId="260"/>
            <ac:picMk id="2" creationId="{5F19BCF6-A87C-688E-6B7F-9CC327624B9F}"/>
          </ac:picMkLst>
        </pc:picChg>
        <pc:picChg chg="add mod">
          <ac:chgData name="Hannah James (2501330)" userId="68f77697-89ab-4f27-b880-6608c71bd1d9" providerId="ADAL" clId="{B853EE09-C5D6-5D49-8F16-EB6EF1B36055}" dt="2026-01-15T12:35:27.606" v="16891" actId="14100"/>
          <ac:picMkLst>
            <pc:docMk/>
            <pc:sldMk cId="3362561072" sldId="260"/>
            <ac:picMk id="4" creationId="{1B3D1E37-A874-C2EE-2B68-930834C1C495}"/>
          </ac:picMkLst>
        </pc:picChg>
      </pc:sldChg>
      <pc:sldChg chg="addSp modSp mod setBg">
        <pc:chgData name="Hannah James (2501330)" userId="68f77697-89ab-4f27-b880-6608c71bd1d9" providerId="ADAL" clId="{B853EE09-C5D6-5D49-8F16-EB6EF1B36055}" dt="2026-01-18T12:42:50.419" v="27027" actId="20577"/>
        <pc:sldMkLst>
          <pc:docMk/>
          <pc:sldMk cId="1824102424" sldId="261"/>
        </pc:sldMkLst>
        <pc:spChg chg="mod">
          <ac:chgData name="Hannah James (2501330)" userId="68f77697-89ab-4f27-b880-6608c71bd1d9" providerId="ADAL" clId="{B853EE09-C5D6-5D49-8F16-EB6EF1B36055}" dt="2026-01-15T21:03:15.165" v="19817" actId="20577"/>
          <ac:spMkLst>
            <pc:docMk/>
            <pc:sldMk cId="1824102424" sldId="261"/>
            <ac:spMk id="3" creationId="{C49B8F96-F802-A11F-C2A9-37D529CE354F}"/>
          </ac:spMkLst>
        </pc:spChg>
        <pc:spChg chg="mod">
          <ac:chgData name="Hannah James (2501330)" userId="68f77697-89ab-4f27-b880-6608c71bd1d9" providerId="ADAL" clId="{B853EE09-C5D6-5D49-8F16-EB6EF1B36055}" dt="2026-01-18T12:42:50.419" v="27027" actId="20577"/>
          <ac:spMkLst>
            <pc:docMk/>
            <pc:sldMk cId="1824102424" sldId="261"/>
            <ac:spMk id="5" creationId="{578877B2-6DED-5909-7188-28F5808CD4A4}"/>
          </ac:spMkLst>
        </pc:spChg>
        <pc:spChg chg="add mod">
          <ac:chgData name="Hannah James (2501330)" userId="68f77697-89ab-4f27-b880-6608c71bd1d9" providerId="ADAL" clId="{B853EE09-C5D6-5D49-8F16-EB6EF1B36055}" dt="2026-01-15T21:06:46.772" v="19920" actId="1076"/>
          <ac:spMkLst>
            <pc:docMk/>
            <pc:sldMk cId="1824102424" sldId="261"/>
            <ac:spMk id="6" creationId="{373A9A49-6BD6-9D08-A00A-113AB891483C}"/>
          </ac:spMkLst>
        </pc:spChg>
        <pc:spChg chg="mod">
          <ac:chgData name="Hannah James (2501330)" userId="68f77697-89ab-4f27-b880-6608c71bd1d9" providerId="ADAL" clId="{B853EE09-C5D6-5D49-8F16-EB6EF1B36055}" dt="2026-01-13T14:51:11.462" v="15255" actId="20577"/>
          <ac:spMkLst>
            <pc:docMk/>
            <pc:sldMk cId="1824102424" sldId="261"/>
            <ac:spMk id="7" creationId="{00003EE2-32BF-EB08-9BD8-FA56F6A7D43F}"/>
          </ac:spMkLst>
        </pc:spChg>
        <pc:spChg chg="mod">
          <ac:chgData name="Hannah James (2501330)" userId="68f77697-89ab-4f27-b880-6608c71bd1d9" providerId="ADAL" clId="{B853EE09-C5D6-5D49-8F16-EB6EF1B36055}" dt="2026-01-15T20:27:31.708" v="17184" actId="1076"/>
          <ac:spMkLst>
            <pc:docMk/>
            <pc:sldMk cId="1824102424" sldId="261"/>
            <ac:spMk id="9" creationId="{3DAFFC12-11AA-A2EE-0761-783E7BC8C0F7}"/>
          </ac:spMkLst>
        </pc:spChg>
        <pc:picChg chg="add mod ord">
          <ac:chgData name="Hannah James (2501330)" userId="68f77697-89ab-4f27-b880-6608c71bd1d9" providerId="ADAL" clId="{B853EE09-C5D6-5D49-8F16-EB6EF1B36055}" dt="2026-01-15T20:50:27.641" v="19103" actId="14100"/>
          <ac:picMkLst>
            <pc:docMk/>
            <pc:sldMk cId="1824102424" sldId="261"/>
            <ac:picMk id="2" creationId="{9DF6E4AB-B4DE-3CE4-2D31-2CFCDDC9F657}"/>
          </ac:picMkLst>
        </pc:picChg>
        <pc:picChg chg="add mod">
          <ac:chgData name="Hannah James (2501330)" userId="68f77697-89ab-4f27-b880-6608c71bd1d9" providerId="ADAL" clId="{B853EE09-C5D6-5D49-8F16-EB6EF1B36055}" dt="2026-01-15T21:05:50.702" v="19898" actId="14100"/>
          <ac:picMkLst>
            <pc:docMk/>
            <pc:sldMk cId="1824102424" sldId="261"/>
            <ac:picMk id="4" creationId="{CD53518E-6B7F-DA5C-0493-CE3E6DC715CB}"/>
          </ac:picMkLst>
        </pc:picChg>
      </pc:sldChg>
      <pc:sldChg chg="modSp">
        <pc:chgData name="Hannah James (2501330)" userId="68f77697-89ab-4f27-b880-6608c71bd1d9" providerId="ADAL" clId="{B853EE09-C5D6-5D49-8F16-EB6EF1B36055}" dt="2026-01-15T21:04:16.415" v="19891" actId="114"/>
        <pc:sldMkLst>
          <pc:docMk/>
          <pc:sldMk cId="2137536833" sldId="262"/>
        </pc:sldMkLst>
        <pc:spChg chg="mod">
          <ac:chgData name="Hannah James (2501330)" userId="68f77697-89ab-4f27-b880-6608c71bd1d9" providerId="ADAL" clId="{B853EE09-C5D6-5D49-8F16-EB6EF1B36055}" dt="2026-01-15T21:04:16.415" v="19891" actId="114"/>
          <ac:spMkLst>
            <pc:docMk/>
            <pc:sldMk cId="2137536833" sldId="262"/>
            <ac:spMk id="3" creationId="{6B3DC751-56DC-A88F-EBEB-EB8E99ADD4CC}"/>
          </ac:spMkLst>
        </pc:spChg>
      </pc:sldChg>
      <pc:sldChg chg="addSp modSp add del mod setBg">
        <pc:chgData name="Hannah James (2501330)" userId="68f77697-89ab-4f27-b880-6608c71bd1d9" providerId="ADAL" clId="{B853EE09-C5D6-5D49-8F16-EB6EF1B36055}" dt="2026-01-18T12:42:02.729" v="26990" actId="20577"/>
        <pc:sldMkLst>
          <pc:docMk/>
          <pc:sldMk cId="1612874514" sldId="263"/>
        </pc:sldMkLst>
        <pc:spChg chg="mod">
          <ac:chgData name="Hannah James (2501330)" userId="68f77697-89ab-4f27-b880-6608c71bd1d9" providerId="ADAL" clId="{B853EE09-C5D6-5D49-8F16-EB6EF1B36055}" dt="2026-01-12T22:18:20.812" v="7566" actId="14100"/>
          <ac:spMkLst>
            <pc:docMk/>
            <pc:sldMk cId="1612874514" sldId="263"/>
            <ac:spMk id="3" creationId="{2C27505C-7AD1-92E4-47E0-650B7B53F059}"/>
          </ac:spMkLst>
        </pc:spChg>
        <pc:spChg chg="mod">
          <ac:chgData name="Hannah James (2501330)" userId="68f77697-89ab-4f27-b880-6608c71bd1d9" providerId="ADAL" clId="{B853EE09-C5D6-5D49-8F16-EB6EF1B36055}" dt="2026-01-18T12:42:02.729" v="26990" actId="20577"/>
          <ac:spMkLst>
            <pc:docMk/>
            <pc:sldMk cId="1612874514" sldId="263"/>
            <ac:spMk id="5" creationId="{45B4FCC9-91D5-CA36-B3BC-F991DAD78109}"/>
          </ac:spMkLst>
        </pc:spChg>
        <pc:spChg chg="add mod">
          <ac:chgData name="Hannah James (2501330)" userId="68f77697-89ab-4f27-b880-6608c71bd1d9" providerId="ADAL" clId="{B853EE09-C5D6-5D49-8F16-EB6EF1B36055}" dt="2026-01-08T14:56:52.458" v="5427" actId="1076"/>
          <ac:spMkLst>
            <pc:docMk/>
            <pc:sldMk cId="1612874514" sldId="263"/>
            <ac:spMk id="8" creationId="{1053A377-099C-80F9-882F-2E88590B6DAC}"/>
          </ac:spMkLst>
        </pc:spChg>
        <pc:spChg chg="mod">
          <ac:chgData name="Hannah James (2501330)" userId="68f77697-89ab-4f27-b880-6608c71bd1d9" providerId="ADAL" clId="{B853EE09-C5D6-5D49-8F16-EB6EF1B36055}" dt="2026-01-08T15:01:49.852" v="5599" actId="1076"/>
          <ac:spMkLst>
            <pc:docMk/>
            <pc:sldMk cId="1612874514" sldId="263"/>
            <ac:spMk id="9" creationId="{947F8EBF-F84E-ACE6-544B-25D023F370DD}"/>
          </ac:spMkLst>
        </pc:spChg>
        <pc:spChg chg="add mod">
          <ac:chgData name="Hannah James (2501330)" userId="68f77697-89ab-4f27-b880-6608c71bd1d9" providerId="ADAL" clId="{B853EE09-C5D6-5D49-8F16-EB6EF1B36055}" dt="2026-01-06T22:09:09.406" v="4107" actId="1076"/>
          <ac:spMkLst>
            <pc:docMk/>
            <pc:sldMk cId="1612874514" sldId="263"/>
            <ac:spMk id="11" creationId="{9584DC15-C2B8-F1FF-91F1-7E545C09CCB1}"/>
          </ac:spMkLst>
        </pc:spChg>
        <pc:spChg chg="add mod">
          <ac:chgData name="Hannah James (2501330)" userId="68f77697-89ab-4f27-b880-6608c71bd1d9" providerId="ADAL" clId="{B853EE09-C5D6-5D49-8F16-EB6EF1B36055}" dt="2026-01-12T18:12:47.825" v="6071" actId="20577"/>
          <ac:spMkLst>
            <pc:docMk/>
            <pc:sldMk cId="1612874514" sldId="263"/>
            <ac:spMk id="12" creationId="{A41F9ABF-A4C6-ADD8-587D-EFE959F767A6}"/>
          </ac:spMkLst>
        </pc:spChg>
        <pc:picChg chg="add mod">
          <ac:chgData name="Hannah James (2501330)" userId="68f77697-89ab-4f27-b880-6608c71bd1d9" providerId="ADAL" clId="{B853EE09-C5D6-5D49-8F16-EB6EF1B36055}" dt="2026-01-13T10:40:55.409" v="9948" actId="208"/>
          <ac:picMkLst>
            <pc:docMk/>
            <pc:sldMk cId="1612874514" sldId="263"/>
            <ac:picMk id="6" creationId="{9DDD3665-691A-3D54-4554-F08BFBBB5940}"/>
          </ac:picMkLst>
        </pc:picChg>
        <pc:picChg chg="add mod">
          <ac:chgData name="Hannah James (2501330)" userId="68f77697-89ab-4f27-b880-6608c71bd1d9" providerId="ADAL" clId="{B853EE09-C5D6-5D49-8F16-EB6EF1B36055}" dt="2026-01-13T10:40:50.543" v="9947" actId="208"/>
          <ac:picMkLst>
            <pc:docMk/>
            <pc:sldMk cId="1612874514" sldId="263"/>
            <ac:picMk id="10" creationId="{9990E932-FAB6-6938-7A72-40B351C06B72}"/>
          </ac:picMkLst>
        </pc:picChg>
      </pc:sldChg>
      <pc:sldChg chg="modSp mod setBg">
        <pc:chgData name="Hannah James (2501330)" userId="68f77697-89ab-4f27-b880-6608c71bd1d9" providerId="ADAL" clId="{B853EE09-C5D6-5D49-8F16-EB6EF1B36055}" dt="2026-01-18T12:41:56.716" v="26985" actId="20577"/>
        <pc:sldMkLst>
          <pc:docMk/>
          <pc:sldMk cId="415257694" sldId="264"/>
        </pc:sldMkLst>
        <pc:spChg chg="mod">
          <ac:chgData name="Hannah James (2501330)" userId="68f77697-89ab-4f27-b880-6608c71bd1d9" providerId="ADAL" clId="{B853EE09-C5D6-5D49-8F16-EB6EF1B36055}" dt="2026-01-12T18:10:08.648" v="6053" actId="20577"/>
          <ac:spMkLst>
            <pc:docMk/>
            <pc:sldMk cId="415257694" sldId="264"/>
            <ac:spMk id="2" creationId="{F67B9E74-1DE0-91BD-F31E-C9E358BEB050}"/>
          </ac:spMkLst>
        </pc:spChg>
        <pc:spChg chg="mod">
          <ac:chgData name="Hannah James (2501330)" userId="68f77697-89ab-4f27-b880-6608c71bd1d9" providerId="ADAL" clId="{B853EE09-C5D6-5D49-8F16-EB6EF1B36055}" dt="2026-01-12T18:10:36.060" v="6055" actId="1076"/>
          <ac:spMkLst>
            <pc:docMk/>
            <pc:sldMk cId="415257694" sldId="264"/>
            <ac:spMk id="5" creationId="{6F588919-B1C0-B245-86AA-45B276870BA2}"/>
          </ac:spMkLst>
        </pc:spChg>
        <pc:spChg chg="mod">
          <ac:chgData name="Hannah James (2501330)" userId="68f77697-89ab-4f27-b880-6608c71bd1d9" providerId="ADAL" clId="{B853EE09-C5D6-5D49-8F16-EB6EF1B36055}" dt="2026-01-18T12:41:56.716" v="26985" actId="20577"/>
          <ac:spMkLst>
            <pc:docMk/>
            <pc:sldMk cId="415257694" sldId="264"/>
            <ac:spMk id="7" creationId="{2C61361D-9AA4-DA5E-0270-8585F78710D1}"/>
          </ac:spMkLst>
        </pc:spChg>
        <pc:spChg chg="mod">
          <ac:chgData name="Hannah James (2501330)" userId="68f77697-89ab-4f27-b880-6608c71bd1d9" providerId="ADAL" clId="{B853EE09-C5D6-5D49-8F16-EB6EF1B36055}" dt="2026-01-13T14:50:03.292" v="15241" actId="20577"/>
          <ac:spMkLst>
            <pc:docMk/>
            <pc:sldMk cId="415257694" sldId="264"/>
            <ac:spMk id="11" creationId="{90C9785C-B19C-6E6B-83B4-EA8748DC049F}"/>
          </ac:spMkLst>
        </pc:spChg>
        <pc:spChg chg="mod">
          <ac:chgData name="Hannah James (2501330)" userId="68f77697-89ab-4f27-b880-6608c71bd1d9" providerId="ADAL" clId="{B853EE09-C5D6-5D49-8F16-EB6EF1B36055}" dt="2026-01-06T21:55:37.446" v="3829" actId="1076"/>
          <ac:spMkLst>
            <pc:docMk/>
            <pc:sldMk cId="415257694" sldId="264"/>
            <ac:spMk id="13" creationId="{B1CA3EBB-6BAC-169D-78FB-0266354598DB}"/>
          </ac:spMkLst>
        </pc:spChg>
        <pc:spChg chg="mod">
          <ac:chgData name="Hannah James (2501330)" userId="68f77697-89ab-4f27-b880-6608c71bd1d9" providerId="ADAL" clId="{B853EE09-C5D6-5D49-8F16-EB6EF1B36055}" dt="2026-01-13T14:50:12.639" v="15244" actId="1076"/>
          <ac:spMkLst>
            <pc:docMk/>
            <pc:sldMk cId="415257694" sldId="264"/>
            <ac:spMk id="15" creationId="{AB78A417-EB2A-4BE4-C608-38994CABD9E9}"/>
          </ac:spMkLst>
        </pc:spChg>
        <pc:spChg chg="mod">
          <ac:chgData name="Hannah James (2501330)" userId="68f77697-89ab-4f27-b880-6608c71bd1d9" providerId="ADAL" clId="{B853EE09-C5D6-5D49-8F16-EB6EF1B36055}" dt="2026-01-06T21:54:28.197" v="3811" actId="1076"/>
          <ac:spMkLst>
            <pc:docMk/>
            <pc:sldMk cId="415257694" sldId="264"/>
            <ac:spMk id="18" creationId="{5FD7EF16-7713-3298-EF19-A8B6FE0ECD01}"/>
          </ac:spMkLst>
        </pc:spChg>
        <pc:spChg chg="mod">
          <ac:chgData name="Hannah James (2501330)" userId="68f77697-89ab-4f27-b880-6608c71bd1d9" providerId="ADAL" clId="{B853EE09-C5D6-5D49-8F16-EB6EF1B36055}" dt="2026-01-06T10:38:16.851" v="1103" actId="1076"/>
          <ac:spMkLst>
            <pc:docMk/>
            <pc:sldMk cId="415257694" sldId="264"/>
            <ac:spMk id="20" creationId="{C43ECA64-1EBC-C610-B9F0-20CDC340B328}"/>
          </ac:spMkLst>
        </pc:spChg>
        <pc:spChg chg="mod">
          <ac:chgData name="Hannah James (2501330)" userId="68f77697-89ab-4f27-b880-6608c71bd1d9" providerId="ADAL" clId="{B853EE09-C5D6-5D49-8F16-EB6EF1B36055}" dt="2026-01-13T14:50:14.518" v="15245" actId="1076"/>
          <ac:spMkLst>
            <pc:docMk/>
            <pc:sldMk cId="415257694" sldId="264"/>
            <ac:spMk id="22" creationId="{46B21707-E2C9-638A-1AE2-82949BB9309F}"/>
          </ac:spMkLst>
        </pc:spChg>
        <pc:picChg chg="mod">
          <ac:chgData name="Hannah James (2501330)" userId="68f77697-89ab-4f27-b880-6608c71bd1d9" providerId="ADAL" clId="{B853EE09-C5D6-5D49-8F16-EB6EF1B36055}" dt="2026-01-13T10:41:00.362" v="9949" actId="208"/>
          <ac:picMkLst>
            <pc:docMk/>
            <pc:sldMk cId="415257694" sldId="264"/>
            <ac:picMk id="8" creationId="{BE4FA35E-B642-6119-F11D-B1DC59B2BAF1}"/>
          </ac:picMkLst>
        </pc:picChg>
        <pc:picChg chg="mod">
          <ac:chgData name="Hannah James (2501330)" userId="68f77697-89ab-4f27-b880-6608c71bd1d9" providerId="ADAL" clId="{B853EE09-C5D6-5D49-8F16-EB6EF1B36055}" dt="2026-01-13T10:41:04.172" v="9950" actId="208"/>
          <ac:picMkLst>
            <pc:docMk/>
            <pc:sldMk cId="415257694" sldId="264"/>
            <ac:picMk id="19" creationId="{1554A25C-3EB3-E82F-D5EF-5C9B7E98C7B4}"/>
          </ac:picMkLst>
        </pc:picChg>
        <pc:picChg chg="mod">
          <ac:chgData name="Hannah James (2501330)" userId="68f77697-89ab-4f27-b880-6608c71bd1d9" providerId="ADAL" clId="{B853EE09-C5D6-5D49-8F16-EB6EF1B36055}" dt="2026-01-13T10:41:09.314" v="9951" actId="208"/>
          <ac:picMkLst>
            <pc:docMk/>
            <pc:sldMk cId="415257694" sldId="264"/>
            <ac:picMk id="21" creationId="{B0778185-D430-3ECA-B09E-7E4F2184E03F}"/>
          </ac:picMkLst>
        </pc:picChg>
      </pc:sldChg>
      <pc:sldChg chg="addSp modSp mod setBg">
        <pc:chgData name="Hannah James (2501330)" userId="68f77697-89ab-4f27-b880-6608c71bd1d9" providerId="ADAL" clId="{B853EE09-C5D6-5D49-8F16-EB6EF1B36055}" dt="2026-01-18T12:42:09.697" v="26995" actId="20577"/>
        <pc:sldMkLst>
          <pc:docMk/>
          <pc:sldMk cId="1729891465" sldId="265"/>
        </pc:sldMkLst>
        <pc:spChg chg="add mod">
          <ac:chgData name="Hannah James (2501330)" userId="68f77697-89ab-4f27-b880-6608c71bd1d9" providerId="ADAL" clId="{B853EE09-C5D6-5D49-8F16-EB6EF1B36055}" dt="2026-01-13T12:11:55.420" v="9970" actId="208"/>
          <ac:spMkLst>
            <pc:docMk/>
            <pc:sldMk cId="1729891465" sldId="265"/>
            <ac:spMk id="4" creationId="{F9A22967-DE86-45F6-2788-C4A6274FD6F5}"/>
          </ac:spMkLst>
        </pc:spChg>
        <pc:spChg chg="mod">
          <ac:chgData name="Hannah James (2501330)" userId="68f77697-89ab-4f27-b880-6608c71bd1d9" providerId="ADAL" clId="{B853EE09-C5D6-5D49-8F16-EB6EF1B36055}" dt="2026-01-13T10:42:23.206" v="9966" actId="1076"/>
          <ac:spMkLst>
            <pc:docMk/>
            <pc:sldMk cId="1729891465" sldId="265"/>
            <ac:spMk id="5" creationId="{B4985A2D-C597-4AE7-11E9-ECEA29895040}"/>
          </ac:spMkLst>
        </pc:spChg>
        <pc:spChg chg="add mod">
          <ac:chgData name="Hannah James (2501330)" userId="68f77697-89ab-4f27-b880-6608c71bd1d9" providerId="ADAL" clId="{B853EE09-C5D6-5D49-8F16-EB6EF1B36055}" dt="2026-01-13T12:11:59.049" v="9971" actId="208"/>
          <ac:spMkLst>
            <pc:docMk/>
            <pc:sldMk cId="1729891465" sldId="265"/>
            <ac:spMk id="6" creationId="{6D27EE76-41AA-9D1E-4A16-EB0886FBB149}"/>
          </ac:spMkLst>
        </pc:spChg>
        <pc:spChg chg="mod">
          <ac:chgData name="Hannah James (2501330)" userId="68f77697-89ab-4f27-b880-6608c71bd1d9" providerId="ADAL" clId="{B853EE09-C5D6-5D49-8F16-EB6EF1B36055}" dt="2026-01-18T12:42:09.697" v="26995" actId="20577"/>
          <ac:spMkLst>
            <pc:docMk/>
            <pc:sldMk cId="1729891465" sldId="265"/>
            <ac:spMk id="7" creationId="{02071A7B-E0B2-8F7E-9064-CC729F3F5C75}"/>
          </ac:spMkLst>
        </pc:spChg>
        <pc:spChg chg="mod">
          <ac:chgData name="Hannah James (2501330)" userId="68f77697-89ab-4f27-b880-6608c71bd1d9" providerId="ADAL" clId="{B853EE09-C5D6-5D49-8F16-EB6EF1B36055}" dt="2026-01-13T10:40:21.878" v="9942" actId="1076"/>
          <ac:spMkLst>
            <pc:docMk/>
            <pc:sldMk cId="1729891465" sldId="265"/>
            <ac:spMk id="11" creationId="{BE652AC6-3310-3731-0F6B-EA5CB7BD3E01}"/>
          </ac:spMkLst>
        </pc:spChg>
        <pc:picChg chg="add mod">
          <ac:chgData name="Hannah James (2501330)" userId="68f77697-89ab-4f27-b880-6608c71bd1d9" providerId="ADAL" clId="{B853EE09-C5D6-5D49-8F16-EB6EF1B36055}" dt="2026-01-13T10:42:42.185" v="9968" actId="14100"/>
          <ac:picMkLst>
            <pc:docMk/>
            <pc:sldMk cId="1729891465" sldId="265"/>
            <ac:picMk id="2" creationId="{849D9E9D-82AA-847F-1D02-827D15E63A80}"/>
          </ac:picMkLst>
        </pc:picChg>
        <pc:picChg chg="add mod">
          <ac:chgData name="Hannah James (2501330)" userId="68f77697-89ab-4f27-b880-6608c71bd1d9" providerId="ADAL" clId="{B853EE09-C5D6-5D49-8F16-EB6EF1B36055}" dt="2026-01-13T10:42:39.708" v="9967" actId="14100"/>
          <ac:picMkLst>
            <pc:docMk/>
            <pc:sldMk cId="1729891465" sldId="265"/>
            <ac:picMk id="3" creationId="{432DDDCD-19E9-BDD7-2AFC-35F37AD5E8DE}"/>
          </ac:picMkLst>
        </pc:picChg>
      </pc:sldChg>
      <pc:sldChg chg="addSp modSp mod setBg">
        <pc:chgData name="Hannah James (2501330)" userId="68f77697-89ab-4f27-b880-6608c71bd1d9" providerId="ADAL" clId="{B853EE09-C5D6-5D49-8F16-EB6EF1B36055}" dt="2026-01-18T12:42:15.676" v="27000" actId="20577"/>
        <pc:sldMkLst>
          <pc:docMk/>
          <pc:sldMk cId="1980481343" sldId="266"/>
        </pc:sldMkLst>
        <pc:spChg chg="add mod">
          <ac:chgData name="Hannah James (2501330)" userId="68f77697-89ab-4f27-b880-6608c71bd1d9" providerId="ADAL" clId="{B853EE09-C5D6-5D49-8F16-EB6EF1B36055}" dt="2026-01-13T13:39:11.810" v="12390" actId="2711"/>
          <ac:spMkLst>
            <pc:docMk/>
            <pc:sldMk cId="1980481343" sldId="266"/>
            <ac:spMk id="3" creationId="{9FDC1998-7744-A3DA-4F23-71B9AC56DD2B}"/>
          </ac:spMkLst>
        </pc:spChg>
        <pc:spChg chg="mod">
          <ac:chgData name="Hannah James (2501330)" userId="68f77697-89ab-4f27-b880-6608c71bd1d9" providerId="ADAL" clId="{B853EE09-C5D6-5D49-8F16-EB6EF1B36055}" dt="2026-01-13T13:38:15.743" v="12369" actId="1076"/>
          <ac:spMkLst>
            <pc:docMk/>
            <pc:sldMk cId="1980481343" sldId="266"/>
            <ac:spMk id="5" creationId="{D1B13769-D9CD-943F-6692-12666E0485B1}"/>
          </ac:spMkLst>
        </pc:spChg>
        <pc:spChg chg="mod">
          <ac:chgData name="Hannah James (2501330)" userId="68f77697-89ab-4f27-b880-6608c71bd1d9" providerId="ADAL" clId="{B853EE09-C5D6-5D49-8F16-EB6EF1B36055}" dt="2026-01-18T12:42:15.676" v="27000" actId="20577"/>
          <ac:spMkLst>
            <pc:docMk/>
            <pc:sldMk cId="1980481343" sldId="266"/>
            <ac:spMk id="7" creationId="{7261B82D-BA1F-4CB4-EB21-3E24C98608FC}"/>
          </ac:spMkLst>
        </pc:spChg>
        <pc:spChg chg="mod">
          <ac:chgData name="Hannah James (2501330)" userId="68f77697-89ab-4f27-b880-6608c71bd1d9" providerId="ADAL" clId="{B853EE09-C5D6-5D49-8F16-EB6EF1B36055}" dt="2026-01-13T13:38:06.094" v="12367" actId="1076"/>
          <ac:spMkLst>
            <pc:docMk/>
            <pc:sldMk cId="1980481343" sldId="266"/>
            <ac:spMk id="11" creationId="{F62DF155-3A4D-5B7C-1A8E-CF66F823AEF8}"/>
          </ac:spMkLst>
        </pc:spChg>
        <pc:picChg chg="add mod">
          <ac:chgData name="Hannah James (2501330)" userId="68f77697-89ab-4f27-b880-6608c71bd1d9" providerId="ADAL" clId="{B853EE09-C5D6-5D49-8F16-EB6EF1B36055}" dt="2026-01-13T13:37:59.795" v="12366" actId="1076"/>
          <ac:picMkLst>
            <pc:docMk/>
            <pc:sldMk cId="1980481343" sldId="266"/>
            <ac:picMk id="2" creationId="{F460F242-B8EC-7558-FA4D-3D3C233E4BE0}"/>
          </ac:picMkLst>
        </pc:picChg>
      </pc:sldChg>
      <pc:sldChg chg="del mod setBg">
        <pc:chgData name="Hannah James (2501330)" userId="68f77697-89ab-4f27-b880-6608c71bd1d9" providerId="ADAL" clId="{B853EE09-C5D6-5D49-8F16-EB6EF1B36055}" dt="2026-01-13T14:50:37.146" v="15246" actId="2696"/>
        <pc:sldMkLst>
          <pc:docMk/>
          <pc:sldMk cId="1967682401" sldId="267"/>
        </pc:sldMkLst>
      </pc:sldChg>
      <pc:sldChg chg="addSp delSp modSp new add del">
        <pc:chgData name="Hannah James (2501330)" userId="68f77697-89ab-4f27-b880-6608c71bd1d9" providerId="ADAL" clId="{B853EE09-C5D6-5D49-8F16-EB6EF1B36055}" dt="2026-01-18T12:47:54.319" v="27304" actId="114"/>
        <pc:sldMkLst>
          <pc:docMk/>
          <pc:sldMk cId="2777685091" sldId="268"/>
        </pc:sldMkLst>
        <pc:spChg chg="add del mod">
          <ac:chgData name="Hannah James (2501330)" userId="68f77697-89ab-4f27-b880-6608c71bd1d9" providerId="ADAL" clId="{B853EE09-C5D6-5D49-8F16-EB6EF1B36055}" dt="2026-01-18T12:47:54.319" v="27304" actId="114"/>
          <ac:spMkLst>
            <pc:docMk/>
            <pc:sldMk cId="2777685091" sldId="268"/>
            <ac:spMk id="3" creationId="{06AC0740-AA18-3E7B-F410-18780E4D4B8E}"/>
          </ac:spMkLst>
        </pc:spChg>
      </pc:sldChg>
      <pc:sldChg chg="addSp delSp modSp new add del">
        <pc:chgData name="Hannah James (2501330)" userId="68f77697-89ab-4f27-b880-6608c71bd1d9" providerId="ADAL" clId="{B853EE09-C5D6-5D49-8F16-EB6EF1B36055}" dt="2026-01-15T22:10:57.837" v="22241" actId="114"/>
        <pc:sldMkLst>
          <pc:docMk/>
          <pc:sldMk cId="134538458" sldId="269"/>
        </pc:sldMkLst>
        <pc:spChg chg="add mod">
          <ac:chgData name="Hannah James (2501330)" userId="68f77697-89ab-4f27-b880-6608c71bd1d9" providerId="ADAL" clId="{B853EE09-C5D6-5D49-8F16-EB6EF1B36055}" dt="2026-01-13T13:08:06.828" v="10649" actId="20577"/>
          <ac:spMkLst>
            <pc:docMk/>
            <pc:sldMk cId="134538458" sldId="269"/>
            <ac:spMk id="6" creationId="{2CD6D4F1-B423-E321-102E-084D4C3CFDB5}"/>
          </ac:spMkLst>
        </pc:spChg>
        <pc:spChg chg="add mod">
          <ac:chgData name="Hannah James (2501330)" userId="68f77697-89ab-4f27-b880-6608c71bd1d9" providerId="ADAL" clId="{B853EE09-C5D6-5D49-8F16-EB6EF1B36055}" dt="2026-01-15T22:10:57.837" v="22241" actId="114"/>
          <ac:spMkLst>
            <pc:docMk/>
            <pc:sldMk cId="134538458" sldId="269"/>
            <ac:spMk id="9" creationId="{8D41A2D3-3F5D-37A3-553F-25C2A16EC788}"/>
          </ac:spMkLst>
        </pc:spChg>
      </pc:sldChg>
      <pc:sldChg chg="addSp delSp modSp new mod setBg">
        <pc:chgData name="Hannah James (2501330)" userId="68f77697-89ab-4f27-b880-6608c71bd1d9" providerId="ADAL" clId="{B853EE09-C5D6-5D49-8F16-EB6EF1B36055}" dt="2026-01-18T12:57:42.796" v="27382" actId="20577"/>
        <pc:sldMkLst>
          <pc:docMk/>
          <pc:sldMk cId="2059419523" sldId="270"/>
        </pc:sldMkLst>
        <pc:spChg chg="mod">
          <ac:chgData name="Hannah James (2501330)" userId="68f77697-89ab-4f27-b880-6608c71bd1d9" providerId="ADAL" clId="{B853EE09-C5D6-5D49-8F16-EB6EF1B36055}" dt="2026-01-18T12:55:19.310" v="27369" actId="1076"/>
          <ac:spMkLst>
            <pc:docMk/>
            <pc:sldMk cId="2059419523" sldId="270"/>
            <ac:spMk id="2" creationId="{D402FE4A-0C3A-7B7B-E180-595BA2E96233}"/>
          </ac:spMkLst>
        </pc:spChg>
        <pc:spChg chg="mod">
          <ac:chgData name="Hannah James (2501330)" userId="68f77697-89ab-4f27-b880-6608c71bd1d9" providerId="ADAL" clId="{B853EE09-C5D6-5D49-8F16-EB6EF1B36055}" dt="2026-01-18T12:54:28.783" v="27366" actId="20577"/>
          <ac:spMkLst>
            <pc:docMk/>
            <pc:sldMk cId="2059419523" sldId="270"/>
            <ac:spMk id="3" creationId="{84600FD6-DC16-F341-9879-2AA9B235DA12}"/>
          </ac:spMkLst>
        </pc:spChg>
        <pc:spChg chg="add mod">
          <ac:chgData name="Hannah James (2501330)" userId="68f77697-89ab-4f27-b880-6608c71bd1d9" providerId="ADAL" clId="{B853EE09-C5D6-5D49-8F16-EB6EF1B36055}" dt="2026-01-18T12:56:27.117" v="27376" actId="20577"/>
          <ac:spMkLst>
            <pc:docMk/>
            <pc:sldMk cId="2059419523" sldId="270"/>
            <ac:spMk id="4" creationId="{EA82E2B6-6951-96B2-859F-6507A46AE2C7}"/>
          </ac:spMkLst>
        </pc:spChg>
        <pc:spChg chg="add mod">
          <ac:chgData name="Hannah James (2501330)" userId="68f77697-89ab-4f27-b880-6608c71bd1d9" providerId="ADAL" clId="{B853EE09-C5D6-5D49-8F16-EB6EF1B36055}" dt="2026-01-18T12:57:36.986" v="27381" actId="20577"/>
          <ac:spMkLst>
            <pc:docMk/>
            <pc:sldMk cId="2059419523" sldId="270"/>
            <ac:spMk id="6" creationId="{44BB8732-ED27-65F6-3A3B-EFFF3506878A}"/>
          </ac:spMkLst>
        </pc:spChg>
        <pc:spChg chg="add mod">
          <ac:chgData name="Hannah James (2501330)" userId="68f77697-89ab-4f27-b880-6608c71bd1d9" providerId="ADAL" clId="{B853EE09-C5D6-5D49-8F16-EB6EF1B36055}" dt="2026-01-18T12:40:59.564" v="26970" actId="20577"/>
          <ac:spMkLst>
            <pc:docMk/>
            <pc:sldMk cId="2059419523" sldId="270"/>
            <ac:spMk id="7" creationId="{1C9E34F7-C5F3-7B86-EF81-560660C7009A}"/>
          </ac:spMkLst>
        </pc:spChg>
        <pc:spChg chg="add mod">
          <ac:chgData name="Hannah James (2501330)" userId="68f77697-89ab-4f27-b880-6608c71bd1d9" providerId="ADAL" clId="{B853EE09-C5D6-5D49-8F16-EB6EF1B36055}" dt="2026-01-18T12:57:42.796" v="27382" actId="20577"/>
          <ac:spMkLst>
            <pc:docMk/>
            <pc:sldMk cId="2059419523" sldId="270"/>
            <ac:spMk id="8" creationId="{7E5A4049-C367-A0B7-2C9C-41A48BC70CA1}"/>
          </ac:spMkLst>
        </pc:spChg>
        <pc:spChg chg="add mod">
          <ac:chgData name="Hannah James (2501330)" userId="68f77697-89ab-4f27-b880-6608c71bd1d9" providerId="ADAL" clId="{B853EE09-C5D6-5D49-8F16-EB6EF1B36055}" dt="2026-01-15T22:30:19.874" v="24234" actId="1076"/>
          <ac:spMkLst>
            <pc:docMk/>
            <pc:sldMk cId="2059419523" sldId="270"/>
            <ac:spMk id="9" creationId="{FB7439B1-1A23-EC4D-3E08-5A5512C87918}"/>
          </ac:spMkLst>
        </pc:spChg>
        <pc:picChg chg="add mod modCrop">
          <ac:chgData name="Hannah James (2501330)" userId="68f77697-89ab-4f27-b880-6608c71bd1d9" providerId="ADAL" clId="{B853EE09-C5D6-5D49-8F16-EB6EF1B36055}" dt="2026-01-15T22:29:14.563" v="24220" actId="1076"/>
          <ac:picMkLst>
            <pc:docMk/>
            <pc:sldMk cId="2059419523" sldId="270"/>
            <ac:picMk id="5" creationId="{5774E753-9651-93C7-1A0A-5E51D6C5A6DC}"/>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63C6F-3D2A-9D38-F584-505416CF10C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38C1E94-86E4-D848-30CC-35BC0D998B8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FA4F0C3-6D28-B129-4808-82497170AD97}"/>
              </a:ext>
            </a:extLst>
          </p:cNvPr>
          <p:cNvSpPr>
            <a:spLocks noGrp="1"/>
          </p:cNvSpPr>
          <p:nvPr>
            <p:ph type="dt" sz="half" idx="10"/>
          </p:nvPr>
        </p:nvSpPr>
        <p:spPr/>
        <p:txBody>
          <a:bodyPr/>
          <a:lstStyle/>
          <a:p>
            <a:fld id="{AEA546B6-DB1E-E749-99DC-20B778D34454}" type="datetimeFigureOut">
              <a:rPr lang="en-US" smtClean="0"/>
              <a:t>1/18/26</a:t>
            </a:fld>
            <a:endParaRPr lang="en-US"/>
          </a:p>
        </p:txBody>
      </p:sp>
      <p:sp>
        <p:nvSpPr>
          <p:cNvPr id="5" name="Footer Placeholder 4">
            <a:extLst>
              <a:ext uri="{FF2B5EF4-FFF2-40B4-BE49-F238E27FC236}">
                <a16:creationId xmlns:a16="http://schemas.microsoft.com/office/drawing/2014/main" id="{E87B6050-1B85-042F-528C-3685E9D691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372FD5-8962-392F-6E53-92C6D322D3D1}"/>
              </a:ext>
            </a:extLst>
          </p:cNvPr>
          <p:cNvSpPr>
            <a:spLocks noGrp="1"/>
          </p:cNvSpPr>
          <p:nvPr>
            <p:ph type="sldNum" sz="quarter" idx="12"/>
          </p:nvPr>
        </p:nvSpPr>
        <p:spPr/>
        <p:txBody>
          <a:bodyPr/>
          <a:lstStyle/>
          <a:p>
            <a:fld id="{25EE012C-FF33-F140-BF37-2FA28534C3AE}" type="slidenum">
              <a:rPr lang="en-US" smtClean="0"/>
              <a:t>‹#›</a:t>
            </a:fld>
            <a:endParaRPr lang="en-US"/>
          </a:p>
        </p:txBody>
      </p:sp>
    </p:spTree>
    <p:extLst>
      <p:ext uri="{BB962C8B-B14F-4D97-AF65-F5344CB8AC3E}">
        <p14:creationId xmlns:p14="http://schemas.microsoft.com/office/powerpoint/2010/main" val="2886917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54244-4ACB-8EB3-6401-F8A8E122B27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166D001-C7EE-19CB-B5FF-3D8D9A3AB3F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91F5402-D66E-D190-3391-3A382EA13CFD}"/>
              </a:ext>
            </a:extLst>
          </p:cNvPr>
          <p:cNvSpPr>
            <a:spLocks noGrp="1"/>
          </p:cNvSpPr>
          <p:nvPr>
            <p:ph type="dt" sz="half" idx="10"/>
          </p:nvPr>
        </p:nvSpPr>
        <p:spPr/>
        <p:txBody>
          <a:bodyPr/>
          <a:lstStyle/>
          <a:p>
            <a:fld id="{AEA546B6-DB1E-E749-99DC-20B778D34454}" type="datetimeFigureOut">
              <a:rPr lang="en-US" smtClean="0"/>
              <a:t>1/18/26</a:t>
            </a:fld>
            <a:endParaRPr lang="en-US"/>
          </a:p>
        </p:txBody>
      </p:sp>
      <p:sp>
        <p:nvSpPr>
          <p:cNvPr id="5" name="Footer Placeholder 4">
            <a:extLst>
              <a:ext uri="{FF2B5EF4-FFF2-40B4-BE49-F238E27FC236}">
                <a16:creationId xmlns:a16="http://schemas.microsoft.com/office/drawing/2014/main" id="{8F3F0B44-433D-9FD5-AB1F-E9E37FFB57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41FA73-97A2-D2D5-C268-112C86427D7A}"/>
              </a:ext>
            </a:extLst>
          </p:cNvPr>
          <p:cNvSpPr>
            <a:spLocks noGrp="1"/>
          </p:cNvSpPr>
          <p:nvPr>
            <p:ph type="sldNum" sz="quarter" idx="12"/>
          </p:nvPr>
        </p:nvSpPr>
        <p:spPr/>
        <p:txBody>
          <a:bodyPr/>
          <a:lstStyle/>
          <a:p>
            <a:fld id="{25EE012C-FF33-F140-BF37-2FA28534C3AE}" type="slidenum">
              <a:rPr lang="en-US" smtClean="0"/>
              <a:t>‹#›</a:t>
            </a:fld>
            <a:endParaRPr lang="en-US"/>
          </a:p>
        </p:txBody>
      </p:sp>
    </p:spTree>
    <p:extLst>
      <p:ext uri="{BB962C8B-B14F-4D97-AF65-F5344CB8AC3E}">
        <p14:creationId xmlns:p14="http://schemas.microsoft.com/office/powerpoint/2010/main" val="1079873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8B061-61D9-72A6-20B1-907E8E083E0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B87C6D2-2E88-7FCF-DFA9-FBE4EE7D0F0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EA99386-B2A1-0969-88C1-79C3EBA9D9C7}"/>
              </a:ext>
            </a:extLst>
          </p:cNvPr>
          <p:cNvSpPr>
            <a:spLocks noGrp="1"/>
          </p:cNvSpPr>
          <p:nvPr>
            <p:ph type="dt" sz="half" idx="10"/>
          </p:nvPr>
        </p:nvSpPr>
        <p:spPr/>
        <p:txBody>
          <a:bodyPr/>
          <a:lstStyle/>
          <a:p>
            <a:fld id="{AEA546B6-DB1E-E749-99DC-20B778D34454}" type="datetimeFigureOut">
              <a:rPr lang="en-US" smtClean="0"/>
              <a:t>1/18/26</a:t>
            </a:fld>
            <a:endParaRPr lang="en-US"/>
          </a:p>
        </p:txBody>
      </p:sp>
      <p:sp>
        <p:nvSpPr>
          <p:cNvPr id="5" name="Footer Placeholder 4">
            <a:extLst>
              <a:ext uri="{FF2B5EF4-FFF2-40B4-BE49-F238E27FC236}">
                <a16:creationId xmlns:a16="http://schemas.microsoft.com/office/drawing/2014/main" id="{42636DBD-1A4F-BFD9-0CA0-A6FC303720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B3112E-50D3-E078-E260-28F07501C1EC}"/>
              </a:ext>
            </a:extLst>
          </p:cNvPr>
          <p:cNvSpPr>
            <a:spLocks noGrp="1"/>
          </p:cNvSpPr>
          <p:nvPr>
            <p:ph type="sldNum" sz="quarter" idx="12"/>
          </p:nvPr>
        </p:nvSpPr>
        <p:spPr/>
        <p:txBody>
          <a:bodyPr/>
          <a:lstStyle/>
          <a:p>
            <a:fld id="{25EE012C-FF33-F140-BF37-2FA28534C3AE}" type="slidenum">
              <a:rPr lang="en-US" smtClean="0"/>
              <a:t>‹#›</a:t>
            </a:fld>
            <a:endParaRPr lang="en-US"/>
          </a:p>
        </p:txBody>
      </p:sp>
    </p:spTree>
    <p:extLst>
      <p:ext uri="{BB962C8B-B14F-4D97-AF65-F5344CB8AC3E}">
        <p14:creationId xmlns:p14="http://schemas.microsoft.com/office/powerpoint/2010/main" val="23959027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6BD6A-43DE-A05A-5A7E-E771269DAD7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D899894-C30E-5CD3-4EC3-699C9F55767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5CE115C-6840-D725-DC41-13473ADFCC3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8B53203-D95B-A534-9D78-B499640428D8}"/>
              </a:ext>
            </a:extLst>
          </p:cNvPr>
          <p:cNvSpPr>
            <a:spLocks noGrp="1"/>
          </p:cNvSpPr>
          <p:nvPr>
            <p:ph type="dt" sz="half" idx="10"/>
          </p:nvPr>
        </p:nvSpPr>
        <p:spPr/>
        <p:txBody>
          <a:bodyPr/>
          <a:lstStyle/>
          <a:p>
            <a:fld id="{AEA546B6-DB1E-E749-99DC-20B778D34454}" type="datetimeFigureOut">
              <a:rPr lang="en-US" smtClean="0"/>
              <a:t>1/18/26</a:t>
            </a:fld>
            <a:endParaRPr lang="en-US"/>
          </a:p>
        </p:txBody>
      </p:sp>
      <p:sp>
        <p:nvSpPr>
          <p:cNvPr id="6" name="Footer Placeholder 5">
            <a:extLst>
              <a:ext uri="{FF2B5EF4-FFF2-40B4-BE49-F238E27FC236}">
                <a16:creationId xmlns:a16="http://schemas.microsoft.com/office/drawing/2014/main" id="{BB8A590D-EC53-773A-F510-128A816170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D9D8DE-A76A-657A-2BCD-A83870B4181A}"/>
              </a:ext>
            </a:extLst>
          </p:cNvPr>
          <p:cNvSpPr>
            <a:spLocks noGrp="1"/>
          </p:cNvSpPr>
          <p:nvPr>
            <p:ph type="sldNum" sz="quarter" idx="12"/>
          </p:nvPr>
        </p:nvSpPr>
        <p:spPr/>
        <p:txBody>
          <a:bodyPr/>
          <a:lstStyle/>
          <a:p>
            <a:fld id="{25EE012C-FF33-F140-BF37-2FA28534C3AE}" type="slidenum">
              <a:rPr lang="en-US" smtClean="0"/>
              <a:t>‹#›</a:t>
            </a:fld>
            <a:endParaRPr lang="en-US"/>
          </a:p>
        </p:txBody>
      </p:sp>
    </p:spTree>
    <p:extLst>
      <p:ext uri="{BB962C8B-B14F-4D97-AF65-F5344CB8AC3E}">
        <p14:creationId xmlns:p14="http://schemas.microsoft.com/office/powerpoint/2010/main" val="8081207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520AD-48A3-1199-2A62-9E03BFCA55D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CAD9196-39BB-9B78-AE13-649B66DC5C4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80237F1-467A-1A6A-F534-644C43076BF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A881C45-111D-9E48-085A-AF111D5061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D78671B-9CC7-E571-BD44-97C7B8EB478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EC12392-1389-8B0F-B254-8B52B410A4BE}"/>
              </a:ext>
            </a:extLst>
          </p:cNvPr>
          <p:cNvSpPr>
            <a:spLocks noGrp="1"/>
          </p:cNvSpPr>
          <p:nvPr>
            <p:ph type="dt" sz="half" idx="10"/>
          </p:nvPr>
        </p:nvSpPr>
        <p:spPr/>
        <p:txBody>
          <a:bodyPr/>
          <a:lstStyle/>
          <a:p>
            <a:fld id="{AEA546B6-DB1E-E749-99DC-20B778D34454}" type="datetimeFigureOut">
              <a:rPr lang="en-US" smtClean="0"/>
              <a:t>1/18/26</a:t>
            </a:fld>
            <a:endParaRPr lang="en-US"/>
          </a:p>
        </p:txBody>
      </p:sp>
      <p:sp>
        <p:nvSpPr>
          <p:cNvPr id="8" name="Footer Placeholder 7">
            <a:extLst>
              <a:ext uri="{FF2B5EF4-FFF2-40B4-BE49-F238E27FC236}">
                <a16:creationId xmlns:a16="http://schemas.microsoft.com/office/drawing/2014/main" id="{0FB4C549-ED08-AAFF-1A86-7BC148EE0D2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4A2E3B8-18D7-81A9-FF6A-3D9C84D64DEC}"/>
              </a:ext>
            </a:extLst>
          </p:cNvPr>
          <p:cNvSpPr>
            <a:spLocks noGrp="1"/>
          </p:cNvSpPr>
          <p:nvPr>
            <p:ph type="sldNum" sz="quarter" idx="12"/>
          </p:nvPr>
        </p:nvSpPr>
        <p:spPr/>
        <p:txBody>
          <a:bodyPr/>
          <a:lstStyle/>
          <a:p>
            <a:fld id="{25EE012C-FF33-F140-BF37-2FA28534C3AE}" type="slidenum">
              <a:rPr lang="en-US" smtClean="0"/>
              <a:t>‹#›</a:t>
            </a:fld>
            <a:endParaRPr lang="en-US"/>
          </a:p>
        </p:txBody>
      </p:sp>
    </p:spTree>
    <p:extLst>
      <p:ext uri="{BB962C8B-B14F-4D97-AF65-F5344CB8AC3E}">
        <p14:creationId xmlns:p14="http://schemas.microsoft.com/office/powerpoint/2010/main" val="32979817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9CD0E-7F38-44B7-C531-F29E18A2E1A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A9FAD33-6C41-A372-9C2A-532F9E5958A7}"/>
              </a:ext>
            </a:extLst>
          </p:cNvPr>
          <p:cNvSpPr>
            <a:spLocks noGrp="1"/>
          </p:cNvSpPr>
          <p:nvPr>
            <p:ph type="dt" sz="half" idx="10"/>
          </p:nvPr>
        </p:nvSpPr>
        <p:spPr/>
        <p:txBody>
          <a:bodyPr/>
          <a:lstStyle/>
          <a:p>
            <a:fld id="{AEA546B6-DB1E-E749-99DC-20B778D34454}" type="datetimeFigureOut">
              <a:rPr lang="en-US" smtClean="0"/>
              <a:t>1/18/26</a:t>
            </a:fld>
            <a:endParaRPr lang="en-US"/>
          </a:p>
        </p:txBody>
      </p:sp>
      <p:sp>
        <p:nvSpPr>
          <p:cNvPr id="4" name="Footer Placeholder 3">
            <a:extLst>
              <a:ext uri="{FF2B5EF4-FFF2-40B4-BE49-F238E27FC236}">
                <a16:creationId xmlns:a16="http://schemas.microsoft.com/office/drawing/2014/main" id="{46CCC566-E8EA-2774-7CF2-A92DE86324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545E487-D6B3-C2BB-FFFC-50BA1914D022}"/>
              </a:ext>
            </a:extLst>
          </p:cNvPr>
          <p:cNvSpPr>
            <a:spLocks noGrp="1"/>
          </p:cNvSpPr>
          <p:nvPr>
            <p:ph type="sldNum" sz="quarter" idx="12"/>
          </p:nvPr>
        </p:nvSpPr>
        <p:spPr/>
        <p:txBody>
          <a:bodyPr/>
          <a:lstStyle/>
          <a:p>
            <a:fld id="{25EE012C-FF33-F140-BF37-2FA28534C3AE}" type="slidenum">
              <a:rPr lang="en-US" smtClean="0"/>
              <a:t>‹#›</a:t>
            </a:fld>
            <a:endParaRPr lang="en-US"/>
          </a:p>
        </p:txBody>
      </p:sp>
    </p:spTree>
    <p:extLst>
      <p:ext uri="{BB962C8B-B14F-4D97-AF65-F5344CB8AC3E}">
        <p14:creationId xmlns:p14="http://schemas.microsoft.com/office/powerpoint/2010/main" val="9412677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8027855-CFB7-72BE-9602-51D46A7445B4}"/>
              </a:ext>
            </a:extLst>
          </p:cNvPr>
          <p:cNvSpPr>
            <a:spLocks noGrp="1"/>
          </p:cNvSpPr>
          <p:nvPr>
            <p:ph type="dt" sz="half" idx="10"/>
          </p:nvPr>
        </p:nvSpPr>
        <p:spPr/>
        <p:txBody>
          <a:bodyPr/>
          <a:lstStyle/>
          <a:p>
            <a:fld id="{AEA546B6-DB1E-E749-99DC-20B778D34454}" type="datetimeFigureOut">
              <a:rPr lang="en-US" smtClean="0"/>
              <a:t>1/18/26</a:t>
            </a:fld>
            <a:endParaRPr lang="en-US"/>
          </a:p>
        </p:txBody>
      </p:sp>
      <p:sp>
        <p:nvSpPr>
          <p:cNvPr id="3" name="Footer Placeholder 2">
            <a:extLst>
              <a:ext uri="{FF2B5EF4-FFF2-40B4-BE49-F238E27FC236}">
                <a16:creationId xmlns:a16="http://schemas.microsoft.com/office/drawing/2014/main" id="{AA378646-DCDE-1ED8-5836-708FC47FBAB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E5650D9-C4C1-C254-D314-6AC7E8A31C5B}"/>
              </a:ext>
            </a:extLst>
          </p:cNvPr>
          <p:cNvSpPr>
            <a:spLocks noGrp="1"/>
          </p:cNvSpPr>
          <p:nvPr>
            <p:ph type="sldNum" sz="quarter" idx="12"/>
          </p:nvPr>
        </p:nvSpPr>
        <p:spPr/>
        <p:txBody>
          <a:bodyPr/>
          <a:lstStyle/>
          <a:p>
            <a:fld id="{25EE012C-FF33-F140-BF37-2FA28534C3AE}" type="slidenum">
              <a:rPr lang="en-US" smtClean="0"/>
              <a:t>‹#›</a:t>
            </a:fld>
            <a:endParaRPr lang="en-US"/>
          </a:p>
        </p:txBody>
      </p:sp>
    </p:spTree>
    <p:extLst>
      <p:ext uri="{BB962C8B-B14F-4D97-AF65-F5344CB8AC3E}">
        <p14:creationId xmlns:p14="http://schemas.microsoft.com/office/powerpoint/2010/main" val="2607648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31096-1FDC-4615-044F-EA1705318C8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B3E5F40-9DD0-30F1-30DE-F3E8F24737C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E976FCA-E30C-78D6-8968-87A2F351C9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F84B78D-4839-29C7-F672-252960E7F6FF}"/>
              </a:ext>
            </a:extLst>
          </p:cNvPr>
          <p:cNvSpPr>
            <a:spLocks noGrp="1"/>
          </p:cNvSpPr>
          <p:nvPr>
            <p:ph type="dt" sz="half" idx="10"/>
          </p:nvPr>
        </p:nvSpPr>
        <p:spPr/>
        <p:txBody>
          <a:bodyPr/>
          <a:lstStyle/>
          <a:p>
            <a:fld id="{AEA546B6-DB1E-E749-99DC-20B778D34454}" type="datetimeFigureOut">
              <a:rPr lang="en-US" smtClean="0"/>
              <a:t>1/18/26</a:t>
            </a:fld>
            <a:endParaRPr lang="en-US"/>
          </a:p>
        </p:txBody>
      </p:sp>
      <p:sp>
        <p:nvSpPr>
          <p:cNvPr id="6" name="Footer Placeholder 5">
            <a:extLst>
              <a:ext uri="{FF2B5EF4-FFF2-40B4-BE49-F238E27FC236}">
                <a16:creationId xmlns:a16="http://schemas.microsoft.com/office/drawing/2014/main" id="{98F2E62C-D445-7321-A914-352A07B486C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3555BB-F01A-32C2-92E5-EF023F514320}"/>
              </a:ext>
            </a:extLst>
          </p:cNvPr>
          <p:cNvSpPr>
            <a:spLocks noGrp="1"/>
          </p:cNvSpPr>
          <p:nvPr>
            <p:ph type="sldNum" sz="quarter" idx="12"/>
          </p:nvPr>
        </p:nvSpPr>
        <p:spPr/>
        <p:txBody>
          <a:bodyPr/>
          <a:lstStyle/>
          <a:p>
            <a:fld id="{25EE012C-FF33-F140-BF37-2FA28534C3AE}" type="slidenum">
              <a:rPr lang="en-US" smtClean="0"/>
              <a:t>‹#›</a:t>
            </a:fld>
            <a:endParaRPr lang="en-US"/>
          </a:p>
        </p:txBody>
      </p:sp>
    </p:spTree>
    <p:extLst>
      <p:ext uri="{BB962C8B-B14F-4D97-AF65-F5344CB8AC3E}">
        <p14:creationId xmlns:p14="http://schemas.microsoft.com/office/powerpoint/2010/main" val="236558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76A31-72D8-6802-1909-943B9F9AD0C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94B8988-2664-6B4B-5027-49326696A2A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037FB04-675F-EF25-ACC6-D498216B91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5A7A468-38FC-A022-5AE3-82A6F7AFD2B8}"/>
              </a:ext>
            </a:extLst>
          </p:cNvPr>
          <p:cNvSpPr>
            <a:spLocks noGrp="1"/>
          </p:cNvSpPr>
          <p:nvPr>
            <p:ph type="dt" sz="half" idx="10"/>
          </p:nvPr>
        </p:nvSpPr>
        <p:spPr/>
        <p:txBody>
          <a:bodyPr/>
          <a:lstStyle/>
          <a:p>
            <a:fld id="{AEA546B6-DB1E-E749-99DC-20B778D34454}" type="datetimeFigureOut">
              <a:rPr lang="en-US" smtClean="0"/>
              <a:t>1/18/26</a:t>
            </a:fld>
            <a:endParaRPr lang="en-US"/>
          </a:p>
        </p:txBody>
      </p:sp>
      <p:sp>
        <p:nvSpPr>
          <p:cNvPr id="6" name="Footer Placeholder 5">
            <a:extLst>
              <a:ext uri="{FF2B5EF4-FFF2-40B4-BE49-F238E27FC236}">
                <a16:creationId xmlns:a16="http://schemas.microsoft.com/office/drawing/2014/main" id="{B79C5BF5-2398-261E-5592-2A35E98056B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0F8B11-6C07-A1BC-442D-F68CB5343472}"/>
              </a:ext>
            </a:extLst>
          </p:cNvPr>
          <p:cNvSpPr>
            <a:spLocks noGrp="1"/>
          </p:cNvSpPr>
          <p:nvPr>
            <p:ph type="sldNum" sz="quarter" idx="12"/>
          </p:nvPr>
        </p:nvSpPr>
        <p:spPr/>
        <p:txBody>
          <a:bodyPr/>
          <a:lstStyle/>
          <a:p>
            <a:fld id="{25EE012C-FF33-F140-BF37-2FA28534C3AE}" type="slidenum">
              <a:rPr lang="en-US" smtClean="0"/>
              <a:t>‹#›</a:t>
            </a:fld>
            <a:endParaRPr lang="en-US"/>
          </a:p>
        </p:txBody>
      </p:sp>
    </p:spTree>
    <p:extLst>
      <p:ext uri="{BB962C8B-B14F-4D97-AF65-F5344CB8AC3E}">
        <p14:creationId xmlns:p14="http://schemas.microsoft.com/office/powerpoint/2010/main" val="20739929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D3AC4-CCAC-DCD5-C00D-E9032119ED8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37978EF-DDE4-9006-CEF7-0DA32CEA775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F188073-6D63-C534-11F7-2D18CFA6B514}"/>
              </a:ext>
            </a:extLst>
          </p:cNvPr>
          <p:cNvSpPr>
            <a:spLocks noGrp="1"/>
          </p:cNvSpPr>
          <p:nvPr>
            <p:ph type="dt" sz="half" idx="10"/>
          </p:nvPr>
        </p:nvSpPr>
        <p:spPr/>
        <p:txBody>
          <a:bodyPr/>
          <a:lstStyle/>
          <a:p>
            <a:fld id="{AEA546B6-DB1E-E749-99DC-20B778D34454}" type="datetimeFigureOut">
              <a:rPr lang="en-US" smtClean="0"/>
              <a:t>1/18/26</a:t>
            </a:fld>
            <a:endParaRPr lang="en-US"/>
          </a:p>
        </p:txBody>
      </p:sp>
      <p:sp>
        <p:nvSpPr>
          <p:cNvPr id="5" name="Footer Placeholder 4">
            <a:extLst>
              <a:ext uri="{FF2B5EF4-FFF2-40B4-BE49-F238E27FC236}">
                <a16:creationId xmlns:a16="http://schemas.microsoft.com/office/drawing/2014/main" id="{4FD9E4A4-D49F-59EE-C553-EDDA2B1566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8ACDF5-7073-4223-1F69-70E5A75A36D0}"/>
              </a:ext>
            </a:extLst>
          </p:cNvPr>
          <p:cNvSpPr>
            <a:spLocks noGrp="1"/>
          </p:cNvSpPr>
          <p:nvPr>
            <p:ph type="sldNum" sz="quarter" idx="12"/>
          </p:nvPr>
        </p:nvSpPr>
        <p:spPr/>
        <p:txBody>
          <a:bodyPr/>
          <a:lstStyle/>
          <a:p>
            <a:fld id="{25EE012C-FF33-F140-BF37-2FA28534C3AE}" type="slidenum">
              <a:rPr lang="en-US" smtClean="0"/>
              <a:t>‹#›</a:t>
            </a:fld>
            <a:endParaRPr lang="en-US"/>
          </a:p>
        </p:txBody>
      </p:sp>
    </p:spTree>
    <p:extLst>
      <p:ext uri="{BB962C8B-B14F-4D97-AF65-F5344CB8AC3E}">
        <p14:creationId xmlns:p14="http://schemas.microsoft.com/office/powerpoint/2010/main" val="11739434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4B1F3C-EDD0-E477-108B-9AF38CF2404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A2A020A-A5D6-C13D-1958-B10C933703F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82F8120-E11B-121D-90FB-D52F992296B3}"/>
              </a:ext>
            </a:extLst>
          </p:cNvPr>
          <p:cNvSpPr>
            <a:spLocks noGrp="1"/>
          </p:cNvSpPr>
          <p:nvPr>
            <p:ph type="dt" sz="half" idx="10"/>
          </p:nvPr>
        </p:nvSpPr>
        <p:spPr/>
        <p:txBody>
          <a:bodyPr/>
          <a:lstStyle/>
          <a:p>
            <a:fld id="{AEA546B6-DB1E-E749-99DC-20B778D34454}" type="datetimeFigureOut">
              <a:rPr lang="en-US" smtClean="0"/>
              <a:t>1/18/26</a:t>
            </a:fld>
            <a:endParaRPr lang="en-US"/>
          </a:p>
        </p:txBody>
      </p:sp>
      <p:sp>
        <p:nvSpPr>
          <p:cNvPr id="5" name="Footer Placeholder 4">
            <a:extLst>
              <a:ext uri="{FF2B5EF4-FFF2-40B4-BE49-F238E27FC236}">
                <a16:creationId xmlns:a16="http://schemas.microsoft.com/office/drawing/2014/main" id="{9EAC5030-8B06-4060-AAF9-A02193E56A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94E349-BE50-71A9-A4A2-FF9736C76336}"/>
              </a:ext>
            </a:extLst>
          </p:cNvPr>
          <p:cNvSpPr>
            <a:spLocks noGrp="1"/>
          </p:cNvSpPr>
          <p:nvPr>
            <p:ph type="sldNum" sz="quarter" idx="12"/>
          </p:nvPr>
        </p:nvSpPr>
        <p:spPr/>
        <p:txBody>
          <a:bodyPr/>
          <a:lstStyle/>
          <a:p>
            <a:fld id="{25EE012C-FF33-F140-BF37-2FA28534C3AE}" type="slidenum">
              <a:rPr lang="en-US" smtClean="0"/>
              <a:t>‹#›</a:t>
            </a:fld>
            <a:endParaRPr lang="en-US"/>
          </a:p>
        </p:txBody>
      </p:sp>
    </p:spTree>
    <p:extLst>
      <p:ext uri="{BB962C8B-B14F-4D97-AF65-F5344CB8AC3E}">
        <p14:creationId xmlns:p14="http://schemas.microsoft.com/office/powerpoint/2010/main" val="17420304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770C24-2011-D545-84CA-9B062D6807C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12BA46A-E2D9-0EFC-E17B-14B3D71226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1266DA-4631-60E0-79FB-A1A76978559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EA546B6-DB1E-E749-99DC-20B778D34454}" type="datetimeFigureOut">
              <a:rPr lang="en-US" smtClean="0"/>
              <a:t>1/18/26</a:t>
            </a:fld>
            <a:endParaRPr lang="en-US"/>
          </a:p>
        </p:txBody>
      </p:sp>
      <p:sp>
        <p:nvSpPr>
          <p:cNvPr id="5" name="Footer Placeholder 4">
            <a:extLst>
              <a:ext uri="{FF2B5EF4-FFF2-40B4-BE49-F238E27FC236}">
                <a16:creationId xmlns:a16="http://schemas.microsoft.com/office/drawing/2014/main" id="{F3116C86-A12C-5F04-B546-9BDD6F2C088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422F8E0-8DB1-D7D8-FC06-1A33C7170AB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EE012C-FF33-F140-BF37-2FA28534C3AE}" type="slidenum">
              <a:rPr lang="en-US" smtClean="0"/>
              <a:t>‹#›</a:t>
            </a:fld>
            <a:endParaRPr lang="en-US"/>
          </a:p>
        </p:txBody>
      </p:sp>
    </p:spTree>
    <p:extLst>
      <p:ext uri="{BB962C8B-B14F-4D97-AF65-F5344CB8AC3E}">
        <p14:creationId xmlns:p14="http://schemas.microsoft.com/office/powerpoint/2010/main" val="21494344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famly.co/blog/parent-partnerships-development-matters" TargetMode="External"/><Relationship Id="rId3" Type="http://schemas.openxmlformats.org/officeDocument/2006/relationships/hyperlink" Target="https://aim.gov.ie/app/uploads/2023/04/Sensory-Tip-Sheet-Final-1.pdf" TargetMode="External"/><Relationship Id="rId7" Type="http://schemas.openxmlformats.org/officeDocument/2006/relationships/hyperlink" Target="https://apcp.csp.org.uk/system/files/documents/2024-08/APCP%20-%20Tummy%20time%20V3%20%28469%29%20May%20Approved%20NN%202024.pdf" TargetMode="External"/><Relationship Id="rId2" Type="http://schemas.openxmlformats.org/officeDocument/2006/relationships/hyperlink" Target="https://www.acesaware.org/wp-content/uploads/2019/12/1-What-are-ACEs-and-Why-Do-They-Matter-English.pdf" TargetMode="External"/><Relationship Id="rId1" Type="http://schemas.openxmlformats.org/officeDocument/2006/relationships/slideLayout" Target="../slideLayouts/slideLayout2.xml"/><Relationship Id="rId6" Type="http://schemas.openxmlformats.org/officeDocument/2006/relationships/hyperlink" Target="https://thevoiceofearlychildhood.com/an-introduction-to-emmi-pikler/" TargetMode="External"/><Relationship Id="rId11" Type="http://schemas.openxmlformats.org/officeDocument/2006/relationships/hyperlink" Target="https://www.rcpch.ac.uk/sites/default/files/2018-10/pil_fas_23102018.pdf" TargetMode="External"/><Relationship Id="rId5" Type="http://schemas.openxmlformats.org/officeDocument/2006/relationships/hyperlink" Target="https://www.aldingbournetrust.org/uploads/1/1/5/2/115282047/seasons_brochure__4_.pdf" TargetMode="External"/><Relationship Id="rId10" Type="http://schemas.openxmlformats.org/officeDocument/2006/relationships/hyperlink" Target="https://psychology.psy.sunysb.edu/attachment/online/inge_origins%20DP1992.pdf" TargetMode="External"/><Relationship Id="rId4" Type="http://schemas.openxmlformats.org/officeDocument/2006/relationships/hyperlink" Target="https://www.acresfield.cheshire.sch.uk/wp-content/uploads/2019/11/Importance-of-Songs-and-Rhyme.pdf" TargetMode="External"/><Relationship Id="rId9" Type="http://schemas.openxmlformats.org/officeDocument/2006/relationships/hyperlink" Target="https://doi.org/10.1007/s13158-023-00366-x"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publications.parliament.uk/pa/cm201719/cmselect/cmhealth/1496/1496.pdf" TargetMode="External"/><Relationship Id="rId3" Type="http://schemas.openxmlformats.org/officeDocument/2006/relationships/hyperlink" Target="https://thevoiceofearlychildhood.com/introduction-urie-bronfenbrenner/" TargetMode="External"/><Relationship Id="rId7" Type="http://schemas.openxmlformats.org/officeDocument/2006/relationships/hyperlink" Target="https://cdn.theeducationhub.org.nz/wp-content/uploads/2020/07/The-Pikler-RIE-approach.pdf" TargetMode="External"/><Relationship Id="rId2" Type="http://schemas.openxmlformats.org/officeDocument/2006/relationships/hyperlink" Target="https://cssp.org/wp-content/uploads/2025/03/Supporting-the-First-1000-Days-of-a-Childs-Life.pdf" TargetMode="External"/><Relationship Id="rId1" Type="http://schemas.openxmlformats.org/officeDocument/2006/relationships/slideLayout" Target="../slideLayouts/slideLayout2.xml"/><Relationship Id="rId6" Type="http://schemas.openxmlformats.org/officeDocument/2006/relationships/hyperlink" Target="https://eybbooks.com" TargetMode="External"/><Relationship Id="rId5" Type="http://schemas.openxmlformats.org/officeDocument/2006/relationships/hyperlink" Target="https://estyn.gov.wales/improvement-resources/the-impact-of-working-in-partnership-to-support-childrens-development-and-well-being/" TargetMode="External"/><Relationship Id="rId10" Type="http://schemas.openxmlformats.org/officeDocument/2006/relationships/hyperlink" Target="https://www.earlyyearscareers.com/eyc/latest-news/accessing-multi-agency-support-in-the-early-years/" TargetMode="External"/><Relationship Id="rId4" Type="http://schemas.openxmlformats.org/officeDocument/2006/relationships/hyperlink" Target="https://calderdale.moderngov.co.uk/Data/Health%20and%20Wellbeing%20Board/201703161000/Agenda/Agenda_Item_07_02_50004_Item%207%20Director%20of%20Public%20Health%20Report%202017.pdf" TargetMode="External"/><Relationship Id="rId9" Type="http://schemas.openxmlformats.org/officeDocument/2006/relationships/hyperlink" Target="https://www.idsmed.com/sg-vn/news/what-is-the-first-1000-days-of-life/462.html"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bg.org.uk/wp-content/uploads/2023/09/FINAL-Key-UK-challenges-EEC-3-updated.pdf" TargetMode="External"/><Relationship Id="rId13" Type="http://schemas.openxmlformats.org/officeDocument/2006/relationships/hyperlink" Target="https://themidlandstrainingcompany.co.uk/product/working-in-partnership/" TargetMode="External"/><Relationship Id="rId3" Type="http://schemas.openxmlformats.org/officeDocument/2006/relationships/hyperlink" Target="https://www.jackrabbitcare.com/blog/5-factors-to-look-for-that-indicate-high-quality-childcare-services/" TargetMode="External"/><Relationship Id="rId7" Type="http://schemas.openxmlformats.org/officeDocument/2006/relationships/hyperlink" Target="https://pathways.org/brochures/tummy-time-brochure/TummyTimeBrochure_English_LEGAL_2024.pdf" TargetMode="External"/><Relationship Id="rId12" Type="http://schemas.openxmlformats.org/officeDocument/2006/relationships/hyperlink" Target="https://www.bps.org.uk/psychologist/looking-back-making-and-breaking-attachment-theory" TargetMode="External"/><Relationship Id="rId2" Type="http://schemas.openxmlformats.org/officeDocument/2006/relationships/hyperlink" Target="https://www.structural-learning.com/post/theories-of-attachment" TargetMode="External"/><Relationship Id="rId16" Type="http://schemas.openxmlformats.org/officeDocument/2006/relationships/hyperlink" Target="http://resource.download.wjec.co.uk.s3-eu-west-1.amazonaws.com/vtc/2018-19/hsc18-19_3-3/_multi-lang/unit02/01-principles-of-partnership-importance-of-multi-agency-working.html" TargetMode="External"/><Relationship Id="rId1" Type="http://schemas.openxmlformats.org/officeDocument/2006/relationships/slideLayout" Target="../slideLayouts/slideLayout2.xml"/><Relationship Id="rId6" Type="http://schemas.openxmlformats.org/officeDocument/2006/relationships/hyperlink" Target="https://ndna.org.uk/wp-content/uploads/2023/09/NDNA-Quality-Statement.pdf" TargetMode="External"/><Relationship Id="rId11" Type="http://schemas.openxmlformats.org/officeDocument/2006/relationships/hyperlink" Target="https://www.taftoys.com/tafproduct/tummy-time-essentials-kit/" TargetMode="External"/><Relationship Id="rId5" Type="http://schemas.openxmlformats.org/officeDocument/2006/relationships/hyperlink" Target="https://ndna.org.uk/wp-content/uploads/2021/11/Tip-What-sensory-play-can-offer.pdf" TargetMode="External"/><Relationship Id="rId15" Type="http://schemas.openxmlformats.org/officeDocument/2006/relationships/hyperlink" Target="https://www.gov.wales/annex-5-developing-multi-agency-engagement-community-focused-schools-html#165185" TargetMode="External"/><Relationship Id="rId10" Type="http://schemas.openxmlformats.org/officeDocument/2006/relationships/hyperlink" Target="https://www.swansea.gov.uk/flyingstartchildcare" TargetMode="External"/><Relationship Id="rId4" Type="http://schemas.openxmlformats.org/officeDocument/2006/relationships/hyperlink" Target="https://www.teachearlyyears.com/under-2s/view/singing-to-babies" TargetMode="External"/><Relationship Id="rId9" Type="http://schemas.openxmlformats.org/officeDocument/2006/relationships/hyperlink" Target="https://www.communitycare.co.uk/content/news/agencies-to-be-required-to-set-up-multi-agency-child-protection-teams-under-social-care-reform-bill" TargetMode="External"/><Relationship Id="rId14" Type="http://schemas.openxmlformats.org/officeDocument/2006/relationships/hyperlink" Target="https://beststartinlife.gov.uk/childcare-early-years-educ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76B9F1F7-B2D5-CAFE-7348-21FEB0FAB6AF}"/>
              </a:ext>
            </a:extLst>
          </p:cNvPr>
          <p:cNvPicPr>
            <a:picLocks noChangeAspect="1"/>
          </p:cNvPicPr>
          <p:nvPr/>
        </p:nvPicPr>
        <p:blipFill>
          <a:blip r:embed="rId2">
            <a:alphaModFix amt="50000"/>
          </a:blip>
          <a:srcRect l="8889" r="1" b="1"/>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C37DCFBF-4BA1-C033-F8DA-6F16F2CE0B4D}"/>
              </a:ext>
            </a:extLst>
          </p:cNvPr>
          <p:cNvSpPr>
            <a:spLocks noGrp="1"/>
          </p:cNvSpPr>
          <p:nvPr>
            <p:ph type="ctrTitle"/>
          </p:nvPr>
        </p:nvSpPr>
        <p:spPr>
          <a:xfrm>
            <a:off x="1523990" y="-1216450"/>
            <a:ext cx="9144000" cy="2900518"/>
          </a:xfrm>
        </p:spPr>
        <p:txBody>
          <a:bodyPr>
            <a:normAutofit/>
          </a:bodyPr>
          <a:lstStyle/>
          <a:p>
            <a:r>
              <a:rPr lang="en-GB" sz="6700" b="1" u="sng" dirty="0">
                <a:solidFill>
                  <a:srgbClr val="FFFFFF"/>
                </a:solidFill>
              </a:rPr>
              <a:t>The First 1000 Days</a:t>
            </a:r>
            <a:endParaRPr lang="en-US" sz="6700" b="1" u="sng" dirty="0">
              <a:solidFill>
                <a:srgbClr val="FFFFFF"/>
              </a:solidFill>
            </a:endParaRPr>
          </a:p>
        </p:txBody>
      </p:sp>
      <p:sp>
        <p:nvSpPr>
          <p:cNvPr id="7" name="TextBox 6">
            <a:extLst>
              <a:ext uri="{FF2B5EF4-FFF2-40B4-BE49-F238E27FC236}">
                <a16:creationId xmlns:a16="http://schemas.microsoft.com/office/drawing/2014/main" id="{D7D463DB-3709-1186-619B-C647401F28F4}"/>
              </a:ext>
            </a:extLst>
          </p:cNvPr>
          <p:cNvSpPr txBox="1"/>
          <p:nvPr/>
        </p:nvSpPr>
        <p:spPr>
          <a:xfrm>
            <a:off x="0" y="0"/>
            <a:ext cx="2561627" cy="646331"/>
          </a:xfrm>
          <a:prstGeom prst="rect">
            <a:avLst/>
          </a:prstGeom>
          <a:noFill/>
        </p:spPr>
        <p:txBody>
          <a:bodyPr wrap="square" rtlCol="0">
            <a:spAutoFit/>
          </a:bodyPr>
          <a:lstStyle/>
          <a:p>
            <a:pPr algn="l"/>
            <a:r>
              <a:rPr lang="en-GB" sz="1200" dirty="0"/>
              <a:t>Hannah James (2501330)</a:t>
            </a:r>
          </a:p>
          <a:p>
            <a:pPr algn="l"/>
            <a:r>
              <a:rPr lang="en-GB" sz="1200" dirty="0"/>
              <a:t>Word Count: 2968</a:t>
            </a:r>
          </a:p>
          <a:p>
            <a:pPr algn="l"/>
            <a:r>
              <a:rPr lang="en-GB" sz="1200" dirty="0"/>
              <a:t>Module Code: ECEY4005</a:t>
            </a:r>
          </a:p>
        </p:txBody>
      </p:sp>
      <p:sp>
        <p:nvSpPr>
          <p:cNvPr id="9" name="TextBox 8">
            <a:extLst>
              <a:ext uri="{FF2B5EF4-FFF2-40B4-BE49-F238E27FC236}">
                <a16:creationId xmlns:a16="http://schemas.microsoft.com/office/drawing/2014/main" id="{F4E15639-C7F3-48CB-103F-8492CDFFA5BE}"/>
              </a:ext>
            </a:extLst>
          </p:cNvPr>
          <p:cNvSpPr txBox="1"/>
          <p:nvPr/>
        </p:nvSpPr>
        <p:spPr>
          <a:xfrm>
            <a:off x="11920366" y="6581000"/>
            <a:ext cx="264059" cy="276999"/>
          </a:xfrm>
          <a:prstGeom prst="rect">
            <a:avLst/>
          </a:prstGeom>
          <a:noFill/>
        </p:spPr>
        <p:txBody>
          <a:bodyPr wrap="square" rtlCol="0">
            <a:spAutoFit/>
          </a:bodyPr>
          <a:lstStyle/>
          <a:p>
            <a:pPr algn="l"/>
            <a:r>
              <a:rPr lang="en-GB" sz="1200" dirty="0"/>
              <a:t>1</a:t>
            </a:r>
          </a:p>
        </p:txBody>
      </p:sp>
      <p:sp>
        <p:nvSpPr>
          <p:cNvPr id="10" name="TextBox 9">
            <a:extLst>
              <a:ext uri="{FF2B5EF4-FFF2-40B4-BE49-F238E27FC236}">
                <a16:creationId xmlns:a16="http://schemas.microsoft.com/office/drawing/2014/main" id="{D96589BF-5E13-2C04-B0B3-B9DB91FAFD99}"/>
              </a:ext>
            </a:extLst>
          </p:cNvPr>
          <p:cNvSpPr txBox="1"/>
          <p:nvPr/>
        </p:nvSpPr>
        <p:spPr>
          <a:xfrm>
            <a:off x="10083991" y="6211668"/>
            <a:ext cx="1828800" cy="369332"/>
          </a:xfrm>
          <a:prstGeom prst="rect">
            <a:avLst/>
          </a:prstGeom>
          <a:noFill/>
        </p:spPr>
        <p:txBody>
          <a:bodyPr wrap="square" rtlCol="0">
            <a:spAutoFit/>
          </a:bodyPr>
          <a:lstStyle/>
          <a:p>
            <a:pPr algn="l"/>
            <a:r>
              <a:rPr lang="en-GB" sz="1800" dirty="0"/>
              <a:t>(IDSMED, 2019) </a:t>
            </a:r>
            <a:endParaRPr lang="en-US" dirty="0"/>
          </a:p>
        </p:txBody>
      </p:sp>
    </p:spTree>
    <p:extLst>
      <p:ext uri="{BB962C8B-B14F-4D97-AF65-F5344CB8AC3E}">
        <p14:creationId xmlns:p14="http://schemas.microsoft.com/office/powerpoint/2010/main" val="181050513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2FE4A-0C3A-7B7B-E180-595BA2E96233}"/>
              </a:ext>
            </a:extLst>
          </p:cNvPr>
          <p:cNvSpPr>
            <a:spLocks noGrp="1"/>
          </p:cNvSpPr>
          <p:nvPr>
            <p:ph type="title"/>
          </p:nvPr>
        </p:nvSpPr>
        <p:spPr>
          <a:xfrm>
            <a:off x="2246517" y="-1384410"/>
            <a:ext cx="10515600" cy="1325563"/>
          </a:xfrm>
        </p:spPr>
        <p:txBody>
          <a:bodyPr>
            <a:normAutofit/>
          </a:bodyPr>
          <a:lstStyle/>
          <a:p>
            <a:r>
              <a:rPr lang="en-GB" sz="2700" u="sng" dirty="0">
                <a:latin typeface="Arial" panose="020B0604020202020204" pitchFamily="34" charset="0"/>
                <a:cs typeface="Arial" panose="020B0604020202020204" pitchFamily="34" charset="0"/>
              </a:rPr>
              <a:t>What is the First 1000 Days?</a:t>
            </a:r>
            <a:endParaRPr lang="en-US" sz="2700"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4600FD6-DC16-F341-9879-2AA9B235DA12}"/>
              </a:ext>
            </a:extLst>
          </p:cNvPr>
          <p:cNvSpPr>
            <a:spLocks noGrp="1"/>
          </p:cNvSpPr>
          <p:nvPr>
            <p:ph idx="1"/>
          </p:nvPr>
        </p:nvSpPr>
        <p:spPr>
          <a:xfrm>
            <a:off x="122347" y="646331"/>
            <a:ext cx="4555277" cy="6120958"/>
          </a:xfrm>
          <a:ln>
            <a:solidFill>
              <a:schemeClr val="tx1"/>
            </a:solidFill>
          </a:ln>
        </p:spPr>
        <p:txBody>
          <a:bodyPr>
            <a:normAutofit/>
          </a:bodyPr>
          <a:lstStyle/>
          <a:p>
            <a:pPr marL="0" indent="0">
              <a:buNone/>
            </a:pPr>
            <a:r>
              <a:rPr lang="en-GB" sz="1500" dirty="0">
                <a:latin typeface="Arial" panose="020B0604020202020204" pitchFamily="34" charset="0"/>
                <a:cs typeface="Arial" panose="020B0604020202020204" pitchFamily="34" charset="0"/>
              </a:rPr>
              <a:t>The first 1000 days are the days from when the child was conceived to when they are 24 months old (2 years old). We look at the first 1000 days as they are fundamental points in the child’s life and it is when they make rapid developmental changes. During the first 1000 days it is important that nutrition is acknowledged, when the baby is in the womb there are various workers such as midwifes who will support the mother to advise on what is the best nutritional sources for the mother to consume, when the baby is born there will be guidelines as to what the baby should consume and how often it is important that the correct nutrition is given to the baby as it impacts their development and risk of diseases (</a:t>
            </a:r>
            <a:r>
              <a:rPr lang="en-GB" sz="1500" b="0" i="0" u="none" strike="noStrike" dirty="0" err="1">
                <a:effectLst/>
                <a:latin typeface="Arial" panose="020B0604020202020204" pitchFamily="34" charset="0"/>
                <a:cs typeface="Arial" panose="020B0604020202020204" pitchFamily="34" charset="0"/>
              </a:rPr>
              <a:t>Karakochuk</a:t>
            </a:r>
            <a:r>
              <a:rPr lang="en-GB" sz="1500" dirty="0">
                <a:latin typeface="Arial" panose="020B0604020202020204" pitchFamily="34" charset="0"/>
                <a:cs typeface="Arial" panose="020B0604020202020204" pitchFamily="34" charset="0"/>
              </a:rPr>
              <a:t>., </a:t>
            </a:r>
            <a:r>
              <a:rPr lang="en-GB" sz="1500" b="0" i="0" u="none" strike="noStrike" dirty="0">
                <a:effectLst/>
                <a:latin typeface="Arial" panose="020B0604020202020204" pitchFamily="34" charset="0"/>
                <a:cs typeface="Arial" panose="020B0604020202020204" pitchFamily="34" charset="0"/>
              </a:rPr>
              <a:t>Whitfield., Green &amp; </a:t>
            </a:r>
            <a:r>
              <a:rPr lang="en-GB" sz="1500" b="0" i="0" u="none" strike="noStrike" dirty="0" err="1">
                <a:effectLst/>
                <a:latin typeface="Arial" panose="020B0604020202020204" pitchFamily="34" charset="0"/>
                <a:cs typeface="Arial" panose="020B0604020202020204" pitchFamily="34" charset="0"/>
              </a:rPr>
              <a:t>Kraemer</a:t>
            </a:r>
            <a:r>
              <a:rPr lang="en-GB" sz="1500" dirty="0">
                <a:latin typeface="Arial" panose="020B0604020202020204" pitchFamily="34" charset="0"/>
                <a:cs typeface="Arial" panose="020B0604020202020204" pitchFamily="34" charset="0"/>
              </a:rPr>
              <a:t>, </a:t>
            </a:r>
            <a:r>
              <a:rPr lang="en-GB" sz="1500" b="0" i="0" u="none" strike="noStrike" dirty="0">
                <a:effectLst/>
                <a:latin typeface="Arial" panose="020B0604020202020204" pitchFamily="34" charset="0"/>
                <a:cs typeface="Arial" panose="020B0604020202020204" pitchFamily="34" charset="0"/>
              </a:rPr>
              <a:t>2018). During the first 1000 days, experiences play a key role in the babies development, children require attention and communication in order to develop and learn how to communicate with others (( Douglas, 2017). Families and practitioners should offer experiences and open ended communication to support the child’s development. Mothers should look at the environment that they are in during the pregnancy as the baby can hear and it can impact them when they </a:t>
            </a:r>
            <a:r>
              <a:rPr lang="en-GB" sz="1500" dirty="0">
                <a:latin typeface="Arial" panose="020B0604020202020204" pitchFamily="34" charset="0"/>
                <a:cs typeface="Arial" panose="020B0604020202020204" pitchFamily="34" charset="0"/>
              </a:rPr>
              <a:t>are born</a:t>
            </a:r>
            <a:r>
              <a:rPr lang="en-GB" sz="1500" b="0" i="0" u="none" strike="noStrike" dirty="0">
                <a:effectLst/>
                <a:latin typeface="Arial" panose="020B0604020202020204" pitchFamily="34" charset="0"/>
                <a:cs typeface="Arial" panose="020B0604020202020204" pitchFamily="34" charset="0"/>
              </a:rPr>
              <a:t>. Whe</a:t>
            </a:r>
            <a:r>
              <a:rPr lang="en-GB" sz="1500" dirty="0">
                <a:latin typeface="Arial" panose="020B0604020202020204" pitchFamily="34" charset="0"/>
                <a:cs typeface="Arial" panose="020B0604020202020204" pitchFamily="34" charset="0"/>
              </a:rPr>
              <a:t>n the child is born they will interact with others and meet new people, it is important that the child is exposed to appropriate things that will not have a negative impact on them. </a:t>
            </a:r>
            <a:endParaRPr lang="en-US" sz="15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1C9E34F7-C5F3-7B86-EF81-560660C7009A}"/>
              </a:ext>
            </a:extLst>
          </p:cNvPr>
          <p:cNvSpPr txBox="1"/>
          <p:nvPr/>
        </p:nvSpPr>
        <p:spPr>
          <a:xfrm>
            <a:off x="0" y="0"/>
            <a:ext cx="1842128" cy="646331"/>
          </a:xfrm>
          <a:prstGeom prst="rect">
            <a:avLst/>
          </a:prstGeom>
          <a:noFill/>
        </p:spPr>
        <p:txBody>
          <a:bodyPr wrap="square">
            <a:spAutoFit/>
          </a:bodyPr>
          <a:lstStyle/>
          <a:p>
            <a:pPr algn="l"/>
            <a:r>
              <a:rPr lang="en-GB" sz="1200" dirty="0"/>
              <a:t>Hannah James (2501330)</a:t>
            </a:r>
          </a:p>
          <a:p>
            <a:pPr algn="l"/>
            <a:r>
              <a:rPr lang="en-GB" sz="1200" dirty="0"/>
              <a:t>Word Count: 2968</a:t>
            </a:r>
          </a:p>
          <a:p>
            <a:pPr algn="l"/>
            <a:r>
              <a:rPr lang="en-GB" sz="1200" dirty="0"/>
              <a:t>Module Code: ECEY4005</a:t>
            </a:r>
            <a:endParaRPr lang="en-US" sz="1200" dirty="0"/>
          </a:p>
        </p:txBody>
      </p:sp>
      <p:sp>
        <p:nvSpPr>
          <p:cNvPr id="9" name="TextBox 8">
            <a:extLst>
              <a:ext uri="{FF2B5EF4-FFF2-40B4-BE49-F238E27FC236}">
                <a16:creationId xmlns:a16="http://schemas.microsoft.com/office/drawing/2014/main" id="{FB7439B1-1A23-EC4D-3E08-5A5512C87918}"/>
              </a:ext>
            </a:extLst>
          </p:cNvPr>
          <p:cNvSpPr txBox="1"/>
          <p:nvPr/>
        </p:nvSpPr>
        <p:spPr>
          <a:xfrm>
            <a:off x="11898329" y="6534835"/>
            <a:ext cx="342648" cy="323165"/>
          </a:xfrm>
          <a:prstGeom prst="rect">
            <a:avLst/>
          </a:prstGeom>
          <a:noFill/>
        </p:spPr>
        <p:txBody>
          <a:bodyPr wrap="square">
            <a:spAutoFit/>
          </a:bodyPr>
          <a:lstStyle/>
          <a:p>
            <a:r>
              <a:rPr lang="en-GB" sz="1500" dirty="0">
                <a:latin typeface="Arial" panose="020B0604020202020204" pitchFamily="34" charset="0"/>
                <a:cs typeface="Arial" panose="020B0604020202020204" pitchFamily="34" charset="0"/>
              </a:rPr>
              <a:t>1</a:t>
            </a:r>
            <a:endParaRPr lang="en-US" sz="15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A82E2B6-6951-96B2-859F-6507A46AE2C7}"/>
              </a:ext>
            </a:extLst>
          </p:cNvPr>
          <p:cNvSpPr txBox="1"/>
          <p:nvPr/>
        </p:nvSpPr>
        <p:spPr>
          <a:xfrm>
            <a:off x="4750994" y="646331"/>
            <a:ext cx="7269682" cy="4478149"/>
          </a:xfrm>
          <a:prstGeom prst="rect">
            <a:avLst/>
          </a:prstGeom>
          <a:noFill/>
          <a:ln>
            <a:solidFill>
              <a:schemeClr val="tx1"/>
            </a:solidFill>
          </a:ln>
        </p:spPr>
        <p:txBody>
          <a:bodyPr wrap="square" rtlCol="0">
            <a:spAutoFit/>
          </a:bodyPr>
          <a:lstStyle/>
          <a:p>
            <a:pPr algn="l"/>
            <a:r>
              <a:rPr lang="en-GB" sz="1500" b="1" dirty="0">
                <a:latin typeface="Arial" panose="020B0604020202020204" pitchFamily="34" charset="0"/>
                <a:cs typeface="Arial" panose="020B0604020202020204" pitchFamily="34" charset="0"/>
              </a:rPr>
              <a:t>Physical</a:t>
            </a:r>
            <a:r>
              <a:rPr lang="en-GB" sz="1500" dirty="0">
                <a:latin typeface="Arial" panose="020B0604020202020204" pitchFamily="34" charset="0"/>
                <a:cs typeface="Arial" panose="020B0604020202020204" pitchFamily="34" charset="0"/>
              </a:rPr>
              <a:t> development in the first 1000 Days – There are many physical changes that will be noticed in the first 1000 days, the main one being the growth of the baby. The baby will begin to gain strength in their neck and gain more control, eventually the baby will begin crawling which will lead to walking. During the first 1000 days the baby will also begin strengthening their fine and gross motor skills. </a:t>
            </a:r>
          </a:p>
          <a:p>
            <a:pPr algn="l"/>
            <a:r>
              <a:rPr lang="en-GB" sz="1500" b="1" dirty="0">
                <a:latin typeface="Arial" panose="020B0604020202020204" pitchFamily="34" charset="0"/>
                <a:cs typeface="Arial" panose="020B0604020202020204" pitchFamily="34" charset="0"/>
              </a:rPr>
              <a:t>Intellectual</a:t>
            </a:r>
            <a:r>
              <a:rPr lang="en-GB" sz="1500" dirty="0">
                <a:latin typeface="Arial" panose="020B0604020202020204" pitchFamily="34" charset="0"/>
                <a:cs typeface="Arial" panose="020B0604020202020204" pitchFamily="34" charset="0"/>
              </a:rPr>
              <a:t> development in the first 1000 days – During the first 1000 days is when the baby will have the biggest expansion in their brain development in a short period of time, they will begin understanding surroundings and associating items with names. Babies will begin hearing others and learning how to talk. Babies will also gain co-ordination. </a:t>
            </a:r>
          </a:p>
          <a:p>
            <a:pPr algn="l"/>
            <a:r>
              <a:rPr lang="en-GB" sz="1500" b="1" dirty="0">
                <a:latin typeface="Arial" panose="020B0604020202020204" pitchFamily="34" charset="0"/>
                <a:cs typeface="Arial" panose="020B0604020202020204" pitchFamily="34" charset="0"/>
              </a:rPr>
              <a:t>Emotional</a:t>
            </a:r>
            <a:r>
              <a:rPr lang="en-GB" sz="1500" dirty="0">
                <a:latin typeface="Arial" panose="020B0604020202020204" pitchFamily="34" charset="0"/>
                <a:cs typeface="Arial" panose="020B0604020202020204" pitchFamily="34" charset="0"/>
              </a:rPr>
              <a:t> development in the first 1000 days – Babies will begin to show their emotions by smiling, crying and using different facial expressions. Babies will use their feelings to express when they might be in pain or want something as they are learning how to communicate. It is important that their emotions are addressed so they can feel comfortable about them. </a:t>
            </a:r>
          </a:p>
          <a:p>
            <a:pPr algn="l"/>
            <a:r>
              <a:rPr lang="en-GB" sz="1500" b="1" dirty="0">
                <a:latin typeface="Arial" panose="020B0604020202020204" pitchFamily="34" charset="0"/>
                <a:cs typeface="Arial" panose="020B0604020202020204" pitchFamily="34" charset="0"/>
              </a:rPr>
              <a:t>Social</a:t>
            </a:r>
            <a:r>
              <a:rPr lang="en-GB" sz="1500" dirty="0">
                <a:latin typeface="Arial" panose="020B0604020202020204" pitchFamily="34" charset="0"/>
                <a:cs typeface="Arial" panose="020B0604020202020204" pitchFamily="34" charset="0"/>
              </a:rPr>
              <a:t> development in the first 1000 days – Babies will start hearing different voices and when born will associate voices to people. It is important that we give the baby opportunities to be surrounded by different people so they can gain confidence to socialise as they develop.</a:t>
            </a:r>
          </a:p>
        </p:txBody>
      </p:sp>
      <p:pic>
        <p:nvPicPr>
          <p:cNvPr id="5" name="Picture 4">
            <a:extLst>
              <a:ext uri="{FF2B5EF4-FFF2-40B4-BE49-F238E27FC236}">
                <a16:creationId xmlns:a16="http://schemas.microsoft.com/office/drawing/2014/main" id="{5774E753-9651-93C7-1A0A-5E51D6C5A6DC}"/>
              </a:ext>
            </a:extLst>
          </p:cNvPr>
          <p:cNvPicPr>
            <a:picLocks noChangeAspect="1"/>
          </p:cNvPicPr>
          <p:nvPr/>
        </p:nvPicPr>
        <p:blipFill>
          <a:blip r:embed="rId2">
            <a:extLst>
              <a:ext uri="{28A0092B-C50C-407E-A947-70E740481C1C}">
                <a14:useLocalDpi xmlns:a14="http://schemas.microsoft.com/office/drawing/2010/main" val="0"/>
              </a:ext>
            </a:extLst>
          </a:blip>
          <a:srcRect b="11523"/>
          <a:stretch/>
        </p:blipFill>
        <p:spPr>
          <a:xfrm>
            <a:off x="4787899" y="5259840"/>
            <a:ext cx="2317059" cy="1486406"/>
          </a:xfrm>
          <a:prstGeom prst="rect">
            <a:avLst/>
          </a:prstGeom>
        </p:spPr>
      </p:pic>
      <p:sp>
        <p:nvSpPr>
          <p:cNvPr id="6" name="TextBox 5">
            <a:extLst>
              <a:ext uri="{FF2B5EF4-FFF2-40B4-BE49-F238E27FC236}">
                <a16:creationId xmlns:a16="http://schemas.microsoft.com/office/drawing/2014/main" id="{44BB8732-ED27-65F6-3A3B-EFFF3506878A}"/>
              </a:ext>
            </a:extLst>
          </p:cNvPr>
          <p:cNvSpPr txBox="1"/>
          <p:nvPr/>
        </p:nvSpPr>
        <p:spPr>
          <a:xfrm>
            <a:off x="7215233" y="5259840"/>
            <a:ext cx="4783688" cy="1246495"/>
          </a:xfrm>
          <a:prstGeom prst="rect">
            <a:avLst/>
          </a:prstGeom>
          <a:noFill/>
          <a:ln>
            <a:solidFill>
              <a:schemeClr val="tx1"/>
            </a:solidFill>
          </a:ln>
        </p:spPr>
        <p:txBody>
          <a:bodyPr wrap="square" rtlCol="0">
            <a:spAutoFit/>
          </a:bodyPr>
          <a:lstStyle/>
          <a:p>
            <a:pPr algn="l"/>
            <a:r>
              <a:rPr lang="en-GB" sz="1500" dirty="0">
                <a:latin typeface="Arial" panose="020B0604020202020204" pitchFamily="34" charset="0"/>
                <a:cs typeface="Arial" panose="020B0604020202020204" pitchFamily="34" charset="0"/>
              </a:rPr>
              <a:t>On the left is an image of a babies brain development in the first 1000 days the first image shows a babies brain development at birth, the middle image shows a baby brain development at 15 months, and on the right as a baby brain development at one year old. </a:t>
            </a:r>
            <a:endParaRPr lang="en-US" sz="15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7E5A4049-C367-A0B7-2C9C-41A48BC70CA1}"/>
              </a:ext>
            </a:extLst>
          </p:cNvPr>
          <p:cNvSpPr txBox="1"/>
          <p:nvPr/>
        </p:nvSpPr>
        <p:spPr>
          <a:xfrm>
            <a:off x="7215233" y="6488133"/>
            <a:ext cx="3196628" cy="323165"/>
          </a:xfrm>
          <a:prstGeom prst="rect">
            <a:avLst/>
          </a:prstGeom>
          <a:noFill/>
        </p:spPr>
        <p:txBody>
          <a:bodyPr wrap="square" rtlCol="0">
            <a:spAutoFit/>
          </a:bodyPr>
          <a:lstStyle/>
          <a:p>
            <a:pPr algn="l"/>
            <a:r>
              <a:rPr lang="en-GB" sz="1500" dirty="0">
                <a:latin typeface="Arial" panose="020B0604020202020204" pitchFamily="34" charset="0"/>
                <a:cs typeface="Arial" panose="020B0604020202020204" pitchFamily="34" charset="0"/>
              </a:rPr>
              <a:t>Image from:(Douglas, 2017)</a:t>
            </a:r>
            <a:endParaRPr lang="en-US"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594195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8E5C4-85AF-0E5C-E6F9-2F3B9F396D61}"/>
              </a:ext>
            </a:extLst>
          </p:cNvPr>
          <p:cNvSpPr>
            <a:spLocks noGrp="1"/>
          </p:cNvSpPr>
          <p:nvPr>
            <p:ph type="title"/>
          </p:nvPr>
        </p:nvSpPr>
        <p:spPr>
          <a:xfrm>
            <a:off x="4511841" y="-339616"/>
            <a:ext cx="2877563" cy="1325563"/>
          </a:xfrm>
        </p:spPr>
        <p:txBody>
          <a:bodyPr>
            <a:normAutofit/>
          </a:bodyPr>
          <a:lstStyle/>
          <a:p>
            <a:r>
              <a:rPr lang="en-GB" sz="3200" u="sng" dirty="0">
                <a:latin typeface="Arial" panose="020B0604020202020204" pitchFamily="34" charset="0"/>
                <a:cs typeface="Arial" panose="020B0604020202020204" pitchFamily="34" charset="0"/>
              </a:rPr>
              <a:t>Care Giving</a:t>
            </a:r>
            <a:endParaRPr lang="en-US" sz="3200" u="sng"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A7BCDF38-F2BA-F0B8-3CB7-CFA456DC13DD}"/>
              </a:ext>
            </a:extLst>
          </p:cNvPr>
          <p:cNvSpPr txBox="1"/>
          <p:nvPr/>
        </p:nvSpPr>
        <p:spPr>
          <a:xfrm>
            <a:off x="0" y="0"/>
            <a:ext cx="2561627" cy="646331"/>
          </a:xfrm>
          <a:prstGeom prst="rect">
            <a:avLst/>
          </a:prstGeom>
          <a:noFill/>
        </p:spPr>
        <p:txBody>
          <a:bodyPr wrap="square" rtlCol="0">
            <a:spAutoFit/>
          </a:bodyPr>
          <a:lstStyle/>
          <a:p>
            <a:pPr algn="l"/>
            <a:r>
              <a:rPr lang="en-GB" sz="1200" dirty="0"/>
              <a:t>Hannah James (2501330)</a:t>
            </a:r>
          </a:p>
          <a:p>
            <a:pPr algn="l"/>
            <a:r>
              <a:rPr lang="en-GB" sz="1200" dirty="0"/>
              <a:t>Word Count: 2968</a:t>
            </a:r>
          </a:p>
          <a:p>
            <a:pPr algn="l"/>
            <a:r>
              <a:rPr lang="en-GB" sz="1200" dirty="0"/>
              <a:t>Module Code: ECEY4005</a:t>
            </a:r>
          </a:p>
        </p:txBody>
      </p:sp>
      <p:sp>
        <p:nvSpPr>
          <p:cNvPr id="14" name="TextBox 13">
            <a:extLst>
              <a:ext uri="{FF2B5EF4-FFF2-40B4-BE49-F238E27FC236}">
                <a16:creationId xmlns:a16="http://schemas.microsoft.com/office/drawing/2014/main" id="{41954E49-DD54-78C3-82D6-551069330759}"/>
              </a:ext>
            </a:extLst>
          </p:cNvPr>
          <p:cNvSpPr txBox="1"/>
          <p:nvPr/>
        </p:nvSpPr>
        <p:spPr>
          <a:xfrm>
            <a:off x="11929450" y="6581001"/>
            <a:ext cx="262550" cy="276999"/>
          </a:xfrm>
          <a:prstGeom prst="rect">
            <a:avLst/>
          </a:prstGeom>
          <a:noFill/>
        </p:spPr>
        <p:txBody>
          <a:bodyPr wrap="square" rtlCol="0">
            <a:spAutoFit/>
          </a:bodyPr>
          <a:lstStyle/>
          <a:p>
            <a:pPr algn="l"/>
            <a:r>
              <a:rPr lang="en-GB" sz="1200" dirty="0"/>
              <a:t>2</a:t>
            </a:r>
          </a:p>
        </p:txBody>
      </p:sp>
      <p:sp>
        <p:nvSpPr>
          <p:cNvPr id="19" name="TextBox 18">
            <a:extLst>
              <a:ext uri="{FF2B5EF4-FFF2-40B4-BE49-F238E27FC236}">
                <a16:creationId xmlns:a16="http://schemas.microsoft.com/office/drawing/2014/main" id="{88D22365-6DD0-5585-60A7-705ACFB61874}"/>
              </a:ext>
            </a:extLst>
          </p:cNvPr>
          <p:cNvSpPr txBox="1"/>
          <p:nvPr/>
        </p:nvSpPr>
        <p:spPr>
          <a:xfrm>
            <a:off x="138318" y="626932"/>
            <a:ext cx="5193168" cy="4939814"/>
          </a:xfrm>
          <a:prstGeom prst="rect">
            <a:avLst/>
          </a:prstGeom>
          <a:noFill/>
          <a:ln>
            <a:solidFill>
              <a:schemeClr val="tx1"/>
            </a:solidFill>
          </a:ln>
        </p:spPr>
        <p:txBody>
          <a:bodyPr wrap="square" rtlCol="0">
            <a:spAutoFit/>
          </a:bodyPr>
          <a:lstStyle/>
          <a:p>
            <a:pPr algn="l"/>
            <a:r>
              <a:rPr lang="en-GB" sz="1500" dirty="0">
                <a:latin typeface="Arial" panose="020B0604020202020204" pitchFamily="34" charset="0"/>
                <a:cs typeface="Arial" panose="020B0604020202020204" pitchFamily="34" charset="0"/>
              </a:rPr>
              <a:t>In childcare it is important that care given is exceptional, if practitioners want children to achieve and succeed they need to be given them opportunities to. The main goal practitioners can achieve through exceptional care is putting the children first and keeping them safe whilst giving quality rich experiences to help their growth and development (</a:t>
            </a:r>
            <a:r>
              <a:rPr lang="en-GB" sz="1500" dirty="0" err="1">
                <a:latin typeface="Arial" panose="020B0604020202020204" pitchFamily="34" charset="0"/>
                <a:cs typeface="Arial" panose="020B0604020202020204" pitchFamily="34" charset="0"/>
              </a:rPr>
              <a:t>Aldingbourne</a:t>
            </a:r>
            <a:r>
              <a:rPr lang="en-GB" sz="1500" dirty="0">
                <a:latin typeface="Arial" panose="020B0604020202020204" pitchFamily="34" charset="0"/>
                <a:cs typeface="Arial" panose="020B0604020202020204" pitchFamily="34" charset="0"/>
              </a:rPr>
              <a:t> Trust, No Date). Exceptional care is at the centre of what </a:t>
            </a:r>
            <a:r>
              <a:rPr lang="en-GB" sz="1500" dirty="0" err="1">
                <a:latin typeface="Arial" panose="020B0604020202020204" pitchFamily="34" charset="0"/>
                <a:cs typeface="Arial" panose="020B0604020202020204" pitchFamily="34" charset="0"/>
              </a:rPr>
              <a:t>practitoners</a:t>
            </a:r>
            <a:r>
              <a:rPr lang="en-GB" sz="1500" dirty="0">
                <a:latin typeface="Arial" panose="020B0604020202020204" pitchFamily="34" charset="0"/>
                <a:cs typeface="Arial" panose="020B0604020202020204" pitchFamily="34" charset="0"/>
              </a:rPr>
              <a:t> do NDNA states that ‘all children have a secure, safe and joyful experience in their early years provision, where they are helped by skilled and committed practitioners to gain the knowledge, skills and emotional well-being they need for their future life’ (NDNA, 2025). Exceptional care refers to keep the children safe and protecting them whilst still giving them the care that they deserve. The first 1000 days are crucial to children’s holistic development meaning that exceptional care is given to them 100% of the time so they can thrive. There are many care providers present in the first 1000 days meaning communication and consistency is crucial to supporting the child and their families to provide what the child needs. </a:t>
            </a:r>
          </a:p>
        </p:txBody>
      </p:sp>
      <p:sp>
        <p:nvSpPr>
          <p:cNvPr id="3" name="TextBox 2">
            <a:extLst>
              <a:ext uri="{FF2B5EF4-FFF2-40B4-BE49-F238E27FC236}">
                <a16:creationId xmlns:a16="http://schemas.microsoft.com/office/drawing/2014/main" id="{D15D903E-F06D-4B21-1EE8-B438D0818AF1}"/>
              </a:ext>
            </a:extLst>
          </p:cNvPr>
          <p:cNvSpPr txBox="1"/>
          <p:nvPr/>
        </p:nvSpPr>
        <p:spPr>
          <a:xfrm>
            <a:off x="5469804" y="646331"/>
            <a:ext cx="6583879" cy="2169825"/>
          </a:xfrm>
          <a:prstGeom prst="rect">
            <a:avLst/>
          </a:prstGeom>
          <a:noFill/>
          <a:ln>
            <a:solidFill>
              <a:schemeClr val="tx1"/>
            </a:solidFill>
          </a:ln>
        </p:spPr>
        <p:txBody>
          <a:bodyPr wrap="square" rtlCol="0">
            <a:spAutoFit/>
          </a:bodyPr>
          <a:lstStyle/>
          <a:p>
            <a:pPr algn="l"/>
            <a:r>
              <a:rPr lang="en-GB" sz="1500" dirty="0">
                <a:latin typeface="Arial" panose="020B0604020202020204" pitchFamily="34" charset="0"/>
                <a:cs typeface="Arial" panose="020B0604020202020204" pitchFamily="34" charset="0"/>
              </a:rPr>
              <a:t>Many children have forms of additional learning needs that can lead to more support needed for them, practitioners can provide this through the environment. In the first 1000 days practitioners are supporting children to express themselves and seeing what the child needs to thrive, through different environments we can see what works and what doesn’t for a child with ALN we can identify what may cause discomfort and what works well and expand from this (</a:t>
            </a:r>
            <a:r>
              <a:rPr lang="en-GB" sz="1500" dirty="0" err="1">
                <a:latin typeface="Arial" panose="020B0604020202020204" pitchFamily="34" charset="0"/>
                <a:cs typeface="Arial" panose="020B0604020202020204" pitchFamily="34" charset="0"/>
              </a:rPr>
              <a:t>Knowels</a:t>
            </a:r>
            <a:r>
              <a:rPr lang="en-GB" sz="1500" dirty="0">
                <a:latin typeface="Arial" panose="020B0604020202020204" pitchFamily="34" charset="0"/>
                <a:cs typeface="Arial" panose="020B0604020202020204" pitchFamily="34" charset="0"/>
              </a:rPr>
              <a:t>, 2017). Through enabling environments practitioners can also provide inclusive practice that supports children’s holistic development. </a:t>
            </a:r>
            <a:endParaRPr lang="en-US" sz="15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732E98DE-0A8C-D546-5657-B8A2226236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69804" y="2971107"/>
            <a:ext cx="6583879" cy="2377574"/>
          </a:xfrm>
          <a:prstGeom prst="rect">
            <a:avLst/>
          </a:prstGeom>
          <a:ln>
            <a:solidFill>
              <a:schemeClr val="tx1"/>
            </a:solidFill>
          </a:ln>
        </p:spPr>
      </p:pic>
      <p:sp>
        <p:nvSpPr>
          <p:cNvPr id="5" name="TextBox 4">
            <a:extLst>
              <a:ext uri="{FF2B5EF4-FFF2-40B4-BE49-F238E27FC236}">
                <a16:creationId xmlns:a16="http://schemas.microsoft.com/office/drawing/2014/main" id="{5F67E8C6-6FCC-F306-4685-E4DED97C6FBB}"/>
              </a:ext>
            </a:extLst>
          </p:cNvPr>
          <p:cNvSpPr txBox="1"/>
          <p:nvPr/>
        </p:nvSpPr>
        <p:spPr>
          <a:xfrm>
            <a:off x="138317" y="5721696"/>
            <a:ext cx="11915366" cy="830997"/>
          </a:xfrm>
          <a:prstGeom prst="rect">
            <a:avLst/>
          </a:prstGeom>
          <a:noFill/>
          <a:ln>
            <a:solidFill>
              <a:schemeClr val="tx1"/>
            </a:solidFill>
          </a:ln>
        </p:spPr>
        <p:txBody>
          <a:bodyPr wrap="square" rtlCol="0">
            <a:spAutoFit/>
          </a:bodyPr>
          <a:lstStyle/>
          <a:p>
            <a:pPr algn="l"/>
            <a:r>
              <a:rPr lang="en-GB" sz="1500" dirty="0">
                <a:latin typeface="Arial" panose="020B0604020202020204" pitchFamily="34" charset="0"/>
                <a:cs typeface="Arial" panose="020B0604020202020204" pitchFamily="34" charset="0"/>
              </a:rPr>
              <a:t>This refers to providing equal opportunities to all children and understanding children’s individual needs. The first 1000 days looks at the child within the womb we can provide enabling environments at this stage by talking to the </a:t>
            </a:r>
            <a:r>
              <a:rPr lang="en-GB" sz="1500" dirty="0" err="1">
                <a:latin typeface="Arial" panose="020B0604020202020204" pitchFamily="34" charset="0"/>
                <a:cs typeface="Arial" panose="020B0604020202020204" pitchFamily="34" charset="0"/>
              </a:rPr>
              <a:t>fetus</a:t>
            </a:r>
            <a:r>
              <a:rPr lang="en-GB" sz="1500" dirty="0">
                <a:latin typeface="Arial" panose="020B0604020202020204" pitchFamily="34" charset="0"/>
                <a:cs typeface="Arial" panose="020B0604020202020204" pitchFamily="34" charset="0"/>
              </a:rPr>
              <a:t> and ensuring that the mother is aware that the surroundings they are in as the </a:t>
            </a:r>
            <a:r>
              <a:rPr lang="en-GB" sz="1500" dirty="0" err="1">
                <a:latin typeface="Arial" panose="020B0604020202020204" pitchFamily="34" charset="0"/>
                <a:cs typeface="Arial" panose="020B0604020202020204" pitchFamily="34" charset="0"/>
              </a:rPr>
              <a:t>fetus</a:t>
            </a:r>
            <a:r>
              <a:rPr lang="en-GB" sz="1500" dirty="0">
                <a:latin typeface="Arial" panose="020B0604020202020204" pitchFamily="34" charset="0"/>
                <a:cs typeface="Arial" panose="020B0604020202020204" pitchFamily="34" charset="0"/>
              </a:rPr>
              <a:t> can still acknowledge what is happening outside the womb</a:t>
            </a:r>
            <a:r>
              <a:rPr lang="en-GB" sz="1800" dirty="0">
                <a:latin typeface="Arial" panose="020B0604020202020204" pitchFamily="34" charset="0"/>
                <a:cs typeface="Arial" panose="020B0604020202020204" pitchFamily="34" charset="0"/>
              </a:rPr>
              <a:t>. </a:t>
            </a:r>
            <a:endParaRPr lang="en-US" dirty="0"/>
          </a:p>
        </p:txBody>
      </p:sp>
      <p:sp>
        <p:nvSpPr>
          <p:cNvPr id="6" name="TextBox 5">
            <a:extLst>
              <a:ext uri="{FF2B5EF4-FFF2-40B4-BE49-F238E27FC236}">
                <a16:creationId xmlns:a16="http://schemas.microsoft.com/office/drawing/2014/main" id="{D7FBF741-350F-CA36-6D18-5900D985F5DC}"/>
              </a:ext>
            </a:extLst>
          </p:cNvPr>
          <p:cNvSpPr txBox="1"/>
          <p:nvPr/>
        </p:nvSpPr>
        <p:spPr>
          <a:xfrm>
            <a:off x="10119512" y="5348681"/>
            <a:ext cx="2877563" cy="323165"/>
          </a:xfrm>
          <a:prstGeom prst="rect">
            <a:avLst/>
          </a:prstGeom>
          <a:noFill/>
        </p:spPr>
        <p:txBody>
          <a:bodyPr wrap="square" rtlCol="0">
            <a:spAutoFit/>
          </a:bodyPr>
          <a:lstStyle/>
          <a:p>
            <a:pPr algn="l"/>
            <a:r>
              <a:rPr lang="en-GB" sz="1500" dirty="0"/>
              <a:t>(UK Government, 2025)</a:t>
            </a:r>
            <a:endParaRPr lang="en-US" sz="1500" dirty="0"/>
          </a:p>
        </p:txBody>
      </p:sp>
    </p:spTree>
    <p:extLst>
      <p:ext uri="{BB962C8B-B14F-4D97-AF65-F5344CB8AC3E}">
        <p14:creationId xmlns:p14="http://schemas.microsoft.com/office/powerpoint/2010/main" val="11491962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F588919-B1C0-B245-86AA-45B276870BA2}"/>
              </a:ext>
            </a:extLst>
          </p:cNvPr>
          <p:cNvSpPr txBox="1">
            <a:spLocks noGrp="1"/>
          </p:cNvSpPr>
          <p:nvPr>
            <p:ph type="title"/>
          </p:nvPr>
        </p:nvSpPr>
        <p:spPr>
          <a:xfrm>
            <a:off x="4623051" y="-22763"/>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u="sng" dirty="0">
                <a:latin typeface="Arial" panose="020B0604020202020204" pitchFamily="34" charset="0"/>
                <a:cs typeface="Arial" panose="020B0604020202020204" pitchFamily="34" charset="0"/>
              </a:rPr>
              <a:t>Care Giving</a:t>
            </a:r>
            <a:endParaRPr lang="en-US" sz="3200" u="sng"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2C61361D-9AA4-DA5E-0270-8585F78710D1}"/>
              </a:ext>
            </a:extLst>
          </p:cNvPr>
          <p:cNvSpPr txBox="1"/>
          <p:nvPr/>
        </p:nvSpPr>
        <p:spPr>
          <a:xfrm>
            <a:off x="0" y="0"/>
            <a:ext cx="2561627" cy="646331"/>
          </a:xfrm>
          <a:prstGeom prst="rect">
            <a:avLst/>
          </a:prstGeom>
          <a:noFill/>
        </p:spPr>
        <p:txBody>
          <a:bodyPr wrap="square" rtlCol="0">
            <a:spAutoFit/>
          </a:bodyPr>
          <a:lstStyle/>
          <a:p>
            <a:pPr algn="l"/>
            <a:r>
              <a:rPr lang="en-GB" sz="1200" dirty="0"/>
              <a:t>Hannah James (2501330)</a:t>
            </a:r>
          </a:p>
          <a:p>
            <a:pPr algn="l"/>
            <a:r>
              <a:rPr lang="en-GB" sz="1200" dirty="0"/>
              <a:t>Word Count: 2968</a:t>
            </a:r>
          </a:p>
          <a:p>
            <a:pPr algn="l"/>
            <a:r>
              <a:rPr lang="en-GB" sz="1200" dirty="0"/>
              <a:t>Module Code: ECEY4005</a:t>
            </a:r>
          </a:p>
        </p:txBody>
      </p:sp>
      <p:sp>
        <p:nvSpPr>
          <p:cNvPr id="11" name="TextBox 10">
            <a:extLst>
              <a:ext uri="{FF2B5EF4-FFF2-40B4-BE49-F238E27FC236}">
                <a16:creationId xmlns:a16="http://schemas.microsoft.com/office/drawing/2014/main" id="{90C9785C-B19C-6E6B-83B4-EA8748DC049F}"/>
              </a:ext>
            </a:extLst>
          </p:cNvPr>
          <p:cNvSpPr txBox="1"/>
          <p:nvPr/>
        </p:nvSpPr>
        <p:spPr>
          <a:xfrm>
            <a:off x="11929450" y="6581001"/>
            <a:ext cx="262550" cy="276999"/>
          </a:xfrm>
          <a:prstGeom prst="rect">
            <a:avLst/>
          </a:prstGeom>
          <a:noFill/>
        </p:spPr>
        <p:txBody>
          <a:bodyPr wrap="square" rtlCol="0">
            <a:spAutoFit/>
          </a:bodyPr>
          <a:lstStyle/>
          <a:p>
            <a:pPr algn="l"/>
            <a:r>
              <a:rPr lang="en-GB" sz="1200" dirty="0"/>
              <a:t>3</a:t>
            </a:r>
          </a:p>
        </p:txBody>
      </p:sp>
      <p:sp>
        <p:nvSpPr>
          <p:cNvPr id="2" name="TextBox 1">
            <a:extLst>
              <a:ext uri="{FF2B5EF4-FFF2-40B4-BE49-F238E27FC236}">
                <a16:creationId xmlns:a16="http://schemas.microsoft.com/office/drawing/2014/main" id="{F67B9E74-1DE0-91BD-F31E-C9E358BEB050}"/>
              </a:ext>
            </a:extLst>
          </p:cNvPr>
          <p:cNvSpPr txBox="1"/>
          <p:nvPr/>
        </p:nvSpPr>
        <p:spPr>
          <a:xfrm>
            <a:off x="254677" y="1123205"/>
            <a:ext cx="10154254" cy="1708160"/>
          </a:xfrm>
          <a:prstGeom prst="rect">
            <a:avLst/>
          </a:prstGeom>
          <a:noFill/>
          <a:ln>
            <a:solidFill>
              <a:schemeClr val="tx1"/>
            </a:solidFill>
          </a:ln>
        </p:spPr>
        <p:txBody>
          <a:bodyPr wrap="square" rtlCol="0">
            <a:spAutoFit/>
          </a:bodyPr>
          <a:lstStyle/>
          <a:p>
            <a:pPr algn="l"/>
            <a:r>
              <a:rPr lang="en-GB" sz="1500" dirty="0" err="1">
                <a:latin typeface="Arial" panose="020B0604020202020204" pitchFamily="34" charset="0"/>
                <a:cs typeface="Arial" panose="020B0604020202020204" pitchFamily="34" charset="0"/>
              </a:rPr>
              <a:t>Bronfronbrenner’s</a:t>
            </a:r>
            <a:r>
              <a:rPr lang="en-GB" sz="1500" dirty="0">
                <a:latin typeface="Arial" panose="020B0604020202020204" pitchFamily="34" charset="0"/>
                <a:cs typeface="Arial" panose="020B0604020202020204" pitchFamily="34" charset="0"/>
              </a:rPr>
              <a:t> theory showed that in order for humans to meet their full development </a:t>
            </a:r>
            <a:r>
              <a:rPr lang="en-GB" sz="1500" dirty="0" err="1">
                <a:latin typeface="Arial" panose="020B0604020202020204" pitchFamily="34" charset="0"/>
                <a:cs typeface="Arial" panose="020B0604020202020204" pitchFamily="34" charset="0"/>
              </a:rPr>
              <a:t>practitoners</a:t>
            </a:r>
            <a:r>
              <a:rPr lang="en-GB" sz="1500" dirty="0">
                <a:latin typeface="Arial" panose="020B0604020202020204" pitchFamily="34" charset="0"/>
                <a:cs typeface="Arial" panose="020B0604020202020204" pitchFamily="34" charset="0"/>
              </a:rPr>
              <a:t> must consider the ecological system where growth occurs. There are five different systems these include; </a:t>
            </a:r>
            <a:r>
              <a:rPr lang="en-GB" sz="1500" b="1" dirty="0">
                <a:latin typeface="Arial" panose="020B0604020202020204" pitchFamily="34" charset="0"/>
                <a:cs typeface="Arial" panose="020B0604020202020204" pitchFamily="34" charset="0"/>
              </a:rPr>
              <a:t>Microsystems</a:t>
            </a:r>
            <a:r>
              <a:rPr lang="en-GB" sz="1500" dirty="0">
                <a:latin typeface="Arial" panose="020B0604020202020204" pitchFamily="34" charset="0"/>
                <a:cs typeface="Arial" panose="020B0604020202020204" pitchFamily="34" charset="0"/>
              </a:rPr>
              <a:t> which is immediate environments a child is surrounded by, </a:t>
            </a:r>
            <a:r>
              <a:rPr lang="en-GB" sz="1500" b="1" dirty="0" err="1">
                <a:latin typeface="Arial" panose="020B0604020202020204" pitchFamily="34" charset="0"/>
                <a:cs typeface="Arial" panose="020B0604020202020204" pitchFamily="34" charset="0"/>
              </a:rPr>
              <a:t>Mesosystems</a:t>
            </a:r>
            <a:r>
              <a:rPr lang="en-GB" sz="1500" dirty="0">
                <a:latin typeface="Arial" panose="020B0604020202020204" pitchFamily="34" charset="0"/>
                <a:cs typeface="Arial" panose="020B0604020202020204" pitchFamily="34" charset="0"/>
              </a:rPr>
              <a:t> which are the connections between environments, </a:t>
            </a:r>
            <a:r>
              <a:rPr lang="en-GB" sz="1500" b="1" dirty="0">
                <a:latin typeface="Arial" panose="020B0604020202020204" pitchFamily="34" charset="0"/>
                <a:cs typeface="Arial" panose="020B0604020202020204" pitchFamily="34" charset="0"/>
              </a:rPr>
              <a:t>Ecosystems</a:t>
            </a:r>
            <a:r>
              <a:rPr lang="en-GB" sz="1500" dirty="0">
                <a:latin typeface="Arial" panose="020B0604020202020204" pitchFamily="34" charset="0"/>
                <a:cs typeface="Arial" panose="020B0604020202020204" pitchFamily="34" charset="0"/>
              </a:rPr>
              <a:t> which are indirect environments such as extended family, </a:t>
            </a:r>
            <a:r>
              <a:rPr lang="en-GB" sz="1500" b="1" dirty="0" err="1">
                <a:latin typeface="Arial" panose="020B0604020202020204" pitchFamily="34" charset="0"/>
                <a:cs typeface="Arial" panose="020B0604020202020204" pitchFamily="34" charset="0"/>
              </a:rPr>
              <a:t>Macrosystem</a:t>
            </a: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which is social and cultural values and lastly </a:t>
            </a:r>
            <a:r>
              <a:rPr lang="en-GB" sz="1500" b="1" dirty="0" err="1">
                <a:latin typeface="Arial" panose="020B0604020202020204" pitchFamily="34" charset="0"/>
                <a:cs typeface="Arial" panose="020B0604020202020204" pitchFamily="34" charset="0"/>
              </a:rPr>
              <a:t>Chronosystems</a:t>
            </a:r>
            <a:r>
              <a:rPr lang="en-GB" sz="1500" dirty="0">
                <a:latin typeface="Arial" panose="020B0604020202020204" pitchFamily="34" charset="0"/>
                <a:cs typeface="Arial" panose="020B0604020202020204" pitchFamily="34" charset="0"/>
              </a:rPr>
              <a:t> which is what changes overtime (</a:t>
            </a:r>
            <a:r>
              <a:rPr lang="en-GB" sz="1500" dirty="0" err="1">
                <a:latin typeface="Arial" panose="020B0604020202020204" pitchFamily="34" charset="0"/>
                <a:cs typeface="Arial" panose="020B0604020202020204" pitchFamily="34" charset="0"/>
              </a:rPr>
              <a:t>Bronfrenbrenner</a:t>
            </a:r>
            <a:r>
              <a:rPr lang="en-GB" sz="1500" dirty="0">
                <a:latin typeface="Arial" panose="020B0604020202020204" pitchFamily="34" charset="0"/>
                <a:cs typeface="Arial" panose="020B0604020202020204" pitchFamily="34" charset="0"/>
              </a:rPr>
              <a:t>, 1994). This shows the importance of having different connections in the first 1000 days. </a:t>
            </a:r>
            <a:r>
              <a:rPr lang="en-GB" sz="1500" dirty="0" err="1">
                <a:latin typeface="Arial" panose="020B0604020202020204" pitchFamily="34" charset="0"/>
                <a:cs typeface="Arial" panose="020B0604020202020204" pitchFamily="34" charset="0"/>
              </a:rPr>
              <a:t>Bronfrenbrenner</a:t>
            </a:r>
            <a:r>
              <a:rPr lang="en-GB" sz="1500" dirty="0">
                <a:latin typeface="Arial" panose="020B0604020202020204" pitchFamily="34" charset="0"/>
                <a:cs typeface="Arial" panose="020B0604020202020204" pitchFamily="34" charset="0"/>
              </a:rPr>
              <a:t> highlighted how the different systems support children’s holistic development.</a:t>
            </a:r>
          </a:p>
        </p:txBody>
      </p:sp>
      <p:pic>
        <p:nvPicPr>
          <p:cNvPr id="8" name="Picture 7">
            <a:extLst>
              <a:ext uri="{FF2B5EF4-FFF2-40B4-BE49-F238E27FC236}">
                <a16:creationId xmlns:a16="http://schemas.microsoft.com/office/drawing/2014/main" id="{BE4FA35E-B642-6119-F11D-B1DC59B2BAF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37227" y="1115024"/>
            <a:ext cx="1523975" cy="1477328"/>
          </a:xfrm>
          <a:prstGeom prst="rect">
            <a:avLst/>
          </a:prstGeom>
          <a:ln>
            <a:solidFill>
              <a:schemeClr val="tx1"/>
            </a:solidFill>
          </a:ln>
        </p:spPr>
      </p:pic>
      <p:sp>
        <p:nvSpPr>
          <p:cNvPr id="13" name="TextBox 12">
            <a:extLst>
              <a:ext uri="{FF2B5EF4-FFF2-40B4-BE49-F238E27FC236}">
                <a16:creationId xmlns:a16="http://schemas.microsoft.com/office/drawing/2014/main" id="{B1CA3EBB-6BAC-169D-78FB-0266354598DB}"/>
              </a:ext>
            </a:extLst>
          </p:cNvPr>
          <p:cNvSpPr txBox="1"/>
          <p:nvPr/>
        </p:nvSpPr>
        <p:spPr>
          <a:xfrm>
            <a:off x="2614971" y="2940153"/>
            <a:ext cx="9445754" cy="1708160"/>
          </a:xfrm>
          <a:prstGeom prst="rect">
            <a:avLst/>
          </a:prstGeom>
          <a:noFill/>
          <a:ln>
            <a:solidFill>
              <a:schemeClr val="tx1"/>
            </a:solidFill>
          </a:ln>
        </p:spPr>
        <p:txBody>
          <a:bodyPr wrap="square" rtlCol="0">
            <a:spAutoFit/>
          </a:bodyPr>
          <a:lstStyle/>
          <a:p>
            <a:pPr algn="l"/>
            <a:r>
              <a:rPr lang="en-GB" sz="1500" dirty="0" err="1">
                <a:latin typeface="Arial" panose="020B0604020202020204" pitchFamily="34" charset="0"/>
                <a:cs typeface="Arial" panose="020B0604020202020204" pitchFamily="34" charset="0"/>
              </a:rPr>
              <a:t>Pikler</a:t>
            </a:r>
            <a:r>
              <a:rPr lang="en-GB" sz="1500" dirty="0">
                <a:latin typeface="Arial" panose="020B0604020202020204" pitchFamily="34" charset="0"/>
                <a:cs typeface="Arial" panose="020B0604020202020204" pitchFamily="34" charset="0"/>
              </a:rPr>
              <a:t> focuses on the importance of babies and young children having natural and child-led experiences to reach best holistic development. </a:t>
            </a:r>
            <a:r>
              <a:rPr lang="en-GB" sz="1500" dirty="0" err="1">
                <a:latin typeface="Arial" panose="020B0604020202020204" pitchFamily="34" charset="0"/>
                <a:cs typeface="Arial" panose="020B0604020202020204" pitchFamily="34" charset="0"/>
              </a:rPr>
              <a:t>Pikler</a:t>
            </a:r>
            <a:r>
              <a:rPr lang="en-GB" sz="1500" dirty="0">
                <a:latin typeface="Arial" panose="020B0604020202020204" pitchFamily="34" charset="0"/>
                <a:cs typeface="Arial" panose="020B0604020202020204" pitchFamily="34" charset="0"/>
              </a:rPr>
              <a:t> carried out an observation to see children when eating breakfast through the observation it was observed that children were not doing anything for themselves therefore not gaining skills (</a:t>
            </a:r>
            <a:r>
              <a:rPr lang="en-GB" sz="1500" dirty="0" err="1">
                <a:latin typeface="Arial" panose="020B0604020202020204" pitchFamily="34" charset="0"/>
                <a:cs typeface="Arial" panose="020B0604020202020204" pitchFamily="34" charset="0"/>
              </a:rPr>
              <a:t>Belza</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Herran</a:t>
            </a:r>
            <a:r>
              <a:rPr lang="en-GB" sz="1500" dirty="0">
                <a:latin typeface="Arial" panose="020B0604020202020204" pitchFamily="34" charset="0"/>
                <a:cs typeface="Arial" panose="020B0604020202020204" pitchFamily="34" charset="0"/>
              </a:rPr>
              <a:t> &amp; </a:t>
            </a:r>
            <a:r>
              <a:rPr lang="en-GB" sz="1500" dirty="0" err="1">
                <a:latin typeface="Arial" panose="020B0604020202020204" pitchFamily="34" charset="0"/>
                <a:cs typeface="Arial" panose="020B0604020202020204" pitchFamily="34" charset="0"/>
              </a:rPr>
              <a:t>Auguera</a:t>
            </a:r>
            <a:r>
              <a:rPr lang="en-GB" sz="1500" dirty="0">
                <a:latin typeface="Arial" panose="020B0604020202020204" pitchFamily="34" charset="0"/>
                <a:cs typeface="Arial" panose="020B0604020202020204" pitchFamily="34" charset="0"/>
              </a:rPr>
              <a:t>, 2023). </a:t>
            </a:r>
            <a:r>
              <a:rPr lang="en-GB" sz="1500" dirty="0" err="1">
                <a:latin typeface="Arial" panose="020B0604020202020204" pitchFamily="34" charset="0"/>
                <a:cs typeface="Arial" panose="020B0604020202020204" pitchFamily="34" charset="0"/>
              </a:rPr>
              <a:t>Pikler</a:t>
            </a:r>
            <a:r>
              <a:rPr lang="en-GB" sz="1500" dirty="0">
                <a:latin typeface="Arial" panose="020B0604020202020204" pitchFamily="34" charset="0"/>
                <a:cs typeface="Arial" panose="020B0604020202020204" pitchFamily="34" charset="0"/>
              </a:rPr>
              <a:t> had many features within her theory some included ; creating a trusting relationship through the caregiver and child, given the child a chance to learn independently and choosing their own routines, communication between the caregiver and parents (</a:t>
            </a:r>
            <a:r>
              <a:rPr lang="en-GB" sz="1500" dirty="0" err="1">
                <a:latin typeface="Arial" panose="020B0604020202020204" pitchFamily="34" charset="0"/>
                <a:cs typeface="Arial" panose="020B0604020202020204" pitchFamily="34" charset="0"/>
              </a:rPr>
              <a:t>Hargraves</a:t>
            </a:r>
            <a:r>
              <a:rPr lang="en-GB" sz="1500" dirty="0">
                <a:latin typeface="Arial" panose="020B0604020202020204" pitchFamily="34" charset="0"/>
                <a:cs typeface="Arial" panose="020B0604020202020204" pitchFamily="34" charset="0"/>
              </a:rPr>
              <a:t>, 2019). It is key that we understand the child’s needs and support them to reach full potential. </a:t>
            </a:r>
          </a:p>
        </p:txBody>
      </p:sp>
      <p:sp>
        <p:nvSpPr>
          <p:cNvPr id="15" name="TextBox 14">
            <a:extLst>
              <a:ext uri="{FF2B5EF4-FFF2-40B4-BE49-F238E27FC236}">
                <a16:creationId xmlns:a16="http://schemas.microsoft.com/office/drawing/2014/main" id="{AB78A417-EB2A-4BE4-C608-38994CABD9E9}"/>
              </a:ext>
            </a:extLst>
          </p:cNvPr>
          <p:cNvSpPr txBox="1"/>
          <p:nvPr/>
        </p:nvSpPr>
        <p:spPr>
          <a:xfrm>
            <a:off x="108708" y="4780508"/>
            <a:ext cx="10300223" cy="1938992"/>
          </a:xfrm>
          <a:prstGeom prst="rect">
            <a:avLst/>
          </a:prstGeom>
          <a:noFill/>
          <a:ln>
            <a:solidFill>
              <a:schemeClr val="tx1"/>
            </a:solidFill>
          </a:ln>
        </p:spPr>
        <p:txBody>
          <a:bodyPr wrap="square" rtlCol="0">
            <a:spAutoFit/>
          </a:bodyPr>
          <a:lstStyle/>
          <a:p>
            <a:pPr algn="l"/>
            <a:r>
              <a:rPr lang="en-GB" sz="1500" dirty="0">
                <a:latin typeface="Arial" panose="020B0604020202020204" pitchFamily="34" charset="0"/>
                <a:cs typeface="Arial" panose="020B0604020202020204" pitchFamily="34" charset="0"/>
              </a:rPr>
              <a:t>Bowlby researched and created a theory that empathises the importance of children forming secure and safe attachments with those around them, he highlighted the significant difference that having the attachment makes to a child’s holistic development., Bowlby conducted observations of children who had been separated from their parents and discovered the difference it made to their development (</a:t>
            </a:r>
            <a:r>
              <a:rPr lang="en-GB" sz="1500" dirty="0" err="1">
                <a:latin typeface="Arial" panose="020B0604020202020204" pitchFamily="34" charset="0"/>
                <a:cs typeface="Arial" panose="020B0604020202020204" pitchFamily="34" charset="0"/>
              </a:rPr>
              <a:t>Bretherton</a:t>
            </a:r>
            <a:r>
              <a:rPr lang="en-GB" sz="1500" dirty="0">
                <a:latin typeface="Arial" panose="020B0604020202020204" pitchFamily="34" charset="0"/>
                <a:cs typeface="Arial" panose="020B0604020202020204" pitchFamily="34" charset="0"/>
              </a:rPr>
              <a:t>, 1992). Bowlby discovered different attachments that children experience this includes a secure and insecure attachment, a secure attachment means the child is </a:t>
            </a:r>
            <a:r>
              <a:rPr lang="en-GB" sz="1500" dirty="0" err="1">
                <a:latin typeface="Arial" panose="020B0604020202020204" pitchFamily="34" charset="0"/>
                <a:cs typeface="Arial" panose="020B0604020202020204" pitchFamily="34" charset="0"/>
              </a:rPr>
              <a:t>comfortablke</a:t>
            </a:r>
            <a:r>
              <a:rPr lang="en-GB" sz="1500" dirty="0">
                <a:latin typeface="Arial" panose="020B0604020202020204" pitchFamily="34" charset="0"/>
                <a:cs typeface="Arial" panose="020B0604020202020204" pitchFamily="34" charset="0"/>
              </a:rPr>
              <a:t> with asking questions and more confident whereas, an insecure attachment means they avoid or resist </a:t>
            </a:r>
            <a:r>
              <a:rPr lang="en-GB" sz="1500" dirty="0" err="1">
                <a:latin typeface="Arial" panose="020B0604020202020204" pitchFamily="34" charset="0"/>
                <a:cs typeface="Arial" panose="020B0604020202020204" pitchFamily="34" charset="0"/>
              </a:rPr>
              <a:t>suppoort</a:t>
            </a:r>
            <a:r>
              <a:rPr lang="en-GB" sz="1500" dirty="0">
                <a:latin typeface="Arial" panose="020B0604020202020204" pitchFamily="34" charset="0"/>
                <a:cs typeface="Arial" panose="020B0604020202020204" pitchFamily="34" charset="0"/>
              </a:rPr>
              <a:t> and help and has low confidence (Main, 2023). It is important in the first 1000 days children have time to form attachments to develop a secure attachment as bowlby showed us the significance it has on children’s development. </a:t>
            </a:r>
          </a:p>
        </p:txBody>
      </p:sp>
      <p:sp>
        <p:nvSpPr>
          <p:cNvPr id="18" name="TextBox 17">
            <a:extLst>
              <a:ext uri="{FF2B5EF4-FFF2-40B4-BE49-F238E27FC236}">
                <a16:creationId xmlns:a16="http://schemas.microsoft.com/office/drawing/2014/main" id="{5FD7EF16-7713-3298-EF19-A8B6FE0ECD01}"/>
              </a:ext>
            </a:extLst>
          </p:cNvPr>
          <p:cNvSpPr txBox="1"/>
          <p:nvPr/>
        </p:nvSpPr>
        <p:spPr>
          <a:xfrm>
            <a:off x="10537227" y="2628597"/>
            <a:ext cx="2969391" cy="323165"/>
          </a:xfrm>
          <a:prstGeom prst="rect">
            <a:avLst/>
          </a:prstGeom>
          <a:noFill/>
        </p:spPr>
        <p:txBody>
          <a:bodyPr wrap="square" rtlCol="0">
            <a:spAutoFit/>
          </a:bodyPr>
          <a:lstStyle/>
          <a:p>
            <a:pPr algn="l"/>
            <a:r>
              <a:rPr lang="en-GB" sz="1500" dirty="0"/>
              <a:t>(</a:t>
            </a:r>
            <a:r>
              <a:rPr lang="en-GB" sz="1500" dirty="0" err="1">
                <a:latin typeface="Arial" panose="020B0604020202020204" pitchFamily="34" charset="0"/>
                <a:cs typeface="Arial" panose="020B0604020202020204" pitchFamily="34" charset="0"/>
              </a:rPr>
              <a:t>Celinska</a:t>
            </a:r>
            <a:r>
              <a:rPr lang="en-GB" sz="1500" dirty="0">
                <a:latin typeface="Arial" panose="020B0604020202020204" pitchFamily="34" charset="0"/>
                <a:cs typeface="Arial" panose="020B0604020202020204" pitchFamily="34" charset="0"/>
              </a:rPr>
              <a:t>, 2026)</a:t>
            </a:r>
            <a:endParaRPr lang="en-US" sz="1500" dirty="0">
              <a:latin typeface="Arial" panose="020B0604020202020204" pitchFamily="34" charset="0"/>
              <a:cs typeface="Arial" panose="020B0604020202020204" pitchFamily="34" charset="0"/>
            </a:endParaRPr>
          </a:p>
        </p:txBody>
      </p:sp>
      <p:pic>
        <p:nvPicPr>
          <p:cNvPr id="19" name="Picture 18">
            <a:extLst>
              <a:ext uri="{FF2B5EF4-FFF2-40B4-BE49-F238E27FC236}">
                <a16:creationId xmlns:a16="http://schemas.microsoft.com/office/drawing/2014/main" id="{1554A25C-3EB3-E82F-D5EF-5C9B7E98C7B4}"/>
              </a:ext>
            </a:extLst>
          </p:cNvPr>
          <p:cNvPicPr>
            <a:picLocks noChangeAspect="1"/>
          </p:cNvPicPr>
          <p:nvPr/>
        </p:nvPicPr>
        <p:blipFill>
          <a:blip r:embed="rId3">
            <a:extLst>
              <a:ext uri="{28A0092B-C50C-407E-A947-70E740481C1C}">
                <a14:useLocalDpi xmlns:a14="http://schemas.microsoft.com/office/drawing/2010/main" val="0"/>
              </a:ext>
            </a:extLst>
          </a:blip>
          <a:srcRect t="8279" b="38163"/>
          <a:stretch/>
        </p:blipFill>
        <p:spPr>
          <a:xfrm>
            <a:off x="254677" y="3006242"/>
            <a:ext cx="2254892" cy="1445610"/>
          </a:xfrm>
          <a:prstGeom prst="rect">
            <a:avLst/>
          </a:prstGeom>
          <a:ln>
            <a:solidFill>
              <a:schemeClr val="tx1"/>
            </a:solidFill>
          </a:ln>
        </p:spPr>
      </p:pic>
      <p:sp>
        <p:nvSpPr>
          <p:cNvPr id="20" name="TextBox 19">
            <a:extLst>
              <a:ext uri="{FF2B5EF4-FFF2-40B4-BE49-F238E27FC236}">
                <a16:creationId xmlns:a16="http://schemas.microsoft.com/office/drawing/2014/main" id="{C43ECA64-1EBC-C610-B9F0-20CDC340B328}"/>
              </a:ext>
            </a:extLst>
          </p:cNvPr>
          <p:cNvSpPr txBox="1"/>
          <p:nvPr/>
        </p:nvSpPr>
        <p:spPr>
          <a:xfrm>
            <a:off x="254677" y="4451852"/>
            <a:ext cx="1828800" cy="323165"/>
          </a:xfrm>
          <a:prstGeom prst="rect">
            <a:avLst/>
          </a:prstGeom>
          <a:noFill/>
        </p:spPr>
        <p:txBody>
          <a:bodyPr wrap="square" rtlCol="0">
            <a:spAutoFit/>
          </a:bodyPr>
          <a:lstStyle/>
          <a:p>
            <a:pPr algn="l"/>
            <a:r>
              <a:rPr lang="en-GB" sz="1500" dirty="0">
                <a:latin typeface="Arial" panose="020B0604020202020204" pitchFamily="34" charset="0"/>
                <a:cs typeface="Arial" panose="020B0604020202020204" pitchFamily="34" charset="0"/>
              </a:rPr>
              <a:t>(</a:t>
            </a:r>
            <a:r>
              <a:rPr lang="en-GB" sz="1500" dirty="0" err="1">
                <a:latin typeface="Arial" panose="020B0604020202020204" pitchFamily="34" charset="0"/>
                <a:cs typeface="Arial" panose="020B0604020202020204" pitchFamily="34" charset="0"/>
              </a:rPr>
              <a:t>Apeed</a:t>
            </a:r>
            <a:r>
              <a:rPr lang="en-GB" sz="1500" dirty="0">
                <a:latin typeface="Arial" panose="020B0604020202020204" pitchFamily="34" charset="0"/>
                <a:cs typeface="Arial" panose="020B0604020202020204" pitchFamily="34" charset="0"/>
              </a:rPr>
              <a:t>, 2026)</a:t>
            </a:r>
            <a:endParaRPr lang="en-US" sz="1500" dirty="0">
              <a:latin typeface="Arial" panose="020B0604020202020204" pitchFamily="34" charset="0"/>
              <a:cs typeface="Arial" panose="020B0604020202020204" pitchFamily="34" charset="0"/>
            </a:endParaRPr>
          </a:p>
        </p:txBody>
      </p:sp>
      <p:pic>
        <p:nvPicPr>
          <p:cNvPr id="21" name="Picture 20">
            <a:extLst>
              <a:ext uri="{FF2B5EF4-FFF2-40B4-BE49-F238E27FC236}">
                <a16:creationId xmlns:a16="http://schemas.microsoft.com/office/drawing/2014/main" id="{B0778185-D430-3ECA-B09E-7E4F2184E03F}"/>
              </a:ext>
            </a:extLst>
          </p:cNvPr>
          <p:cNvPicPr>
            <a:picLocks noChangeAspect="1"/>
          </p:cNvPicPr>
          <p:nvPr/>
        </p:nvPicPr>
        <p:blipFill>
          <a:blip r:embed="rId4">
            <a:extLst>
              <a:ext uri="{28A0092B-C50C-407E-A947-70E740481C1C}">
                <a14:useLocalDpi xmlns:a14="http://schemas.microsoft.com/office/drawing/2010/main" val="0"/>
              </a:ext>
            </a:extLst>
          </a:blip>
          <a:srcRect l="26684" r="26611" b="23498"/>
          <a:stretch/>
        </p:blipFill>
        <p:spPr>
          <a:xfrm>
            <a:off x="10537465" y="4806895"/>
            <a:ext cx="1523497" cy="1266276"/>
          </a:xfrm>
          <a:prstGeom prst="rect">
            <a:avLst/>
          </a:prstGeom>
          <a:ln>
            <a:solidFill>
              <a:schemeClr val="tx1"/>
            </a:solidFill>
          </a:ln>
        </p:spPr>
      </p:pic>
      <p:sp>
        <p:nvSpPr>
          <p:cNvPr id="22" name="TextBox 21">
            <a:extLst>
              <a:ext uri="{FF2B5EF4-FFF2-40B4-BE49-F238E27FC236}">
                <a16:creationId xmlns:a16="http://schemas.microsoft.com/office/drawing/2014/main" id="{46B21707-E2C9-638A-1AE2-82949BB9309F}"/>
              </a:ext>
            </a:extLst>
          </p:cNvPr>
          <p:cNvSpPr txBox="1"/>
          <p:nvPr/>
        </p:nvSpPr>
        <p:spPr>
          <a:xfrm>
            <a:off x="10537704" y="6073170"/>
            <a:ext cx="1651792" cy="784830"/>
          </a:xfrm>
          <a:prstGeom prst="rect">
            <a:avLst/>
          </a:prstGeom>
          <a:noFill/>
        </p:spPr>
        <p:txBody>
          <a:bodyPr wrap="square" rtlCol="0">
            <a:spAutoFit/>
          </a:bodyPr>
          <a:lstStyle/>
          <a:p>
            <a:pPr algn="l"/>
            <a:r>
              <a:rPr lang="en-GB" sz="1500" dirty="0">
                <a:latin typeface="Arial" panose="020B0604020202020204" pitchFamily="34" charset="0"/>
                <a:cs typeface="Arial" panose="020B0604020202020204" pitchFamily="34" charset="0"/>
              </a:rPr>
              <a:t>(The British Physiology Society, 2009)</a:t>
            </a:r>
            <a:endParaRPr lang="en-US"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52576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C27505C-7AD1-92E4-47E0-650B7B53F059}"/>
              </a:ext>
            </a:extLst>
          </p:cNvPr>
          <p:cNvSpPr>
            <a:spLocks noGrp="1"/>
          </p:cNvSpPr>
          <p:nvPr>
            <p:ph idx="1"/>
          </p:nvPr>
        </p:nvSpPr>
        <p:spPr>
          <a:xfrm>
            <a:off x="131274" y="3931715"/>
            <a:ext cx="7476151" cy="2787786"/>
          </a:xfrm>
          <a:ln>
            <a:solidFill>
              <a:schemeClr val="tx1"/>
            </a:solidFill>
          </a:ln>
        </p:spPr>
        <p:txBody>
          <a:bodyPr>
            <a:normAutofit/>
          </a:bodyPr>
          <a:lstStyle/>
          <a:p>
            <a:pPr marL="0" indent="0">
              <a:buNone/>
            </a:pPr>
            <a:r>
              <a:rPr lang="en-GB" sz="1600" dirty="0"/>
              <a:t>The first 1000 days are the most important times of a child’s life it’s where they learn and develop the most. It is important that any practitioners that will be working with the child during the first 1000 days are also supporting families as well as the child and ensuring that they are involved. It is important that all practitioners involved with the child inform the parents of any meetings , decision making and changes being made for the child as their view is just as important (Citrin., Anderson., Martinez., </a:t>
            </a:r>
            <a:r>
              <a:rPr lang="en-GB" sz="1600" dirty="0" err="1"/>
              <a:t>Lawal</a:t>
            </a:r>
            <a:r>
              <a:rPr lang="en-GB" sz="1600" dirty="0"/>
              <a:t> &amp; </a:t>
            </a:r>
            <a:r>
              <a:rPr lang="en-GB" sz="1600" dirty="0" err="1"/>
              <a:t>Housyar</a:t>
            </a:r>
            <a:r>
              <a:rPr lang="en-GB" sz="1600" dirty="0"/>
              <a:t>, 2021). There are things that settings must do to support families these include informing parents of types of activities they do with children, food they provide, safety and hygiene of the facilities and how they support any additional learning needs these </a:t>
            </a:r>
            <a:r>
              <a:rPr lang="en-GB" sz="1600" dirty="0" err="1"/>
              <a:t>senario’s</a:t>
            </a:r>
            <a:r>
              <a:rPr lang="en-GB" sz="1600" dirty="0"/>
              <a:t> would help involve families and support child’s development (Brodie, 2018). By being involved with parents they will feel more comfortable to share about their child and ask for support when they feel it will benefit them. </a:t>
            </a:r>
          </a:p>
          <a:p>
            <a:pPr marL="0" indent="0">
              <a:buNone/>
            </a:pPr>
            <a:endParaRPr lang="en-US" sz="1600" dirty="0"/>
          </a:p>
        </p:txBody>
      </p:sp>
      <p:sp>
        <p:nvSpPr>
          <p:cNvPr id="5" name="TextBox 4">
            <a:extLst>
              <a:ext uri="{FF2B5EF4-FFF2-40B4-BE49-F238E27FC236}">
                <a16:creationId xmlns:a16="http://schemas.microsoft.com/office/drawing/2014/main" id="{45B4FCC9-91D5-CA36-B3BC-F991DAD78109}"/>
              </a:ext>
            </a:extLst>
          </p:cNvPr>
          <p:cNvSpPr txBox="1"/>
          <p:nvPr/>
        </p:nvSpPr>
        <p:spPr>
          <a:xfrm>
            <a:off x="0" y="0"/>
            <a:ext cx="2561627" cy="646331"/>
          </a:xfrm>
          <a:prstGeom prst="rect">
            <a:avLst/>
          </a:prstGeom>
          <a:noFill/>
        </p:spPr>
        <p:txBody>
          <a:bodyPr wrap="square" rtlCol="0">
            <a:spAutoFit/>
          </a:bodyPr>
          <a:lstStyle/>
          <a:p>
            <a:pPr algn="l"/>
            <a:r>
              <a:rPr lang="en-GB" sz="1200" dirty="0"/>
              <a:t>Hannah James (2501330)</a:t>
            </a:r>
          </a:p>
          <a:p>
            <a:pPr algn="l"/>
            <a:r>
              <a:rPr lang="en-GB" sz="1200" dirty="0"/>
              <a:t>Word Count: 2968</a:t>
            </a:r>
          </a:p>
          <a:p>
            <a:pPr algn="l"/>
            <a:r>
              <a:rPr lang="en-GB" sz="1200" dirty="0"/>
              <a:t>Module Code: ECEY4005</a:t>
            </a:r>
          </a:p>
        </p:txBody>
      </p:sp>
      <p:sp>
        <p:nvSpPr>
          <p:cNvPr id="7" name="TextBox 6">
            <a:extLst>
              <a:ext uri="{FF2B5EF4-FFF2-40B4-BE49-F238E27FC236}">
                <a16:creationId xmlns:a16="http://schemas.microsoft.com/office/drawing/2014/main" id="{87C432AD-5E1F-DB05-254C-7BA49E955FFD}"/>
              </a:ext>
            </a:extLst>
          </p:cNvPr>
          <p:cNvSpPr txBox="1"/>
          <p:nvPr/>
        </p:nvSpPr>
        <p:spPr>
          <a:xfrm>
            <a:off x="11929450" y="6581001"/>
            <a:ext cx="262550" cy="276999"/>
          </a:xfrm>
          <a:prstGeom prst="rect">
            <a:avLst/>
          </a:prstGeom>
          <a:noFill/>
        </p:spPr>
        <p:txBody>
          <a:bodyPr wrap="square" rtlCol="0">
            <a:spAutoFit/>
          </a:bodyPr>
          <a:lstStyle/>
          <a:p>
            <a:pPr algn="l"/>
            <a:r>
              <a:rPr lang="en-GB" sz="1200" dirty="0"/>
              <a:t>4</a:t>
            </a:r>
          </a:p>
        </p:txBody>
      </p:sp>
      <p:sp>
        <p:nvSpPr>
          <p:cNvPr id="9" name="Title 1">
            <a:extLst>
              <a:ext uri="{FF2B5EF4-FFF2-40B4-BE49-F238E27FC236}">
                <a16:creationId xmlns:a16="http://schemas.microsoft.com/office/drawing/2014/main" id="{947F8EBF-F84E-ACE6-544B-25D023F370DD}"/>
              </a:ext>
            </a:extLst>
          </p:cNvPr>
          <p:cNvSpPr>
            <a:spLocks noGrp="1"/>
          </p:cNvSpPr>
          <p:nvPr>
            <p:ph type="title"/>
          </p:nvPr>
        </p:nvSpPr>
        <p:spPr>
          <a:xfrm>
            <a:off x="3510231" y="-339617"/>
            <a:ext cx="11392403" cy="1325563"/>
          </a:xfrm>
        </p:spPr>
        <p:txBody>
          <a:bodyPr>
            <a:normAutofit/>
          </a:bodyPr>
          <a:lstStyle/>
          <a:p>
            <a:r>
              <a:rPr lang="en-GB" sz="3200" u="sng" dirty="0">
                <a:latin typeface="Arial" panose="020B0604020202020204" pitchFamily="34" charset="0"/>
                <a:cs typeface="Arial" panose="020B0604020202020204" pitchFamily="34" charset="0"/>
              </a:rPr>
              <a:t>Professional Partnership</a:t>
            </a:r>
            <a:endParaRPr lang="en-US" sz="3200" u="sng"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9DDD3665-691A-3D54-4554-F08BFBBB5940}"/>
              </a:ext>
            </a:extLst>
          </p:cNvPr>
          <p:cNvPicPr>
            <a:picLocks noChangeAspect="1"/>
          </p:cNvPicPr>
          <p:nvPr/>
        </p:nvPicPr>
        <p:blipFill>
          <a:blip r:embed="rId2"/>
          <a:stretch>
            <a:fillRect/>
          </a:stretch>
        </p:blipFill>
        <p:spPr>
          <a:xfrm>
            <a:off x="7733168" y="3931715"/>
            <a:ext cx="4327557" cy="2553490"/>
          </a:xfrm>
          <a:prstGeom prst="rect">
            <a:avLst/>
          </a:prstGeom>
          <a:ln>
            <a:solidFill>
              <a:schemeClr val="tx1"/>
            </a:solidFill>
          </a:ln>
        </p:spPr>
      </p:pic>
      <p:sp>
        <p:nvSpPr>
          <p:cNvPr id="8" name="TextBox 7">
            <a:extLst>
              <a:ext uri="{FF2B5EF4-FFF2-40B4-BE49-F238E27FC236}">
                <a16:creationId xmlns:a16="http://schemas.microsoft.com/office/drawing/2014/main" id="{1053A377-099C-80F9-882F-2E88590B6DAC}"/>
              </a:ext>
            </a:extLst>
          </p:cNvPr>
          <p:cNvSpPr txBox="1"/>
          <p:nvPr/>
        </p:nvSpPr>
        <p:spPr>
          <a:xfrm>
            <a:off x="10271192" y="6516580"/>
            <a:ext cx="1435441" cy="323165"/>
          </a:xfrm>
          <a:prstGeom prst="rect">
            <a:avLst/>
          </a:prstGeom>
          <a:noFill/>
        </p:spPr>
        <p:txBody>
          <a:bodyPr wrap="square" rtlCol="0">
            <a:spAutoFit/>
          </a:bodyPr>
          <a:lstStyle/>
          <a:p>
            <a:pPr algn="l"/>
            <a:r>
              <a:rPr lang="en-GB" sz="1500" dirty="0">
                <a:latin typeface="Arial" panose="020B0604020202020204" pitchFamily="34" charset="0"/>
                <a:cs typeface="Arial" panose="020B0604020202020204" pitchFamily="34" charset="0"/>
              </a:rPr>
              <a:t>(TMTC, 2023)</a:t>
            </a:r>
            <a:endParaRPr lang="en-US" sz="1500" dirty="0">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9990E932-FAB6-6938-7A72-40B351C06B7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1275" y="956895"/>
            <a:ext cx="4532489" cy="2549525"/>
          </a:xfrm>
          <a:prstGeom prst="rect">
            <a:avLst/>
          </a:prstGeom>
          <a:ln>
            <a:solidFill>
              <a:schemeClr val="tx1"/>
            </a:solidFill>
          </a:ln>
        </p:spPr>
      </p:pic>
      <p:sp>
        <p:nvSpPr>
          <p:cNvPr id="11" name="TextBox 10">
            <a:extLst>
              <a:ext uri="{FF2B5EF4-FFF2-40B4-BE49-F238E27FC236}">
                <a16:creationId xmlns:a16="http://schemas.microsoft.com/office/drawing/2014/main" id="{9584DC15-C2B8-F1FF-91F1-7E545C09CCB1}"/>
              </a:ext>
            </a:extLst>
          </p:cNvPr>
          <p:cNvSpPr txBox="1"/>
          <p:nvPr/>
        </p:nvSpPr>
        <p:spPr>
          <a:xfrm>
            <a:off x="131275" y="3506420"/>
            <a:ext cx="3378956" cy="323165"/>
          </a:xfrm>
          <a:prstGeom prst="rect">
            <a:avLst/>
          </a:prstGeom>
          <a:noFill/>
        </p:spPr>
        <p:txBody>
          <a:bodyPr wrap="square" rtlCol="0">
            <a:spAutoFit/>
          </a:bodyPr>
          <a:lstStyle/>
          <a:p>
            <a:pPr algn="l"/>
            <a:r>
              <a:rPr lang="en-GB" sz="1500" dirty="0">
                <a:latin typeface="Arial" panose="020B0604020202020204" pitchFamily="34" charset="0"/>
                <a:cs typeface="Arial" panose="020B0604020202020204" pitchFamily="34" charset="0"/>
              </a:rPr>
              <a:t>(Interactive Nursery Manager, 2024)</a:t>
            </a:r>
            <a:endParaRPr lang="en-US" sz="15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A41F9ABF-A4C6-ADD8-587D-EFE959F767A6}"/>
              </a:ext>
            </a:extLst>
          </p:cNvPr>
          <p:cNvSpPr txBox="1"/>
          <p:nvPr/>
        </p:nvSpPr>
        <p:spPr>
          <a:xfrm>
            <a:off x="4894907" y="625899"/>
            <a:ext cx="7034543" cy="3093154"/>
          </a:xfrm>
          <a:prstGeom prst="rect">
            <a:avLst/>
          </a:prstGeom>
          <a:noFill/>
          <a:ln>
            <a:solidFill>
              <a:schemeClr val="tx1"/>
            </a:solidFill>
          </a:ln>
        </p:spPr>
        <p:txBody>
          <a:bodyPr wrap="square" rtlCol="0">
            <a:spAutoFit/>
          </a:bodyPr>
          <a:lstStyle/>
          <a:p>
            <a:pPr algn="l"/>
            <a:r>
              <a:rPr lang="en-GB" sz="1500" dirty="0">
                <a:latin typeface="Arial" panose="020B0604020202020204" pitchFamily="34" charset="0"/>
                <a:cs typeface="Arial" panose="020B0604020202020204" pitchFamily="34" charset="0"/>
              </a:rPr>
              <a:t>The first 1000 days are vital to children’s holistic development as it is the time where children can absorb and learn the most. It is important that </a:t>
            </a:r>
            <a:r>
              <a:rPr lang="en-GB" sz="1500" dirty="0" err="1">
                <a:latin typeface="Arial" panose="020B0604020202020204" pitchFamily="34" charset="0"/>
                <a:cs typeface="Arial" panose="020B0604020202020204" pitchFamily="34" charset="0"/>
              </a:rPr>
              <a:t>practitoners</a:t>
            </a:r>
            <a:r>
              <a:rPr lang="en-GB" sz="1500" dirty="0">
                <a:latin typeface="Arial" panose="020B0604020202020204" pitchFamily="34" charset="0"/>
                <a:cs typeface="Arial" panose="020B0604020202020204" pitchFamily="34" charset="0"/>
              </a:rPr>
              <a:t> support children and understand the needs and support each child will require. Early years workers have a role in supporting children and given them the best start to life; this should be done through following legislation that has been put in place and reducing anything that could affect the child such as adverse childhood experiences (ACES) or </a:t>
            </a:r>
            <a:r>
              <a:rPr lang="en-GB" sz="1500" dirty="0" err="1">
                <a:latin typeface="Arial" panose="020B0604020202020204" pitchFamily="34" charset="0"/>
                <a:cs typeface="Arial" panose="020B0604020202020204" pitchFamily="34" charset="0"/>
              </a:rPr>
              <a:t>fetal</a:t>
            </a:r>
            <a:r>
              <a:rPr lang="en-GB" sz="1500" dirty="0">
                <a:latin typeface="Arial" panose="020B0604020202020204" pitchFamily="34" charset="0"/>
                <a:cs typeface="Arial" panose="020B0604020202020204" pitchFamily="34" charset="0"/>
              </a:rPr>
              <a:t> alcohol syndrome that can be passed through pregnancy (House of Commands, 2019). ACES include; abuse, neglect and any traumatic experiences a child can experience, ACES can effect how a child develops (ACES Aware, 2018). </a:t>
            </a:r>
            <a:r>
              <a:rPr lang="en-GB" sz="1500" dirty="0" err="1">
                <a:latin typeface="Arial" panose="020B0604020202020204" pitchFamily="34" charset="0"/>
                <a:cs typeface="Arial" panose="020B0604020202020204" pitchFamily="34" charset="0"/>
              </a:rPr>
              <a:t>Fetal</a:t>
            </a:r>
            <a:r>
              <a:rPr lang="en-GB" sz="1500" dirty="0">
                <a:latin typeface="Arial" panose="020B0604020202020204" pitchFamily="34" charset="0"/>
                <a:cs typeface="Arial" panose="020B0604020202020204" pitchFamily="34" charset="0"/>
              </a:rPr>
              <a:t> alcohol syndrome is an effect that can be passed if the mother is drinking during pregnancy, it can affect children’s development and even leave the child having withdrawals from alcohol when born (BPSU, No Date). We need to support children based on their needs. </a:t>
            </a:r>
          </a:p>
        </p:txBody>
      </p:sp>
    </p:spTree>
    <p:extLst>
      <p:ext uri="{BB962C8B-B14F-4D97-AF65-F5344CB8AC3E}">
        <p14:creationId xmlns:p14="http://schemas.microsoft.com/office/powerpoint/2010/main" val="16128745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4985A2D-C597-4AE7-11E9-ECEA29895040}"/>
              </a:ext>
            </a:extLst>
          </p:cNvPr>
          <p:cNvSpPr txBox="1"/>
          <p:nvPr/>
        </p:nvSpPr>
        <p:spPr>
          <a:xfrm>
            <a:off x="4092920" y="353943"/>
            <a:ext cx="7299356" cy="584775"/>
          </a:xfrm>
          <a:prstGeom prst="rect">
            <a:avLst/>
          </a:prstGeom>
          <a:noFill/>
        </p:spPr>
        <p:txBody>
          <a:bodyPr wrap="square">
            <a:spAutoFit/>
          </a:bodyPr>
          <a:lstStyle/>
          <a:p>
            <a:r>
              <a:rPr lang="en-GB" sz="3200" u="sng" dirty="0">
                <a:latin typeface="Arial" panose="020B0604020202020204" pitchFamily="34" charset="0"/>
                <a:cs typeface="Arial" panose="020B0604020202020204" pitchFamily="34" charset="0"/>
              </a:rPr>
              <a:t>Multi-agency working</a:t>
            </a:r>
            <a:endParaRPr lang="en-US" sz="3200" dirty="0"/>
          </a:p>
        </p:txBody>
      </p:sp>
      <p:sp>
        <p:nvSpPr>
          <p:cNvPr id="7" name="TextBox 6">
            <a:extLst>
              <a:ext uri="{FF2B5EF4-FFF2-40B4-BE49-F238E27FC236}">
                <a16:creationId xmlns:a16="http://schemas.microsoft.com/office/drawing/2014/main" id="{02071A7B-E0B2-8F7E-9064-CC729F3F5C75}"/>
              </a:ext>
            </a:extLst>
          </p:cNvPr>
          <p:cNvSpPr txBox="1"/>
          <p:nvPr/>
        </p:nvSpPr>
        <p:spPr>
          <a:xfrm>
            <a:off x="0" y="0"/>
            <a:ext cx="2561627" cy="646331"/>
          </a:xfrm>
          <a:prstGeom prst="rect">
            <a:avLst/>
          </a:prstGeom>
          <a:noFill/>
        </p:spPr>
        <p:txBody>
          <a:bodyPr wrap="square" rtlCol="0">
            <a:spAutoFit/>
          </a:bodyPr>
          <a:lstStyle/>
          <a:p>
            <a:pPr algn="l"/>
            <a:r>
              <a:rPr lang="en-GB" sz="1200" dirty="0"/>
              <a:t>Hannah James (2501330)</a:t>
            </a:r>
          </a:p>
          <a:p>
            <a:pPr algn="l"/>
            <a:r>
              <a:rPr lang="en-GB" sz="1200" dirty="0"/>
              <a:t>Word Count: 2968</a:t>
            </a:r>
          </a:p>
          <a:p>
            <a:pPr algn="l"/>
            <a:r>
              <a:rPr lang="en-GB" sz="1200" dirty="0"/>
              <a:t>Module Code: ECEY4005</a:t>
            </a:r>
          </a:p>
        </p:txBody>
      </p:sp>
      <p:sp>
        <p:nvSpPr>
          <p:cNvPr id="9" name="TextBox 8">
            <a:extLst>
              <a:ext uri="{FF2B5EF4-FFF2-40B4-BE49-F238E27FC236}">
                <a16:creationId xmlns:a16="http://schemas.microsoft.com/office/drawing/2014/main" id="{227F0005-2BA2-8329-4B3C-DA754503D339}"/>
              </a:ext>
            </a:extLst>
          </p:cNvPr>
          <p:cNvSpPr txBox="1"/>
          <p:nvPr/>
        </p:nvSpPr>
        <p:spPr>
          <a:xfrm>
            <a:off x="11929450" y="6581001"/>
            <a:ext cx="262550" cy="276999"/>
          </a:xfrm>
          <a:prstGeom prst="rect">
            <a:avLst/>
          </a:prstGeom>
          <a:noFill/>
        </p:spPr>
        <p:txBody>
          <a:bodyPr wrap="square" rtlCol="0">
            <a:spAutoFit/>
          </a:bodyPr>
          <a:lstStyle/>
          <a:p>
            <a:pPr algn="l"/>
            <a:r>
              <a:rPr lang="en-GB" sz="1200" dirty="0"/>
              <a:t>5</a:t>
            </a:r>
          </a:p>
        </p:txBody>
      </p:sp>
      <p:sp>
        <p:nvSpPr>
          <p:cNvPr id="11" name="TextBox 10">
            <a:extLst>
              <a:ext uri="{FF2B5EF4-FFF2-40B4-BE49-F238E27FC236}">
                <a16:creationId xmlns:a16="http://schemas.microsoft.com/office/drawing/2014/main" id="{BE652AC6-3310-3731-0F6B-EA5CB7BD3E01}"/>
              </a:ext>
            </a:extLst>
          </p:cNvPr>
          <p:cNvSpPr txBox="1"/>
          <p:nvPr/>
        </p:nvSpPr>
        <p:spPr>
          <a:xfrm>
            <a:off x="423438" y="1045344"/>
            <a:ext cx="11345123" cy="1708160"/>
          </a:xfrm>
          <a:prstGeom prst="rect">
            <a:avLst/>
          </a:prstGeom>
          <a:noFill/>
          <a:ln>
            <a:solidFill>
              <a:schemeClr val="tx1"/>
            </a:solidFill>
          </a:ln>
        </p:spPr>
        <p:txBody>
          <a:bodyPr wrap="square">
            <a:spAutoFit/>
          </a:bodyPr>
          <a:lstStyle/>
          <a:p>
            <a:pPr marL="0" indent="0">
              <a:buNone/>
            </a:pPr>
            <a:r>
              <a:rPr lang="en-GB" sz="1500" dirty="0">
                <a:latin typeface="Arial" panose="020B0604020202020204" pitchFamily="34" charset="0"/>
                <a:cs typeface="Arial" panose="020B0604020202020204" pitchFamily="34" charset="0"/>
              </a:rPr>
              <a:t>Multi-agency refers to agencies and stakeholders working with one another to support the child’s needs and give them the best start in life, he aim of multi-agency is to enrich children’s holistic development (Welsh Government, 2025). In the first 1000 days the child and families will come in contact with many agencies that are there to support children. The first 1000 days is the best time to detect if a child may have some differences or needs that will require support, early years workers can see some disabilities including; down-syndrome whilst the child is in the womb by spotting needs early on practitioners can ensure that support is put in place to put the child’s needs at the centre (WJEC, 2019). There are many examples where multi-agency working is used such as, many day nurseries now have ALNCO’s and Educational psychologist’s coming in to access and put intervention into place for the child. </a:t>
            </a:r>
          </a:p>
        </p:txBody>
      </p:sp>
      <p:pic>
        <p:nvPicPr>
          <p:cNvPr id="2" name="Picture 1">
            <a:extLst>
              <a:ext uri="{FF2B5EF4-FFF2-40B4-BE49-F238E27FC236}">
                <a16:creationId xmlns:a16="http://schemas.microsoft.com/office/drawing/2014/main" id="{849D9E9D-82AA-847F-1D02-827D15E63A8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3439" y="2967525"/>
            <a:ext cx="5556878" cy="3282707"/>
          </a:xfrm>
          <a:prstGeom prst="rect">
            <a:avLst/>
          </a:prstGeom>
          <a:ln>
            <a:solidFill>
              <a:schemeClr val="tx1"/>
            </a:solidFill>
          </a:ln>
        </p:spPr>
      </p:pic>
      <p:pic>
        <p:nvPicPr>
          <p:cNvPr id="3" name="Picture 2">
            <a:extLst>
              <a:ext uri="{FF2B5EF4-FFF2-40B4-BE49-F238E27FC236}">
                <a16:creationId xmlns:a16="http://schemas.microsoft.com/office/drawing/2014/main" id="{432DDDCD-19E9-BDD7-2AFC-35F37AD5E8D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11684" y="2967525"/>
            <a:ext cx="5556878" cy="3282707"/>
          </a:xfrm>
          <a:prstGeom prst="rect">
            <a:avLst/>
          </a:prstGeom>
          <a:ln>
            <a:solidFill>
              <a:schemeClr val="tx1"/>
            </a:solidFill>
          </a:ln>
        </p:spPr>
      </p:pic>
      <p:sp>
        <p:nvSpPr>
          <p:cNvPr id="4" name="TextBox 3">
            <a:extLst>
              <a:ext uri="{FF2B5EF4-FFF2-40B4-BE49-F238E27FC236}">
                <a16:creationId xmlns:a16="http://schemas.microsoft.com/office/drawing/2014/main" id="{F9A22967-DE86-45F6-2788-C4A6274FD6F5}"/>
              </a:ext>
            </a:extLst>
          </p:cNvPr>
          <p:cNvSpPr txBox="1"/>
          <p:nvPr/>
        </p:nvSpPr>
        <p:spPr>
          <a:xfrm>
            <a:off x="423438" y="6306945"/>
            <a:ext cx="1323063" cy="323165"/>
          </a:xfrm>
          <a:prstGeom prst="rect">
            <a:avLst/>
          </a:prstGeom>
          <a:noFill/>
          <a:ln>
            <a:solidFill>
              <a:schemeClr val="bg1"/>
            </a:solidFill>
          </a:ln>
        </p:spPr>
        <p:txBody>
          <a:bodyPr wrap="square" rtlCol="0">
            <a:spAutoFit/>
          </a:bodyPr>
          <a:lstStyle/>
          <a:p>
            <a:pPr algn="l"/>
            <a:r>
              <a:rPr lang="en-GB" sz="1500" dirty="0">
                <a:latin typeface="Arial" panose="020B0604020202020204" pitchFamily="34" charset="0"/>
                <a:cs typeface="Arial" panose="020B0604020202020204" pitchFamily="34" charset="0"/>
              </a:rPr>
              <a:t>(Kelly, 2018)</a:t>
            </a:r>
            <a:endParaRPr lang="en-US" sz="15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6D27EE76-41AA-9D1E-4A16-EB0886FBB149}"/>
              </a:ext>
            </a:extLst>
          </p:cNvPr>
          <p:cNvSpPr txBox="1"/>
          <p:nvPr/>
        </p:nvSpPr>
        <p:spPr>
          <a:xfrm>
            <a:off x="10243150" y="6306945"/>
            <a:ext cx="1525411" cy="323165"/>
          </a:xfrm>
          <a:prstGeom prst="rect">
            <a:avLst/>
          </a:prstGeom>
          <a:noFill/>
          <a:ln>
            <a:solidFill>
              <a:schemeClr val="bg1"/>
            </a:solidFill>
          </a:ln>
        </p:spPr>
        <p:txBody>
          <a:bodyPr wrap="square" rtlCol="0">
            <a:spAutoFit/>
          </a:bodyPr>
          <a:lstStyle/>
          <a:p>
            <a:pPr algn="l"/>
            <a:r>
              <a:rPr lang="en-GB" sz="1500" dirty="0">
                <a:latin typeface="Arial" panose="020B0604020202020204" pitchFamily="34" charset="0"/>
                <a:cs typeface="Arial" panose="020B0604020202020204" pitchFamily="34" charset="0"/>
              </a:rPr>
              <a:t>(Samuel, 2024)</a:t>
            </a:r>
            <a:endParaRPr lang="en-US"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298914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1B13769-D9CD-943F-6692-12666E0485B1}"/>
              </a:ext>
            </a:extLst>
          </p:cNvPr>
          <p:cNvSpPr txBox="1">
            <a:spLocks noGrp="1"/>
          </p:cNvSpPr>
          <p:nvPr>
            <p:ph type="title"/>
          </p:nvPr>
        </p:nvSpPr>
        <p:spPr>
          <a:xfrm>
            <a:off x="3726788" y="473358"/>
            <a:ext cx="10515600" cy="535531"/>
          </a:xfrm>
          <a:prstGeom prst="rect">
            <a:avLst/>
          </a:prstGeom>
          <a:noFill/>
        </p:spPr>
        <p:txBody>
          <a:bodyPr wrap="square">
            <a:spAutoFit/>
          </a:bodyPr>
          <a:lstStyle/>
          <a:p>
            <a:r>
              <a:rPr lang="en-GB" sz="3200" u="sng" dirty="0">
                <a:latin typeface="Arial" panose="020B0604020202020204" pitchFamily="34" charset="0"/>
                <a:cs typeface="Arial" panose="020B0604020202020204" pitchFamily="34" charset="0"/>
              </a:rPr>
              <a:t>Professional Partnership</a:t>
            </a:r>
            <a:endParaRPr lang="en-US" sz="3200" dirty="0"/>
          </a:p>
        </p:txBody>
      </p:sp>
      <p:sp>
        <p:nvSpPr>
          <p:cNvPr id="7" name="TextBox 6">
            <a:extLst>
              <a:ext uri="{FF2B5EF4-FFF2-40B4-BE49-F238E27FC236}">
                <a16:creationId xmlns:a16="http://schemas.microsoft.com/office/drawing/2014/main" id="{7261B82D-BA1F-4CB4-EB21-3E24C98608FC}"/>
              </a:ext>
            </a:extLst>
          </p:cNvPr>
          <p:cNvSpPr txBox="1"/>
          <p:nvPr/>
        </p:nvSpPr>
        <p:spPr>
          <a:xfrm>
            <a:off x="0" y="0"/>
            <a:ext cx="2561627" cy="646331"/>
          </a:xfrm>
          <a:prstGeom prst="rect">
            <a:avLst/>
          </a:prstGeom>
          <a:noFill/>
        </p:spPr>
        <p:txBody>
          <a:bodyPr wrap="square" rtlCol="0">
            <a:spAutoFit/>
          </a:bodyPr>
          <a:lstStyle/>
          <a:p>
            <a:pPr algn="l"/>
            <a:r>
              <a:rPr lang="en-GB" sz="1200" dirty="0"/>
              <a:t>Hannah James (2501330)</a:t>
            </a:r>
          </a:p>
          <a:p>
            <a:pPr algn="l"/>
            <a:r>
              <a:rPr lang="en-GB" sz="1200" dirty="0"/>
              <a:t>Word Count: 2968</a:t>
            </a:r>
          </a:p>
          <a:p>
            <a:pPr algn="l"/>
            <a:r>
              <a:rPr lang="en-GB" sz="1200" dirty="0"/>
              <a:t>Module Code: ECEY4005</a:t>
            </a:r>
          </a:p>
        </p:txBody>
      </p:sp>
      <p:sp>
        <p:nvSpPr>
          <p:cNvPr id="9" name="TextBox 8">
            <a:extLst>
              <a:ext uri="{FF2B5EF4-FFF2-40B4-BE49-F238E27FC236}">
                <a16:creationId xmlns:a16="http://schemas.microsoft.com/office/drawing/2014/main" id="{EC5C902F-A7FE-5192-2E90-26C44519F482}"/>
              </a:ext>
            </a:extLst>
          </p:cNvPr>
          <p:cNvSpPr txBox="1"/>
          <p:nvPr/>
        </p:nvSpPr>
        <p:spPr>
          <a:xfrm>
            <a:off x="11929450" y="6581001"/>
            <a:ext cx="262550" cy="276999"/>
          </a:xfrm>
          <a:prstGeom prst="rect">
            <a:avLst/>
          </a:prstGeom>
          <a:noFill/>
        </p:spPr>
        <p:txBody>
          <a:bodyPr wrap="square" rtlCol="0">
            <a:spAutoFit/>
          </a:bodyPr>
          <a:lstStyle/>
          <a:p>
            <a:pPr algn="l"/>
            <a:r>
              <a:rPr lang="en-GB" sz="1200" dirty="0"/>
              <a:t>6</a:t>
            </a:r>
          </a:p>
        </p:txBody>
      </p:sp>
      <p:sp>
        <p:nvSpPr>
          <p:cNvPr id="11" name="TextBox 10">
            <a:extLst>
              <a:ext uri="{FF2B5EF4-FFF2-40B4-BE49-F238E27FC236}">
                <a16:creationId xmlns:a16="http://schemas.microsoft.com/office/drawing/2014/main" id="{F62DF155-3A4D-5B7C-1A8E-CF66F823AEF8}"/>
              </a:ext>
            </a:extLst>
          </p:cNvPr>
          <p:cNvSpPr txBox="1"/>
          <p:nvPr/>
        </p:nvSpPr>
        <p:spPr>
          <a:xfrm>
            <a:off x="213965" y="1325038"/>
            <a:ext cx="6576134" cy="4939814"/>
          </a:xfrm>
          <a:prstGeom prst="rect">
            <a:avLst/>
          </a:prstGeom>
          <a:noFill/>
          <a:ln>
            <a:solidFill>
              <a:schemeClr val="tx1"/>
            </a:solidFill>
          </a:ln>
        </p:spPr>
        <p:txBody>
          <a:bodyPr wrap="square">
            <a:spAutoFit/>
          </a:bodyPr>
          <a:lstStyle/>
          <a:p>
            <a:r>
              <a:rPr lang="en-GB" sz="1500" dirty="0">
                <a:latin typeface="Arial" panose="020B0604020202020204" pitchFamily="34" charset="0"/>
                <a:cs typeface="Arial" panose="020B0604020202020204" pitchFamily="34" charset="0"/>
              </a:rPr>
              <a:t>Partnership working is when different agencies work together her to share their ideas and resources. Practitioners can also work in professional partnership with families as they may have ideas that they can share or vice verser. Professional practice becomes the centre when there is suspicion that the child may have additional learning needs as different professional will have a view and various experiences that will all come together to best help the child (Gasper, 2010). In the first 1000 days advise and guidance is constantly changing and it is professional partnership that allows these changes to be made as they show evidence and reasons for what we do. Looking at the start of the first 1000 days where the baby is conceived and in the womb there are many guidelines that mothers should follow to keep the baby heathy and ensure they develop, families have different partnerships that can support them during this time. Referring to my practice when working in a day nursery any concerns we had about a child’s development in the first 1000 days we would make record of and them inform parents to inform different partnerships to provide early intervention. </a:t>
            </a:r>
            <a:r>
              <a:rPr lang="en-GB" sz="1500" dirty="0" err="1">
                <a:latin typeface="Arial" panose="020B0604020202020204" pitchFamily="34" charset="0"/>
                <a:cs typeface="Arial" panose="020B0604020202020204" pitchFamily="34" charset="0"/>
              </a:rPr>
              <a:t>Estyn</a:t>
            </a:r>
            <a:r>
              <a:rPr lang="en-GB" sz="1500" dirty="0">
                <a:latin typeface="Arial" panose="020B0604020202020204" pitchFamily="34" charset="0"/>
                <a:cs typeface="Arial" panose="020B0604020202020204" pitchFamily="34" charset="0"/>
              </a:rPr>
              <a:t> outline the importance of professional practice and ensure that is is being carried out within the settings that they visit, they have seen the impact in ‘Little Lambs’ where the families are more comfortable raising concerns as they know practice is collaborative and will be addressed (</a:t>
            </a:r>
            <a:r>
              <a:rPr lang="en-GB" sz="1500" dirty="0" err="1">
                <a:latin typeface="Arial" panose="020B0604020202020204" pitchFamily="34" charset="0"/>
                <a:cs typeface="Arial" panose="020B0604020202020204" pitchFamily="34" charset="0"/>
              </a:rPr>
              <a:t>Estyn</a:t>
            </a:r>
            <a:r>
              <a:rPr lang="en-GB" sz="1500" dirty="0">
                <a:latin typeface="Arial" panose="020B0604020202020204" pitchFamily="34" charset="0"/>
                <a:cs typeface="Arial" panose="020B0604020202020204" pitchFamily="34" charset="0"/>
              </a:rPr>
              <a:t>, 2024). </a:t>
            </a:r>
          </a:p>
        </p:txBody>
      </p:sp>
      <p:pic>
        <p:nvPicPr>
          <p:cNvPr id="2" name="Picture 1">
            <a:extLst>
              <a:ext uri="{FF2B5EF4-FFF2-40B4-BE49-F238E27FC236}">
                <a16:creationId xmlns:a16="http://schemas.microsoft.com/office/drawing/2014/main" id="{F460F242-B8EC-7558-FA4D-3D3C233E4BE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14725" y="1325038"/>
            <a:ext cx="4963310" cy="4939814"/>
          </a:xfrm>
          <a:prstGeom prst="rect">
            <a:avLst/>
          </a:prstGeom>
          <a:ln>
            <a:solidFill>
              <a:schemeClr val="tx1"/>
            </a:solidFill>
          </a:ln>
        </p:spPr>
      </p:pic>
      <p:sp>
        <p:nvSpPr>
          <p:cNvPr id="3" name="TextBox 2">
            <a:extLst>
              <a:ext uri="{FF2B5EF4-FFF2-40B4-BE49-F238E27FC236}">
                <a16:creationId xmlns:a16="http://schemas.microsoft.com/office/drawing/2014/main" id="{9FDC1998-7744-A3DA-4F23-71B9AC56DD2B}"/>
              </a:ext>
            </a:extLst>
          </p:cNvPr>
          <p:cNvSpPr txBox="1"/>
          <p:nvPr/>
        </p:nvSpPr>
        <p:spPr>
          <a:xfrm>
            <a:off x="10149235" y="6264852"/>
            <a:ext cx="1828800" cy="323165"/>
          </a:xfrm>
          <a:prstGeom prst="rect">
            <a:avLst/>
          </a:prstGeom>
          <a:noFill/>
        </p:spPr>
        <p:txBody>
          <a:bodyPr wrap="square" rtlCol="0">
            <a:spAutoFit/>
          </a:bodyPr>
          <a:lstStyle/>
          <a:p>
            <a:pPr algn="l"/>
            <a:r>
              <a:rPr lang="en-GB" sz="1500" dirty="0">
                <a:latin typeface="Arial" panose="020B0604020202020204" pitchFamily="34" charset="0"/>
                <a:cs typeface="Arial" panose="020B0604020202020204" pitchFamily="34" charset="0"/>
              </a:rPr>
              <a:t>(Asquith, 2021)</a:t>
            </a:r>
            <a:endParaRPr lang="en-US"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804813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531EDA-6EE8-2BD3-4795-300F3D00DDF2}"/>
              </a:ext>
            </a:extLst>
          </p:cNvPr>
          <p:cNvSpPr>
            <a:spLocks noGrp="1"/>
          </p:cNvSpPr>
          <p:nvPr>
            <p:ph idx="1"/>
          </p:nvPr>
        </p:nvSpPr>
        <p:spPr>
          <a:xfrm>
            <a:off x="150893" y="1170781"/>
            <a:ext cx="7431386" cy="3466130"/>
          </a:xfrm>
          <a:ln>
            <a:solidFill>
              <a:schemeClr val="tx1"/>
            </a:solidFill>
          </a:ln>
        </p:spPr>
        <p:txBody>
          <a:bodyPr>
            <a:normAutofit/>
          </a:bodyPr>
          <a:lstStyle/>
          <a:p>
            <a:pPr marL="0" indent="0">
              <a:buNone/>
            </a:pPr>
            <a:r>
              <a:rPr lang="en-GB" sz="1500" dirty="0">
                <a:latin typeface="Arial" panose="020B0604020202020204" pitchFamily="34" charset="0"/>
                <a:cs typeface="Arial" panose="020B0604020202020204" pitchFamily="34" charset="0"/>
              </a:rPr>
              <a:t>High quality care does not just refer to the practitioner is also referees to the environment we expose the children to, the structure to their day that is provided and how we support children’s individual needs (Cochran., Cochran &amp; </a:t>
            </a:r>
            <a:r>
              <a:rPr lang="en-GB" sz="1500" dirty="0" err="1">
                <a:latin typeface="Arial" panose="020B0604020202020204" pitchFamily="34" charset="0"/>
                <a:cs typeface="Arial" panose="020B0604020202020204" pitchFamily="34" charset="0"/>
              </a:rPr>
              <a:t>Torp</a:t>
            </a:r>
            <a:r>
              <a:rPr lang="en-GB" sz="1500" dirty="0">
                <a:latin typeface="Arial" panose="020B0604020202020204" pitchFamily="34" charset="0"/>
                <a:cs typeface="Arial" panose="020B0604020202020204" pitchFamily="34" charset="0"/>
              </a:rPr>
              <a:t>, No Date). Practitioners are expected to consistently provide high quality care to children, this can be challenging at times for various reasons such as not having the adequate traning. Referring to Day nurseries there are many expectations that should be viewed and followed to provide high quality care NDNA’s quality statement states ‘All children have a secure , safe and joyful experience in their early years provision, where they are helped by skilled and committed practitioners to gain knowledge, skills and emotional well-being they need for the future’ (NDNA, 2025). Many childcare facilities have had recent budget costs as a result of the 2020 pandemic meaning that resources and traning that may have been provided before cannot now making high quality care harder to facilitate (Pinto, 2023). Looking at the first 1000 days there are many practitioners that the infant will come across meaning high quality care across all the practitioners can be hard when all have different set rules as to what high quality care is in their work environment. </a:t>
            </a:r>
            <a:endParaRPr lang="en-US" sz="15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C50EB03A-EDBC-BF78-5C3E-867A4DBA34B7}"/>
              </a:ext>
            </a:extLst>
          </p:cNvPr>
          <p:cNvSpPr txBox="1"/>
          <p:nvPr/>
        </p:nvSpPr>
        <p:spPr>
          <a:xfrm>
            <a:off x="0" y="0"/>
            <a:ext cx="2561627" cy="646331"/>
          </a:xfrm>
          <a:prstGeom prst="rect">
            <a:avLst/>
          </a:prstGeom>
          <a:noFill/>
        </p:spPr>
        <p:txBody>
          <a:bodyPr wrap="square" rtlCol="0">
            <a:spAutoFit/>
          </a:bodyPr>
          <a:lstStyle/>
          <a:p>
            <a:pPr algn="l"/>
            <a:r>
              <a:rPr lang="en-GB" sz="1200" dirty="0"/>
              <a:t>Hannah James (2501330)</a:t>
            </a:r>
          </a:p>
          <a:p>
            <a:pPr algn="l"/>
            <a:r>
              <a:rPr lang="en-GB" sz="1200" dirty="0"/>
              <a:t>Word Count: 2968</a:t>
            </a:r>
          </a:p>
          <a:p>
            <a:pPr algn="l"/>
            <a:r>
              <a:rPr lang="en-GB" sz="1200" dirty="0"/>
              <a:t>Module Code: ECEY4005</a:t>
            </a:r>
          </a:p>
        </p:txBody>
      </p:sp>
      <p:sp>
        <p:nvSpPr>
          <p:cNvPr id="7" name="TextBox 6">
            <a:extLst>
              <a:ext uri="{FF2B5EF4-FFF2-40B4-BE49-F238E27FC236}">
                <a16:creationId xmlns:a16="http://schemas.microsoft.com/office/drawing/2014/main" id="{04CAAD25-4449-B012-9FA5-27CA00F2F0A9}"/>
              </a:ext>
            </a:extLst>
          </p:cNvPr>
          <p:cNvSpPr txBox="1"/>
          <p:nvPr/>
        </p:nvSpPr>
        <p:spPr>
          <a:xfrm>
            <a:off x="11929450" y="6581001"/>
            <a:ext cx="262550" cy="276999"/>
          </a:xfrm>
          <a:prstGeom prst="rect">
            <a:avLst/>
          </a:prstGeom>
          <a:noFill/>
        </p:spPr>
        <p:txBody>
          <a:bodyPr wrap="square" rtlCol="0">
            <a:spAutoFit/>
          </a:bodyPr>
          <a:lstStyle/>
          <a:p>
            <a:pPr algn="l"/>
            <a:r>
              <a:rPr lang="en-GB" sz="1200" dirty="0"/>
              <a:t>7</a:t>
            </a:r>
          </a:p>
        </p:txBody>
      </p:sp>
      <p:sp>
        <p:nvSpPr>
          <p:cNvPr id="9" name="Title 1">
            <a:extLst>
              <a:ext uri="{FF2B5EF4-FFF2-40B4-BE49-F238E27FC236}">
                <a16:creationId xmlns:a16="http://schemas.microsoft.com/office/drawing/2014/main" id="{B4E840E3-0E8C-850B-0067-4B6398364ADB}"/>
              </a:ext>
            </a:extLst>
          </p:cNvPr>
          <p:cNvSpPr>
            <a:spLocks noGrp="1"/>
          </p:cNvSpPr>
          <p:nvPr>
            <p:ph type="title"/>
          </p:nvPr>
        </p:nvSpPr>
        <p:spPr>
          <a:xfrm>
            <a:off x="2991557" y="-16451"/>
            <a:ext cx="11392403" cy="1325563"/>
          </a:xfrm>
        </p:spPr>
        <p:txBody>
          <a:bodyPr>
            <a:normAutofit/>
          </a:bodyPr>
          <a:lstStyle/>
          <a:p>
            <a:r>
              <a:rPr lang="en-GB" sz="3200" u="sng" dirty="0">
                <a:latin typeface="Arial" panose="020B0604020202020204" pitchFamily="34" charset="0"/>
                <a:cs typeface="Arial" panose="020B0604020202020204" pitchFamily="34" charset="0"/>
              </a:rPr>
              <a:t>Challenges of High Quality Care</a:t>
            </a:r>
            <a:endParaRPr lang="en-US" sz="3200" u="sng"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0F010807-9297-51EB-F14B-B1347BDA0D0D}"/>
              </a:ext>
            </a:extLst>
          </p:cNvPr>
          <p:cNvSpPr txBox="1"/>
          <p:nvPr/>
        </p:nvSpPr>
        <p:spPr>
          <a:xfrm>
            <a:off x="150893" y="4849211"/>
            <a:ext cx="11778557" cy="1477328"/>
          </a:xfrm>
          <a:prstGeom prst="rect">
            <a:avLst/>
          </a:prstGeom>
          <a:noFill/>
          <a:ln>
            <a:solidFill>
              <a:schemeClr val="tx1"/>
            </a:solidFill>
          </a:ln>
        </p:spPr>
        <p:txBody>
          <a:bodyPr wrap="square" rtlCol="0">
            <a:spAutoFit/>
          </a:bodyPr>
          <a:lstStyle/>
          <a:p>
            <a:pPr algn="l"/>
            <a:r>
              <a:rPr lang="en-GB" sz="1500" dirty="0">
                <a:latin typeface="Arial" panose="020B0604020202020204" pitchFamily="34" charset="0"/>
                <a:cs typeface="Arial" panose="020B0604020202020204" pitchFamily="34" charset="0"/>
              </a:rPr>
              <a:t>Wales has introduced ‘flying start’ which is a provision for children that are under 4 years old to have quality childcare. For children aged 2-3 years they will 12.5 hours of free high quality childcare per week, the childcare is provided by qualified and experienced staff at CIW registered providers (Swansea council, 2026). With flying start comes some challenged such as having enough staff that are highly trained to give all children equal opportunity to access the childcare, and maintaining the high quality care consistently no children and families. Throughout this scrapbook I have outlined the importance of the first 1000 days but unfortunately there is not yet any free childcare providers for infants aged 0-2 which is something that in future will hopefully be offered. </a:t>
            </a:r>
            <a:endParaRPr lang="en-US" sz="15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77488E68-6918-05E8-3B44-E5452DC5C79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95098" y="1170781"/>
            <a:ext cx="4271946" cy="3206403"/>
          </a:xfrm>
          <a:prstGeom prst="rect">
            <a:avLst/>
          </a:prstGeom>
        </p:spPr>
      </p:pic>
      <p:sp>
        <p:nvSpPr>
          <p:cNvPr id="6" name="TextBox 5">
            <a:extLst>
              <a:ext uri="{FF2B5EF4-FFF2-40B4-BE49-F238E27FC236}">
                <a16:creationId xmlns:a16="http://schemas.microsoft.com/office/drawing/2014/main" id="{A325847E-8895-E634-8A85-DBA15335C1BC}"/>
              </a:ext>
            </a:extLst>
          </p:cNvPr>
          <p:cNvSpPr txBox="1"/>
          <p:nvPr/>
        </p:nvSpPr>
        <p:spPr>
          <a:xfrm>
            <a:off x="10363200" y="4412184"/>
            <a:ext cx="1828800" cy="369332"/>
          </a:xfrm>
          <a:prstGeom prst="rect">
            <a:avLst/>
          </a:prstGeom>
          <a:noFill/>
        </p:spPr>
        <p:txBody>
          <a:bodyPr wrap="square" rtlCol="0">
            <a:spAutoFit/>
          </a:bodyPr>
          <a:lstStyle/>
          <a:p>
            <a:pPr algn="l"/>
            <a:r>
              <a:rPr lang="en-GB" dirty="0"/>
              <a:t>(Mason, 2024)</a:t>
            </a:r>
            <a:endParaRPr lang="en-US" dirty="0"/>
          </a:p>
        </p:txBody>
      </p:sp>
    </p:spTree>
    <p:extLst>
      <p:ext uri="{BB962C8B-B14F-4D97-AF65-F5344CB8AC3E}">
        <p14:creationId xmlns:p14="http://schemas.microsoft.com/office/powerpoint/2010/main" val="20876221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1BCD48-F60A-5FEF-6C1E-43E87B192C3E}"/>
              </a:ext>
            </a:extLst>
          </p:cNvPr>
          <p:cNvSpPr>
            <a:spLocks noGrp="1"/>
          </p:cNvSpPr>
          <p:nvPr>
            <p:ph idx="1"/>
          </p:nvPr>
        </p:nvSpPr>
        <p:spPr>
          <a:xfrm>
            <a:off x="131276" y="738662"/>
            <a:ext cx="4923575" cy="5842339"/>
          </a:xfrm>
          <a:ln>
            <a:solidFill>
              <a:schemeClr val="tx1"/>
            </a:solidFill>
          </a:ln>
        </p:spPr>
        <p:txBody>
          <a:bodyPr>
            <a:normAutofit fontScale="92500"/>
          </a:bodyPr>
          <a:lstStyle/>
          <a:p>
            <a:pPr marL="0" indent="0">
              <a:buNone/>
            </a:pPr>
            <a:r>
              <a:rPr lang="en-GB" sz="1500" dirty="0">
                <a:latin typeface="Arial" panose="020B0604020202020204" pitchFamily="34" charset="0"/>
                <a:cs typeface="Arial" panose="020B0604020202020204" pitchFamily="34" charset="0"/>
              </a:rPr>
              <a:t>There are many beneficial activities that can be used with infants during the first 1000 days one being sensory play. Sensory play is play that incorporate children’s senses and can engage movement and balance, it is a way that children can explore new textures and learn about the affect of different materials (Access &amp; Inclusion Model, No Date). Sensory play can be as simple as water and objects for children to explore. Sensory play should be offered as an independent task that allows children to be messy and creative. </a:t>
            </a:r>
          </a:p>
          <a:p>
            <a:pPr marL="0" indent="0">
              <a:buNone/>
            </a:pPr>
            <a:r>
              <a:rPr lang="en-GB" sz="1600" dirty="0">
                <a:latin typeface="Arial" panose="020B0604020202020204" pitchFamily="34" charset="0"/>
                <a:cs typeface="Arial" panose="020B0604020202020204" pitchFamily="34" charset="0"/>
              </a:rPr>
              <a:t>Benefits to Sensory Play (NDNA, No Date):</a:t>
            </a:r>
          </a:p>
          <a:p>
            <a:pPr marL="0" indent="0">
              <a:buNone/>
            </a:pPr>
            <a:r>
              <a:rPr lang="en-GB" sz="1600" dirty="0">
                <a:latin typeface="Arial" panose="020B0604020202020204" pitchFamily="34" charset="0"/>
                <a:cs typeface="Arial" panose="020B0604020202020204" pitchFamily="34" charset="0"/>
              </a:rPr>
              <a:t>Physical - Children can move around and develop their fine and gross motor skills. </a:t>
            </a:r>
          </a:p>
          <a:p>
            <a:pPr marL="0" indent="0">
              <a:buNone/>
            </a:pPr>
            <a:r>
              <a:rPr lang="en-GB" sz="1600" dirty="0">
                <a:latin typeface="Arial" panose="020B0604020202020204" pitchFamily="34" charset="0"/>
                <a:cs typeface="Arial" panose="020B0604020202020204" pitchFamily="34" charset="0"/>
              </a:rPr>
              <a:t>Intellectual - Children can learn different sounds and learn about different sounds, textures, smells and more. Children can learn about different materials and how they can be used. </a:t>
            </a:r>
          </a:p>
          <a:p>
            <a:pPr marL="0" indent="0">
              <a:buNone/>
            </a:pPr>
            <a:r>
              <a:rPr lang="en-GB" sz="1600" dirty="0">
                <a:latin typeface="Arial" panose="020B0604020202020204" pitchFamily="34" charset="0"/>
                <a:cs typeface="Arial" panose="020B0604020202020204" pitchFamily="34" charset="0"/>
              </a:rPr>
              <a:t>Emotional - Sensory play can be very calming for children especially those with ALN. Sensory play offers a chance for children to express emotions and learn about how different objects can make them feel. </a:t>
            </a:r>
          </a:p>
          <a:p>
            <a:pPr marL="0" indent="0">
              <a:buNone/>
            </a:pPr>
            <a:r>
              <a:rPr lang="en-GB" sz="1600" dirty="0">
                <a:latin typeface="Arial" panose="020B0604020202020204" pitchFamily="34" charset="0"/>
                <a:cs typeface="Arial" panose="020B0604020202020204" pitchFamily="34" charset="0"/>
              </a:rPr>
              <a:t>Social - Children can communicate with others and socialise by speaking about the resource that they are playing with. By making it independent and child-led children can communicate on their own terms. </a:t>
            </a:r>
            <a:endParaRPr lang="en-GB" sz="15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2303E9E-637F-3CEC-8D87-4A24C33FB52D}"/>
              </a:ext>
            </a:extLst>
          </p:cNvPr>
          <p:cNvSpPr txBox="1"/>
          <p:nvPr/>
        </p:nvSpPr>
        <p:spPr>
          <a:xfrm>
            <a:off x="0" y="0"/>
            <a:ext cx="2561627" cy="646331"/>
          </a:xfrm>
          <a:prstGeom prst="rect">
            <a:avLst/>
          </a:prstGeom>
          <a:noFill/>
        </p:spPr>
        <p:txBody>
          <a:bodyPr wrap="square" rtlCol="0">
            <a:spAutoFit/>
          </a:bodyPr>
          <a:lstStyle/>
          <a:p>
            <a:pPr algn="l"/>
            <a:r>
              <a:rPr lang="en-GB" sz="1200" dirty="0"/>
              <a:t>Hannah James (2501330)</a:t>
            </a:r>
          </a:p>
          <a:p>
            <a:pPr algn="l"/>
            <a:r>
              <a:rPr lang="en-GB" sz="1200" dirty="0"/>
              <a:t>Word Count: 2968</a:t>
            </a:r>
          </a:p>
          <a:p>
            <a:pPr algn="l"/>
            <a:r>
              <a:rPr lang="en-GB" sz="1200" dirty="0"/>
              <a:t>Module Code: ECEY4005</a:t>
            </a:r>
          </a:p>
        </p:txBody>
      </p:sp>
      <p:sp>
        <p:nvSpPr>
          <p:cNvPr id="7" name="TextBox 6">
            <a:extLst>
              <a:ext uri="{FF2B5EF4-FFF2-40B4-BE49-F238E27FC236}">
                <a16:creationId xmlns:a16="http://schemas.microsoft.com/office/drawing/2014/main" id="{1F188A09-60AE-5285-F866-8575B00312F3}"/>
              </a:ext>
            </a:extLst>
          </p:cNvPr>
          <p:cNvSpPr txBox="1"/>
          <p:nvPr/>
        </p:nvSpPr>
        <p:spPr>
          <a:xfrm>
            <a:off x="11929450" y="6581001"/>
            <a:ext cx="262550" cy="276999"/>
          </a:xfrm>
          <a:prstGeom prst="rect">
            <a:avLst/>
          </a:prstGeom>
          <a:noFill/>
        </p:spPr>
        <p:txBody>
          <a:bodyPr wrap="square" rtlCol="0">
            <a:spAutoFit/>
          </a:bodyPr>
          <a:lstStyle/>
          <a:p>
            <a:pPr algn="l"/>
            <a:r>
              <a:rPr lang="en-GB" sz="1200" dirty="0"/>
              <a:t>8</a:t>
            </a:r>
          </a:p>
        </p:txBody>
      </p:sp>
      <p:sp>
        <p:nvSpPr>
          <p:cNvPr id="9" name="Title 1">
            <a:extLst>
              <a:ext uri="{FF2B5EF4-FFF2-40B4-BE49-F238E27FC236}">
                <a16:creationId xmlns:a16="http://schemas.microsoft.com/office/drawing/2014/main" id="{EA426867-826A-899B-CEA9-D23B6AF7F459}"/>
              </a:ext>
            </a:extLst>
          </p:cNvPr>
          <p:cNvSpPr>
            <a:spLocks noGrp="1"/>
          </p:cNvSpPr>
          <p:nvPr>
            <p:ph type="title"/>
          </p:nvPr>
        </p:nvSpPr>
        <p:spPr>
          <a:xfrm>
            <a:off x="4411283" y="-175669"/>
            <a:ext cx="11392403" cy="985931"/>
          </a:xfrm>
        </p:spPr>
        <p:txBody>
          <a:bodyPr>
            <a:normAutofit/>
          </a:bodyPr>
          <a:lstStyle/>
          <a:p>
            <a:r>
              <a:rPr lang="en-GB" sz="3200" u="sng" dirty="0">
                <a:latin typeface="Arial" panose="020B0604020202020204" pitchFamily="34" charset="0"/>
                <a:cs typeface="Arial" panose="020B0604020202020204" pitchFamily="34" charset="0"/>
              </a:rPr>
              <a:t>Activities</a:t>
            </a:r>
            <a:endParaRPr lang="en-US" sz="3200" u="sng"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65FE9D80-B904-F651-F800-762744C60B4E}"/>
              </a:ext>
            </a:extLst>
          </p:cNvPr>
          <p:cNvPicPr>
            <a:picLocks noChangeAspect="1"/>
          </p:cNvPicPr>
          <p:nvPr/>
        </p:nvPicPr>
        <p:blipFill>
          <a:blip r:embed="rId2">
            <a:extLst>
              <a:ext uri="{28A0092B-C50C-407E-A947-70E740481C1C}">
                <a14:useLocalDpi xmlns:a14="http://schemas.microsoft.com/office/drawing/2010/main" val="0"/>
              </a:ext>
            </a:extLst>
          </a:blip>
          <a:srcRect t="39223" r="42502" b="14592"/>
          <a:stretch/>
        </p:blipFill>
        <p:spPr>
          <a:xfrm>
            <a:off x="8352275" y="3819739"/>
            <a:ext cx="3708449" cy="2681609"/>
          </a:xfrm>
          <a:prstGeom prst="rect">
            <a:avLst/>
          </a:prstGeom>
          <a:ln>
            <a:solidFill>
              <a:schemeClr val="tx1"/>
            </a:solidFill>
          </a:ln>
        </p:spPr>
      </p:pic>
      <p:pic>
        <p:nvPicPr>
          <p:cNvPr id="4" name="Picture 3">
            <a:extLst>
              <a:ext uri="{FF2B5EF4-FFF2-40B4-BE49-F238E27FC236}">
                <a16:creationId xmlns:a16="http://schemas.microsoft.com/office/drawing/2014/main" id="{05811F87-39DF-2EC7-003C-527382E37221}"/>
              </a:ext>
            </a:extLst>
          </p:cNvPr>
          <p:cNvPicPr>
            <a:picLocks noChangeAspect="1"/>
          </p:cNvPicPr>
          <p:nvPr/>
        </p:nvPicPr>
        <p:blipFill>
          <a:blip r:embed="rId3">
            <a:extLst>
              <a:ext uri="{28A0092B-C50C-407E-A947-70E740481C1C}">
                <a14:useLocalDpi xmlns:a14="http://schemas.microsoft.com/office/drawing/2010/main" val="0"/>
              </a:ext>
            </a:extLst>
          </a:blip>
          <a:srcRect l="537" t="10309" r="-537" b="22567"/>
          <a:stretch/>
        </p:blipFill>
        <p:spPr>
          <a:xfrm rot="16200000">
            <a:off x="5987653" y="57349"/>
            <a:ext cx="2862321" cy="4224947"/>
          </a:xfrm>
          <a:prstGeom prst="rect">
            <a:avLst/>
          </a:prstGeom>
          <a:ln>
            <a:solidFill>
              <a:schemeClr val="tx1"/>
            </a:solidFill>
          </a:ln>
        </p:spPr>
      </p:pic>
      <p:sp>
        <p:nvSpPr>
          <p:cNvPr id="6" name="TextBox 5">
            <a:extLst>
              <a:ext uri="{FF2B5EF4-FFF2-40B4-BE49-F238E27FC236}">
                <a16:creationId xmlns:a16="http://schemas.microsoft.com/office/drawing/2014/main" id="{941E79D5-6E1B-7DD8-73E9-0C98CA3FB49F}"/>
              </a:ext>
            </a:extLst>
          </p:cNvPr>
          <p:cNvSpPr txBox="1"/>
          <p:nvPr/>
        </p:nvSpPr>
        <p:spPr>
          <a:xfrm>
            <a:off x="9737530" y="1029018"/>
            <a:ext cx="2323194" cy="2169825"/>
          </a:xfrm>
          <a:prstGeom prst="rect">
            <a:avLst/>
          </a:prstGeom>
          <a:noFill/>
          <a:ln>
            <a:solidFill>
              <a:schemeClr val="tx1"/>
            </a:solidFill>
          </a:ln>
        </p:spPr>
        <p:txBody>
          <a:bodyPr wrap="square" rtlCol="0">
            <a:spAutoFit/>
          </a:bodyPr>
          <a:lstStyle/>
          <a:p>
            <a:pPr algn="l"/>
            <a:r>
              <a:rPr lang="en-GB" sz="1500" dirty="0">
                <a:latin typeface="Arial" panose="020B0604020202020204" pitchFamily="34" charset="0"/>
                <a:cs typeface="Arial" panose="020B0604020202020204" pitchFamily="34" charset="0"/>
              </a:rPr>
              <a:t>Here is an example of a sensory play activity I have set up for children. There are many different materials for children to explore with various development possibilities that children can independently meet. </a:t>
            </a:r>
            <a:endParaRPr lang="en-US" sz="15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826EBE58-8943-6624-7DE7-54243C257617}"/>
              </a:ext>
            </a:extLst>
          </p:cNvPr>
          <p:cNvSpPr txBox="1"/>
          <p:nvPr/>
        </p:nvSpPr>
        <p:spPr>
          <a:xfrm>
            <a:off x="5306340" y="4306463"/>
            <a:ext cx="2794446" cy="1708160"/>
          </a:xfrm>
          <a:prstGeom prst="rect">
            <a:avLst/>
          </a:prstGeom>
          <a:noFill/>
          <a:ln>
            <a:solidFill>
              <a:schemeClr val="tx1"/>
            </a:solidFill>
          </a:ln>
        </p:spPr>
        <p:txBody>
          <a:bodyPr wrap="square" rtlCol="0">
            <a:spAutoFit/>
          </a:bodyPr>
          <a:lstStyle/>
          <a:p>
            <a:pPr algn="l"/>
            <a:r>
              <a:rPr lang="en-GB" sz="1500" dirty="0">
                <a:latin typeface="Arial" panose="020B0604020202020204" pitchFamily="34" charset="0"/>
                <a:cs typeface="Arial" panose="020B0604020202020204" pitchFamily="34" charset="0"/>
              </a:rPr>
              <a:t>This is another sensory activity that I set up for children. It is jelly and mainly sea animals and some that don’t belong in the sea for children to spot. Children loved this and gained so much learning from it. </a:t>
            </a:r>
            <a:endParaRPr lang="en-US"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35773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CB0932-5400-4FA2-BBC5-7ADD91101477}"/>
              </a:ext>
            </a:extLst>
          </p:cNvPr>
          <p:cNvSpPr>
            <a:spLocks noGrp="1"/>
          </p:cNvSpPr>
          <p:nvPr>
            <p:ph idx="1"/>
          </p:nvPr>
        </p:nvSpPr>
        <p:spPr>
          <a:xfrm>
            <a:off x="276634" y="1458615"/>
            <a:ext cx="5819366" cy="4778218"/>
          </a:xfrm>
          <a:ln>
            <a:solidFill>
              <a:schemeClr val="tx1"/>
            </a:solidFill>
          </a:ln>
        </p:spPr>
        <p:txBody>
          <a:bodyPr>
            <a:normAutofit/>
          </a:bodyPr>
          <a:lstStyle/>
          <a:p>
            <a:pPr marL="0" indent="0">
              <a:buNone/>
            </a:pPr>
            <a:r>
              <a:rPr lang="en-GB" sz="1500" dirty="0">
                <a:latin typeface="Arial" panose="020B0604020202020204" pitchFamily="34" charset="0"/>
                <a:cs typeface="Arial" panose="020B0604020202020204" pitchFamily="34" charset="0"/>
              </a:rPr>
              <a:t>Another activity that can be done with children includes singing and story time. Doing songs and story tome teaches children listening skills and supports them to practice sitting ready for starting school. When signing and reding we should try be slow and clear as this has the most benefit for the children to learn and participate with us (Acres Field, No Date). In the first 1000 days we can introduce so may songs and stories to children including when they are in the womb.</a:t>
            </a:r>
          </a:p>
          <a:p>
            <a:pPr marL="0" indent="0">
              <a:buNone/>
            </a:pPr>
            <a:r>
              <a:rPr lang="en-GB" sz="1500" dirty="0">
                <a:latin typeface="Arial" panose="020B0604020202020204" pitchFamily="34" charset="0"/>
                <a:cs typeface="Arial" panose="020B0604020202020204" pitchFamily="34" charset="0"/>
              </a:rPr>
              <a:t>Physical - Children can gain coordination skills such as dancing to the songs and doing actions. </a:t>
            </a:r>
          </a:p>
          <a:p>
            <a:pPr marL="0" indent="0">
              <a:buNone/>
            </a:pPr>
            <a:r>
              <a:rPr lang="en-GB" sz="1500" dirty="0">
                <a:latin typeface="Arial" panose="020B0604020202020204" pitchFamily="34" charset="0"/>
                <a:cs typeface="Arial" panose="020B0604020202020204" pitchFamily="34" charset="0"/>
              </a:rPr>
              <a:t>Intellectual – Children can learn language and communication skills. We can introduce maths and phonics into songs and books to support children’s development. </a:t>
            </a:r>
          </a:p>
          <a:p>
            <a:pPr marL="0" indent="0">
              <a:buNone/>
            </a:pPr>
            <a:r>
              <a:rPr lang="en-GB" sz="1500" dirty="0">
                <a:latin typeface="Arial" panose="020B0604020202020204" pitchFamily="34" charset="0"/>
                <a:cs typeface="Arial" panose="020B0604020202020204" pitchFamily="34" charset="0"/>
              </a:rPr>
              <a:t>Emotional – Songs and rhymes can teach children all about emotions and can often make them feel happier. Songs and stories are great in the first 1000 days for children’s emotional regulation. </a:t>
            </a:r>
          </a:p>
          <a:p>
            <a:pPr marL="0" indent="0">
              <a:buNone/>
            </a:pPr>
            <a:r>
              <a:rPr lang="en-GB" sz="1500" dirty="0">
                <a:latin typeface="Arial" panose="020B0604020202020204" pitchFamily="34" charset="0"/>
                <a:cs typeface="Arial" panose="020B0604020202020204" pitchFamily="34" charset="0"/>
              </a:rPr>
              <a:t>Social – Children can learn to communicate and practice basic social skills as stories and rhymes are introduced to them. We can ask questions to encourage open communication. </a:t>
            </a:r>
            <a:endParaRPr lang="en-US" sz="15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F1BB2C0D-9C2F-02A5-11D6-168D2D7ADDB2}"/>
              </a:ext>
            </a:extLst>
          </p:cNvPr>
          <p:cNvSpPr txBox="1"/>
          <p:nvPr/>
        </p:nvSpPr>
        <p:spPr>
          <a:xfrm>
            <a:off x="0" y="0"/>
            <a:ext cx="2561627" cy="646331"/>
          </a:xfrm>
          <a:prstGeom prst="rect">
            <a:avLst/>
          </a:prstGeom>
          <a:noFill/>
        </p:spPr>
        <p:txBody>
          <a:bodyPr wrap="square" rtlCol="0">
            <a:spAutoFit/>
          </a:bodyPr>
          <a:lstStyle/>
          <a:p>
            <a:pPr algn="l"/>
            <a:r>
              <a:rPr lang="en-GB" sz="1200" dirty="0"/>
              <a:t>Hannah James (2501330)</a:t>
            </a:r>
          </a:p>
          <a:p>
            <a:pPr algn="l"/>
            <a:r>
              <a:rPr lang="en-GB" sz="1200" dirty="0"/>
              <a:t>Word Count: 2968</a:t>
            </a:r>
          </a:p>
          <a:p>
            <a:pPr algn="l"/>
            <a:r>
              <a:rPr lang="en-GB" sz="1200" dirty="0"/>
              <a:t>Module Code: ECEY4005</a:t>
            </a:r>
          </a:p>
        </p:txBody>
      </p:sp>
      <p:sp>
        <p:nvSpPr>
          <p:cNvPr id="7" name="TextBox 6">
            <a:extLst>
              <a:ext uri="{FF2B5EF4-FFF2-40B4-BE49-F238E27FC236}">
                <a16:creationId xmlns:a16="http://schemas.microsoft.com/office/drawing/2014/main" id="{5981A185-CB69-3FCC-98C6-9DB3FDBAF9A8}"/>
              </a:ext>
            </a:extLst>
          </p:cNvPr>
          <p:cNvSpPr txBox="1"/>
          <p:nvPr/>
        </p:nvSpPr>
        <p:spPr>
          <a:xfrm>
            <a:off x="11929450" y="6581001"/>
            <a:ext cx="262550" cy="276999"/>
          </a:xfrm>
          <a:prstGeom prst="rect">
            <a:avLst/>
          </a:prstGeom>
          <a:noFill/>
        </p:spPr>
        <p:txBody>
          <a:bodyPr wrap="square" rtlCol="0">
            <a:spAutoFit/>
          </a:bodyPr>
          <a:lstStyle/>
          <a:p>
            <a:pPr algn="l"/>
            <a:r>
              <a:rPr lang="en-GB" sz="1200" dirty="0"/>
              <a:t>9</a:t>
            </a:r>
          </a:p>
        </p:txBody>
      </p:sp>
      <p:sp>
        <p:nvSpPr>
          <p:cNvPr id="9" name="TextBox 8">
            <a:extLst>
              <a:ext uri="{FF2B5EF4-FFF2-40B4-BE49-F238E27FC236}">
                <a16:creationId xmlns:a16="http://schemas.microsoft.com/office/drawing/2014/main" id="{0FD33112-86FA-CB0A-858D-7BD80D2EC0DA}"/>
              </a:ext>
            </a:extLst>
          </p:cNvPr>
          <p:cNvSpPr txBox="1"/>
          <p:nvPr/>
        </p:nvSpPr>
        <p:spPr>
          <a:xfrm>
            <a:off x="4661907" y="621167"/>
            <a:ext cx="6104802" cy="584775"/>
          </a:xfrm>
          <a:prstGeom prst="rect">
            <a:avLst/>
          </a:prstGeom>
          <a:noFill/>
        </p:spPr>
        <p:txBody>
          <a:bodyPr wrap="square">
            <a:spAutoFit/>
          </a:bodyPr>
          <a:lstStyle/>
          <a:p>
            <a:r>
              <a:rPr lang="en-GB" sz="3200" u="sng" dirty="0">
                <a:latin typeface="Arial" panose="020B0604020202020204" pitchFamily="34" charset="0"/>
                <a:cs typeface="Arial" panose="020B0604020202020204" pitchFamily="34" charset="0"/>
              </a:rPr>
              <a:t>Activities</a:t>
            </a:r>
            <a:endParaRPr lang="en-US" sz="3200" dirty="0"/>
          </a:p>
        </p:txBody>
      </p:sp>
      <p:pic>
        <p:nvPicPr>
          <p:cNvPr id="2" name="Picture 1">
            <a:extLst>
              <a:ext uri="{FF2B5EF4-FFF2-40B4-BE49-F238E27FC236}">
                <a16:creationId xmlns:a16="http://schemas.microsoft.com/office/drawing/2014/main" id="{5F19BCF6-A87C-688E-6B7F-9CC327624B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56595" y="3710432"/>
            <a:ext cx="4959713" cy="2374529"/>
          </a:xfrm>
          <a:prstGeom prst="rect">
            <a:avLst/>
          </a:prstGeom>
        </p:spPr>
      </p:pic>
      <p:pic>
        <p:nvPicPr>
          <p:cNvPr id="4" name="Picture 3">
            <a:extLst>
              <a:ext uri="{FF2B5EF4-FFF2-40B4-BE49-F238E27FC236}">
                <a16:creationId xmlns:a16="http://schemas.microsoft.com/office/drawing/2014/main" id="{1B3D1E37-A874-C2EE-2B68-930834C1C4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56595" y="1458615"/>
            <a:ext cx="4959713" cy="1873620"/>
          </a:xfrm>
          <a:prstGeom prst="rect">
            <a:avLst/>
          </a:prstGeom>
        </p:spPr>
      </p:pic>
      <p:sp>
        <p:nvSpPr>
          <p:cNvPr id="6" name="TextBox 5">
            <a:extLst>
              <a:ext uri="{FF2B5EF4-FFF2-40B4-BE49-F238E27FC236}">
                <a16:creationId xmlns:a16="http://schemas.microsoft.com/office/drawing/2014/main" id="{5A7B3CF9-5933-829E-322C-730BDE60AC01}"/>
              </a:ext>
            </a:extLst>
          </p:cNvPr>
          <p:cNvSpPr txBox="1"/>
          <p:nvPr/>
        </p:nvSpPr>
        <p:spPr>
          <a:xfrm>
            <a:off x="10084051" y="3341100"/>
            <a:ext cx="1828800" cy="369332"/>
          </a:xfrm>
          <a:prstGeom prst="rect">
            <a:avLst/>
          </a:prstGeom>
          <a:noFill/>
        </p:spPr>
        <p:txBody>
          <a:bodyPr wrap="square" rtlCol="0">
            <a:spAutoFit/>
          </a:bodyPr>
          <a:lstStyle/>
          <a:p>
            <a:pPr algn="l"/>
            <a:r>
              <a:rPr lang="en-GB" dirty="0"/>
              <a:t>(EYB, 2026)</a:t>
            </a:r>
            <a:endParaRPr lang="en-US" dirty="0"/>
          </a:p>
        </p:txBody>
      </p:sp>
      <p:sp>
        <p:nvSpPr>
          <p:cNvPr id="8" name="TextBox 7">
            <a:extLst>
              <a:ext uri="{FF2B5EF4-FFF2-40B4-BE49-F238E27FC236}">
                <a16:creationId xmlns:a16="http://schemas.microsoft.com/office/drawing/2014/main" id="{7B83F01E-7014-2B26-8565-164C4F81CCAC}"/>
              </a:ext>
            </a:extLst>
          </p:cNvPr>
          <p:cNvSpPr txBox="1"/>
          <p:nvPr/>
        </p:nvSpPr>
        <p:spPr>
          <a:xfrm>
            <a:off x="9852309" y="6102628"/>
            <a:ext cx="1828800" cy="369332"/>
          </a:xfrm>
          <a:prstGeom prst="rect">
            <a:avLst/>
          </a:prstGeom>
          <a:noFill/>
        </p:spPr>
        <p:txBody>
          <a:bodyPr wrap="square" rtlCol="0">
            <a:spAutoFit/>
          </a:bodyPr>
          <a:lstStyle/>
          <a:p>
            <a:pPr algn="l"/>
            <a:r>
              <a:rPr lang="en-GB" dirty="0"/>
              <a:t>(Marsh, 2026)</a:t>
            </a:r>
            <a:endParaRPr lang="en-US" dirty="0"/>
          </a:p>
        </p:txBody>
      </p:sp>
    </p:spTree>
    <p:extLst>
      <p:ext uri="{BB962C8B-B14F-4D97-AF65-F5344CB8AC3E}">
        <p14:creationId xmlns:p14="http://schemas.microsoft.com/office/powerpoint/2010/main" val="33625610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49B8F96-F802-A11F-C2A9-37D529CE354F}"/>
              </a:ext>
            </a:extLst>
          </p:cNvPr>
          <p:cNvSpPr>
            <a:spLocks noGrp="1"/>
          </p:cNvSpPr>
          <p:nvPr>
            <p:ph idx="1"/>
          </p:nvPr>
        </p:nvSpPr>
        <p:spPr>
          <a:xfrm>
            <a:off x="289207" y="1156832"/>
            <a:ext cx="7280495" cy="5378003"/>
          </a:xfrm>
          <a:ln>
            <a:solidFill>
              <a:schemeClr val="tx1"/>
            </a:solidFill>
          </a:ln>
        </p:spPr>
        <p:txBody>
          <a:bodyPr>
            <a:normAutofit/>
          </a:bodyPr>
          <a:lstStyle/>
          <a:p>
            <a:pPr marL="0" indent="0">
              <a:buNone/>
            </a:pPr>
            <a:r>
              <a:rPr lang="en-GB" sz="1600" dirty="0">
                <a:latin typeface="Arial" panose="020B0604020202020204" pitchFamily="34" charset="0"/>
                <a:cs typeface="Arial" panose="020B0604020202020204" pitchFamily="34" charset="0"/>
              </a:rPr>
              <a:t>Sometimes practitioners don’t have to set anything  up and it can be something as simple as tummy time. Many people think that tummy time should begin when the baby is older, this is not true and tummy time can                                         be started as soon as the baby comes home                                                       from the hospital just giving the baby more                                                       support one example of tummy time from                                                             0-3 months includes; sliding one hand                                                      between the baby’s legs and one hand on                                                             the babies neck and head and hold the baby                                                 close to you (Pathways, 2024). On the right is a photo showing how you could hold the baby to practice tummy time. </a:t>
            </a:r>
          </a:p>
          <a:p>
            <a:pPr marL="0" indent="0">
              <a:buNone/>
            </a:pPr>
            <a:r>
              <a:rPr lang="en-GB" sz="1600" dirty="0">
                <a:latin typeface="Arial" panose="020B0604020202020204" pitchFamily="34" charset="0"/>
                <a:cs typeface="Arial" panose="020B0604020202020204" pitchFamily="34" charset="0"/>
              </a:rPr>
              <a:t>Physical – Tummy time help’s to strengthen muscles and growth development, it is also a great way to teach the child to start using their arms and legs to crawl. It also helps strengthen their neck and head (Pathways, 2024). </a:t>
            </a:r>
          </a:p>
          <a:p>
            <a:pPr marL="0" indent="0">
              <a:buNone/>
            </a:pPr>
            <a:r>
              <a:rPr lang="en-GB" sz="1600" dirty="0">
                <a:latin typeface="Arial" panose="020B0604020202020204" pitchFamily="34" charset="0"/>
                <a:cs typeface="Arial" panose="020B0604020202020204" pitchFamily="34" charset="0"/>
              </a:rPr>
              <a:t>Intellectual - Tummy time can positively impact babies coordination to understand surroundings (APCP, No Date). </a:t>
            </a:r>
          </a:p>
          <a:p>
            <a:pPr marL="0" indent="0">
              <a:buNone/>
            </a:pPr>
            <a:r>
              <a:rPr lang="en-GB" sz="1600" dirty="0">
                <a:latin typeface="Arial" panose="020B0604020202020204" pitchFamily="34" charset="0"/>
                <a:cs typeface="Arial" panose="020B0604020202020204" pitchFamily="34" charset="0"/>
              </a:rPr>
              <a:t>Emotional – Babies can learn to regulate their emotional and as they are likely to get frustrated when beginning to try and crawl, some babies might also find tummy time relaxing and it may be a regulation tool. </a:t>
            </a:r>
          </a:p>
          <a:p>
            <a:pPr marL="0" indent="0">
              <a:buNone/>
            </a:pPr>
            <a:r>
              <a:rPr lang="en-GB" sz="1600" dirty="0">
                <a:latin typeface="Arial" panose="020B0604020202020204" pitchFamily="34" charset="0"/>
                <a:cs typeface="Arial" panose="020B0604020202020204" pitchFamily="34" charset="0"/>
              </a:rPr>
              <a:t>Social – Tummy time is great for interacting with the baby and a great way to introduce others and toys to boost communication skills. </a:t>
            </a:r>
          </a:p>
        </p:txBody>
      </p:sp>
      <p:sp>
        <p:nvSpPr>
          <p:cNvPr id="5" name="TextBox 4">
            <a:extLst>
              <a:ext uri="{FF2B5EF4-FFF2-40B4-BE49-F238E27FC236}">
                <a16:creationId xmlns:a16="http://schemas.microsoft.com/office/drawing/2014/main" id="{578877B2-6DED-5909-7188-28F5808CD4A4}"/>
              </a:ext>
            </a:extLst>
          </p:cNvPr>
          <p:cNvSpPr txBox="1"/>
          <p:nvPr/>
        </p:nvSpPr>
        <p:spPr>
          <a:xfrm>
            <a:off x="0" y="0"/>
            <a:ext cx="2561627" cy="646331"/>
          </a:xfrm>
          <a:prstGeom prst="rect">
            <a:avLst/>
          </a:prstGeom>
          <a:noFill/>
        </p:spPr>
        <p:txBody>
          <a:bodyPr wrap="square" rtlCol="0">
            <a:spAutoFit/>
          </a:bodyPr>
          <a:lstStyle/>
          <a:p>
            <a:pPr algn="l"/>
            <a:r>
              <a:rPr lang="en-GB" sz="1200" dirty="0"/>
              <a:t>Hannah James (2501330)</a:t>
            </a:r>
          </a:p>
          <a:p>
            <a:pPr algn="l"/>
            <a:r>
              <a:rPr lang="en-GB" sz="1200" dirty="0"/>
              <a:t>Word Count: 2968</a:t>
            </a:r>
          </a:p>
          <a:p>
            <a:pPr algn="l"/>
            <a:r>
              <a:rPr lang="en-GB" sz="1200" dirty="0"/>
              <a:t>Module Code: ECEY4005</a:t>
            </a:r>
          </a:p>
        </p:txBody>
      </p:sp>
      <p:sp>
        <p:nvSpPr>
          <p:cNvPr id="7" name="TextBox 6">
            <a:extLst>
              <a:ext uri="{FF2B5EF4-FFF2-40B4-BE49-F238E27FC236}">
                <a16:creationId xmlns:a16="http://schemas.microsoft.com/office/drawing/2014/main" id="{00003EE2-32BF-EB08-9BD8-FA56F6A7D43F}"/>
              </a:ext>
            </a:extLst>
          </p:cNvPr>
          <p:cNvSpPr txBox="1"/>
          <p:nvPr/>
        </p:nvSpPr>
        <p:spPr>
          <a:xfrm>
            <a:off x="11894493" y="6581001"/>
            <a:ext cx="838200" cy="276999"/>
          </a:xfrm>
          <a:prstGeom prst="rect">
            <a:avLst/>
          </a:prstGeom>
          <a:noFill/>
        </p:spPr>
        <p:txBody>
          <a:bodyPr wrap="square" rtlCol="0">
            <a:spAutoFit/>
          </a:bodyPr>
          <a:lstStyle/>
          <a:p>
            <a:pPr algn="l"/>
            <a:r>
              <a:rPr lang="en-GB" sz="1200"/>
              <a:t>10</a:t>
            </a:r>
            <a:endParaRPr lang="en-GB" sz="1200" dirty="0"/>
          </a:p>
        </p:txBody>
      </p:sp>
      <p:pic>
        <p:nvPicPr>
          <p:cNvPr id="2" name="Picture 1">
            <a:extLst>
              <a:ext uri="{FF2B5EF4-FFF2-40B4-BE49-F238E27FC236}">
                <a16:creationId xmlns:a16="http://schemas.microsoft.com/office/drawing/2014/main" id="{9DF6E4AB-B4DE-3CE4-2D31-2CFCDDC9F65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76434" y="1869793"/>
            <a:ext cx="2766337" cy="1273771"/>
          </a:xfrm>
          <a:prstGeom prst="rect">
            <a:avLst/>
          </a:prstGeom>
        </p:spPr>
      </p:pic>
      <p:sp>
        <p:nvSpPr>
          <p:cNvPr id="9" name="TextBox 8">
            <a:extLst>
              <a:ext uri="{FF2B5EF4-FFF2-40B4-BE49-F238E27FC236}">
                <a16:creationId xmlns:a16="http://schemas.microsoft.com/office/drawing/2014/main" id="{3DAFFC12-11AA-A2EE-0761-783E7BC8C0F7}"/>
              </a:ext>
            </a:extLst>
          </p:cNvPr>
          <p:cNvSpPr txBox="1"/>
          <p:nvPr/>
        </p:nvSpPr>
        <p:spPr>
          <a:xfrm>
            <a:off x="5051708" y="323165"/>
            <a:ext cx="6104802" cy="584775"/>
          </a:xfrm>
          <a:prstGeom prst="rect">
            <a:avLst/>
          </a:prstGeom>
          <a:noFill/>
        </p:spPr>
        <p:txBody>
          <a:bodyPr wrap="square">
            <a:spAutoFit/>
          </a:bodyPr>
          <a:lstStyle/>
          <a:p>
            <a:r>
              <a:rPr lang="en-GB" sz="3200" u="sng" dirty="0">
                <a:latin typeface="Arial" panose="020B0604020202020204" pitchFamily="34" charset="0"/>
                <a:cs typeface="Arial" panose="020B0604020202020204" pitchFamily="34" charset="0"/>
              </a:rPr>
              <a:t>Activities</a:t>
            </a:r>
            <a:endParaRPr lang="en-US" sz="3200" dirty="0"/>
          </a:p>
        </p:txBody>
      </p:sp>
      <p:pic>
        <p:nvPicPr>
          <p:cNvPr id="4" name="Picture 3">
            <a:extLst>
              <a:ext uri="{FF2B5EF4-FFF2-40B4-BE49-F238E27FC236}">
                <a16:creationId xmlns:a16="http://schemas.microsoft.com/office/drawing/2014/main" id="{CD53518E-6B7F-DA5C-0493-CE3E6DC715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37766" y="1156832"/>
            <a:ext cx="4065027" cy="5119188"/>
          </a:xfrm>
          <a:prstGeom prst="rect">
            <a:avLst/>
          </a:prstGeom>
        </p:spPr>
      </p:pic>
      <p:sp>
        <p:nvSpPr>
          <p:cNvPr id="6" name="TextBox 5">
            <a:extLst>
              <a:ext uri="{FF2B5EF4-FFF2-40B4-BE49-F238E27FC236}">
                <a16:creationId xmlns:a16="http://schemas.microsoft.com/office/drawing/2014/main" id="{373A9A49-6BD6-9D08-A00A-113AB891483C}"/>
              </a:ext>
            </a:extLst>
          </p:cNvPr>
          <p:cNvSpPr txBox="1"/>
          <p:nvPr/>
        </p:nvSpPr>
        <p:spPr>
          <a:xfrm>
            <a:off x="9781021" y="6276020"/>
            <a:ext cx="2121772" cy="369332"/>
          </a:xfrm>
          <a:prstGeom prst="rect">
            <a:avLst/>
          </a:prstGeom>
          <a:noFill/>
        </p:spPr>
        <p:txBody>
          <a:bodyPr wrap="square" rtlCol="0">
            <a:spAutoFit/>
          </a:bodyPr>
          <a:lstStyle/>
          <a:p>
            <a:pPr algn="l"/>
            <a:r>
              <a:rPr lang="en-GB" dirty="0"/>
              <a:t>(</a:t>
            </a:r>
            <a:r>
              <a:rPr lang="en-GB" dirty="0" err="1"/>
              <a:t>Taf</a:t>
            </a:r>
            <a:r>
              <a:rPr lang="en-GB" dirty="0"/>
              <a:t> Toys, No Date)</a:t>
            </a:r>
            <a:endParaRPr lang="en-US" dirty="0"/>
          </a:p>
        </p:txBody>
      </p:sp>
    </p:spTree>
    <p:extLst>
      <p:ext uri="{BB962C8B-B14F-4D97-AF65-F5344CB8AC3E}">
        <p14:creationId xmlns:p14="http://schemas.microsoft.com/office/powerpoint/2010/main" val="18241024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F308D-3BBC-72B8-70A6-E611A9CBBB2A}"/>
              </a:ext>
            </a:extLst>
          </p:cNvPr>
          <p:cNvSpPr>
            <a:spLocks noGrp="1"/>
          </p:cNvSpPr>
          <p:nvPr>
            <p:ph type="title"/>
          </p:nvPr>
        </p:nvSpPr>
        <p:spPr>
          <a:xfrm>
            <a:off x="247210" y="-175568"/>
            <a:ext cx="10515600" cy="1325563"/>
          </a:xfrm>
        </p:spPr>
        <p:txBody>
          <a:bodyPr>
            <a:normAutofit/>
          </a:bodyPr>
          <a:lstStyle/>
          <a:p>
            <a:r>
              <a:rPr lang="en-GB" sz="3300" u="sng" dirty="0">
                <a:latin typeface="Arial" panose="020B0604020202020204" pitchFamily="34" charset="0"/>
                <a:cs typeface="Arial" panose="020B0604020202020204" pitchFamily="34" charset="0"/>
              </a:rPr>
              <a:t>Reference List</a:t>
            </a:r>
            <a:endParaRPr lang="en-US" sz="3300"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B3DC751-56DC-A88F-EBEB-EB8E99ADD4CC}"/>
              </a:ext>
            </a:extLst>
          </p:cNvPr>
          <p:cNvSpPr>
            <a:spLocks noGrp="1"/>
          </p:cNvSpPr>
          <p:nvPr>
            <p:ph idx="1"/>
          </p:nvPr>
        </p:nvSpPr>
        <p:spPr>
          <a:xfrm>
            <a:off x="247209" y="943068"/>
            <a:ext cx="11824077" cy="5784159"/>
          </a:xfrm>
        </p:spPr>
        <p:txBody>
          <a:bodyPr>
            <a:normAutofit fontScale="92500" lnSpcReduction="10000"/>
          </a:bodyPr>
          <a:lstStyle/>
          <a:p>
            <a:pPr marL="0" indent="0">
              <a:buNone/>
            </a:pPr>
            <a:r>
              <a:rPr lang="en-GB" sz="1500" dirty="0">
                <a:latin typeface="Arial" panose="020B0604020202020204" pitchFamily="34" charset="0"/>
                <a:cs typeface="Arial" panose="020B0604020202020204" pitchFamily="34" charset="0"/>
              </a:rPr>
              <a:t>ACES Aware. (2018) </a:t>
            </a:r>
            <a:r>
              <a:rPr lang="en-GB" sz="1500" i="1" dirty="0">
                <a:latin typeface="Arial" panose="020B0604020202020204" pitchFamily="34" charset="0"/>
                <a:cs typeface="Arial" panose="020B0604020202020204" pitchFamily="34" charset="0"/>
              </a:rPr>
              <a:t>What are ACES and Why Do They Matte</a:t>
            </a:r>
            <a:r>
              <a:rPr lang="en-GB" sz="1500" dirty="0">
                <a:latin typeface="Arial" panose="020B0604020202020204" pitchFamily="34" charset="0"/>
                <a:cs typeface="Arial" panose="020B0604020202020204" pitchFamily="34" charset="0"/>
              </a:rPr>
              <a:t>r. Available from: </a:t>
            </a:r>
            <a:r>
              <a:rPr lang="en-GB" sz="1500" dirty="0">
                <a:latin typeface="Arial" panose="020B0604020202020204" pitchFamily="34" charset="0"/>
                <a:cs typeface="Arial" panose="020B0604020202020204" pitchFamily="34" charset="0"/>
                <a:hlinkClick r:id="rId2"/>
              </a:rPr>
              <a:t>https://</a:t>
            </a:r>
            <a:r>
              <a:rPr lang="en-GB" sz="1500" dirty="0" err="1">
                <a:latin typeface="Arial" panose="020B0604020202020204" pitchFamily="34" charset="0"/>
                <a:cs typeface="Arial" panose="020B0604020202020204" pitchFamily="34" charset="0"/>
                <a:hlinkClick r:id="rId2"/>
              </a:rPr>
              <a:t>www.acesaware.org</a:t>
            </a:r>
            <a:r>
              <a:rPr lang="en-GB" sz="1500" dirty="0">
                <a:latin typeface="Arial" panose="020B0604020202020204" pitchFamily="34" charset="0"/>
                <a:cs typeface="Arial" panose="020B0604020202020204" pitchFamily="34" charset="0"/>
                <a:hlinkClick r:id="rId2"/>
              </a:rPr>
              <a:t>/</a:t>
            </a:r>
            <a:r>
              <a:rPr lang="en-GB" sz="1500" dirty="0" err="1">
                <a:latin typeface="Arial" panose="020B0604020202020204" pitchFamily="34" charset="0"/>
                <a:cs typeface="Arial" panose="020B0604020202020204" pitchFamily="34" charset="0"/>
                <a:hlinkClick r:id="rId2"/>
              </a:rPr>
              <a:t>wp-content</a:t>
            </a:r>
            <a:r>
              <a:rPr lang="en-GB" sz="1500" dirty="0">
                <a:latin typeface="Arial" panose="020B0604020202020204" pitchFamily="34" charset="0"/>
                <a:cs typeface="Arial" panose="020B0604020202020204" pitchFamily="34" charset="0"/>
                <a:hlinkClick r:id="rId2"/>
              </a:rPr>
              <a:t>/uploads/2019/12/1-What-are-ACEs-and-Why-Do-They-Matter-English.pdf</a:t>
            </a:r>
            <a:r>
              <a:rPr lang="en-GB" sz="1500" dirty="0">
                <a:latin typeface="Arial" panose="020B0604020202020204" pitchFamily="34" charset="0"/>
                <a:cs typeface="Arial" panose="020B0604020202020204" pitchFamily="34" charset="0"/>
              </a:rPr>
              <a:t> [Accessed: 8/01/2026]</a:t>
            </a:r>
          </a:p>
          <a:p>
            <a:pPr marL="0" indent="0">
              <a:buNone/>
            </a:pPr>
            <a:r>
              <a:rPr lang="en-GB" sz="1500" dirty="0">
                <a:latin typeface="Arial" panose="020B0604020202020204" pitchFamily="34" charset="0"/>
                <a:cs typeface="Arial" panose="020B0604020202020204" pitchFamily="34" charset="0"/>
              </a:rPr>
              <a:t>Access &amp; </a:t>
            </a:r>
            <a:r>
              <a:rPr lang="en-GB" sz="1500" dirty="0" err="1">
                <a:latin typeface="Arial" panose="020B0604020202020204" pitchFamily="34" charset="0"/>
                <a:cs typeface="Arial" panose="020B0604020202020204" pitchFamily="34" charset="0"/>
              </a:rPr>
              <a:t>Inlusion</a:t>
            </a:r>
            <a:r>
              <a:rPr lang="en-GB" sz="1500" dirty="0">
                <a:latin typeface="Arial" panose="020B0604020202020204" pitchFamily="34" charset="0"/>
                <a:cs typeface="Arial" panose="020B0604020202020204" pitchFamily="34" charset="0"/>
              </a:rPr>
              <a:t> Model. (No Date) Sensory Play: </a:t>
            </a:r>
            <a:r>
              <a:rPr lang="en-GB" sz="1500" i="1" dirty="0">
                <a:latin typeface="Arial" panose="020B0604020202020204" pitchFamily="34" charset="0"/>
                <a:cs typeface="Arial" panose="020B0604020202020204" pitchFamily="34" charset="0"/>
              </a:rPr>
              <a:t>Tip Sheet for Early Years Educators</a:t>
            </a:r>
            <a:r>
              <a:rPr lang="en-GB" sz="1500" dirty="0">
                <a:latin typeface="Arial" panose="020B0604020202020204" pitchFamily="34" charset="0"/>
                <a:cs typeface="Arial" panose="020B0604020202020204" pitchFamily="34" charset="0"/>
              </a:rPr>
              <a:t>. Available from: </a:t>
            </a:r>
            <a:r>
              <a:rPr lang="en-GB" sz="1500" dirty="0">
                <a:latin typeface="Arial" panose="020B0604020202020204" pitchFamily="34" charset="0"/>
                <a:cs typeface="Arial" panose="020B0604020202020204" pitchFamily="34" charset="0"/>
                <a:hlinkClick r:id="rId3"/>
              </a:rPr>
              <a:t>https://aim.gov.ie/app/uploads/2023/04/Sensory-Tip-Sheet-Final-1.pdf</a:t>
            </a:r>
            <a:r>
              <a:rPr lang="en-GB" sz="1500" dirty="0">
                <a:latin typeface="Arial" panose="020B0604020202020204" pitchFamily="34" charset="0"/>
                <a:cs typeface="Arial" panose="020B0604020202020204" pitchFamily="34" charset="0"/>
              </a:rPr>
              <a:t> [Accessed: 13/01/2026]</a:t>
            </a:r>
          </a:p>
          <a:p>
            <a:pPr marL="0" indent="0">
              <a:buNone/>
            </a:pPr>
            <a:r>
              <a:rPr lang="en-GB" sz="1500" dirty="0">
                <a:latin typeface="Arial" panose="020B0604020202020204" pitchFamily="34" charset="0"/>
                <a:cs typeface="Arial" panose="020B0604020202020204" pitchFamily="34" charset="0"/>
              </a:rPr>
              <a:t>Acres field. (No Date) </a:t>
            </a:r>
            <a:r>
              <a:rPr lang="en-GB" sz="1500" i="1" dirty="0">
                <a:latin typeface="Arial" panose="020B0604020202020204" pitchFamily="34" charset="0"/>
                <a:cs typeface="Arial" panose="020B0604020202020204" pitchFamily="34" charset="0"/>
              </a:rPr>
              <a:t>Importance of Songs and Rhymes in Early Years.</a:t>
            </a:r>
            <a:r>
              <a:rPr lang="en-GB" sz="1500" dirty="0">
                <a:latin typeface="Arial" panose="020B0604020202020204" pitchFamily="34" charset="0"/>
                <a:cs typeface="Arial" panose="020B0604020202020204" pitchFamily="34" charset="0"/>
              </a:rPr>
              <a:t> Available from: </a:t>
            </a:r>
            <a:r>
              <a:rPr lang="en-GB" sz="1500" dirty="0">
                <a:latin typeface="Arial" panose="020B0604020202020204" pitchFamily="34" charset="0"/>
                <a:cs typeface="Arial" panose="020B0604020202020204" pitchFamily="34" charset="0"/>
                <a:hlinkClick r:id="rId4"/>
              </a:rPr>
              <a:t>https://www.acresfield.cheshire.sch.uk/</a:t>
            </a:r>
            <a:r>
              <a:rPr lang="en-GB" sz="1500" dirty="0" err="1">
                <a:latin typeface="Arial" panose="020B0604020202020204" pitchFamily="34" charset="0"/>
                <a:cs typeface="Arial" panose="020B0604020202020204" pitchFamily="34" charset="0"/>
                <a:hlinkClick r:id="rId4"/>
              </a:rPr>
              <a:t>wp-content</a:t>
            </a:r>
            <a:r>
              <a:rPr lang="en-GB" sz="1500" dirty="0">
                <a:latin typeface="Arial" panose="020B0604020202020204" pitchFamily="34" charset="0"/>
                <a:cs typeface="Arial" panose="020B0604020202020204" pitchFamily="34" charset="0"/>
                <a:hlinkClick r:id="rId4"/>
              </a:rPr>
              <a:t>/uploads/2019/11/Importance-of-Songs-and-Rhyme.pdf</a:t>
            </a:r>
            <a:r>
              <a:rPr lang="en-GB" sz="1500" dirty="0">
                <a:latin typeface="Arial" panose="020B0604020202020204" pitchFamily="34" charset="0"/>
                <a:cs typeface="Arial" panose="020B0604020202020204" pitchFamily="34" charset="0"/>
              </a:rPr>
              <a:t> [Accessed: 15/01/2026]</a:t>
            </a:r>
          </a:p>
          <a:p>
            <a:pPr marL="0" indent="0">
              <a:buNone/>
            </a:pPr>
            <a:r>
              <a:rPr lang="en-GB" sz="1500" dirty="0" err="1">
                <a:latin typeface="Arial" panose="020B0604020202020204" pitchFamily="34" charset="0"/>
                <a:cs typeface="Arial" panose="020B0604020202020204" pitchFamily="34" charset="0"/>
              </a:rPr>
              <a:t>Aldingbourne</a:t>
            </a:r>
            <a:r>
              <a:rPr lang="en-GB" sz="1500" dirty="0">
                <a:latin typeface="Arial" panose="020B0604020202020204" pitchFamily="34" charset="0"/>
                <a:cs typeface="Arial" panose="020B0604020202020204" pitchFamily="34" charset="0"/>
              </a:rPr>
              <a:t> Trust. (No Date) </a:t>
            </a:r>
            <a:r>
              <a:rPr lang="en-GB" sz="1500" i="1" dirty="0">
                <a:latin typeface="Arial" panose="020B0604020202020204" pitchFamily="34" charset="0"/>
                <a:cs typeface="Arial" panose="020B0604020202020204" pitchFamily="34" charset="0"/>
              </a:rPr>
              <a:t>Exceptional Childcare. </a:t>
            </a:r>
            <a:r>
              <a:rPr lang="en-GB" sz="1500" dirty="0">
                <a:latin typeface="Arial" panose="020B0604020202020204" pitchFamily="34" charset="0"/>
                <a:cs typeface="Arial" panose="020B0604020202020204" pitchFamily="34" charset="0"/>
              </a:rPr>
              <a:t>Available from: </a:t>
            </a:r>
            <a:r>
              <a:rPr lang="en-GB" sz="1500" dirty="0">
                <a:latin typeface="Arial" panose="020B0604020202020204" pitchFamily="34" charset="0"/>
                <a:cs typeface="Arial" panose="020B0604020202020204" pitchFamily="34" charset="0"/>
                <a:hlinkClick r:id="rId5"/>
              </a:rPr>
              <a:t>https://</a:t>
            </a:r>
            <a:r>
              <a:rPr lang="en-GB" sz="1500" dirty="0" err="1">
                <a:latin typeface="Arial" panose="020B0604020202020204" pitchFamily="34" charset="0"/>
                <a:cs typeface="Arial" panose="020B0604020202020204" pitchFamily="34" charset="0"/>
                <a:hlinkClick r:id="rId5"/>
              </a:rPr>
              <a:t>www.aldingbournetrus</a:t>
            </a:r>
            <a:r>
              <a:rPr lang="en-GB" sz="1500" dirty="0">
                <a:latin typeface="Arial" panose="020B0604020202020204" pitchFamily="34" charset="0"/>
                <a:cs typeface="Arial" panose="020B0604020202020204" pitchFamily="34" charset="0"/>
                <a:hlinkClick r:id="rId5"/>
              </a:rPr>
              <a:t> t.org/</a:t>
            </a:r>
            <a:r>
              <a:rPr lang="en-GB" sz="1500" dirty="0" err="1">
                <a:latin typeface="Arial" panose="020B0604020202020204" pitchFamily="34" charset="0"/>
                <a:cs typeface="Arial" panose="020B0604020202020204" pitchFamily="34" charset="0"/>
                <a:hlinkClick r:id="rId5"/>
              </a:rPr>
              <a:t>uploa</a:t>
            </a:r>
            <a:r>
              <a:rPr lang="en-GB" sz="1500" dirty="0">
                <a:latin typeface="Arial" panose="020B0604020202020204" pitchFamily="34" charset="0"/>
                <a:cs typeface="Arial" panose="020B0604020202020204" pitchFamily="34" charset="0"/>
                <a:hlinkClick r:id="rId5"/>
              </a:rPr>
              <a:t> </a:t>
            </a:r>
            <a:r>
              <a:rPr lang="en-GB" sz="1500" dirty="0" err="1">
                <a:latin typeface="Arial" panose="020B0604020202020204" pitchFamily="34" charset="0"/>
                <a:cs typeface="Arial" panose="020B0604020202020204" pitchFamily="34" charset="0"/>
                <a:hlinkClick r:id="rId5"/>
              </a:rPr>
              <a:t>ds</a:t>
            </a:r>
            <a:r>
              <a:rPr lang="en-GB" sz="1500" dirty="0">
                <a:latin typeface="Arial" panose="020B0604020202020204" pitchFamily="34" charset="0"/>
                <a:cs typeface="Arial" panose="020B0604020202020204" pitchFamily="34" charset="0"/>
                <a:hlinkClick r:id="rId5"/>
              </a:rPr>
              <a:t>/1/1/5/2/1 15282047/seasons_brochure__4_.pdf</a:t>
            </a:r>
            <a:r>
              <a:rPr lang="en-GB" sz="1500" dirty="0">
                <a:latin typeface="Arial" panose="020B0604020202020204" pitchFamily="34" charset="0"/>
                <a:cs typeface="Arial" panose="020B0604020202020204" pitchFamily="34" charset="0"/>
              </a:rPr>
              <a:t> [Accessed: 2/01/2026]</a:t>
            </a:r>
          </a:p>
          <a:p>
            <a:pPr marL="0" indent="0">
              <a:buNone/>
            </a:pPr>
            <a:r>
              <a:rPr lang="en-GB" sz="1500" dirty="0" err="1">
                <a:latin typeface="Arial" panose="020B0604020202020204" pitchFamily="34" charset="0"/>
                <a:cs typeface="Arial" panose="020B0604020202020204" pitchFamily="34" charset="0"/>
              </a:rPr>
              <a:t>Alpeed</a:t>
            </a:r>
            <a:r>
              <a:rPr lang="en-GB" sz="1500" dirty="0">
                <a:latin typeface="Arial" panose="020B0604020202020204" pitchFamily="34" charset="0"/>
                <a:cs typeface="Arial" panose="020B0604020202020204" pitchFamily="34" charset="0"/>
              </a:rPr>
              <a:t>, E. (2026) </a:t>
            </a:r>
            <a:r>
              <a:rPr lang="en-GB" sz="1500" i="1" dirty="0">
                <a:latin typeface="Arial" panose="020B0604020202020204" pitchFamily="34" charset="0"/>
                <a:cs typeface="Arial" panose="020B0604020202020204" pitchFamily="34" charset="0"/>
              </a:rPr>
              <a:t>An Introduction to </a:t>
            </a:r>
            <a:r>
              <a:rPr lang="en-GB" sz="1500" i="1" dirty="0" err="1">
                <a:latin typeface="Arial" panose="020B0604020202020204" pitchFamily="34" charset="0"/>
                <a:cs typeface="Arial" panose="020B0604020202020204" pitchFamily="34" charset="0"/>
              </a:rPr>
              <a:t>Emmi</a:t>
            </a:r>
            <a:r>
              <a:rPr lang="en-GB" sz="1500" i="1" dirty="0">
                <a:latin typeface="Arial" panose="020B0604020202020204" pitchFamily="34" charset="0"/>
                <a:cs typeface="Arial" panose="020B0604020202020204" pitchFamily="34" charset="0"/>
              </a:rPr>
              <a:t> </a:t>
            </a:r>
            <a:r>
              <a:rPr lang="en-GB" sz="1500" i="1" dirty="0" err="1">
                <a:latin typeface="Arial" panose="020B0604020202020204" pitchFamily="34" charset="0"/>
                <a:cs typeface="Arial" panose="020B0604020202020204" pitchFamily="34" charset="0"/>
              </a:rPr>
              <a:t>Pikler</a:t>
            </a:r>
            <a:r>
              <a:rPr lang="en-GB" sz="1500" i="1" dirty="0">
                <a:latin typeface="Arial" panose="020B0604020202020204" pitchFamily="34" charset="0"/>
                <a:cs typeface="Arial" panose="020B0604020202020204" pitchFamily="34" charset="0"/>
              </a:rPr>
              <a:t>.</a:t>
            </a:r>
            <a:r>
              <a:rPr lang="en-GB" sz="1500" dirty="0">
                <a:latin typeface="Arial" panose="020B0604020202020204" pitchFamily="34" charset="0"/>
                <a:cs typeface="Arial" panose="020B0604020202020204" pitchFamily="34" charset="0"/>
              </a:rPr>
              <a:t> Available from: </a:t>
            </a:r>
            <a:r>
              <a:rPr lang="en-GB" sz="1500" dirty="0">
                <a:latin typeface="Arial" panose="020B0604020202020204" pitchFamily="34" charset="0"/>
                <a:cs typeface="Arial" panose="020B0604020202020204" pitchFamily="34" charset="0"/>
                <a:hlinkClick r:id="rId6"/>
              </a:rPr>
              <a:t>https://thevoiceofearlychildhood.com/</a:t>
            </a:r>
            <a:r>
              <a:rPr lang="en-GB" sz="1500" dirty="0" err="1">
                <a:latin typeface="Arial" panose="020B0604020202020204" pitchFamily="34" charset="0"/>
                <a:cs typeface="Arial" panose="020B0604020202020204" pitchFamily="34" charset="0"/>
                <a:hlinkClick r:id="rId6"/>
              </a:rPr>
              <a:t>an-introduction-to-emmi</a:t>
            </a:r>
            <a:r>
              <a:rPr lang="en-GB" sz="1500" dirty="0">
                <a:latin typeface="Arial" panose="020B0604020202020204" pitchFamily="34" charset="0"/>
                <a:cs typeface="Arial" panose="020B0604020202020204" pitchFamily="34" charset="0"/>
                <a:hlinkClick r:id="rId6"/>
              </a:rPr>
              <a:t>-</a:t>
            </a:r>
            <a:r>
              <a:rPr lang="en-GB" sz="1500" dirty="0" err="1">
                <a:latin typeface="Arial" panose="020B0604020202020204" pitchFamily="34" charset="0"/>
                <a:cs typeface="Arial" panose="020B0604020202020204" pitchFamily="34" charset="0"/>
                <a:hlinkClick r:id="rId6"/>
              </a:rPr>
              <a:t>pikler</a:t>
            </a:r>
            <a:r>
              <a:rPr lang="en-GB" sz="1500" dirty="0">
                <a:latin typeface="Arial" panose="020B0604020202020204" pitchFamily="34" charset="0"/>
                <a:cs typeface="Arial" panose="020B0604020202020204" pitchFamily="34" charset="0"/>
                <a:hlinkClick r:id="rId6"/>
              </a:rPr>
              <a:t>/</a:t>
            </a:r>
            <a:r>
              <a:rPr lang="en-GB" sz="1500" dirty="0">
                <a:latin typeface="Arial" panose="020B0604020202020204" pitchFamily="34" charset="0"/>
                <a:cs typeface="Arial" panose="020B0604020202020204" pitchFamily="34" charset="0"/>
              </a:rPr>
              <a:t> [Accessed: 2/01/2026]</a:t>
            </a:r>
          </a:p>
          <a:p>
            <a:pPr marL="0" indent="0">
              <a:buNone/>
            </a:pPr>
            <a:r>
              <a:rPr lang="en-GB" sz="1500" dirty="0">
                <a:latin typeface="Arial" panose="020B0604020202020204" pitchFamily="34" charset="0"/>
                <a:cs typeface="Arial" panose="020B0604020202020204" pitchFamily="34" charset="0"/>
              </a:rPr>
              <a:t>APCP. (No Date) </a:t>
            </a:r>
            <a:r>
              <a:rPr lang="en-GB" sz="1500" i="1" dirty="0">
                <a:latin typeface="Arial" panose="020B0604020202020204" pitchFamily="34" charset="0"/>
                <a:cs typeface="Arial" panose="020B0604020202020204" pitchFamily="34" charset="0"/>
              </a:rPr>
              <a:t>Tummy Time Ideas</a:t>
            </a:r>
            <a:r>
              <a:rPr lang="en-GB" sz="1500" dirty="0">
                <a:latin typeface="Arial" panose="020B0604020202020204" pitchFamily="34" charset="0"/>
                <a:cs typeface="Arial" panose="020B0604020202020204" pitchFamily="34" charset="0"/>
              </a:rPr>
              <a:t>. Available from: </a:t>
            </a:r>
            <a:r>
              <a:rPr lang="en-GB" sz="1500" dirty="0">
                <a:latin typeface="Arial" panose="020B0604020202020204" pitchFamily="34" charset="0"/>
                <a:cs typeface="Arial" panose="020B0604020202020204" pitchFamily="34" charset="0"/>
                <a:hlinkClick r:id="rId7"/>
              </a:rPr>
              <a:t>https://</a:t>
            </a:r>
            <a:r>
              <a:rPr lang="en-GB" sz="1500" dirty="0" err="1">
                <a:latin typeface="Arial" panose="020B0604020202020204" pitchFamily="34" charset="0"/>
                <a:cs typeface="Arial" panose="020B0604020202020204" pitchFamily="34" charset="0"/>
                <a:hlinkClick r:id="rId7"/>
              </a:rPr>
              <a:t>apcp.csp.org.uk</a:t>
            </a:r>
            <a:r>
              <a:rPr lang="en-GB" sz="1500" dirty="0">
                <a:latin typeface="Arial" panose="020B0604020202020204" pitchFamily="34" charset="0"/>
                <a:cs typeface="Arial" panose="020B0604020202020204" pitchFamily="34" charset="0"/>
                <a:hlinkClick r:id="rId7"/>
              </a:rPr>
              <a:t>/system/files/documents/2024-08/APCP%20-%20Tummy%20time%20V3%20%28469%29%20May%20Approved%20NN%202024.pdf</a:t>
            </a:r>
            <a:r>
              <a:rPr lang="en-GB" sz="1500" dirty="0">
                <a:latin typeface="Arial" panose="020B0604020202020204" pitchFamily="34" charset="0"/>
                <a:cs typeface="Arial" panose="020B0604020202020204" pitchFamily="34" charset="0"/>
              </a:rPr>
              <a:t> [Accessed: 15/01/2026]</a:t>
            </a:r>
          </a:p>
          <a:p>
            <a:pPr marL="0" indent="0">
              <a:buNone/>
            </a:pPr>
            <a:r>
              <a:rPr lang="en-GB" sz="1500" dirty="0">
                <a:latin typeface="Arial" panose="020B0604020202020204" pitchFamily="34" charset="0"/>
                <a:cs typeface="Arial" panose="020B0604020202020204" pitchFamily="34" charset="0"/>
              </a:rPr>
              <a:t>Asquith, S. (2021) Parent Partnership: </a:t>
            </a:r>
            <a:r>
              <a:rPr lang="en-GB" sz="1500" i="1" dirty="0">
                <a:latin typeface="Arial" panose="020B0604020202020204" pitchFamily="34" charset="0"/>
                <a:cs typeface="Arial" panose="020B0604020202020204" pitchFamily="34" charset="0"/>
              </a:rPr>
              <a:t>Breaking Down Development Matters.</a:t>
            </a:r>
            <a:r>
              <a:rPr lang="en-GB" sz="1500" dirty="0">
                <a:latin typeface="Arial" panose="020B0604020202020204" pitchFamily="34" charset="0"/>
                <a:cs typeface="Arial" panose="020B0604020202020204" pitchFamily="34" charset="0"/>
              </a:rPr>
              <a:t> Available from: </a:t>
            </a:r>
            <a:r>
              <a:rPr lang="en-GB" sz="1500" dirty="0">
                <a:latin typeface="Arial" panose="020B0604020202020204" pitchFamily="34" charset="0"/>
                <a:cs typeface="Arial" panose="020B0604020202020204" pitchFamily="34" charset="0"/>
                <a:hlinkClick r:id="rId8"/>
              </a:rPr>
              <a:t>https://</a:t>
            </a:r>
            <a:r>
              <a:rPr lang="en-GB" sz="1500" dirty="0" err="1">
                <a:latin typeface="Arial" panose="020B0604020202020204" pitchFamily="34" charset="0"/>
                <a:cs typeface="Arial" panose="020B0604020202020204" pitchFamily="34" charset="0"/>
                <a:hlinkClick r:id="rId8"/>
              </a:rPr>
              <a:t>www.famly.co</a:t>
            </a:r>
            <a:r>
              <a:rPr lang="en-GB" sz="1500" dirty="0">
                <a:latin typeface="Arial" panose="020B0604020202020204" pitchFamily="34" charset="0"/>
                <a:cs typeface="Arial" panose="020B0604020202020204" pitchFamily="34" charset="0"/>
                <a:hlinkClick r:id="rId8"/>
              </a:rPr>
              <a:t>/blog/parent-partnerships-development-matters</a:t>
            </a:r>
            <a:r>
              <a:rPr lang="en-GB" sz="1500" dirty="0">
                <a:latin typeface="Arial" panose="020B0604020202020204" pitchFamily="34" charset="0"/>
                <a:cs typeface="Arial" panose="020B0604020202020204" pitchFamily="34" charset="0"/>
              </a:rPr>
              <a:t> [Accessed: 13/01/2026]</a:t>
            </a:r>
          </a:p>
          <a:p>
            <a:pPr marL="0" indent="0">
              <a:buNone/>
            </a:pPr>
            <a:r>
              <a:rPr lang="en-GB" sz="1500" dirty="0" err="1">
                <a:latin typeface="Arial" panose="020B0604020202020204" pitchFamily="34" charset="0"/>
                <a:cs typeface="Arial" panose="020B0604020202020204" pitchFamily="34" charset="0"/>
              </a:rPr>
              <a:t>Belza</a:t>
            </a:r>
            <a:r>
              <a:rPr lang="en-GB" sz="1500" dirty="0">
                <a:latin typeface="Arial" panose="020B0604020202020204" pitchFamily="34" charset="0"/>
                <a:cs typeface="Arial" panose="020B0604020202020204" pitchFamily="34" charset="0"/>
              </a:rPr>
              <a:t>, H., </a:t>
            </a:r>
            <a:r>
              <a:rPr lang="en-GB" sz="1500" dirty="0" err="1">
                <a:latin typeface="Arial" panose="020B0604020202020204" pitchFamily="34" charset="0"/>
                <a:cs typeface="Arial" panose="020B0604020202020204" pitchFamily="34" charset="0"/>
              </a:rPr>
              <a:t>Herran</a:t>
            </a:r>
            <a:r>
              <a:rPr lang="en-GB" sz="1500" dirty="0">
                <a:latin typeface="Arial" panose="020B0604020202020204" pitchFamily="34" charset="0"/>
                <a:cs typeface="Arial" panose="020B0604020202020204" pitchFamily="34" charset="0"/>
              </a:rPr>
              <a:t>, E &amp; </a:t>
            </a:r>
            <a:r>
              <a:rPr lang="en-GB" sz="1500" dirty="0" err="1">
                <a:latin typeface="Arial" panose="020B0604020202020204" pitchFamily="34" charset="0"/>
                <a:cs typeface="Arial" panose="020B0604020202020204" pitchFamily="34" charset="0"/>
              </a:rPr>
              <a:t>Auguera</a:t>
            </a:r>
            <a:r>
              <a:rPr lang="en-GB" sz="1500" dirty="0">
                <a:latin typeface="Arial" panose="020B0604020202020204" pitchFamily="34" charset="0"/>
                <a:cs typeface="Arial" panose="020B0604020202020204" pitchFamily="34" charset="0"/>
              </a:rPr>
              <a:t>, T. (2023) Keys to Responsive Feeding in Early Education: </a:t>
            </a:r>
            <a:r>
              <a:rPr lang="en-GB" sz="1500" i="1" dirty="0">
                <a:latin typeface="Arial" panose="020B0604020202020204" pitchFamily="34" charset="0"/>
                <a:cs typeface="Arial" panose="020B0604020202020204" pitchFamily="34" charset="0"/>
              </a:rPr>
              <a:t>Systematic Observation of </a:t>
            </a:r>
            <a:r>
              <a:rPr lang="en-GB" sz="1500" i="1" dirty="0" err="1">
                <a:latin typeface="Arial" panose="020B0604020202020204" pitchFamily="34" charset="0"/>
                <a:cs typeface="Arial" panose="020B0604020202020204" pitchFamily="34" charset="0"/>
              </a:rPr>
              <a:t>Pikler-Loczy’s</a:t>
            </a:r>
            <a:r>
              <a:rPr lang="en-GB" sz="1500" i="1" dirty="0">
                <a:latin typeface="Arial" panose="020B0604020202020204" pitchFamily="34" charset="0"/>
                <a:cs typeface="Arial" panose="020B0604020202020204" pitchFamily="34" charset="0"/>
              </a:rPr>
              <a:t> Educators During Breakfast Time.</a:t>
            </a:r>
            <a:r>
              <a:rPr lang="en-GB" sz="1500" dirty="0">
                <a:latin typeface="Arial" panose="020B0604020202020204" pitchFamily="34" charset="0"/>
                <a:cs typeface="Arial" panose="020B0604020202020204" pitchFamily="34" charset="0"/>
              </a:rPr>
              <a:t> </a:t>
            </a:r>
            <a:r>
              <a:rPr lang="en-GB" sz="1500" b="0" i="0" dirty="0">
                <a:solidFill>
                  <a:srgbClr val="000000"/>
                </a:solidFill>
                <a:effectLst/>
                <a:latin typeface="Arial" panose="020B0604020202020204" pitchFamily="34" charset="0"/>
                <a:cs typeface="Arial" panose="020B0604020202020204" pitchFamily="34" charset="0"/>
                <a:hlinkClick r:id="rId9"/>
              </a:rPr>
              <a:t>https://</a:t>
            </a:r>
            <a:r>
              <a:rPr lang="en-GB" sz="1500" b="0" i="0" dirty="0" err="1">
                <a:solidFill>
                  <a:srgbClr val="000000"/>
                </a:solidFill>
                <a:effectLst/>
                <a:latin typeface="Arial" panose="020B0604020202020204" pitchFamily="34" charset="0"/>
                <a:cs typeface="Arial" panose="020B0604020202020204" pitchFamily="34" charset="0"/>
                <a:hlinkClick r:id="rId9"/>
              </a:rPr>
              <a:t>doi.org</a:t>
            </a:r>
            <a:r>
              <a:rPr lang="en-GB" sz="1500" b="0" i="0" dirty="0">
                <a:solidFill>
                  <a:srgbClr val="000000"/>
                </a:solidFill>
                <a:effectLst/>
                <a:latin typeface="Arial" panose="020B0604020202020204" pitchFamily="34" charset="0"/>
                <a:cs typeface="Arial" panose="020B0604020202020204" pitchFamily="34" charset="0"/>
                <a:hlinkClick r:id="rId9"/>
              </a:rPr>
              <a:t>/10.1007/s13158-023-00366-x</a:t>
            </a:r>
            <a:endParaRPr lang="en-GB" sz="1500" b="0" i="0" dirty="0">
              <a:solidFill>
                <a:srgbClr val="000000"/>
              </a:solidFill>
              <a:effectLst/>
              <a:latin typeface="Arial" panose="020B0604020202020204" pitchFamily="34" charset="0"/>
              <a:cs typeface="Arial" panose="020B0604020202020204" pitchFamily="34" charset="0"/>
            </a:endParaRPr>
          </a:p>
          <a:p>
            <a:pPr marL="0" indent="0">
              <a:buNone/>
            </a:pPr>
            <a:r>
              <a:rPr lang="en-GB" sz="1500" dirty="0" err="1">
                <a:latin typeface="Arial" panose="020B0604020202020204" pitchFamily="34" charset="0"/>
                <a:cs typeface="Arial" panose="020B0604020202020204" pitchFamily="34" charset="0"/>
              </a:rPr>
              <a:t>Brethton</a:t>
            </a:r>
            <a:r>
              <a:rPr lang="en-GB" sz="1500" dirty="0">
                <a:latin typeface="Arial" panose="020B0604020202020204" pitchFamily="34" charset="0"/>
                <a:cs typeface="Arial" panose="020B0604020202020204" pitchFamily="34" charset="0"/>
              </a:rPr>
              <a:t>, I, (1992) The </a:t>
            </a:r>
            <a:r>
              <a:rPr lang="en-GB" sz="1500" dirty="0" err="1">
                <a:latin typeface="Arial" panose="020B0604020202020204" pitchFamily="34" charset="0"/>
                <a:cs typeface="Arial" panose="020B0604020202020204" pitchFamily="34" charset="0"/>
              </a:rPr>
              <a:t>Orgins</a:t>
            </a:r>
            <a:r>
              <a:rPr lang="en-GB" sz="1500" dirty="0">
                <a:latin typeface="Arial" panose="020B0604020202020204" pitchFamily="34" charset="0"/>
                <a:cs typeface="Arial" panose="020B0604020202020204" pitchFamily="34" charset="0"/>
              </a:rPr>
              <a:t> of </a:t>
            </a:r>
            <a:r>
              <a:rPr lang="en-GB" sz="1500" dirty="0" err="1">
                <a:latin typeface="Arial" panose="020B0604020202020204" pitchFamily="34" charset="0"/>
                <a:cs typeface="Arial" panose="020B0604020202020204" pitchFamily="34" charset="0"/>
              </a:rPr>
              <a:t>Attachement</a:t>
            </a:r>
            <a:r>
              <a:rPr lang="en-GB" sz="1500" dirty="0">
                <a:latin typeface="Arial" panose="020B0604020202020204" pitchFamily="34" charset="0"/>
                <a:cs typeface="Arial" panose="020B0604020202020204" pitchFamily="34" charset="0"/>
              </a:rPr>
              <a:t> Theory: </a:t>
            </a:r>
            <a:r>
              <a:rPr lang="en-GB" sz="1500" i="1" dirty="0">
                <a:latin typeface="Arial" panose="020B0604020202020204" pitchFamily="34" charset="0"/>
                <a:cs typeface="Arial" panose="020B0604020202020204" pitchFamily="34" charset="0"/>
              </a:rPr>
              <a:t>John </a:t>
            </a:r>
            <a:r>
              <a:rPr lang="en-GB" sz="1500" i="1" dirty="0" err="1">
                <a:latin typeface="Arial" panose="020B0604020202020204" pitchFamily="34" charset="0"/>
                <a:cs typeface="Arial" panose="020B0604020202020204" pitchFamily="34" charset="0"/>
              </a:rPr>
              <a:t>Bowlby</a:t>
            </a:r>
            <a:r>
              <a:rPr lang="en-GB" sz="1500" i="1" dirty="0">
                <a:latin typeface="Arial" panose="020B0604020202020204" pitchFamily="34" charset="0"/>
                <a:cs typeface="Arial" panose="020B0604020202020204" pitchFamily="34" charset="0"/>
              </a:rPr>
              <a:t> and Mary Ainsworth. </a:t>
            </a:r>
            <a:r>
              <a:rPr lang="en-GB" sz="1500" dirty="0">
                <a:latin typeface="Arial" panose="020B0604020202020204" pitchFamily="34" charset="0"/>
                <a:cs typeface="Arial" panose="020B0604020202020204" pitchFamily="34" charset="0"/>
              </a:rPr>
              <a:t>Vol 28. American Psychological Association Inc. Available from: </a:t>
            </a:r>
            <a:r>
              <a:rPr lang="en-GB" sz="1500" dirty="0">
                <a:latin typeface="Arial" panose="020B0604020202020204" pitchFamily="34" charset="0"/>
                <a:cs typeface="Arial" panose="020B0604020202020204" pitchFamily="34" charset="0"/>
                <a:hlinkClick r:id="rId10"/>
              </a:rPr>
              <a:t>https://psychology.psy.sunysb.edu/attachment/online/</a:t>
            </a:r>
            <a:r>
              <a:rPr lang="en-GB" sz="1500" dirty="0" err="1">
                <a:latin typeface="Arial" panose="020B0604020202020204" pitchFamily="34" charset="0"/>
                <a:cs typeface="Arial" panose="020B0604020202020204" pitchFamily="34" charset="0"/>
                <a:hlinkClick r:id="rId10"/>
              </a:rPr>
              <a:t>inge_origins</a:t>
            </a:r>
            <a:r>
              <a:rPr lang="en-GB" sz="1500" dirty="0">
                <a:latin typeface="Arial" panose="020B0604020202020204" pitchFamily="34" charset="0"/>
                <a:cs typeface="Arial" panose="020B0604020202020204" pitchFamily="34" charset="0"/>
                <a:hlinkClick r:id="rId10"/>
              </a:rPr>
              <a:t>%20DP1992.pdf</a:t>
            </a:r>
            <a:r>
              <a:rPr lang="en-GB" sz="1500" dirty="0">
                <a:latin typeface="Arial" panose="020B0604020202020204" pitchFamily="34" charset="0"/>
                <a:cs typeface="Arial" panose="020B0604020202020204" pitchFamily="34" charset="0"/>
              </a:rPr>
              <a:t> [Accessed: 6/01/2026]</a:t>
            </a:r>
          </a:p>
          <a:p>
            <a:pPr marL="0" indent="0">
              <a:buNone/>
            </a:pPr>
            <a:r>
              <a:rPr lang="en-GB" sz="1500" dirty="0">
                <a:latin typeface="Arial" panose="020B0604020202020204" pitchFamily="34" charset="0"/>
                <a:cs typeface="Arial" panose="020B0604020202020204" pitchFamily="34" charset="0"/>
              </a:rPr>
              <a:t>Brodie, K. (2018) The Holistic Care and Development of Children from Three to Birth:</a:t>
            </a:r>
            <a:r>
              <a:rPr lang="en-GB" sz="1500" i="1" dirty="0">
                <a:latin typeface="Arial" panose="020B0604020202020204" pitchFamily="34" charset="0"/>
                <a:cs typeface="Arial" panose="020B0604020202020204" pitchFamily="34" charset="0"/>
              </a:rPr>
              <a:t> An Essential Guide for Students and </a:t>
            </a:r>
            <a:r>
              <a:rPr lang="en-GB" sz="1500" i="1" dirty="0" err="1">
                <a:latin typeface="Arial" panose="020B0604020202020204" pitchFamily="34" charset="0"/>
                <a:cs typeface="Arial" panose="020B0604020202020204" pitchFamily="34" charset="0"/>
              </a:rPr>
              <a:t>Practitoners</a:t>
            </a:r>
            <a:r>
              <a:rPr lang="en-GB" sz="1500" dirty="0">
                <a:latin typeface="Arial" panose="020B0604020202020204" pitchFamily="34" charset="0"/>
                <a:cs typeface="Arial" panose="020B0604020202020204" pitchFamily="34" charset="0"/>
              </a:rPr>
              <a:t>. Routledge; OX14 ORN. </a:t>
            </a:r>
            <a:r>
              <a:rPr lang="en-GB" sz="1500" b="0" i="0" u="none" strike="noStrike" dirty="0">
                <a:effectLst/>
                <a:latin typeface="Arial" panose="020B0604020202020204" pitchFamily="34" charset="0"/>
                <a:cs typeface="Arial" panose="020B0604020202020204" pitchFamily="34" charset="0"/>
              </a:rPr>
              <a:t>ISBN: 978-1-138-21103</a:t>
            </a:r>
            <a:endParaRPr lang="en-GB" sz="1500" dirty="0">
              <a:latin typeface="Arial" panose="020B0604020202020204" pitchFamily="34" charset="0"/>
              <a:cs typeface="Arial" panose="020B0604020202020204" pitchFamily="34" charset="0"/>
            </a:endParaRPr>
          </a:p>
          <a:p>
            <a:pPr marL="0" indent="0">
              <a:buNone/>
            </a:pPr>
            <a:r>
              <a:rPr lang="en-GB" sz="1500" dirty="0">
                <a:latin typeface="Arial" panose="020B0604020202020204" pitchFamily="34" charset="0"/>
                <a:cs typeface="Arial" panose="020B0604020202020204" pitchFamily="34" charset="0"/>
              </a:rPr>
              <a:t>BPSU. (No Date) </a:t>
            </a:r>
            <a:r>
              <a:rPr lang="en-GB" sz="1500" i="1" dirty="0" err="1">
                <a:latin typeface="Arial" panose="020B0604020202020204" pitchFamily="34" charset="0"/>
                <a:cs typeface="Arial" panose="020B0604020202020204" pitchFamily="34" charset="0"/>
              </a:rPr>
              <a:t>Fetal</a:t>
            </a:r>
            <a:r>
              <a:rPr lang="en-GB" sz="1500" i="1" dirty="0">
                <a:latin typeface="Arial" panose="020B0604020202020204" pitchFamily="34" charset="0"/>
                <a:cs typeface="Arial" panose="020B0604020202020204" pitchFamily="34" charset="0"/>
              </a:rPr>
              <a:t> Alcohol Syndrome.</a:t>
            </a:r>
            <a:r>
              <a:rPr lang="en-GB" sz="1500" dirty="0">
                <a:latin typeface="Arial" panose="020B0604020202020204" pitchFamily="34" charset="0"/>
                <a:cs typeface="Arial" panose="020B0604020202020204" pitchFamily="34" charset="0"/>
              </a:rPr>
              <a:t> Available from: </a:t>
            </a:r>
            <a:r>
              <a:rPr lang="en-GB" sz="1500" dirty="0">
                <a:latin typeface="Arial" panose="020B0604020202020204" pitchFamily="34" charset="0"/>
                <a:cs typeface="Arial" panose="020B0604020202020204" pitchFamily="34" charset="0"/>
                <a:hlinkClick r:id="rId11"/>
              </a:rPr>
              <a:t>https://</a:t>
            </a:r>
            <a:r>
              <a:rPr lang="en-GB" sz="1500" dirty="0" err="1">
                <a:latin typeface="Arial" panose="020B0604020202020204" pitchFamily="34" charset="0"/>
                <a:cs typeface="Arial" panose="020B0604020202020204" pitchFamily="34" charset="0"/>
                <a:hlinkClick r:id="rId11"/>
              </a:rPr>
              <a:t>www.rcpch.ac.uk</a:t>
            </a:r>
            <a:r>
              <a:rPr lang="en-GB" sz="1500" dirty="0">
                <a:latin typeface="Arial" panose="020B0604020202020204" pitchFamily="34" charset="0"/>
                <a:cs typeface="Arial" panose="020B0604020202020204" pitchFamily="34" charset="0"/>
                <a:hlinkClick r:id="rId11"/>
              </a:rPr>
              <a:t>/sites/default/files/2018-10/</a:t>
            </a:r>
            <a:r>
              <a:rPr lang="en-GB" sz="1500" dirty="0" err="1">
                <a:latin typeface="Arial" panose="020B0604020202020204" pitchFamily="34" charset="0"/>
                <a:cs typeface="Arial" panose="020B0604020202020204" pitchFamily="34" charset="0"/>
                <a:hlinkClick r:id="rId11"/>
              </a:rPr>
              <a:t>pil_fas_23102018.pdf</a:t>
            </a:r>
            <a:r>
              <a:rPr lang="en-GB" sz="1500" dirty="0">
                <a:latin typeface="Arial" panose="020B0604020202020204" pitchFamily="34" charset="0"/>
                <a:cs typeface="Arial" panose="020B0604020202020204" pitchFamily="34" charset="0"/>
              </a:rPr>
              <a:t> [Accessed: 8/01/2026]</a:t>
            </a:r>
          </a:p>
          <a:p>
            <a:pPr marL="0" indent="0">
              <a:buNone/>
            </a:pPr>
            <a:r>
              <a:rPr lang="en-GB" sz="1500" dirty="0" err="1">
                <a:latin typeface="Arial" panose="020B0604020202020204" pitchFamily="34" charset="0"/>
                <a:cs typeface="Arial" panose="020B0604020202020204" pitchFamily="34" charset="0"/>
              </a:rPr>
              <a:t>Bronfrenbrenner</a:t>
            </a:r>
            <a:r>
              <a:rPr lang="en-GB" sz="1500" dirty="0">
                <a:latin typeface="Arial" panose="020B0604020202020204" pitchFamily="34" charset="0"/>
                <a:cs typeface="Arial" panose="020B0604020202020204" pitchFamily="34" charset="0"/>
              </a:rPr>
              <a:t>, U. (1994) Ecological Models of Human Development: </a:t>
            </a:r>
            <a:r>
              <a:rPr lang="en-GB" sz="1500" i="1" dirty="0">
                <a:latin typeface="Arial" panose="020B0604020202020204" pitchFamily="34" charset="0"/>
                <a:cs typeface="Arial" panose="020B0604020202020204" pitchFamily="34" charset="0"/>
              </a:rPr>
              <a:t>In International </a:t>
            </a:r>
            <a:r>
              <a:rPr lang="en-GB" sz="1500" i="1" dirty="0" err="1">
                <a:latin typeface="Arial" panose="020B0604020202020204" pitchFamily="34" charset="0"/>
                <a:cs typeface="Arial" panose="020B0604020202020204" pitchFamily="34" charset="0"/>
              </a:rPr>
              <a:t>Encloypedia</a:t>
            </a:r>
            <a:r>
              <a:rPr lang="en-GB" sz="1500" i="1" dirty="0">
                <a:latin typeface="Arial" panose="020B0604020202020204" pitchFamily="34" charset="0"/>
                <a:cs typeface="Arial" panose="020B0604020202020204" pitchFamily="34" charset="0"/>
              </a:rPr>
              <a:t> of Education</a:t>
            </a:r>
            <a:r>
              <a:rPr lang="en-GB" sz="1500" dirty="0">
                <a:latin typeface="Arial" panose="020B0604020202020204" pitchFamily="34" charset="0"/>
                <a:cs typeface="Arial" panose="020B0604020202020204" pitchFamily="34" charset="0"/>
              </a:rPr>
              <a:t>. Vol 3. 2</a:t>
            </a:r>
            <a:r>
              <a:rPr lang="en-GB" sz="1500" baseline="30000" dirty="0">
                <a:latin typeface="Arial" panose="020B0604020202020204" pitchFamily="34" charset="0"/>
                <a:cs typeface="Arial" panose="020B0604020202020204" pitchFamily="34" charset="0"/>
              </a:rPr>
              <a:t>nd</a:t>
            </a:r>
            <a:r>
              <a:rPr lang="en-GB" sz="1500" dirty="0">
                <a:latin typeface="Arial" panose="020B0604020202020204" pitchFamily="34" charset="0"/>
                <a:cs typeface="Arial" panose="020B0604020202020204" pitchFamily="34" charset="0"/>
              </a:rPr>
              <a:t> Ed. Oxford: Elsevier. </a:t>
            </a:r>
          </a:p>
          <a:p>
            <a:pPr marL="0" indent="0">
              <a:buNone/>
            </a:pPr>
            <a:endParaRPr lang="en-GB" sz="1500" dirty="0">
              <a:latin typeface="Arial" panose="020B0604020202020204" pitchFamily="34" charset="0"/>
              <a:cs typeface="Arial" panose="020B0604020202020204" pitchFamily="34" charset="0"/>
            </a:endParaRPr>
          </a:p>
          <a:p>
            <a:pPr marL="0" indent="0">
              <a:buNone/>
            </a:pPr>
            <a:endParaRPr lang="en-US" sz="1500" i="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F3595F8-789E-DA13-435E-ADB010DDDB34}"/>
              </a:ext>
            </a:extLst>
          </p:cNvPr>
          <p:cNvSpPr txBox="1"/>
          <p:nvPr/>
        </p:nvSpPr>
        <p:spPr>
          <a:xfrm>
            <a:off x="11929450" y="6581001"/>
            <a:ext cx="262550" cy="276999"/>
          </a:xfrm>
          <a:prstGeom prst="rect">
            <a:avLst/>
          </a:prstGeom>
          <a:noFill/>
        </p:spPr>
        <p:txBody>
          <a:bodyPr wrap="square" rtlCol="0">
            <a:spAutoFit/>
          </a:bodyPr>
          <a:lstStyle/>
          <a:p>
            <a:pPr algn="l"/>
            <a:r>
              <a:rPr lang="en-GB" sz="1200" dirty="0"/>
              <a:t>8</a:t>
            </a:r>
          </a:p>
        </p:txBody>
      </p:sp>
    </p:spTree>
    <p:extLst>
      <p:ext uri="{BB962C8B-B14F-4D97-AF65-F5344CB8AC3E}">
        <p14:creationId xmlns:p14="http://schemas.microsoft.com/office/powerpoint/2010/main" val="21375368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2CD6D4F1-B423-E321-102E-084D4C3CFDB5}"/>
              </a:ext>
            </a:extLst>
          </p:cNvPr>
          <p:cNvSpPr>
            <a:spLocks noGrp="1"/>
          </p:cNvSpPr>
          <p:nvPr/>
        </p:nvSpPr>
        <p:spPr>
          <a:xfrm>
            <a:off x="493666" y="217583"/>
            <a:ext cx="11824077" cy="578415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sz="1500" i="1" dirty="0">
              <a:latin typeface="Arial" panose="020B0604020202020204" pitchFamily="34" charset="0"/>
              <a:cs typeface="Arial" panose="020B0604020202020204" pitchFamily="34" charset="0"/>
            </a:endParaRPr>
          </a:p>
        </p:txBody>
      </p:sp>
      <p:sp>
        <p:nvSpPr>
          <p:cNvPr id="9" name="Content Placeholder 2">
            <a:extLst>
              <a:ext uri="{FF2B5EF4-FFF2-40B4-BE49-F238E27FC236}">
                <a16:creationId xmlns:a16="http://schemas.microsoft.com/office/drawing/2014/main" id="{8D41A2D3-3F5D-37A3-553F-25C2A16EC788}"/>
              </a:ext>
            </a:extLst>
          </p:cNvPr>
          <p:cNvSpPr>
            <a:spLocks noGrp="1"/>
          </p:cNvSpPr>
          <p:nvPr/>
        </p:nvSpPr>
        <p:spPr>
          <a:xfrm>
            <a:off x="183962" y="536921"/>
            <a:ext cx="11824077" cy="5784159"/>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500" dirty="0">
                <a:latin typeface="Arial" panose="020B0604020202020204" pitchFamily="34" charset="0"/>
                <a:cs typeface="Arial" panose="020B0604020202020204" pitchFamily="34" charset="0"/>
              </a:rPr>
              <a:t>Citrin, A., Anderson, S., Martinez, V., </a:t>
            </a:r>
            <a:r>
              <a:rPr lang="en-GB" sz="1500" dirty="0" err="1">
                <a:latin typeface="Arial" panose="020B0604020202020204" pitchFamily="34" charset="0"/>
                <a:cs typeface="Arial" panose="020B0604020202020204" pitchFamily="34" charset="0"/>
              </a:rPr>
              <a:t>Lawal</a:t>
            </a:r>
            <a:r>
              <a:rPr lang="en-GB" sz="1500" dirty="0">
                <a:latin typeface="Arial" panose="020B0604020202020204" pitchFamily="34" charset="0"/>
                <a:cs typeface="Arial" panose="020B0604020202020204" pitchFamily="34" charset="0"/>
              </a:rPr>
              <a:t>, N &amp; </a:t>
            </a:r>
            <a:r>
              <a:rPr lang="en-GB" sz="1500" dirty="0" err="1">
                <a:latin typeface="Arial" panose="020B0604020202020204" pitchFamily="34" charset="0"/>
                <a:cs typeface="Arial" panose="020B0604020202020204" pitchFamily="34" charset="0"/>
              </a:rPr>
              <a:t>Housyar</a:t>
            </a:r>
            <a:r>
              <a:rPr lang="en-GB" sz="1500" dirty="0">
                <a:latin typeface="Arial" panose="020B0604020202020204" pitchFamily="34" charset="0"/>
                <a:cs typeface="Arial" panose="020B0604020202020204" pitchFamily="34" charset="0"/>
              </a:rPr>
              <a:t>, S. (2021) Supporting the First 1000 Days of a Child’s Life: </a:t>
            </a:r>
            <a:r>
              <a:rPr lang="en-GB" sz="1500" i="1" dirty="0">
                <a:latin typeface="Arial" panose="020B0604020202020204" pitchFamily="34" charset="0"/>
                <a:cs typeface="Arial" panose="020B0604020202020204" pitchFamily="34" charset="0"/>
              </a:rPr>
              <a:t>An Anti-Racist Blueprint for </a:t>
            </a:r>
            <a:r>
              <a:rPr lang="en-GB" sz="1500" i="1" dirty="0" err="1">
                <a:latin typeface="Arial" panose="020B0604020202020204" pitchFamily="34" charset="0"/>
                <a:cs typeface="Arial" panose="020B0604020202020204" pitchFamily="34" charset="0"/>
              </a:rPr>
              <a:t>Ealry</a:t>
            </a:r>
            <a:r>
              <a:rPr lang="en-GB" sz="1500" i="1" dirty="0">
                <a:latin typeface="Arial" panose="020B0604020202020204" pitchFamily="34" charset="0"/>
                <a:cs typeface="Arial" panose="020B0604020202020204" pitchFamily="34" charset="0"/>
              </a:rPr>
              <a:t> Years Childhood Well-Being and Child Welfare Prevention.</a:t>
            </a:r>
            <a:r>
              <a:rPr lang="en-GB" sz="1500" dirty="0">
                <a:latin typeface="Arial" panose="020B0604020202020204" pitchFamily="34" charset="0"/>
                <a:cs typeface="Arial" panose="020B0604020202020204" pitchFamily="34" charset="0"/>
              </a:rPr>
              <a:t> Available from: </a:t>
            </a:r>
            <a:r>
              <a:rPr lang="en-GB" sz="1500" dirty="0">
                <a:latin typeface="Arial" panose="020B0604020202020204" pitchFamily="34" charset="0"/>
                <a:cs typeface="Arial" panose="020B0604020202020204" pitchFamily="34" charset="0"/>
                <a:hlinkClick r:id="rId2"/>
              </a:rPr>
              <a:t>https://</a:t>
            </a:r>
            <a:r>
              <a:rPr lang="en-GB" sz="1500" dirty="0" err="1">
                <a:latin typeface="Arial" panose="020B0604020202020204" pitchFamily="34" charset="0"/>
                <a:cs typeface="Arial" panose="020B0604020202020204" pitchFamily="34" charset="0"/>
                <a:hlinkClick r:id="rId2"/>
              </a:rPr>
              <a:t>cssp.org</a:t>
            </a:r>
            <a:r>
              <a:rPr lang="en-GB" sz="1500" dirty="0">
                <a:latin typeface="Arial" panose="020B0604020202020204" pitchFamily="34" charset="0"/>
                <a:cs typeface="Arial" panose="020B0604020202020204" pitchFamily="34" charset="0"/>
                <a:hlinkClick r:id="rId2"/>
              </a:rPr>
              <a:t>/</a:t>
            </a:r>
            <a:r>
              <a:rPr lang="en-GB" sz="1500" dirty="0" err="1">
                <a:latin typeface="Arial" panose="020B0604020202020204" pitchFamily="34" charset="0"/>
                <a:cs typeface="Arial" panose="020B0604020202020204" pitchFamily="34" charset="0"/>
                <a:hlinkClick r:id="rId2"/>
              </a:rPr>
              <a:t>wp-content</a:t>
            </a:r>
            <a:r>
              <a:rPr lang="en-GB" sz="1500" dirty="0">
                <a:latin typeface="Arial" panose="020B0604020202020204" pitchFamily="34" charset="0"/>
                <a:cs typeface="Arial" panose="020B0604020202020204" pitchFamily="34" charset="0"/>
                <a:hlinkClick r:id="rId2"/>
              </a:rPr>
              <a:t>/uploads/2025/03/Supporting-the-First-1000-Days-of-a-Childs-Life.pdf</a:t>
            </a:r>
            <a:r>
              <a:rPr lang="en-GB" sz="1500" dirty="0">
                <a:latin typeface="Arial" panose="020B0604020202020204" pitchFamily="34" charset="0"/>
                <a:cs typeface="Arial" panose="020B0604020202020204" pitchFamily="34" charset="0"/>
              </a:rPr>
              <a:t> [Accessed: 12/01/2026]</a:t>
            </a:r>
          </a:p>
          <a:p>
            <a:pPr marL="0" indent="0">
              <a:buNone/>
            </a:pPr>
            <a:r>
              <a:rPr lang="en-GB" sz="1500" dirty="0" err="1">
                <a:latin typeface="Arial" panose="020B0604020202020204" pitchFamily="34" charset="0"/>
                <a:cs typeface="Arial" panose="020B0604020202020204" pitchFamily="34" charset="0"/>
              </a:rPr>
              <a:t>Celinska</a:t>
            </a:r>
            <a:r>
              <a:rPr lang="en-GB" sz="1500" dirty="0">
                <a:latin typeface="Arial" panose="020B0604020202020204" pitchFamily="34" charset="0"/>
                <a:cs typeface="Arial" panose="020B0604020202020204" pitchFamily="34" charset="0"/>
              </a:rPr>
              <a:t>, A. (2026) </a:t>
            </a:r>
            <a:r>
              <a:rPr lang="en-GB" sz="1500" i="1" dirty="0">
                <a:latin typeface="Arial" panose="020B0604020202020204" pitchFamily="34" charset="0"/>
                <a:cs typeface="Arial" panose="020B0604020202020204" pitchFamily="34" charset="0"/>
              </a:rPr>
              <a:t>An Introduction to </a:t>
            </a:r>
            <a:r>
              <a:rPr lang="en-GB" sz="1500" i="1" dirty="0" err="1">
                <a:latin typeface="Arial" panose="020B0604020202020204" pitchFamily="34" charset="0"/>
                <a:cs typeface="Arial" panose="020B0604020202020204" pitchFamily="34" charset="0"/>
              </a:rPr>
              <a:t>Urie</a:t>
            </a:r>
            <a:r>
              <a:rPr lang="en-GB" sz="1500" i="1" dirty="0">
                <a:latin typeface="Arial" panose="020B0604020202020204" pitchFamily="34" charset="0"/>
                <a:cs typeface="Arial" panose="020B0604020202020204" pitchFamily="34" charset="0"/>
              </a:rPr>
              <a:t> </a:t>
            </a:r>
            <a:r>
              <a:rPr lang="en-GB" sz="1500" i="1" dirty="0" err="1">
                <a:latin typeface="Arial" panose="020B0604020202020204" pitchFamily="34" charset="0"/>
                <a:cs typeface="Arial" panose="020B0604020202020204" pitchFamily="34" charset="0"/>
              </a:rPr>
              <a:t>Bronfrenbrenner</a:t>
            </a:r>
            <a:r>
              <a:rPr lang="en-GB" sz="1500" i="1" dirty="0">
                <a:latin typeface="Arial" panose="020B0604020202020204" pitchFamily="34" charset="0"/>
                <a:cs typeface="Arial" panose="020B0604020202020204" pitchFamily="34" charset="0"/>
              </a:rPr>
              <a:t>.</a:t>
            </a:r>
            <a:r>
              <a:rPr lang="en-GB" sz="1500" dirty="0">
                <a:latin typeface="Arial" panose="020B0604020202020204" pitchFamily="34" charset="0"/>
                <a:cs typeface="Arial" panose="020B0604020202020204" pitchFamily="34" charset="0"/>
              </a:rPr>
              <a:t> Available from: </a:t>
            </a:r>
            <a:r>
              <a:rPr lang="en-GB" sz="1500" dirty="0">
                <a:latin typeface="Arial" panose="020B0604020202020204" pitchFamily="34" charset="0"/>
                <a:cs typeface="Arial" panose="020B0604020202020204" pitchFamily="34" charset="0"/>
                <a:hlinkClick r:id="rId3"/>
              </a:rPr>
              <a:t>https://thevoiceofearlychildhood.com/</a:t>
            </a:r>
            <a:r>
              <a:rPr lang="en-GB" sz="1500" dirty="0" err="1">
                <a:latin typeface="Arial" panose="020B0604020202020204" pitchFamily="34" charset="0"/>
                <a:cs typeface="Arial" panose="020B0604020202020204" pitchFamily="34" charset="0"/>
                <a:hlinkClick r:id="rId3"/>
              </a:rPr>
              <a:t>introduction-urie</a:t>
            </a:r>
            <a:r>
              <a:rPr lang="en-GB" sz="1500" dirty="0">
                <a:latin typeface="Arial" panose="020B0604020202020204" pitchFamily="34" charset="0"/>
                <a:cs typeface="Arial" panose="020B0604020202020204" pitchFamily="34" charset="0"/>
                <a:hlinkClick r:id="rId3"/>
              </a:rPr>
              <a:t>-</a:t>
            </a:r>
            <a:r>
              <a:rPr lang="en-GB" sz="1500" dirty="0" err="1">
                <a:latin typeface="Arial" panose="020B0604020202020204" pitchFamily="34" charset="0"/>
                <a:cs typeface="Arial" panose="020B0604020202020204" pitchFamily="34" charset="0"/>
                <a:hlinkClick r:id="rId3"/>
              </a:rPr>
              <a:t>bronfenbrenner</a:t>
            </a:r>
            <a:r>
              <a:rPr lang="en-GB" sz="1500" dirty="0">
                <a:latin typeface="Arial" panose="020B0604020202020204" pitchFamily="34" charset="0"/>
                <a:cs typeface="Arial" panose="020B0604020202020204" pitchFamily="34" charset="0"/>
                <a:hlinkClick r:id="rId3"/>
              </a:rPr>
              <a:t>/</a:t>
            </a:r>
            <a:r>
              <a:rPr lang="en-GB" sz="1500" dirty="0">
                <a:latin typeface="Arial" panose="020B0604020202020204" pitchFamily="34" charset="0"/>
                <a:cs typeface="Arial" panose="020B0604020202020204" pitchFamily="34" charset="0"/>
              </a:rPr>
              <a:t> [Accessed: 2/01/2026]</a:t>
            </a:r>
          </a:p>
          <a:p>
            <a:pPr marL="0" indent="0">
              <a:buNone/>
            </a:pPr>
            <a:r>
              <a:rPr lang="en-GB" sz="1500" dirty="0">
                <a:latin typeface="Arial" panose="020B0604020202020204" pitchFamily="34" charset="0"/>
                <a:cs typeface="Arial" panose="020B0604020202020204" pitchFamily="34" charset="0"/>
              </a:rPr>
              <a:t>Douglass, F. (2017) Foundations of Life: </a:t>
            </a:r>
            <a:r>
              <a:rPr lang="en-GB" sz="1500" i="1" dirty="0">
                <a:latin typeface="Arial" panose="020B0604020202020204" pitchFamily="34" charset="0"/>
                <a:cs typeface="Arial" panose="020B0604020202020204" pitchFamily="34" charset="0"/>
              </a:rPr>
              <a:t>The First 1000 Days.</a:t>
            </a:r>
            <a:r>
              <a:rPr lang="en-GB" sz="1500" dirty="0">
                <a:latin typeface="Arial" panose="020B0604020202020204" pitchFamily="34" charset="0"/>
                <a:cs typeface="Arial" panose="020B0604020202020204" pitchFamily="34" charset="0"/>
              </a:rPr>
              <a:t> Available from: </a:t>
            </a:r>
            <a:r>
              <a:rPr lang="en-GB" sz="1500" dirty="0">
                <a:latin typeface="Arial" panose="020B0604020202020204" pitchFamily="34" charset="0"/>
                <a:cs typeface="Arial" panose="020B0604020202020204" pitchFamily="34" charset="0"/>
                <a:hlinkClick r:id="rId4"/>
              </a:rPr>
              <a:t>https://calderdale.moderngov.co.uk/Data/Health%20and%20Wellbeing%20Board/201703161000/Agenda/Agenda_Item_07_02_50004_Item%207%20Director%20of%20Public%20Health%20Report%202017.pdf</a:t>
            </a:r>
            <a:r>
              <a:rPr lang="en-GB" sz="1500" dirty="0">
                <a:latin typeface="Arial" panose="020B0604020202020204" pitchFamily="34" charset="0"/>
                <a:cs typeface="Arial" panose="020B0604020202020204" pitchFamily="34" charset="0"/>
              </a:rPr>
              <a:t> [Accessed: 15/01/2026]</a:t>
            </a:r>
          </a:p>
          <a:p>
            <a:pPr marL="0" indent="0">
              <a:buNone/>
            </a:pPr>
            <a:r>
              <a:rPr lang="en-GB" sz="1500" dirty="0" err="1">
                <a:latin typeface="Arial" panose="020B0604020202020204" pitchFamily="34" charset="0"/>
                <a:cs typeface="Arial" panose="020B0604020202020204" pitchFamily="34" charset="0"/>
              </a:rPr>
              <a:t>Estyn</a:t>
            </a:r>
            <a:r>
              <a:rPr lang="en-GB" sz="1500" dirty="0">
                <a:latin typeface="Arial" panose="020B0604020202020204" pitchFamily="34" charset="0"/>
                <a:cs typeface="Arial" panose="020B0604020202020204" pitchFamily="34" charset="0"/>
              </a:rPr>
              <a:t>. (2024) </a:t>
            </a:r>
            <a:r>
              <a:rPr lang="en-GB" sz="1500" i="1" dirty="0">
                <a:latin typeface="Arial" panose="020B0604020202020204" pitchFamily="34" charset="0"/>
                <a:cs typeface="Arial" panose="020B0604020202020204" pitchFamily="34" charset="0"/>
              </a:rPr>
              <a:t>The Importance of Working in Partnership to Support the Children’s Development and Well-Being. </a:t>
            </a:r>
            <a:r>
              <a:rPr lang="en-GB" sz="1500" dirty="0">
                <a:latin typeface="Arial" panose="020B0604020202020204" pitchFamily="34" charset="0"/>
                <a:cs typeface="Arial" panose="020B0604020202020204" pitchFamily="34" charset="0"/>
              </a:rPr>
              <a:t>Available from: </a:t>
            </a:r>
            <a:r>
              <a:rPr lang="en-GB" sz="1500" dirty="0">
                <a:latin typeface="Arial" panose="020B0604020202020204" pitchFamily="34" charset="0"/>
                <a:cs typeface="Arial" panose="020B0604020202020204" pitchFamily="34" charset="0"/>
                <a:hlinkClick r:id="rId5"/>
              </a:rPr>
              <a:t>https://</a:t>
            </a:r>
            <a:r>
              <a:rPr lang="en-GB" sz="1500" dirty="0" err="1">
                <a:latin typeface="Arial" panose="020B0604020202020204" pitchFamily="34" charset="0"/>
                <a:cs typeface="Arial" panose="020B0604020202020204" pitchFamily="34" charset="0"/>
                <a:hlinkClick r:id="rId5"/>
              </a:rPr>
              <a:t>estyn.gov.wales</a:t>
            </a:r>
            <a:r>
              <a:rPr lang="en-GB" sz="1500" dirty="0">
                <a:latin typeface="Arial" panose="020B0604020202020204" pitchFamily="34" charset="0"/>
                <a:cs typeface="Arial" panose="020B0604020202020204" pitchFamily="34" charset="0"/>
                <a:hlinkClick r:id="rId5"/>
              </a:rPr>
              <a:t>/improvement-resources/the-impact-of-working-in-partnership-to-support-</a:t>
            </a:r>
            <a:r>
              <a:rPr lang="en-GB" sz="1500" dirty="0" err="1">
                <a:latin typeface="Arial" panose="020B0604020202020204" pitchFamily="34" charset="0"/>
                <a:cs typeface="Arial" panose="020B0604020202020204" pitchFamily="34" charset="0"/>
                <a:hlinkClick r:id="rId5"/>
              </a:rPr>
              <a:t>childrens-development</a:t>
            </a:r>
            <a:r>
              <a:rPr lang="en-GB" sz="1500" dirty="0">
                <a:latin typeface="Arial" panose="020B0604020202020204" pitchFamily="34" charset="0"/>
                <a:cs typeface="Arial" panose="020B0604020202020204" pitchFamily="34" charset="0"/>
                <a:hlinkClick r:id="rId5"/>
              </a:rPr>
              <a:t>-and-well-being/</a:t>
            </a:r>
            <a:r>
              <a:rPr lang="en-GB" sz="1500" dirty="0">
                <a:latin typeface="Arial" panose="020B0604020202020204" pitchFamily="34" charset="0"/>
                <a:cs typeface="Arial" panose="020B0604020202020204" pitchFamily="34" charset="0"/>
              </a:rPr>
              <a:t> [Accessed: 13/01/2026]</a:t>
            </a:r>
          </a:p>
          <a:p>
            <a:pPr marL="0" indent="0">
              <a:buNone/>
            </a:pPr>
            <a:r>
              <a:rPr lang="en-GB" sz="1500" dirty="0">
                <a:latin typeface="Arial" panose="020B0604020202020204" pitchFamily="34" charset="0"/>
                <a:cs typeface="Arial" panose="020B0604020202020204" pitchFamily="34" charset="0"/>
              </a:rPr>
              <a:t>EYB. (2026) </a:t>
            </a:r>
            <a:r>
              <a:rPr lang="en-GB" sz="1500" i="1" dirty="0">
                <a:latin typeface="Arial" panose="020B0604020202020204" pitchFamily="34" charset="0"/>
                <a:cs typeface="Arial" panose="020B0604020202020204" pitchFamily="34" charset="0"/>
              </a:rPr>
              <a:t>The Early Years Book Company.</a:t>
            </a:r>
            <a:r>
              <a:rPr lang="en-GB" sz="1500" dirty="0">
                <a:latin typeface="Arial" panose="020B0604020202020204" pitchFamily="34" charset="0"/>
                <a:cs typeface="Arial" panose="020B0604020202020204" pitchFamily="34" charset="0"/>
              </a:rPr>
              <a:t> Available from: </a:t>
            </a:r>
            <a:r>
              <a:rPr lang="en-GB" sz="1500" dirty="0">
                <a:latin typeface="Arial" panose="020B0604020202020204" pitchFamily="34" charset="0"/>
                <a:cs typeface="Arial" panose="020B0604020202020204" pitchFamily="34" charset="0"/>
                <a:hlinkClick r:id="rId6"/>
              </a:rPr>
              <a:t>https://</a:t>
            </a:r>
            <a:r>
              <a:rPr lang="en-GB" sz="1500" dirty="0" err="1">
                <a:latin typeface="Arial" panose="020B0604020202020204" pitchFamily="34" charset="0"/>
                <a:cs typeface="Arial" panose="020B0604020202020204" pitchFamily="34" charset="0"/>
                <a:hlinkClick r:id="rId6"/>
              </a:rPr>
              <a:t>eybbooks.com</a:t>
            </a:r>
            <a:r>
              <a:rPr lang="en-GB" sz="1500" dirty="0">
                <a:latin typeface="Arial" panose="020B0604020202020204" pitchFamily="34" charset="0"/>
                <a:cs typeface="Arial" panose="020B0604020202020204" pitchFamily="34" charset="0"/>
              </a:rPr>
              <a:t> [Accessed: 15/01/2026]</a:t>
            </a:r>
          </a:p>
          <a:p>
            <a:pPr marL="0" indent="0">
              <a:buNone/>
            </a:pPr>
            <a:r>
              <a:rPr lang="en-GB" sz="1500" dirty="0">
                <a:latin typeface="Arial" panose="020B0604020202020204" pitchFamily="34" charset="0"/>
                <a:cs typeface="Arial" panose="020B0604020202020204" pitchFamily="34" charset="0"/>
              </a:rPr>
              <a:t>Gasper, M. (2010) Multi-Agency Working in he Early Years: </a:t>
            </a:r>
            <a:r>
              <a:rPr lang="en-GB" sz="1500" i="1" dirty="0">
                <a:latin typeface="Arial" panose="020B0604020202020204" pitchFamily="34" charset="0"/>
                <a:cs typeface="Arial" panose="020B0604020202020204" pitchFamily="34" charset="0"/>
              </a:rPr>
              <a:t>Challenges and Opportunities</a:t>
            </a:r>
            <a:r>
              <a:rPr lang="en-GB" sz="1500" dirty="0">
                <a:latin typeface="Arial" panose="020B0604020202020204" pitchFamily="34" charset="0"/>
                <a:cs typeface="Arial" panose="020B0604020202020204" pitchFamily="34" charset="0"/>
              </a:rPr>
              <a:t>. Sage Publications Ltd: Los Angeles. ISBN 978-1-84787-527-3</a:t>
            </a:r>
          </a:p>
          <a:p>
            <a:pPr marL="0" indent="0">
              <a:buNone/>
            </a:pPr>
            <a:r>
              <a:rPr lang="en-GB" sz="1500" dirty="0" err="1">
                <a:latin typeface="Arial" panose="020B0604020202020204" pitchFamily="34" charset="0"/>
                <a:cs typeface="Arial" panose="020B0604020202020204" pitchFamily="34" charset="0"/>
              </a:rPr>
              <a:t>Hargraves</a:t>
            </a:r>
            <a:r>
              <a:rPr lang="en-GB" sz="1500" dirty="0">
                <a:latin typeface="Arial" panose="020B0604020202020204" pitchFamily="34" charset="0"/>
                <a:cs typeface="Arial" panose="020B0604020202020204" pitchFamily="34" charset="0"/>
              </a:rPr>
              <a:t>, V. (2019) </a:t>
            </a:r>
            <a:r>
              <a:rPr lang="en-GB" sz="1500" i="1" dirty="0">
                <a:latin typeface="Arial" panose="020B0604020202020204" pitchFamily="34" charset="0"/>
                <a:cs typeface="Arial" panose="020B0604020202020204" pitchFamily="34" charset="0"/>
              </a:rPr>
              <a:t>The </a:t>
            </a:r>
            <a:r>
              <a:rPr lang="en-GB" sz="1500" i="1" dirty="0" err="1">
                <a:latin typeface="Arial" panose="020B0604020202020204" pitchFamily="34" charset="0"/>
                <a:cs typeface="Arial" panose="020B0604020202020204" pitchFamily="34" charset="0"/>
              </a:rPr>
              <a:t>Pikler</a:t>
            </a:r>
            <a:r>
              <a:rPr lang="en-GB" sz="1500" i="1" dirty="0">
                <a:latin typeface="Arial" panose="020B0604020202020204" pitchFamily="34" charset="0"/>
                <a:cs typeface="Arial" panose="020B0604020202020204" pitchFamily="34" charset="0"/>
              </a:rPr>
              <a:t>/Resources for Infant Educators Approach. </a:t>
            </a:r>
            <a:r>
              <a:rPr lang="en-GB" sz="1500" dirty="0">
                <a:latin typeface="Arial" panose="020B0604020202020204" pitchFamily="34" charset="0"/>
                <a:cs typeface="Arial" panose="020B0604020202020204" pitchFamily="34" charset="0"/>
              </a:rPr>
              <a:t>Available from: </a:t>
            </a:r>
            <a:r>
              <a:rPr lang="en-GB" sz="1500" dirty="0">
                <a:latin typeface="Arial" panose="020B0604020202020204" pitchFamily="34" charset="0"/>
                <a:cs typeface="Arial" panose="020B0604020202020204" pitchFamily="34" charset="0"/>
                <a:hlinkClick r:id="rId7"/>
              </a:rPr>
              <a:t>https://cdn.theeducationhub.org.nz/</a:t>
            </a:r>
            <a:r>
              <a:rPr lang="en-GB" sz="1500" dirty="0" err="1">
                <a:latin typeface="Arial" panose="020B0604020202020204" pitchFamily="34" charset="0"/>
                <a:cs typeface="Arial" panose="020B0604020202020204" pitchFamily="34" charset="0"/>
                <a:hlinkClick r:id="rId7"/>
              </a:rPr>
              <a:t>wp-content</a:t>
            </a:r>
            <a:r>
              <a:rPr lang="en-GB" sz="1500" dirty="0">
                <a:latin typeface="Arial" panose="020B0604020202020204" pitchFamily="34" charset="0"/>
                <a:cs typeface="Arial" panose="020B0604020202020204" pitchFamily="34" charset="0"/>
                <a:hlinkClick r:id="rId7"/>
              </a:rPr>
              <a:t>/uploads/2020/07/</a:t>
            </a:r>
            <a:r>
              <a:rPr lang="en-GB" sz="1500" dirty="0" err="1">
                <a:latin typeface="Arial" panose="020B0604020202020204" pitchFamily="34" charset="0"/>
                <a:cs typeface="Arial" panose="020B0604020202020204" pitchFamily="34" charset="0"/>
                <a:hlinkClick r:id="rId7"/>
              </a:rPr>
              <a:t>The-Pikler-RIE</a:t>
            </a:r>
            <a:r>
              <a:rPr lang="en-GB" sz="1500" dirty="0">
                <a:latin typeface="Arial" panose="020B0604020202020204" pitchFamily="34" charset="0"/>
                <a:cs typeface="Arial" panose="020B0604020202020204" pitchFamily="34" charset="0"/>
                <a:hlinkClick r:id="rId7"/>
              </a:rPr>
              <a:t>-approach.pdf</a:t>
            </a:r>
            <a:r>
              <a:rPr lang="en-GB" sz="1500" dirty="0">
                <a:latin typeface="Arial" panose="020B0604020202020204" pitchFamily="34" charset="0"/>
                <a:cs typeface="Arial" panose="020B0604020202020204" pitchFamily="34" charset="0"/>
              </a:rPr>
              <a:t> [Accessed: 6/01/2026]</a:t>
            </a:r>
          </a:p>
          <a:p>
            <a:pPr marL="0" indent="0">
              <a:buNone/>
            </a:pPr>
            <a:r>
              <a:rPr lang="en-GB" sz="1500" dirty="0">
                <a:latin typeface="Arial" panose="020B0604020202020204" pitchFamily="34" charset="0"/>
                <a:cs typeface="Arial" panose="020B0604020202020204" pitchFamily="34" charset="0"/>
              </a:rPr>
              <a:t>House of Commands. (2019) </a:t>
            </a:r>
            <a:r>
              <a:rPr lang="en-GB" sz="1500" i="1" dirty="0">
                <a:latin typeface="Arial" panose="020B0604020202020204" pitchFamily="34" charset="0"/>
                <a:cs typeface="Arial" panose="020B0604020202020204" pitchFamily="34" charset="0"/>
              </a:rPr>
              <a:t>First 1000 Days of Life.</a:t>
            </a:r>
            <a:r>
              <a:rPr lang="en-GB" sz="1500" dirty="0">
                <a:latin typeface="Arial" panose="020B0604020202020204" pitchFamily="34" charset="0"/>
                <a:cs typeface="Arial" panose="020B0604020202020204" pitchFamily="34" charset="0"/>
              </a:rPr>
              <a:t> Available from: </a:t>
            </a:r>
            <a:r>
              <a:rPr lang="en-GB" sz="1500" dirty="0">
                <a:latin typeface="Arial" panose="020B0604020202020204" pitchFamily="34" charset="0"/>
                <a:cs typeface="Arial" panose="020B0604020202020204" pitchFamily="34" charset="0"/>
                <a:hlinkClick r:id="rId8"/>
              </a:rPr>
              <a:t>https://publications.parliament.uk/pa/cm201719/</a:t>
            </a:r>
            <a:r>
              <a:rPr lang="en-GB" sz="1500" dirty="0" err="1">
                <a:latin typeface="Arial" panose="020B0604020202020204" pitchFamily="34" charset="0"/>
                <a:cs typeface="Arial" panose="020B0604020202020204" pitchFamily="34" charset="0"/>
                <a:hlinkClick r:id="rId8"/>
              </a:rPr>
              <a:t>cmselect</a:t>
            </a:r>
            <a:r>
              <a:rPr lang="en-GB" sz="1500" dirty="0">
                <a:latin typeface="Arial" panose="020B0604020202020204" pitchFamily="34" charset="0"/>
                <a:cs typeface="Arial" panose="020B0604020202020204" pitchFamily="34" charset="0"/>
                <a:hlinkClick r:id="rId8"/>
              </a:rPr>
              <a:t>/</a:t>
            </a:r>
            <a:r>
              <a:rPr lang="en-GB" sz="1500" dirty="0" err="1">
                <a:latin typeface="Arial" panose="020B0604020202020204" pitchFamily="34" charset="0"/>
                <a:cs typeface="Arial" panose="020B0604020202020204" pitchFamily="34" charset="0"/>
                <a:hlinkClick r:id="rId8"/>
              </a:rPr>
              <a:t>cmhealth</a:t>
            </a:r>
            <a:r>
              <a:rPr lang="en-GB" sz="1500" dirty="0">
                <a:latin typeface="Arial" panose="020B0604020202020204" pitchFamily="34" charset="0"/>
                <a:cs typeface="Arial" panose="020B0604020202020204" pitchFamily="34" charset="0"/>
                <a:hlinkClick r:id="rId8"/>
              </a:rPr>
              <a:t>/1496/1496.pdf</a:t>
            </a:r>
            <a:r>
              <a:rPr lang="en-GB" sz="1500" dirty="0">
                <a:latin typeface="Arial" panose="020B0604020202020204" pitchFamily="34" charset="0"/>
                <a:cs typeface="Arial" panose="020B0604020202020204" pitchFamily="34" charset="0"/>
              </a:rPr>
              <a:t> [Accessed: 8/01/2025]</a:t>
            </a:r>
          </a:p>
          <a:p>
            <a:pPr marL="0" indent="0">
              <a:buNone/>
            </a:pPr>
            <a:r>
              <a:rPr lang="en-GB" sz="1500" dirty="0">
                <a:latin typeface="Arial" panose="020B0604020202020204" pitchFamily="34" charset="0"/>
                <a:cs typeface="Arial" panose="020B0604020202020204" pitchFamily="34" charset="0"/>
              </a:rPr>
              <a:t>IDSMED. (2019) What is the First 1000 Days of Life? </a:t>
            </a:r>
            <a:r>
              <a:rPr lang="en-GB" sz="1500" i="1" dirty="0">
                <a:latin typeface="Arial" panose="020B0604020202020204" pitchFamily="34" charset="0"/>
                <a:cs typeface="Arial" panose="020B0604020202020204" pitchFamily="34" charset="0"/>
              </a:rPr>
              <a:t>A Child’s First 1000 Days are Critical. </a:t>
            </a:r>
            <a:r>
              <a:rPr lang="en-GB" sz="1500" dirty="0">
                <a:latin typeface="Arial" panose="020B0604020202020204" pitchFamily="34" charset="0"/>
                <a:cs typeface="Arial" panose="020B0604020202020204" pitchFamily="34" charset="0"/>
              </a:rPr>
              <a:t>Available from: </a:t>
            </a:r>
            <a:r>
              <a:rPr lang="en-GB" sz="1500" dirty="0">
                <a:latin typeface="Arial" panose="020B0604020202020204" pitchFamily="34" charset="0"/>
                <a:cs typeface="Arial" panose="020B0604020202020204" pitchFamily="34" charset="0"/>
                <a:hlinkClick r:id="rId9"/>
              </a:rPr>
              <a:t>https://</a:t>
            </a:r>
            <a:r>
              <a:rPr lang="en-GB" sz="1500" dirty="0" err="1">
                <a:latin typeface="Arial" panose="020B0604020202020204" pitchFamily="34" charset="0"/>
                <a:cs typeface="Arial" panose="020B0604020202020204" pitchFamily="34" charset="0"/>
                <a:hlinkClick r:id="rId9"/>
              </a:rPr>
              <a:t>www.idsmed</a:t>
            </a:r>
            <a:r>
              <a:rPr lang="en-GB" sz="1500" dirty="0">
                <a:latin typeface="Arial" panose="020B0604020202020204" pitchFamily="34" charset="0"/>
                <a:cs typeface="Arial" panose="020B0604020202020204" pitchFamily="34" charset="0"/>
                <a:hlinkClick r:id="rId9"/>
              </a:rPr>
              <a:t>. com/</a:t>
            </a:r>
            <a:r>
              <a:rPr lang="en-GB" sz="1500" dirty="0" err="1">
                <a:latin typeface="Arial" panose="020B0604020202020204" pitchFamily="34" charset="0"/>
                <a:cs typeface="Arial" panose="020B0604020202020204" pitchFamily="34" charset="0"/>
                <a:hlinkClick r:id="rId9"/>
              </a:rPr>
              <a:t>sg-vn</a:t>
            </a:r>
            <a:r>
              <a:rPr lang="en-GB" sz="1500" dirty="0">
                <a:latin typeface="Arial" panose="020B0604020202020204" pitchFamily="34" charset="0"/>
                <a:cs typeface="Arial" panose="020B0604020202020204" pitchFamily="34" charset="0"/>
                <a:hlinkClick r:id="rId9"/>
              </a:rPr>
              <a:t>/news/what-is-the-first-1000-days-of-life/462.html</a:t>
            </a:r>
            <a:r>
              <a:rPr lang="en-GB" sz="1500" dirty="0">
                <a:latin typeface="Arial" panose="020B0604020202020204" pitchFamily="34" charset="0"/>
                <a:cs typeface="Arial" panose="020B0604020202020204" pitchFamily="34" charset="0"/>
              </a:rPr>
              <a:t> [Accessed: 29/12/2025]</a:t>
            </a:r>
          </a:p>
          <a:p>
            <a:pPr marL="0" indent="0">
              <a:buNone/>
            </a:pPr>
            <a:r>
              <a:rPr lang="en-GB" sz="1500" b="0" i="0" u="none" strike="noStrike" dirty="0" err="1">
                <a:solidFill>
                  <a:srgbClr val="000000"/>
                </a:solidFill>
                <a:effectLst/>
                <a:latin typeface="Arial" panose="020B0604020202020204" pitchFamily="34" charset="0"/>
                <a:cs typeface="Arial" panose="020B0604020202020204" pitchFamily="34" charset="0"/>
              </a:rPr>
              <a:t>Karakochuk</a:t>
            </a:r>
            <a:r>
              <a:rPr lang="en-GB" sz="1500" b="0" i="0" u="none" strike="noStrike" dirty="0">
                <a:solidFill>
                  <a:srgbClr val="000000"/>
                </a:solidFill>
                <a:effectLst/>
                <a:latin typeface="Arial" panose="020B0604020202020204" pitchFamily="34" charset="0"/>
                <a:cs typeface="Arial" panose="020B0604020202020204" pitchFamily="34" charset="0"/>
              </a:rPr>
              <a:t>, C., Whitfield, K., Green, T &amp; </a:t>
            </a:r>
            <a:r>
              <a:rPr lang="en-GB" sz="1500" b="0" i="0" u="none" strike="noStrike" dirty="0" err="1">
                <a:solidFill>
                  <a:srgbClr val="000000"/>
                </a:solidFill>
                <a:effectLst/>
                <a:latin typeface="Arial" panose="020B0604020202020204" pitchFamily="34" charset="0"/>
                <a:cs typeface="Arial" panose="020B0604020202020204" pitchFamily="34" charset="0"/>
              </a:rPr>
              <a:t>Kraemer</a:t>
            </a:r>
            <a:r>
              <a:rPr lang="en-GB" sz="1500" b="0" i="0" u="none" strike="noStrike" dirty="0">
                <a:solidFill>
                  <a:srgbClr val="000000"/>
                </a:solidFill>
                <a:effectLst/>
                <a:latin typeface="Arial" panose="020B0604020202020204" pitchFamily="34" charset="0"/>
                <a:cs typeface="Arial" panose="020B0604020202020204" pitchFamily="34" charset="0"/>
              </a:rPr>
              <a:t>, K. (2018). </a:t>
            </a:r>
            <a:r>
              <a:rPr lang="en-GB" sz="1500" b="0" i="1" u="none" strike="noStrike" dirty="0">
                <a:solidFill>
                  <a:srgbClr val="000000"/>
                </a:solidFill>
                <a:effectLst/>
                <a:latin typeface="Arial" panose="020B0604020202020204" pitchFamily="34" charset="0"/>
                <a:cs typeface="Arial" panose="020B0604020202020204" pitchFamily="34" charset="0"/>
              </a:rPr>
              <a:t>The Biology of the First 1,000 Days</a:t>
            </a:r>
            <a:r>
              <a:rPr lang="en-GB" sz="1500" b="0" i="0" u="none" strike="noStrike" dirty="0">
                <a:solidFill>
                  <a:srgbClr val="000000"/>
                </a:solidFill>
                <a:effectLst/>
                <a:latin typeface="Arial" panose="020B0604020202020204" pitchFamily="34" charset="0"/>
                <a:cs typeface="Arial" panose="020B0604020202020204" pitchFamily="34" charset="0"/>
              </a:rPr>
              <a:t> (Vol. 00042). CRC Press. IBSN: </a:t>
            </a:r>
            <a:r>
              <a:rPr lang="en-GB" sz="1600" b="0" i="0" u="none" strike="noStrike" dirty="0">
                <a:effectLst/>
                <a:latin typeface="Arial" panose="020B0604020202020204" pitchFamily="34" charset="0"/>
                <a:cs typeface="Arial" panose="020B0604020202020204" pitchFamily="34" charset="0"/>
              </a:rPr>
              <a:t>9781498756792</a:t>
            </a:r>
            <a:endParaRPr lang="en-GB" sz="1500" dirty="0">
              <a:latin typeface="Arial" panose="020B0604020202020204" pitchFamily="34" charset="0"/>
              <a:cs typeface="Arial" panose="020B0604020202020204" pitchFamily="34" charset="0"/>
            </a:endParaRPr>
          </a:p>
          <a:p>
            <a:pPr marL="0" indent="0">
              <a:buNone/>
            </a:pPr>
            <a:r>
              <a:rPr lang="en-GB" sz="1500" dirty="0">
                <a:latin typeface="Arial" panose="020B0604020202020204" pitchFamily="34" charset="0"/>
                <a:cs typeface="Arial" panose="020B0604020202020204" pitchFamily="34" charset="0"/>
              </a:rPr>
              <a:t>Kelly. (2018) </a:t>
            </a:r>
            <a:r>
              <a:rPr lang="en-GB" sz="1500" i="1" dirty="0">
                <a:latin typeface="Arial" panose="020B0604020202020204" pitchFamily="34" charset="0"/>
                <a:cs typeface="Arial" panose="020B0604020202020204" pitchFamily="34" charset="0"/>
              </a:rPr>
              <a:t>Accessing Multi-Agency Support in Early Years</a:t>
            </a:r>
            <a:r>
              <a:rPr lang="en-GB" sz="1500" dirty="0">
                <a:latin typeface="Arial" panose="020B0604020202020204" pitchFamily="34" charset="0"/>
                <a:cs typeface="Arial" panose="020B0604020202020204" pitchFamily="34" charset="0"/>
              </a:rPr>
              <a:t>. Available from: </a:t>
            </a:r>
            <a:r>
              <a:rPr lang="en-GB" sz="1500" dirty="0">
                <a:latin typeface="Arial" panose="020B0604020202020204" pitchFamily="34" charset="0"/>
                <a:cs typeface="Arial" panose="020B0604020202020204" pitchFamily="34" charset="0"/>
                <a:hlinkClick r:id="rId10"/>
              </a:rPr>
              <a:t>https://www.earlyyearscareers.com/</a:t>
            </a:r>
            <a:r>
              <a:rPr lang="en-GB" sz="1500" dirty="0" err="1">
                <a:latin typeface="Arial" panose="020B0604020202020204" pitchFamily="34" charset="0"/>
                <a:cs typeface="Arial" panose="020B0604020202020204" pitchFamily="34" charset="0"/>
                <a:hlinkClick r:id="rId10"/>
              </a:rPr>
              <a:t>eyc</a:t>
            </a:r>
            <a:r>
              <a:rPr lang="en-GB" sz="1500" dirty="0">
                <a:latin typeface="Arial" panose="020B0604020202020204" pitchFamily="34" charset="0"/>
                <a:cs typeface="Arial" panose="020B0604020202020204" pitchFamily="34" charset="0"/>
                <a:hlinkClick r:id="rId10"/>
              </a:rPr>
              <a:t>/latest-news/accessing-multi-agency-support-in-the-early-years/</a:t>
            </a:r>
            <a:r>
              <a:rPr lang="en-GB" sz="1500" dirty="0">
                <a:latin typeface="Arial" panose="020B0604020202020204" pitchFamily="34" charset="0"/>
                <a:cs typeface="Arial" panose="020B0604020202020204" pitchFamily="34" charset="0"/>
              </a:rPr>
              <a:t> [Accessed: 13/01/2026]</a:t>
            </a:r>
          </a:p>
          <a:p>
            <a:pPr marL="0" indent="0">
              <a:buNone/>
            </a:pPr>
            <a:r>
              <a:rPr lang="en-GB" sz="1500" dirty="0" err="1">
                <a:latin typeface="Arial" panose="020B0604020202020204" pitchFamily="34" charset="0"/>
                <a:cs typeface="Arial" panose="020B0604020202020204" pitchFamily="34" charset="0"/>
              </a:rPr>
              <a:t>Knowels</a:t>
            </a:r>
            <a:r>
              <a:rPr lang="en-GB" sz="1500" dirty="0">
                <a:latin typeface="Arial" panose="020B0604020202020204" pitchFamily="34" charset="0"/>
                <a:cs typeface="Arial" panose="020B0604020202020204" pitchFamily="34" charset="0"/>
              </a:rPr>
              <a:t>, G. (2017) </a:t>
            </a:r>
            <a:r>
              <a:rPr lang="en-GB" sz="1500" i="1" dirty="0">
                <a:latin typeface="Arial" panose="020B0604020202020204" pitchFamily="34" charset="0"/>
                <a:cs typeface="Arial" panose="020B0604020202020204" pitchFamily="34" charset="0"/>
              </a:rPr>
              <a:t>Supporting Inclusive Practice and Ensuring Opportunity is Equal for all</a:t>
            </a:r>
            <a:r>
              <a:rPr lang="en-GB" sz="1500" dirty="0">
                <a:latin typeface="Arial" panose="020B0604020202020204" pitchFamily="34" charset="0"/>
                <a:cs typeface="Arial" panose="020B0604020202020204" pitchFamily="34" charset="0"/>
              </a:rPr>
              <a:t>. 3</a:t>
            </a:r>
            <a:r>
              <a:rPr lang="en-GB" sz="1500" baseline="30000" dirty="0">
                <a:latin typeface="Arial" panose="020B0604020202020204" pitchFamily="34" charset="0"/>
                <a:cs typeface="Arial" panose="020B0604020202020204" pitchFamily="34" charset="0"/>
              </a:rPr>
              <a:t>rd</a:t>
            </a:r>
            <a:r>
              <a:rPr lang="en-GB" sz="1500" dirty="0">
                <a:latin typeface="Arial" panose="020B0604020202020204" pitchFamily="34" charset="0"/>
                <a:cs typeface="Arial" panose="020B0604020202020204" pitchFamily="34" charset="0"/>
              </a:rPr>
              <a:t> Edition. Routledge: London. IBSN: 978-1-138-67437-0</a:t>
            </a:r>
            <a:endParaRPr lang="en-US" sz="15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45384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AC0740-AA18-3E7B-F410-18780E4D4B8E}"/>
              </a:ext>
            </a:extLst>
          </p:cNvPr>
          <p:cNvSpPr>
            <a:spLocks noGrp="1"/>
          </p:cNvSpPr>
          <p:nvPr>
            <p:ph idx="1"/>
          </p:nvPr>
        </p:nvSpPr>
        <p:spPr>
          <a:xfrm>
            <a:off x="163465" y="100594"/>
            <a:ext cx="11895248" cy="6563761"/>
          </a:xfrm>
        </p:spPr>
        <p:txBody>
          <a:bodyPr>
            <a:normAutofit fontScale="40000" lnSpcReduction="20000"/>
          </a:bodyPr>
          <a:lstStyle/>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3200" dirty="0">
              <a:latin typeface="Arial" panose="020B0604020202020204" pitchFamily="34" charset="0"/>
              <a:cs typeface="Arial" panose="020B0604020202020204" pitchFamily="34" charset="0"/>
            </a:endParaRPr>
          </a:p>
          <a:p>
            <a:pPr marL="0" indent="0">
              <a:buNone/>
            </a:pPr>
            <a:r>
              <a:rPr lang="en-GB" sz="3200" dirty="0">
                <a:latin typeface="Arial" panose="020B0604020202020204" pitchFamily="34" charset="0"/>
                <a:cs typeface="Arial" panose="020B0604020202020204" pitchFamily="34" charset="0"/>
              </a:rPr>
              <a:t>Main, P. (2023) </a:t>
            </a:r>
            <a:r>
              <a:rPr lang="en-GB" sz="3200" i="1" dirty="0">
                <a:latin typeface="Arial" panose="020B0604020202020204" pitchFamily="34" charset="0"/>
                <a:cs typeface="Arial" panose="020B0604020202020204" pitchFamily="34" charset="0"/>
              </a:rPr>
              <a:t>Theories of Attachment. </a:t>
            </a:r>
            <a:r>
              <a:rPr lang="en-GB" sz="3200" dirty="0">
                <a:latin typeface="Arial" panose="020B0604020202020204" pitchFamily="34" charset="0"/>
                <a:cs typeface="Arial" panose="020B0604020202020204" pitchFamily="34" charset="0"/>
              </a:rPr>
              <a:t>Available from: </a:t>
            </a:r>
            <a:r>
              <a:rPr lang="en-GB" sz="3200" dirty="0">
                <a:latin typeface="Arial" panose="020B0604020202020204" pitchFamily="34" charset="0"/>
                <a:cs typeface="Arial" panose="020B0604020202020204" pitchFamily="34" charset="0"/>
                <a:hlinkClick r:id="rId2"/>
              </a:rPr>
              <a:t>https://www.structural-learning.com/post/theories-of-attachment</a:t>
            </a:r>
            <a:r>
              <a:rPr lang="en-GB" sz="3200" dirty="0">
                <a:latin typeface="Arial" panose="020B0604020202020204" pitchFamily="34" charset="0"/>
                <a:cs typeface="Arial" panose="020B0604020202020204" pitchFamily="34" charset="0"/>
              </a:rPr>
              <a:t> [Accessed: 6/01/2026]</a:t>
            </a:r>
          </a:p>
          <a:p>
            <a:pPr marL="0" indent="0">
              <a:buNone/>
            </a:pPr>
            <a:r>
              <a:rPr lang="en-GB" sz="3200" dirty="0">
                <a:latin typeface="Arial" panose="020B0604020202020204" pitchFamily="34" charset="0"/>
                <a:cs typeface="Arial" panose="020B0604020202020204" pitchFamily="34" charset="0"/>
              </a:rPr>
              <a:t>Mason, C. (2024</a:t>
            </a:r>
            <a:r>
              <a:rPr lang="en-GB" sz="3200" i="1" dirty="0">
                <a:latin typeface="Arial" panose="020B0604020202020204" pitchFamily="34" charset="0"/>
                <a:cs typeface="Arial" panose="020B0604020202020204" pitchFamily="34" charset="0"/>
              </a:rPr>
              <a:t>) 5 Factors to Look for That Indicate High Quality Childcare.</a:t>
            </a:r>
            <a:r>
              <a:rPr lang="en-GB" sz="3200" dirty="0">
                <a:latin typeface="Arial" panose="020B0604020202020204" pitchFamily="34" charset="0"/>
                <a:cs typeface="Arial" panose="020B0604020202020204" pitchFamily="34" charset="0"/>
              </a:rPr>
              <a:t> Available from: </a:t>
            </a:r>
            <a:r>
              <a:rPr lang="en-GB" sz="3200" dirty="0">
                <a:latin typeface="Arial" panose="020B0604020202020204" pitchFamily="34" charset="0"/>
                <a:cs typeface="Arial" panose="020B0604020202020204" pitchFamily="34" charset="0"/>
                <a:hlinkClick r:id="rId3"/>
              </a:rPr>
              <a:t>https://</a:t>
            </a:r>
            <a:r>
              <a:rPr lang="en-GB" sz="3200" dirty="0" err="1">
                <a:latin typeface="Arial" panose="020B0604020202020204" pitchFamily="34" charset="0"/>
                <a:cs typeface="Arial" panose="020B0604020202020204" pitchFamily="34" charset="0"/>
                <a:hlinkClick r:id="rId3"/>
              </a:rPr>
              <a:t>www.jackrabbitcare.com</a:t>
            </a:r>
            <a:r>
              <a:rPr lang="en-GB" sz="3200" dirty="0">
                <a:latin typeface="Arial" panose="020B0604020202020204" pitchFamily="34" charset="0"/>
                <a:cs typeface="Arial" panose="020B0604020202020204" pitchFamily="34" charset="0"/>
                <a:hlinkClick r:id="rId3"/>
              </a:rPr>
              <a:t>/blog/5-factors-to-look-for-that-indicate-high-quality-childcare-services/</a:t>
            </a:r>
            <a:r>
              <a:rPr lang="en-GB" sz="3200" dirty="0">
                <a:latin typeface="Arial" panose="020B0604020202020204" pitchFamily="34" charset="0"/>
                <a:cs typeface="Arial" panose="020B0604020202020204" pitchFamily="34" charset="0"/>
              </a:rPr>
              <a:t> [Accessed: 18/01/2026]</a:t>
            </a:r>
          </a:p>
          <a:p>
            <a:pPr marL="0" indent="0">
              <a:buNone/>
            </a:pPr>
            <a:r>
              <a:rPr lang="en-GB" sz="3200" dirty="0">
                <a:latin typeface="Arial" panose="020B0604020202020204" pitchFamily="34" charset="0"/>
                <a:cs typeface="Arial" panose="020B0604020202020204" pitchFamily="34" charset="0"/>
              </a:rPr>
              <a:t>Marsh, S. (2026) </a:t>
            </a:r>
            <a:r>
              <a:rPr lang="en-GB" sz="3200" i="1" dirty="0">
                <a:latin typeface="Arial" panose="020B0604020202020204" pitchFamily="34" charset="0"/>
                <a:cs typeface="Arial" panose="020B0604020202020204" pitchFamily="34" charset="0"/>
              </a:rPr>
              <a:t>EYFS 12 songs to sing with 0-2. </a:t>
            </a:r>
            <a:r>
              <a:rPr lang="en-GB" sz="3200" dirty="0">
                <a:latin typeface="Arial" panose="020B0604020202020204" pitchFamily="34" charset="0"/>
                <a:cs typeface="Arial" panose="020B0604020202020204" pitchFamily="34" charset="0"/>
              </a:rPr>
              <a:t>Available from: </a:t>
            </a:r>
            <a:r>
              <a:rPr lang="en-GB" sz="3200" dirty="0">
                <a:latin typeface="Arial" panose="020B0604020202020204" pitchFamily="34" charset="0"/>
                <a:cs typeface="Arial" panose="020B0604020202020204" pitchFamily="34" charset="0"/>
                <a:hlinkClick r:id="rId4"/>
              </a:rPr>
              <a:t>https://</a:t>
            </a:r>
            <a:r>
              <a:rPr lang="en-GB" sz="3200" dirty="0" err="1">
                <a:latin typeface="Arial" panose="020B0604020202020204" pitchFamily="34" charset="0"/>
                <a:cs typeface="Arial" panose="020B0604020202020204" pitchFamily="34" charset="0"/>
                <a:hlinkClick r:id="rId4"/>
              </a:rPr>
              <a:t>www.teachearlyyears.com</a:t>
            </a:r>
            <a:r>
              <a:rPr lang="en-GB" sz="3200" dirty="0">
                <a:latin typeface="Arial" panose="020B0604020202020204" pitchFamily="34" charset="0"/>
                <a:cs typeface="Arial" panose="020B0604020202020204" pitchFamily="34" charset="0"/>
                <a:hlinkClick r:id="rId4"/>
              </a:rPr>
              <a:t>/under-2s/view/singing-to-babies</a:t>
            </a:r>
            <a:r>
              <a:rPr lang="en-GB" sz="3200" dirty="0">
                <a:latin typeface="Arial" panose="020B0604020202020204" pitchFamily="34" charset="0"/>
                <a:cs typeface="Arial" panose="020B0604020202020204" pitchFamily="34" charset="0"/>
              </a:rPr>
              <a:t> [Accessed: 15/01/2026]</a:t>
            </a:r>
          </a:p>
          <a:p>
            <a:pPr marL="0" indent="0">
              <a:buNone/>
            </a:pPr>
            <a:r>
              <a:rPr lang="en-GB" sz="3200" dirty="0">
                <a:latin typeface="Arial" panose="020B0604020202020204" pitchFamily="34" charset="0"/>
                <a:cs typeface="Arial" panose="020B0604020202020204" pitchFamily="34" charset="0"/>
              </a:rPr>
              <a:t>NDNA. (No Date) </a:t>
            </a:r>
            <a:r>
              <a:rPr lang="en-GB" sz="3200" i="1" dirty="0">
                <a:latin typeface="Arial" panose="020B0604020202020204" pitchFamily="34" charset="0"/>
                <a:cs typeface="Arial" panose="020B0604020202020204" pitchFamily="34" charset="0"/>
              </a:rPr>
              <a:t>What Sensory Play Can Offer. </a:t>
            </a:r>
            <a:r>
              <a:rPr lang="en-GB" sz="3200" dirty="0">
                <a:latin typeface="Arial" panose="020B0604020202020204" pitchFamily="34" charset="0"/>
                <a:cs typeface="Arial" panose="020B0604020202020204" pitchFamily="34" charset="0"/>
              </a:rPr>
              <a:t>Available from: </a:t>
            </a:r>
            <a:r>
              <a:rPr lang="en-GB" sz="3200" dirty="0">
                <a:latin typeface="Arial" panose="020B0604020202020204" pitchFamily="34" charset="0"/>
                <a:cs typeface="Arial" panose="020B0604020202020204" pitchFamily="34" charset="0"/>
                <a:hlinkClick r:id="rId5"/>
              </a:rPr>
              <a:t>https://</a:t>
            </a:r>
            <a:r>
              <a:rPr lang="en-GB" sz="3200" dirty="0" err="1">
                <a:latin typeface="Arial" panose="020B0604020202020204" pitchFamily="34" charset="0"/>
                <a:cs typeface="Arial" panose="020B0604020202020204" pitchFamily="34" charset="0"/>
                <a:hlinkClick r:id="rId5"/>
              </a:rPr>
              <a:t>ndna.org.uk</a:t>
            </a:r>
            <a:r>
              <a:rPr lang="en-GB" sz="3200" dirty="0">
                <a:latin typeface="Arial" panose="020B0604020202020204" pitchFamily="34" charset="0"/>
                <a:cs typeface="Arial" panose="020B0604020202020204" pitchFamily="34" charset="0"/>
                <a:hlinkClick r:id="rId5"/>
              </a:rPr>
              <a:t>/</a:t>
            </a:r>
            <a:r>
              <a:rPr lang="en-GB" sz="3200" dirty="0" err="1">
                <a:latin typeface="Arial" panose="020B0604020202020204" pitchFamily="34" charset="0"/>
                <a:cs typeface="Arial" panose="020B0604020202020204" pitchFamily="34" charset="0"/>
                <a:hlinkClick r:id="rId5"/>
              </a:rPr>
              <a:t>wp-content</a:t>
            </a:r>
            <a:r>
              <a:rPr lang="en-GB" sz="3200" dirty="0">
                <a:latin typeface="Arial" panose="020B0604020202020204" pitchFamily="34" charset="0"/>
                <a:cs typeface="Arial" panose="020B0604020202020204" pitchFamily="34" charset="0"/>
                <a:hlinkClick r:id="rId5"/>
              </a:rPr>
              <a:t>/uploads/2021/11/Tip-What-sensory-play-can-offer.pdf</a:t>
            </a:r>
            <a:r>
              <a:rPr lang="en-GB" sz="3200" dirty="0">
                <a:latin typeface="Arial" panose="020B0604020202020204" pitchFamily="34" charset="0"/>
                <a:cs typeface="Arial" panose="020B0604020202020204" pitchFamily="34" charset="0"/>
              </a:rPr>
              <a:t> [Accessed: 13/01/2026]</a:t>
            </a:r>
          </a:p>
          <a:p>
            <a:pPr marL="0" indent="0">
              <a:buNone/>
            </a:pPr>
            <a:r>
              <a:rPr lang="en-GB" sz="3200" dirty="0">
                <a:latin typeface="Arial" panose="020B0604020202020204" pitchFamily="34" charset="0"/>
                <a:cs typeface="Arial" panose="020B0604020202020204" pitchFamily="34" charset="0"/>
              </a:rPr>
              <a:t>NDNA. (2025) </a:t>
            </a:r>
            <a:r>
              <a:rPr lang="en-GB" sz="3200" i="1" dirty="0">
                <a:latin typeface="Arial" panose="020B0604020202020204" pitchFamily="34" charset="0"/>
                <a:cs typeface="Arial" panose="020B0604020202020204" pitchFamily="34" charset="0"/>
              </a:rPr>
              <a:t>NDNA Quality Statement. </a:t>
            </a:r>
            <a:r>
              <a:rPr lang="en-GB" sz="3200" dirty="0">
                <a:latin typeface="Arial" panose="020B0604020202020204" pitchFamily="34" charset="0"/>
                <a:cs typeface="Arial" panose="020B0604020202020204" pitchFamily="34" charset="0"/>
              </a:rPr>
              <a:t>Available from: </a:t>
            </a:r>
            <a:r>
              <a:rPr lang="en-GB" sz="3200" dirty="0">
                <a:latin typeface="Arial" panose="020B0604020202020204" pitchFamily="34" charset="0"/>
                <a:cs typeface="Arial" panose="020B0604020202020204" pitchFamily="34" charset="0"/>
                <a:hlinkClick r:id="rId6"/>
              </a:rPr>
              <a:t>https://</a:t>
            </a:r>
            <a:r>
              <a:rPr lang="en-GB" sz="3200" dirty="0" err="1">
                <a:latin typeface="Arial" panose="020B0604020202020204" pitchFamily="34" charset="0"/>
                <a:cs typeface="Arial" panose="020B0604020202020204" pitchFamily="34" charset="0"/>
                <a:hlinkClick r:id="rId6"/>
              </a:rPr>
              <a:t>ndna.org.uk</a:t>
            </a:r>
            <a:r>
              <a:rPr lang="en-GB" sz="3200" dirty="0">
                <a:latin typeface="Arial" panose="020B0604020202020204" pitchFamily="34" charset="0"/>
                <a:cs typeface="Arial" panose="020B0604020202020204" pitchFamily="34" charset="0"/>
                <a:hlinkClick r:id="rId6"/>
              </a:rPr>
              <a:t>/</a:t>
            </a:r>
            <a:r>
              <a:rPr lang="en-GB" sz="3200" dirty="0" err="1">
                <a:latin typeface="Arial" panose="020B0604020202020204" pitchFamily="34" charset="0"/>
                <a:cs typeface="Arial" panose="020B0604020202020204" pitchFamily="34" charset="0"/>
                <a:hlinkClick r:id="rId6"/>
              </a:rPr>
              <a:t>wp-content</a:t>
            </a:r>
            <a:r>
              <a:rPr lang="en-GB" sz="3200" dirty="0">
                <a:latin typeface="Arial" panose="020B0604020202020204" pitchFamily="34" charset="0"/>
                <a:cs typeface="Arial" panose="020B0604020202020204" pitchFamily="34" charset="0"/>
                <a:hlinkClick r:id="rId6"/>
              </a:rPr>
              <a:t>/uploads/2023/09/NDNA-Quality-Statement.pdf</a:t>
            </a:r>
            <a:r>
              <a:rPr lang="en-GB" sz="3200" dirty="0">
                <a:latin typeface="Arial" panose="020B0604020202020204" pitchFamily="34" charset="0"/>
                <a:cs typeface="Arial" panose="020B0604020202020204" pitchFamily="34" charset="0"/>
              </a:rPr>
              <a:t> [Accessed: 2/01/2026]</a:t>
            </a:r>
          </a:p>
          <a:p>
            <a:pPr marL="0" indent="0">
              <a:buNone/>
            </a:pPr>
            <a:r>
              <a:rPr lang="en-GB" sz="3200" dirty="0">
                <a:latin typeface="Arial" panose="020B0604020202020204" pitchFamily="34" charset="0"/>
                <a:cs typeface="Arial" panose="020B0604020202020204" pitchFamily="34" charset="0"/>
              </a:rPr>
              <a:t>Pathways. (2024) </a:t>
            </a:r>
            <a:r>
              <a:rPr lang="en-GB" sz="3200" i="1" dirty="0">
                <a:latin typeface="Arial" panose="020B0604020202020204" pitchFamily="34" charset="0"/>
                <a:cs typeface="Arial" panose="020B0604020202020204" pitchFamily="34" charset="0"/>
              </a:rPr>
              <a:t>Tummy Time</a:t>
            </a:r>
            <a:r>
              <a:rPr lang="en-GB" sz="3200" dirty="0">
                <a:latin typeface="Arial" panose="020B0604020202020204" pitchFamily="34" charset="0"/>
                <a:cs typeface="Arial" panose="020B0604020202020204" pitchFamily="34" charset="0"/>
              </a:rPr>
              <a:t>. Available from: </a:t>
            </a:r>
            <a:r>
              <a:rPr lang="en-GB" sz="3200" dirty="0">
                <a:latin typeface="Arial" panose="020B0604020202020204" pitchFamily="34" charset="0"/>
                <a:cs typeface="Arial" panose="020B0604020202020204" pitchFamily="34" charset="0"/>
                <a:hlinkClick r:id="rId7"/>
              </a:rPr>
              <a:t>https://pathways.org/brochures/tummy-time-brochure/TummyTimeBrochure_English_LEGAL_2024.pdf</a:t>
            </a:r>
            <a:r>
              <a:rPr lang="en-GB" sz="3200" dirty="0">
                <a:latin typeface="Arial" panose="020B0604020202020204" pitchFamily="34" charset="0"/>
                <a:cs typeface="Arial" panose="020B0604020202020204" pitchFamily="34" charset="0"/>
              </a:rPr>
              <a:t> [Accessed: 15/01/2026] </a:t>
            </a:r>
          </a:p>
          <a:p>
            <a:pPr marL="0" indent="0">
              <a:buNone/>
            </a:pPr>
            <a:r>
              <a:rPr lang="en-GB" sz="3200" dirty="0">
                <a:latin typeface="Arial" panose="020B0604020202020204" pitchFamily="34" charset="0"/>
                <a:cs typeface="Arial" panose="020B0604020202020204" pitchFamily="34" charset="0"/>
              </a:rPr>
              <a:t>Pinto, I. (2023) </a:t>
            </a:r>
            <a:r>
              <a:rPr lang="en-GB" sz="3200" i="1" dirty="0">
                <a:latin typeface="Arial" panose="020B0604020202020204" pitchFamily="34" charset="0"/>
                <a:cs typeface="Arial" panose="020B0604020202020204" pitchFamily="34" charset="0"/>
              </a:rPr>
              <a:t>Key Challenges for Early Education and Childcare in the UK. </a:t>
            </a:r>
            <a:r>
              <a:rPr lang="en-GB" sz="3200" dirty="0">
                <a:latin typeface="Arial" panose="020B0604020202020204" pitchFamily="34" charset="0"/>
                <a:cs typeface="Arial" panose="020B0604020202020204" pitchFamily="34" charset="0"/>
              </a:rPr>
              <a:t>Available from: </a:t>
            </a:r>
            <a:r>
              <a:rPr lang="en-GB" sz="3200" dirty="0">
                <a:latin typeface="Arial" panose="020B0604020202020204" pitchFamily="34" charset="0"/>
                <a:cs typeface="Arial" panose="020B0604020202020204" pitchFamily="34" charset="0"/>
                <a:hlinkClick r:id="rId8"/>
              </a:rPr>
              <a:t>https://</a:t>
            </a:r>
            <a:r>
              <a:rPr lang="en-GB" sz="3200" dirty="0" err="1">
                <a:latin typeface="Arial" panose="020B0604020202020204" pitchFamily="34" charset="0"/>
                <a:cs typeface="Arial" panose="020B0604020202020204" pitchFamily="34" charset="0"/>
                <a:hlinkClick r:id="rId8"/>
              </a:rPr>
              <a:t>wbg.org.uk</a:t>
            </a:r>
            <a:r>
              <a:rPr lang="en-GB" sz="3200" dirty="0">
                <a:latin typeface="Arial" panose="020B0604020202020204" pitchFamily="34" charset="0"/>
                <a:cs typeface="Arial" panose="020B0604020202020204" pitchFamily="34" charset="0"/>
                <a:hlinkClick r:id="rId8"/>
              </a:rPr>
              <a:t>/</a:t>
            </a:r>
            <a:r>
              <a:rPr lang="en-GB" sz="3200" dirty="0" err="1">
                <a:latin typeface="Arial" panose="020B0604020202020204" pitchFamily="34" charset="0"/>
                <a:cs typeface="Arial" panose="020B0604020202020204" pitchFamily="34" charset="0"/>
                <a:hlinkClick r:id="rId8"/>
              </a:rPr>
              <a:t>wp-content</a:t>
            </a:r>
            <a:r>
              <a:rPr lang="en-GB" sz="3200" dirty="0">
                <a:latin typeface="Arial" panose="020B0604020202020204" pitchFamily="34" charset="0"/>
                <a:cs typeface="Arial" panose="020B0604020202020204" pitchFamily="34" charset="0"/>
                <a:hlinkClick r:id="rId8"/>
              </a:rPr>
              <a:t>/uploads/2023/09/FINAL-Key-UK-challenges-EEC-3-updated.pdf</a:t>
            </a:r>
            <a:r>
              <a:rPr lang="en-GB" sz="3200" dirty="0">
                <a:latin typeface="Arial" panose="020B0604020202020204" pitchFamily="34" charset="0"/>
                <a:cs typeface="Arial" panose="020B0604020202020204" pitchFamily="34" charset="0"/>
              </a:rPr>
              <a:t> [Accessed:18/01/2026]</a:t>
            </a:r>
          </a:p>
          <a:p>
            <a:pPr marL="0" indent="0">
              <a:buNone/>
            </a:pPr>
            <a:r>
              <a:rPr lang="en-GB" sz="3200" dirty="0">
                <a:latin typeface="Arial" panose="020B0604020202020204" pitchFamily="34" charset="0"/>
                <a:cs typeface="Arial" panose="020B0604020202020204" pitchFamily="34" charset="0"/>
              </a:rPr>
              <a:t>Samuel, M. (2024) </a:t>
            </a:r>
            <a:r>
              <a:rPr lang="en-GB" sz="3200" i="1" dirty="0">
                <a:latin typeface="Arial" panose="020B0604020202020204" pitchFamily="34" charset="0"/>
                <a:cs typeface="Arial" panose="020B0604020202020204" pitchFamily="34" charset="0"/>
              </a:rPr>
              <a:t>Agencies to be Required to Set-Up Multi-Agency Child Protection Teams, Under Social Care Reform Bill. </a:t>
            </a:r>
            <a:r>
              <a:rPr lang="en-GB" sz="3200" dirty="0">
                <a:latin typeface="Arial" panose="020B0604020202020204" pitchFamily="34" charset="0"/>
                <a:cs typeface="Arial" panose="020B0604020202020204" pitchFamily="34" charset="0"/>
              </a:rPr>
              <a:t>Available from: </a:t>
            </a:r>
            <a:r>
              <a:rPr lang="en-GB" sz="3200" dirty="0">
                <a:latin typeface="Arial" panose="020B0604020202020204" pitchFamily="34" charset="0"/>
                <a:cs typeface="Arial" panose="020B0604020202020204" pitchFamily="34" charset="0"/>
                <a:hlinkClick r:id="rId9"/>
              </a:rPr>
              <a:t>https://</a:t>
            </a:r>
            <a:r>
              <a:rPr lang="en-GB" sz="3200" dirty="0" err="1">
                <a:latin typeface="Arial" panose="020B0604020202020204" pitchFamily="34" charset="0"/>
                <a:cs typeface="Arial" panose="020B0604020202020204" pitchFamily="34" charset="0"/>
                <a:hlinkClick r:id="rId9"/>
              </a:rPr>
              <a:t>www.communitycare.co.uk</a:t>
            </a:r>
            <a:r>
              <a:rPr lang="en-GB" sz="3200" dirty="0">
                <a:latin typeface="Arial" panose="020B0604020202020204" pitchFamily="34" charset="0"/>
                <a:cs typeface="Arial" panose="020B0604020202020204" pitchFamily="34" charset="0"/>
                <a:hlinkClick r:id="rId9"/>
              </a:rPr>
              <a:t>/content/news/agencies-to-be-required-to-set-up-multi-agency-child-protection-teams-under-social-care-reform-bill</a:t>
            </a:r>
            <a:r>
              <a:rPr lang="en-GB" sz="3200" dirty="0">
                <a:latin typeface="Arial" panose="020B0604020202020204" pitchFamily="34" charset="0"/>
                <a:cs typeface="Arial" panose="020B0604020202020204" pitchFamily="34" charset="0"/>
              </a:rPr>
              <a:t> [Accessed: 13/01/2026]</a:t>
            </a:r>
          </a:p>
          <a:p>
            <a:pPr marL="0" indent="0">
              <a:buNone/>
            </a:pPr>
            <a:r>
              <a:rPr lang="en-GB" sz="3200" dirty="0">
                <a:latin typeface="Arial" panose="020B0604020202020204" pitchFamily="34" charset="0"/>
                <a:cs typeface="Arial" panose="020B0604020202020204" pitchFamily="34" charset="0"/>
              </a:rPr>
              <a:t>Swansea Council. (2026) </a:t>
            </a:r>
            <a:r>
              <a:rPr lang="en-GB" sz="3200" i="1" dirty="0">
                <a:latin typeface="Arial" panose="020B0604020202020204" pitchFamily="34" charset="0"/>
                <a:cs typeface="Arial" panose="020B0604020202020204" pitchFamily="34" charset="0"/>
              </a:rPr>
              <a:t>Quality Childcare for 2-3 Year Old’</a:t>
            </a:r>
            <a:r>
              <a:rPr lang="en-GB" sz="3200" dirty="0">
                <a:latin typeface="Arial" panose="020B0604020202020204" pitchFamily="34" charset="0"/>
                <a:cs typeface="Arial" panose="020B0604020202020204" pitchFamily="34" charset="0"/>
              </a:rPr>
              <a:t>s. Available from: </a:t>
            </a:r>
            <a:r>
              <a:rPr lang="en-GB" sz="3200" dirty="0">
                <a:latin typeface="Arial" panose="020B0604020202020204" pitchFamily="34" charset="0"/>
                <a:cs typeface="Arial" panose="020B0604020202020204" pitchFamily="34" charset="0"/>
                <a:hlinkClick r:id="rId10"/>
              </a:rPr>
              <a:t>https://www.swansea.gov.uk/</a:t>
            </a:r>
            <a:r>
              <a:rPr lang="en-GB" sz="3200" dirty="0" err="1">
                <a:latin typeface="Arial" panose="020B0604020202020204" pitchFamily="34" charset="0"/>
                <a:cs typeface="Arial" panose="020B0604020202020204" pitchFamily="34" charset="0"/>
                <a:hlinkClick r:id="rId10"/>
              </a:rPr>
              <a:t>flyingstartchildcare</a:t>
            </a:r>
            <a:r>
              <a:rPr lang="en-GB" sz="3200" dirty="0">
                <a:latin typeface="Arial" panose="020B0604020202020204" pitchFamily="34" charset="0"/>
                <a:cs typeface="Arial" panose="020B0604020202020204" pitchFamily="34" charset="0"/>
              </a:rPr>
              <a:t> [Accessed: 18/01/2026]</a:t>
            </a:r>
          </a:p>
          <a:p>
            <a:pPr marL="0" indent="0">
              <a:buNone/>
            </a:pPr>
            <a:r>
              <a:rPr lang="en-GB" sz="3200" dirty="0" err="1">
                <a:latin typeface="Arial" panose="020B0604020202020204" pitchFamily="34" charset="0"/>
                <a:cs typeface="Arial" panose="020B0604020202020204" pitchFamily="34" charset="0"/>
              </a:rPr>
              <a:t>Taf</a:t>
            </a:r>
            <a:r>
              <a:rPr lang="en-GB" sz="3200" dirty="0">
                <a:latin typeface="Arial" panose="020B0604020202020204" pitchFamily="34" charset="0"/>
                <a:cs typeface="Arial" panose="020B0604020202020204" pitchFamily="34" charset="0"/>
              </a:rPr>
              <a:t> Toys. (No Date) </a:t>
            </a:r>
            <a:r>
              <a:rPr lang="en-GB" sz="3200" i="1" dirty="0">
                <a:latin typeface="Arial" panose="020B0604020202020204" pitchFamily="34" charset="0"/>
                <a:cs typeface="Arial" panose="020B0604020202020204" pitchFamily="34" charset="0"/>
              </a:rPr>
              <a:t>Tummy Time Essentials Kit. </a:t>
            </a:r>
            <a:r>
              <a:rPr lang="en-GB" sz="3200" dirty="0">
                <a:latin typeface="Arial" panose="020B0604020202020204" pitchFamily="34" charset="0"/>
                <a:cs typeface="Arial" panose="020B0604020202020204" pitchFamily="34" charset="0"/>
              </a:rPr>
              <a:t>Available from: </a:t>
            </a:r>
            <a:r>
              <a:rPr lang="en-GB" sz="3200" dirty="0">
                <a:latin typeface="Arial" panose="020B0604020202020204" pitchFamily="34" charset="0"/>
                <a:cs typeface="Arial" panose="020B0604020202020204" pitchFamily="34" charset="0"/>
                <a:hlinkClick r:id="rId11"/>
              </a:rPr>
              <a:t>https://</a:t>
            </a:r>
            <a:r>
              <a:rPr lang="en-GB" sz="3200" dirty="0" err="1">
                <a:latin typeface="Arial" panose="020B0604020202020204" pitchFamily="34" charset="0"/>
                <a:cs typeface="Arial" panose="020B0604020202020204" pitchFamily="34" charset="0"/>
                <a:hlinkClick r:id="rId11"/>
              </a:rPr>
              <a:t>www.taftoys.com</a:t>
            </a:r>
            <a:r>
              <a:rPr lang="en-GB" sz="3200" dirty="0">
                <a:latin typeface="Arial" panose="020B0604020202020204" pitchFamily="34" charset="0"/>
                <a:cs typeface="Arial" panose="020B0604020202020204" pitchFamily="34" charset="0"/>
                <a:hlinkClick r:id="rId11"/>
              </a:rPr>
              <a:t>/</a:t>
            </a:r>
            <a:r>
              <a:rPr lang="en-GB" sz="3200" dirty="0" err="1">
                <a:latin typeface="Arial" panose="020B0604020202020204" pitchFamily="34" charset="0"/>
                <a:cs typeface="Arial" panose="020B0604020202020204" pitchFamily="34" charset="0"/>
                <a:hlinkClick r:id="rId11"/>
              </a:rPr>
              <a:t>tafproduct</a:t>
            </a:r>
            <a:r>
              <a:rPr lang="en-GB" sz="3200" dirty="0">
                <a:latin typeface="Arial" panose="020B0604020202020204" pitchFamily="34" charset="0"/>
                <a:cs typeface="Arial" panose="020B0604020202020204" pitchFamily="34" charset="0"/>
                <a:hlinkClick r:id="rId11"/>
              </a:rPr>
              <a:t>/tummy-time-essentials-kit/</a:t>
            </a:r>
            <a:r>
              <a:rPr lang="en-GB" sz="3200" dirty="0">
                <a:latin typeface="Arial" panose="020B0604020202020204" pitchFamily="34" charset="0"/>
                <a:cs typeface="Arial" panose="020B0604020202020204" pitchFamily="34" charset="0"/>
              </a:rPr>
              <a:t> [Accessed: 15/01/2026]</a:t>
            </a:r>
          </a:p>
          <a:p>
            <a:pPr marL="0" indent="0">
              <a:buNone/>
            </a:pPr>
            <a:r>
              <a:rPr lang="en-GB" sz="3200" dirty="0">
                <a:latin typeface="Arial" panose="020B0604020202020204" pitchFamily="34" charset="0"/>
                <a:cs typeface="Arial" panose="020B0604020202020204" pitchFamily="34" charset="0"/>
              </a:rPr>
              <a:t>The British Phycology Society. (2009) Looking Back: </a:t>
            </a:r>
            <a:r>
              <a:rPr lang="en-GB" sz="3200" i="1" dirty="0">
                <a:latin typeface="Arial" panose="020B0604020202020204" pitchFamily="34" charset="0"/>
                <a:cs typeface="Arial" panose="020B0604020202020204" pitchFamily="34" charset="0"/>
              </a:rPr>
              <a:t>The Making and Breaking of the Attachment Theory.</a:t>
            </a:r>
            <a:r>
              <a:rPr lang="en-GB" sz="3200" dirty="0">
                <a:latin typeface="Arial" panose="020B0604020202020204" pitchFamily="34" charset="0"/>
                <a:cs typeface="Arial" panose="020B0604020202020204" pitchFamily="34" charset="0"/>
              </a:rPr>
              <a:t> Available from: </a:t>
            </a:r>
            <a:r>
              <a:rPr lang="en-GB" sz="3200" dirty="0">
                <a:latin typeface="Arial" panose="020B0604020202020204" pitchFamily="34" charset="0"/>
                <a:cs typeface="Arial" panose="020B0604020202020204" pitchFamily="34" charset="0"/>
                <a:hlinkClick r:id="rId12"/>
              </a:rPr>
              <a:t>https://www.bps.org.uk/psychologist/looking-back-making-and-breaking-attachment-theory</a:t>
            </a:r>
            <a:r>
              <a:rPr lang="en-GB" sz="3200" dirty="0">
                <a:latin typeface="Arial" panose="020B0604020202020204" pitchFamily="34" charset="0"/>
                <a:cs typeface="Arial" panose="020B0604020202020204" pitchFamily="34" charset="0"/>
              </a:rPr>
              <a:t> [Accessed: 2/01/2026]</a:t>
            </a:r>
          </a:p>
          <a:p>
            <a:pPr marL="0" indent="0">
              <a:buNone/>
            </a:pPr>
            <a:r>
              <a:rPr lang="en-GB" sz="3200" dirty="0">
                <a:latin typeface="Arial" panose="020B0604020202020204" pitchFamily="34" charset="0"/>
                <a:cs typeface="Arial" panose="020B0604020202020204" pitchFamily="34" charset="0"/>
              </a:rPr>
              <a:t>TMTC. (2023)</a:t>
            </a:r>
            <a:r>
              <a:rPr lang="en-GB" sz="3200" i="1" dirty="0">
                <a:latin typeface="Arial" panose="020B0604020202020204" pitchFamily="34" charset="0"/>
                <a:cs typeface="Arial" panose="020B0604020202020204" pitchFamily="34" charset="0"/>
              </a:rPr>
              <a:t> Working in Partnership</a:t>
            </a:r>
            <a:r>
              <a:rPr lang="en-GB" sz="3200" dirty="0">
                <a:latin typeface="Arial" panose="020B0604020202020204" pitchFamily="34" charset="0"/>
                <a:cs typeface="Arial" panose="020B0604020202020204" pitchFamily="34" charset="0"/>
              </a:rPr>
              <a:t>. Available from: </a:t>
            </a:r>
            <a:r>
              <a:rPr lang="en-GB" sz="3200" dirty="0">
                <a:latin typeface="Arial" panose="020B0604020202020204" pitchFamily="34" charset="0"/>
                <a:cs typeface="Arial" panose="020B0604020202020204" pitchFamily="34" charset="0"/>
                <a:hlinkClick r:id="rId13"/>
              </a:rPr>
              <a:t>https://themidlandstrainingcompany.co.uk/product/working-in-partnership/</a:t>
            </a:r>
            <a:r>
              <a:rPr lang="en-GB" sz="3200" dirty="0">
                <a:latin typeface="Arial" panose="020B0604020202020204" pitchFamily="34" charset="0"/>
                <a:cs typeface="Arial" panose="020B0604020202020204" pitchFamily="34" charset="0"/>
              </a:rPr>
              <a:t> [Accessed: 6/01/2026]</a:t>
            </a:r>
          </a:p>
          <a:p>
            <a:pPr marL="0" indent="0">
              <a:buNone/>
            </a:pPr>
            <a:r>
              <a:rPr lang="en-GB" sz="3200" dirty="0">
                <a:latin typeface="Arial" panose="020B0604020202020204" pitchFamily="34" charset="0"/>
                <a:cs typeface="Arial" panose="020B0604020202020204" pitchFamily="34" charset="0"/>
              </a:rPr>
              <a:t>UK Government. (2025)</a:t>
            </a:r>
            <a:r>
              <a:rPr lang="en-GB" sz="3200" i="1" dirty="0">
                <a:latin typeface="Arial" panose="020B0604020202020204" pitchFamily="34" charset="0"/>
                <a:cs typeface="Arial" panose="020B0604020202020204" pitchFamily="34" charset="0"/>
              </a:rPr>
              <a:t> Childcare &amp; Early Years Education. </a:t>
            </a:r>
            <a:r>
              <a:rPr lang="en-GB" sz="3200" dirty="0">
                <a:latin typeface="Arial" panose="020B0604020202020204" pitchFamily="34" charset="0"/>
                <a:cs typeface="Arial" panose="020B0604020202020204" pitchFamily="34" charset="0"/>
              </a:rPr>
              <a:t>Available from: </a:t>
            </a:r>
            <a:r>
              <a:rPr lang="en-GB" sz="3200" dirty="0">
                <a:latin typeface="Arial" panose="020B0604020202020204" pitchFamily="34" charset="0"/>
                <a:cs typeface="Arial" panose="020B0604020202020204" pitchFamily="34" charset="0"/>
                <a:hlinkClick r:id="rId14"/>
              </a:rPr>
              <a:t>https://</a:t>
            </a:r>
            <a:r>
              <a:rPr lang="en-GB" sz="3200" dirty="0" err="1">
                <a:latin typeface="Arial" panose="020B0604020202020204" pitchFamily="34" charset="0"/>
                <a:cs typeface="Arial" panose="020B0604020202020204" pitchFamily="34" charset="0"/>
                <a:hlinkClick r:id="rId14"/>
              </a:rPr>
              <a:t>beststartinlife.gov.uk</a:t>
            </a:r>
            <a:r>
              <a:rPr lang="en-GB" sz="3200" dirty="0">
                <a:latin typeface="Arial" panose="020B0604020202020204" pitchFamily="34" charset="0"/>
                <a:cs typeface="Arial" panose="020B0604020202020204" pitchFamily="34" charset="0"/>
                <a:hlinkClick r:id="rId14"/>
              </a:rPr>
              <a:t>/childcare-early-years-education/</a:t>
            </a:r>
            <a:r>
              <a:rPr lang="en-GB" sz="3200" dirty="0">
                <a:latin typeface="Arial" panose="020B0604020202020204" pitchFamily="34" charset="0"/>
                <a:cs typeface="Arial" panose="020B0604020202020204" pitchFamily="34" charset="0"/>
              </a:rPr>
              <a:t> [Accessed: 2/01/2026]</a:t>
            </a:r>
          </a:p>
          <a:p>
            <a:pPr marL="0" indent="0">
              <a:buNone/>
            </a:pPr>
            <a:r>
              <a:rPr lang="en-GB" sz="3200" dirty="0">
                <a:latin typeface="Arial" panose="020B0604020202020204" pitchFamily="34" charset="0"/>
                <a:cs typeface="Arial" panose="020B0604020202020204" pitchFamily="34" charset="0"/>
              </a:rPr>
              <a:t>Welsh Government. (2025) </a:t>
            </a:r>
            <a:r>
              <a:rPr lang="en-GB" sz="3200" i="1" dirty="0">
                <a:latin typeface="Arial" panose="020B0604020202020204" pitchFamily="34" charset="0"/>
                <a:cs typeface="Arial" panose="020B0604020202020204" pitchFamily="34" charset="0"/>
              </a:rPr>
              <a:t>Developing Multi-Agency Engagement in Community Focussed Schools.</a:t>
            </a:r>
            <a:r>
              <a:rPr lang="en-GB" sz="3200" dirty="0">
                <a:latin typeface="Arial" panose="020B0604020202020204" pitchFamily="34" charset="0"/>
                <a:cs typeface="Arial" panose="020B0604020202020204" pitchFamily="34" charset="0"/>
              </a:rPr>
              <a:t> Available from: </a:t>
            </a:r>
            <a:r>
              <a:rPr lang="en-GB" sz="3200" dirty="0">
                <a:latin typeface="Arial" panose="020B0604020202020204" pitchFamily="34" charset="0"/>
                <a:cs typeface="Arial" panose="020B0604020202020204" pitchFamily="34" charset="0"/>
                <a:hlinkClick r:id="rId15"/>
              </a:rPr>
              <a:t>https://www.gov.wales/annex-5-developing-multi-agency-engagement-community-focused-schools-html#165185</a:t>
            </a:r>
            <a:r>
              <a:rPr lang="en-GB" sz="3200" dirty="0">
                <a:latin typeface="Arial" panose="020B0604020202020204" pitchFamily="34" charset="0"/>
                <a:cs typeface="Arial" panose="020B0604020202020204" pitchFamily="34" charset="0"/>
              </a:rPr>
              <a:t> [Accessed: 13/01/2026]</a:t>
            </a:r>
          </a:p>
          <a:p>
            <a:pPr marL="0" indent="0">
              <a:buNone/>
            </a:pPr>
            <a:r>
              <a:rPr lang="en-GB" sz="3200" dirty="0">
                <a:latin typeface="Arial" panose="020B0604020202020204" pitchFamily="34" charset="0"/>
                <a:cs typeface="Arial" panose="020B0604020202020204" pitchFamily="34" charset="0"/>
              </a:rPr>
              <a:t>WJEC. (2019) </a:t>
            </a:r>
            <a:r>
              <a:rPr lang="en-GB" sz="3200" i="1" dirty="0">
                <a:latin typeface="Arial" panose="020B0604020202020204" pitchFamily="34" charset="0"/>
                <a:cs typeface="Arial" panose="020B0604020202020204" pitchFamily="34" charset="0"/>
              </a:rPr>
              <a:t>Working in Partnership.</a:t>
            </a:r>
            <a:r>
              <a:rPr lang="en-GB" sz="3200" dirty="0">
                <a:latin typeface="Arial" panose="020B0604020202020204" pitchFamily="34" charset="0"/>
                <a:cs typeface="Arial" panose="020B0604020202020204" pitchFamily="34" charset="0"/>
              </a:rPr>
              <a:t> Available from: </a:t>
            </a:r>
            <a:r>
              <a:rPr lang="en-GB" sz="3200" dirty="0">
                <a:latin typeface="Arial" panose="020B0604020202020204" pitchFamily="34" charset="0"/>
                <a:cs typeface="Arial" panose="020B0604020202020204" pitchFamily="34" charset="0"/>
                <a:hlinkClick r:id="rId16"/>
              </a:rPr>
              <a:t>http://resource.download.wjec.co.uk.s3-</a:t>
            </a:r>
            <a:r>
              <a:rPr lang="en-GB" sz="3200" dirty="0" err="1">
                <a:latin typeface="Arial" panose="020B0604020202020204" pitchFamily="34" charset="0"/>
                <a:cs typeface="Arial" panose="020B0604020202020204" pitchFamily="34" charset="0"/>
                <a:hlinkClick r:id="rId16"/>
              </a:rPr>
              <a:t>eu-west-1.amazonaws.com</a:t>
            </a:r>
            <a:r>
              <a:rPr lang="en-GB" sz="3200" dirty="0">
                <a:latin typeface="Arial" panose="020B0604020202020204" pitchFamily="34" charset="0"/>
                <a:cs typeface="Arial" panose="020B0604020202020204" pitchFamily="34" charset="0"/>
                <a:hlinkClick r:id="rId16"/>
              </a:rPr>
              <a:t>/</a:t>
            </a:r>
            <a:r>
              <a:rPr lang="en-GB" sz="3200" dirty="0" err="1">
                <a:latin typeface="Arial" panose="020B0604020202020204" pitchFamily="34" charset="0"/>
                <a:cs typeface="Arial" panose="020B0604020202020204" pitchFamily="34" charset="0"/>
                <a:hlinkClick r:id="rId16"/>
              </a:rPr>
              <a:t>vtc</a:t>
            </a:r>
            <a:r>
              <a:rPr lang="en-GB" sz="3200" dirty="0">
                <a:latin typeface="Arial" panose="020B0604020202020204" pitchFamily="34" charset="0"/>
                <a:cs typeface="Arial" panose="020B0604020202020204" pitchFamily="34" charset="0"/>
                <a:hlinkClick r:id="rId16"/>
              </a:rPr>
              <a:t>/2018-19/</a:t>
            </a:r>
            <a:r>
              <a:rPr lang="en-GB" sz="3200" dirty="0" err="1">
                <a:latin typeface="Arial" panose="020B0604020202020204" pitchFamily="34" charset="0"/>
                <a:cs typeface="Arial" panose="020B0604020202020204" pitchFamily="34" charset="0"/>
                <a:hlinkClick r:id="rId16"/>
              </a:rPr>
              <a:t>hsc18-19_3-3</a:t>
            </a:r>
            <a:r>
              <a:rPr lang="en-GB" sz="3200" dirty="0">
                <a:latin typeface="Arial" panose="020B0604020202020204" pitchFamily="34" charset="0"/>
                <a:cs typeface="Arial" panose="020B0604020202020204" pitchFamily="34" charset="0"/>
                <a:hlinkClick r:id="rId16"/>
              </a:rPr>
              <a:t>/_multi-lang/unit02/01-principles-of-partnership-importance-of-multi-agency-working.html</a:t>
            </a:r>
            <a:r>
              <a:rPr lang="en-GB" sz="3200" dirty="0">
                <a:latin typeface="Arial" panose="020B0604020202020204" pitchFamily="34" charset="0"/>
                <a:cs typeface="Arial" panose="020B0604020202020204" pitchFamily="34" charset="0"/>
              </a:rPr>
              <a:t> [Accessed: 13/01/2026]</a:t>
            </a:r>
            <a:endParaRPr lang="en-US" sz="3200" dirty="0"/>
          </a:p>
        </p:txBody>
      </p:sp>
    </p:spTree>
    <p:extLst>
      <p:ext uri="{BB962C8B-B14F-4D97-AF65-F5344CB8AC3E}">
        <p14:creationId xmlns:p14="http://schemas.microsoft.com/office/powerpoint/2010/main" val="27776850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The First 1000 Days</vt:lpstr>
      <vt:lpstr>What is the First 1000 Days?</vt:lpstr>
      <vt:lpstr>Care Giving</vt:lpstr>
      <vt:lpstr>Care Giving</vt:lpstr>
      <vt:lpstr>Professional Partnership</vt:lpstr>
      <vt:lpstr>PowerPoint Presentation</vt:lpstr>
      <vt:lpstr>Professional Partnership</vt:lpstr>
      <vt:lpstr>Challenges of High Quality Care</vt:lpstr>
      <vt:lpstr>Activities</vt:lpstr>
      <vt:lpstr>PowerPoint Presentation</vt:lpstr>
      <vt:lpstr>PowerPoint Presentation</vt:lpstr>
      <vt:lpstr>Reference List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First 1000 Days</dc:title>
  <dc:creator>Hannah James (2501330)</dc:creator>
  <cp:lastModifiedBy>Hannah James (2501330)</cp:lastModifiedBy>
  <cp:revision>16</cp:revision>
  <dcterms:created xsi:type="dcterms:W3CDTF">2025-12-29T15:41:42Z</dcterms:created>
  <dcterms:modified xsi:type="dcterms:W3CDTF">2026-01-18T12:57:53Z</dcterms:modified>
</cp:coreProperties>
</file>