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301" r:id="rId3"/>
    <p:sldId id="304" r:id="rId4"/>
    <p:sldId id="302" r:id="rId5"/>
    <p:sldId id="303" r:id="rId6"/>
    <p:sldId id="305" r:id="rId7"/>
    <p:sldId id="306" r:id="rId8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17/02/2014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17/02/2014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17/02/2014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17/02/2014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17/02/2014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17/02/2014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17/02/2014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17/02/2014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17/02/2014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17/02/2014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17/02/2014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17/02/2014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17/02/2014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17/02/2014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17/02/2014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60222F44-53F6-C34F-80DF-AE274AD3BF39}" type="datetimeFigureOut">
              <a:rPr lang="en-GB" smtClean="0"/>
              <a:pPr/>
              <a:t>17/02/2014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800401"/>
            <a:ext cx="8915400" cy="980575"/>
          </a:xfrm>
        </p:spPr>
        <p:txBody>
          <a:bodyPr>
            <a:normAutofit/>
          </a:bodyPr>
          <a:lstStyle/>
          <a:p>
            <a:r>
              <a:rPr lang="en-GB" dirty="0" smtClean="0"/>
              <a:t>The Social Life of Things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780977"/>
            <a:ext cx="8001000" cy="4077024"/>
          </a:xfrm>
        </p:spPr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This Week: Show and Tell…….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Choose an object and think about its social life: </a:t>
            </a:r>
          </a:p>
          <a:p>
            <a:pPr lvl="1"/>
            <a:r>
              <a:rPr lang="en-GB" dirty="0" smtClean="0"/>
              <a:t>Social Relations in which the object is entangled</a:t>
            </a:r>
          </a:p>
          <a:p>
            <a:pPr lvl="2"/>
            <a:r>
              <a:rPr lang="en-GB" dirty="0" smtClean="0"/>
              <a:t>Relations of production, personal relations, how it connects people who have never met</a:t>
            </a:r>
          </a:p>
          <a:p>
            <a:pPr lvl="1"/>
            <a:r>
              <a:rPr lang="en-GB" dirty="0" smtClean="0"/>
              <a:t>Gift and commodity </a:t>
            </a:r>
          </a:p>
          <a:p>
            <a:pPr lvl="1"/>
            <a:r>
              <a:rPr lang="en-GB" dirty="0" smtClean="0"/>
              <a:t>Efficacy of the object </a:t>
            </a:r>
          </a:p>
          <a:p>
            <a:pPr lvl="1"/>
            <a:r>
              <a:rPr lang="en-GB" dirty="0" smtClean="0"/>
              <a:t>Object as biographical </a:t>
            </a:r>
          </a:p>
          <a:p>
            <a:pPr lvl="1"/>
            <a:r>
              <a:rPr lang="en-GB" dirty="0" smtClean="0"/>
              <a:t>Object and Identity</a:t>
            </a:r>
          </a:p>
          <a:p>
            <a:pPr lvl="2"/>
            <a:r>
              <a:rPr lang="en-GB" dirty="0" smtClean="0"/>
              <a:t>Displayed, hidden, status.</a:t>
            </a:r>
          </a:p>
          <a:p>
            <a:pPr lvl="1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0" y="685800"/>
            <a:ext cx="8839200" cy="10668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  <a:cs typeface="+mj-cs"/>
              </a:rPr>
              <a:t>The Ups and Downs of Material Culture</a:t>
            </a:r>
            <a:endParaRPr lang="en-GB" dirty="0">
              <a:ea typeface="+mj-ea"/>
              <a:cs typeface="+mj-cs"/>
            </a:endParaRP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>
          <a:xfrm>
            <a:off x="1045029" y="2282650"/>
            <a:ext cx="7090116" cy="3649027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dirty="0" smtClean="0">
                <a:ea typeface="ＭＳ Ｐゴシック" pitchFamily="-111" charset="-128"/>
                <a:cs typeface="ＭＳ Ｐゴシック" pitchFamily="-111" charset="-128"/>
              </a:rPr>
              <a:t> Early 20</a:t>
            </a:r>
            <a:r>
              <a:rPr lang="en-GB" baseline="30000" dirty="0" smtClean="0">
                <a:ea typeface="ＭＳ Ｐゴシック" pitchFamily="-111" charset="-128"/>
                <a:cs typeface="ＭＳ Ｐゴシック" pitchFamily="-111" charset="-128"/>
              </a:rPr>
              <a:t>th</a:t>
            </a:r>
            <a:r>
              <a:rPr lang="en-GB" dirty="0" smtClean="0">
                <a:ea typeface="ＭＳ Ｐゴシック" pitchFamily="-111" charset="-128"/>
                <a:cs typeface="ＭＳ Ｐゴシック" pitchFamily="-111" charset="-128"/>
              </a:rPr>
              <a:t> Century anthropology saw a shift away from a focus on material culture, especially in the work of Malinowski.</a:t>
            </a:r>
          </a:p>
          <a:p>
            <a:pPr eaLnBrk="1" hangingPunct="1">
              <a:lnSpc>
                <a:spcPct val="80000"/>
              </a:lnSpc>
            </a:pPr>
            <a:r>
              <a:rPr lang="en-GB" dirty="0" smtClean="0">
                <a:ea typeface="ＭＳ Ｐゴシック" pitchFamily="-111" charset="-128"/>
                <a:cs typeface="ＭＳ Ｐゴシック" pitchFamily="-111" charset="-128"/>
              </a:rPr>
              <a:t>Interest in material culture was re-invigorated  in 1970s as anthropologists such as Claude Levi-Strauss and Mary Douglas sought to understand the relationship between material objects, systems of cultural symbolism and social processes of exchange</a:t>
            </a:r>
          </a:p>
          <a:p>
            <a:pPr eaLnBrk="1" hangingPunct="1">
              <a:lnSpc>
                <a:spcPct val="80000"/>
              </a:lnSpc>
            </a:pPr>
            <a:r>
              <a:rPr lang="en-GB" dirty="0" smtClean="0">
                <a:ea typeface="ＭＳ Ｐゴシック" pitchFamily="-111" charset="-128"/>
                <a:cs typeface="ＭＳ Ｐゴシック" pitchFamily="-111" charset="-128"/>
              </a:rPr>
              <a:t>Marxist theory increasingly sought to understand how social, political and economic relationships became embedded in and expressed through material objects &amp; commodities</a:t>
            </a:r>
          </a:p>
          <a:p>
            <a:pPr eaLnBrk="1" hangingPunct="1">
              <a:lnSpc>
                <a:spcPct val="80000"/>
              </a:lnSpc>
            </a:pPr>
            <a:endParaRPr lang="en-GB" dirty="0" smtClean="0">
              <a:ea typeface="ＭＳ Ｐゴシック" pitchFamily="-111" charset="-128"/>
              <a:cs typeface="ＭＳ Ｐゴシック" pitchFamily="-111" charset="-128"/>
            </a:endParaRPr>
          </a:p>
          <a:p>
            <a:pPr eaLnBrk="1" hangingPunct="1">
              <a:lnSpc>
                <a:spcPct val="80000"/>
              </a:lnSpc>
            </a:pPr>
            <a:endParaRPr lang="en-GB" sz="1800" dirty="0" smtClean="0">
              <a:ea typeface="ＭＳ Ｐゴシック" pitchFamily="-111" charset="-128"/>
              <a:cs typeface="ＭＳ Ｐゴシック" pitchFamily="-111" charset="-128"/>
            </a:endParaRPr>
          </a:p>
          <a:p>
            <a:pPr eaLnBrk="1" hangingPunct="1">
              <a:lnSpc>
                <a:spcPct val="80000"/>
              </a:lnSpc>
              <a:buFont typeface="Wingdings 2" pitchFamily="-111" charset="2"/>
              <a:buNone/>
            </a:pPr>
            <a:endParaRPr lang="en-GB" sz="1800" b="1" dirty="0" smtClean="0">
              <a:ea typeface="ＭＳ Ｐゴシック" pitchFamily="-111" charset="-128"/>
              <a:cs typeface="ＭＳ Ｐゴシック" pitchFamily="-111" charset="-128"/>
            </a:endParaRPr>
          </a:p>
          <a:p>
            <a:pPr eaLnBrk="1" hangingPunct="1">
              <a:lnSpc>
                <a:spcPct val="80000"/>
              </a:lnSpc>
              <a:buFont typeface="Wingdings 2" pitchFamily="-111" charset="2"/>
              <a:buNone/>
            </a:pPr>
            <a:endParaRPr lang="en-GB" sz="1800" dirty="0" smtClean="0">
              <a:ea typeface="ＭＳ Ｐゴシック" pitchFamily="-111" charset="-128"/>
              <a:cs typeface="ＭＳ Ｐゴシック" pitchFamily="-111" charset="-128"/>
            </a:endParaRPr>
          </a:p>
          <a:p>
            <a:pPr eaLnBrk="1" hangingPunct="1">
              <a:lnSpc>
                <a:spcPct val="80000"/>
              </a:lnSpc>
            </a:pPr>
            <a:endParaRPr lang="en-GB" sz="1800" dirty="0" smtClean="0">
              <a:ea typeface="ＭＳ Ｐゴシック" pitchFamily="-111" charset="-128"/>
              <a:cs typeface="ＭＳ Ｐゴシック" pitchFamily="-111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3"/>
          <p:cNvSpPr>
            <a:spLocks noGrp="1"/>
          </p:cNvSpPr>
          <p:nvPr>
            <p:ph type="title"/>
          </p:nvPr>
        </p:nvSpPr>
        <p:spPr>
          <a:xfrm>
            <a:off x="0" y="685800"/>
            <a:ext cx="8913813" cy="990600"/>
          </a:xfrm>
        </p:spPr>
        <p:txBody>
          <a:bodyPr/>
          <a:lstStyle/>
          <a:p>
            <a:pPr eaLnBrk="1" hangingPunct="1"/>
            <a:r>
              <a:rPr lang="en-GB" smtClean="0">
                <a:ea typeface="ＭＳ Ｐゴシック" pitchFamily="-111" charset="-128"/>
                <a:cs typeface="ＭＳ Ｐゴシック" pitchFamily="-111" charset="-128"/>
              </a:rPr>
              <a:t>Appadurai’s Social Life of Things</a:t>
            </a:r>
          </a:p>
        </p:txBody>
      </p:sp>
      <p:sp>
        <p:nvSpPr>
          <p:cNvPr id="41987" name="Content Placeholder 2"/>
          <p:cNvSpPr>
            <a:spLocks noGrp="1"/>
          </p:cNvSpPr>
          <p:nvPr>
            <p:ph sz="half" idx="1"/>
          </p:nvPr>
        </p:nvSpPr>
        <p:spPr>
          <a:xfrm>
            <a:off x="533400" y="1828800"/>
            <a:ext cx="4149725" cy="4448175"/>
          </a:xfrm>
        </p:spPr>
        <p:txBody>
          <a:bodyPr>
            <a:noAutofit/>
          </a:bodyPr>
          <a:lstStyle/>
          <a:p>
            <a:pPr eaLnBrk="1" hangingPunct="1">
              <a:spcBef>
                <a:spcPts val="800"/>
              </a:spcBef>
            </a:pPr>
            <a:r>
              <a:rPr lang="en-GB" dirty="0" smtClean="0">
                <a:ea typeface="ＭＳ Ｐゴシック" pitchFamily="-111" charset="-128"/>
                <a:cs typeface="ＭＳ Ｐゴシック" pitchFamily="-111" charset="-128"/>
              </a:rPr>
              <a:t>Suggests that things acquire their characteristics of commodities </a:t>
            </a:r>
            <a:r>
              <a:rPr lang="en-GB" dirty="0" err="1" smtClean="0">
                <a:ea typeface="ＭＳ Ｐゴシック" pitchFamily="-111" charset="-128"/>
                <a:cs typeface="ＭＳ Ｐゴシック" pitchFamily="-111" charset="-128"/>
              </a:rPr>
              <a:t>processually</a:t>
            </a:r>
            <a:r>
              <a:rPr lang="en-GB" dirty="0" smtClean="0">
                <a:ea typeface="ＭＳ Ｐゴシック" pitchFamily="-111" charset="-128"/>
                <a:cs typeface="ＭＳ Ｐゴシック" pitchFamily="-111" charset="-128"/>
              </a:rPr>
              <a:t>.</a:t>
            </a:r>
          </a:p>
          <a:p>
            <a:pPr eaLnBrk="1" hangingPunct="1">
              <a:spcBef>
                <a:spcPts val="800"/>
              </a:spcBef>
            </a:pPr>
            <a:r>
              <a:rPr lang="en-GB" dirty="0" smtClean="0">
                <a:ea typeface="ＭＳ Ｐゴシック" pitchFamily="-111" charset="-128"/>
                <a:cs typeface="ＭＳ Ｐゴシック" pitchFamily="-111" charset="-128"/>
              </a:rPr>
              <a:t>We need to examine an object in terms of the entire trajectory  - it’s ‘social life’ -  to understand its value. An object’s character is not fixed, but can shift throughout time. </a:t>
            </a:r>
          </a:p>
          <a:p>
            <a:pPr eaLnBrk="1" hangingPunct="1">
              <a:spcBef>
                <a:spcPts val="800"/>
              </a:spcBef>
            </a:pPr>
            <a:r>
              <a:rPr lang="en-GB" dirty="0" smtClean="0">
                <a:ea typeface="ＭＳ Ｐゴシック" pitchFamily="-111" charset="-128"/>
                <a:cs typeface="ＭＳ Ｐゴシック" pitchFamily="-111" charset="-128"/>
              </a:rPr>
              <a:t>This work was crucial in opening up commodities to anthropological analysis because it challenged the notion of the commodity as ‘</a:t>
            </a:r>
            <a:r>
              <a:rPr lang="en-GB" dirty="0" err="1" smtClean="0">
                <a:ea typeface="ＭＳ Ｐゴシック" pitchFamily="-111" charset="-128"/>
                <a:cs typeface="ＭＳ Ｐゴシック" pitchFamily="-111" charset="-128"/>
              </a:rPr>
              <a:t>desocialized</a:t>
            </a:r>
            <a:r>
              <a:rPr lang="en-GB" dirty="0" smtClean="0">
                <a:ea typeface="ＭＳ Ｐゴシック" pitchFamily="-111" charset="-128"/>
                <a:cs typeface="ＭＳ Ｐゴシック" pitchFamily="-111" charset="-128"/>
              </a:rPr>
              <a:t>’ (Miller 1995: 143).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148263" y="2286000"/>
            <a:ext cx="3565525" cy="3990975"/>
          </a:xfrm>
        </p:spPr>
        <p:txBody>
          <a:bodyPr rtlCol="0"/>
          <a:lstStyle/>
          <a:p>
            <a:pPr eaLnBrk="1" fontAlgn="auto" hangingPunct="1">
              <a:spcAft>
                <a:spcPts val="0"/>
              </a:spcAft>
              <a:buFont typeface="Wingdings 2" pitchFamily="18" charset="2"/>
              <a:buChar char=""/>
              <a:defRPr/>
            </a:pPr>
            <a:endParaRPr lang="en-GB" dirty="0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</p:txBody>
      </p:sp>
      <p:pic>
        <p:nvPicPr>
          <p:cNvPr id="41989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53000" y="2286000"/>
            <a:ext cx="3921125" cy="381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ea typeface="ＭＳ Ｐゴシック" pitchFamily="-111" charset="-128"/>
                <a:cs typeface="ＭＳ Ｐゴシック" pitchFamily="-111" charset="-128"/>
              </a:rPr>
              <a:t>Transforming Commodities</a:t>
            </a:r>
          </a:p>
        </p:txBody>
      </p:sp>
      <p:sp>
        <p:nvSpPr>
          <p:cNvPr id="4505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ea typeface="ＭＳ Ｐゴシック" pitchFamily="-111" charset="-128"/>
                <a:cs typeface="ＭＳ Ｐゴシック" pitchFamily="-111" charset="-128"/>
              </a:rPr>
              <a:t>The act of consumption potentially transforms the meaning of commodities. </a:t>
            </a:r>
          </a:p>
          <a:p>
            <a:pPr lvl="1" eaLnBrk="1" hangingPunct="1"/>
            <a:r>
              <a:rPr lang="en-GB" dirty="0" smtClean="0"/>
              <a:t>Food, clothing, and other personal belongings may have exchange value as part of an exchange process/commodity market. </a:t>
            </a:r>
          </a:p>
          <a:p>
            <a:pPr lvl="1" eaLnBrk="1" hangingPunct="1"/>
            <a:r>
              <a:rPr lang="en-GB" dirty="0" smtClean="0"/>
              <a:t>When they are ‘consumed’ they lose their impersonal or neutral character: they may become badges of identity and signify interpersonal relationships and obligations (i.e. a wedding ring).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From your discussions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Value (price; exchange value Vs use value; personal) </a:t>
            </a:r>
          </a:p>
          <a:p>
            <a:r>
              <a:rPr lang="en-GB" dirty="0" smtClean="0"/>
              <a:t>Symbolism of object: inherent, imbued and/or transformed</a:t>
            </a:r>
          </a:p>
          <a:p>
            <a:r>
              <a:rPr lang="en-GB" dirty="0" smtClean="0"/>
              <a:t>Embedded in sociality and personal relations </a:t>
            </a:r>
          </a:p>
          <a:p>
            <a:r>
              <a:rPr lang="en-GB" dirty="0" smtClean="0"/>
              <a:t>Alienable or  inalienable (what does it take to make it (in)alienable?)</a:t>
            </a:r>
          </a:p>
          <a:p>
            <a:r>
              <a:rPr lang="en-GB" dirty="0" smtClean="0"/>
              <a:t>Fair trade</a:t>
            </a:r>
          </a:p>
          <a:p>
            <a:pPr lvl="1"/>
            <a:r>
              <a:rPr lang="en-GB" dirty="0" smtClean="0"/>
              <a:t>Moral justification for objects and consumption?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12983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554182"/>
            <a:ext cx="7610476" cy="5712147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Outward orientation (status) or personal? </a:t>
            </a:r>
          </a:p>
          <a:p>
            <a:r>
              <a:rPr lang="en-GB" dirty="0" smtClean="0"/>
              <a:t>Anthropomorphising and the imbuing of personality</a:t>
            </a:r>
          </a:p>
          <a:p>
            <a:r>
              <a:rPr lang="en-GB" dirty="0" smtClean="0"/>
              <a:t>Autographs, personalisation and the adding of value </a:t>
            </a:r>
          </a:p>
          <a:p>
            <a:r>
              <a:rPr lang="en-GB" dirty="0" smtClean="0"/>
              <a:t>How objects connect people, and people and places</a:t>
            </a:r>
          </a:p>
          <a:p>
            <a:r>
              <a:rPr lang="en-GB" dirty="0" smtClean="0"/>
              <a:t>How objects are transformed (cleansed and de-polluted?)</a:t>
            </a:r>
          </a:p>
          <a:p>
            <a:r>
              <a:rPr lang="en-GB" dirty="0" smtClean="0"/>
              <a:t>Objects and memory (made personal)</a:t>
            </a:r>
          </a:p>
          <a:p>
            <a:r>
              <a:rPr lang="en-GB" dirty="0" smtClean="0"/>
              <a:t>Ownership – labour theory of … (and theft)</a:t>
            </a:r>
          </a:p>
          <a:p>
            <a:pPr lvl="1"/>
            <a:r>
              <a:rPr lang="en-GB" dirty="0" smtClean="0"/>
              <a:t>Transferred ownershi</a:t>
            </a:r>
            <a:r>
              <a:rPr lang="en-GB" dirty="0"/>
              <a:t>p</a:t>
            </a:r>
            <a:endParaRPr lang="en-GB" dirty="0" smtClean="0"/>
          </a:p>
          <a:p>
            <a:r>
              <a:rPr lang="en-GB" dirty="0" smtClean="0"/>
              <a:t>Gifting of money and the need to have an object to show</a:t>
            </a:r>
          </a:p>
          <a:p>
            <a:pPr lvl="1"/>
            <a:r>
              <a:rPr lang="en-GB" dirty="0" smtClean="0"/>
              <a:t>Buying an item rather than donating</a:t>
            </a:r>
          </a:p>
          <a:p>
            <a:pPr lvl="1"/>
            <a:r>
              <a:rPr lang="en-GB" dirty="0" smtClean="0"/>
              <a:t>Object as material manifestation of good intentions</a:t>
            </a:r>
          </a:p>
          <a:p>
            <a:pPr marL="349250" lvl="1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486764522"/>
      </p:ext>
    </p:extLst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591</TotalTime>
  <Words>436</Words>
  <Application>Microsoft Office PowerPoint</Application>
  <PresentationFormat>On-screen Show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Perspective</vt:lpstr>
      <vt:lpstr>The Social Life of Things</vt:lpstr>
      <vt:lpstr>This Week: Show and Tell……. </vt:lpstr>
      <vt:lpstr>The Ups and Downs of Material Culture</vt:lpstr>
      <vt:lpstr>Appadurai’s Social Life of Things</vt:lpstr>
      <vt:lpstr>Transforming Commodities</vt:lpstr>
      <vt:lpstr>From your discussions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Economics &amp; Patterns of Exchange</dc:title>
  <dc:creator>Emma-Jayne Abbots</dc:creator>
  <cp:lastModifiedBy>UCS</cp:lastModifiedBy>
  <cp:revision>33</cp:revision>
  <dcterms:created xsi:type="dcterms:W3CDTF">2014-02-17T09:13:08Z</dcterms:created>
  <dcterms:modified xsi:type="dcterms:W3CDTF">2014-02-17T10:33:06Z</dcterms:modified>
</cp:coreProperties>
</file>