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63" r:id="rId2"/>
    <p:sldId id="256" r:id="rId3"/>
    <p:sldId id="257" r:id="rId4"/>
    <p:sldId id="258" r:id="rId5"/>
    <p:sldId id="259" r:id="rId6"/>
    <p:sldId id="260" r:id="rId7"/>
    <p:sldId id="261" r:id="rId8"/>
    <p:sldId id="276" r:id="rId9"/>
    <p:sldId id="264" r:id="rId10"/>
    <p:sldId id="265" r:id="rId11"/>
    <p:sldId id="278" r:id="rId12"/>
    <p:sldId id="279" r:id="rId13"/>
    <p:sldId id="267" r:id="rId14"/>
    <p:sldId id="268" r:id="rId15"/>
    <p:sldId id="269" r:id="rId16"/>
    <p:sldId id="270" r:id="rId17"/>
    <p:sldId id="271" r:id="rId18"/>
    <p:sldId id="272" r:id="rId19"/>
    <p:sldId id="273" r:id="rId20"/>
    <p:sldId id="274" r:id="rId21"/>
    <p:sldId id="27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22" autoAdjust="0"/>
    <p:restoredTop sz="94660"/>
  </p:normalViewPr>
  <p:slideViewPr>
    <p:cSldViewPr snapToGrid="0">
      <p:cViewPr>
        <p:scale>
          <a:sx n="92" d="100"/>
          <a:sy n="92" d="100"/>
        </p:scale>
        <p:origin x="72" y="3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0406E7-1F28-4558-9565-2A655336F8C7}" type="datetimeFigureOut">
              <a:rPr lang="en-GB" smtClean="0"/>
              <a:t>07/02/2021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86A560-30C5-4D42-AB76-5DF73B27829D}" type="slidenum">
              <a:rPr lang="en-GB" smtClean="0"/>
              <a:t>‹#›</a:t>
            </a:fld>
            <a:endParaRPr lang="en-GB"/>
          </a:p>
        </p:txBody>
      </p:sp>
    </p:spTree>
    <p:extLst>
      <p:ext uri="{BB962C8B-B14F-4D97-AF65-F5344CB8AC3E}">
        <p14:creationId xmlns:p14="http://schemas.microsoft.com/office/powerpoint/2010/main" val="376643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551D16B-4E60-42B4-B17A-1A8D56516A8F}"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924CBC-05F0-447A-89AA-2070A5E05038}" type="slidenum">
              <a:rPr lang="en-GB" smtClean="0"/>
              <a:t>‹#›</a:t>
            </a:fld>
            <a:endParaRPr lang="en-GB"/>
          </a:p>
        </p:txBody>
      </p:sp>
    </p:spTree>
    <p:extLst>
      <p:ext uri="{BB962C8B-B14F-4D97-AF65-F5344CB8AC3E}">
        <p14:creationId xmlns:p14="http://schemas.microsoft.com/office/powerpoint/2010/main" val="826700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551D16B-4E60-42B4-B17A-1A8D56516A8F}"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924CBC-05F0-447A-89AA-2070A5E05038}" type="slidenum">
              <a:rPr lang="en-GB" smtClean="0"/>
              <a:t>‹#›</a:t>
            </a:fld>
            <a:endParaRPr lang="en-GB"/>
          </a:p>
        </p:txBody>
      </p:sp>
    </p:spTree>
    <p:extLst>
      <p:ext uri="{BB962C8B-B14F-4D97-AF65-F5344CB8AC3E}">
        <p14:creationId xmlns:p14="http://schemas.microsoft.com/office/powerpoint/2010/main" val="3234570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551D16B-4E60-42B4-B17A-1A8D56516A8F}"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924CBC-05F0-447A-89AA-2070A5E05038}" type="slidenum">
              <a:rPr lang="en-GB" smtClean="0"/>
              <a:t>‹#›</a:t>
            </a:fld>
            <a:endParaRPr lang="en-GB"/>
          </a:p>
        </p:txBody>
      </p:sp>
    </p:spTree>
    <p:extLst>
      <p:ext uri="{BB962C8B-B14F-4D97-AF65-F5344CB8AC3E}">
        <p14:creationId xmlns:p14="http://schemas.microsoft.com/office/powerpoint/2010/main" val="3565475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551D16B-4E60-42B4-B17A-1A8D56516A8F}" type="datetimeFigureOut">
              <a:rPr lang="en-GB" smtClean="0"/>
              <a:t>07/02/2021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924CBC-05F0-447A-89AA-2070A5E05038}" type="slidenum">
              <a:rPr lang="en-GB" smtClean="0"/>
              <a:t>‹#›</a:t>
            </a:fld>
            <a:endParaRPr lang="en-GB"/>
          </a:p>
        </p:txBody>
      </p:sp>
    </p:spTree>
    <p:extLst>
      <p:ext uri="{BB962C8B-B14F-4D97-AF65-F5344CB8AC3E}">
        <p14:creationId xmlns:p14="http://schemas.microsoft.com/office/powerpoint/2010/main" val="1535642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551D16B-4E60-42B4-B17A-1A8D56516A8F}" type="datetimeFigureOut">
              <a:rPr lang="en-GB" smtClean="0"/>
              <a:t>07/02/2021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924CBC-05F0-447A-89AA-2070A5E05038}" type="slidenum">
              <a:rPr lang="en-GB" smtClean="0"/>
              <a:t>‹#›</a:t>
            </a:fld>
            <a:endParaRPr lang="en-GB"/>
          </a:p>
        </p:txBody>
      </p:sp>
    </p:spTree>
    <p:extLst>
      <p:ext uri="{BB962C8B-B14F-4D97-AF65-F5344CB8AC3E}">
        <p14:creationId xmlns:p14="http://schemas.microsoft.com/office/powerpoint/2010/main" val="2561444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551D16B-4E60-42B4-B17A-1A8D56516A8F}" type="datetimeFigureOut">
              <a:rPr lang="en-GB" smtClean="0"/>
              <a:t>07/02/2021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924CBC-05F0-447A-89AA-2070A5E05038}" type="slidenum">
              <a:rPr lang="en-GB" smtClean="0"/>
              <a:t>‹#›</a:t>
            </a:fld>
            <a:endParaRPr lang="en-GB"/>
          </a:p>
        </p:txBody>
      </p:sp>
    </p:spTree>
    <p:extLst>
      <p:ext uri="{BB962C8B-B14F-4D97-AF65-F5344CB8AC3E}">
        <p14:creationId xmlns:p14="http://schemas.microsoft.com/office/powerpoint/2010/main" val="3687917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51D16B-4E60-42B4-B17A-1A8D56516A8F}" type="datetimeFigureOut">
              <a:rPr lang="en-GB" smtClean="0"/>
              <a:t>07/02/2021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924CBC-05F0-447A-89AA-2070A5E05038}" type="slidenum">
              <a:rPr lang="en-GB" smtClean="0"/>
              <a:t>‹#›</a:t>
            </a:fld>
            <a:endParaRPr lang="en-GB"/>
          </a:p>
        </p:txBody>
      </p:sp>
    </p:spTree>
    <p:extLst>
      <p:ext uri="{BB962C8B-B14F-4D97-AF65-F5344CB8AC3E}">
        <p14:creationId xmlns:p14="http://schemas.microsoft.com/office/powerpoint/2010/main" val="16659535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551D16B-4E60-42B4-B17A-1A8D56516A8F}" type="datetimeFigureOut">
              <a:rPr lang="en-GB" smtClean="0"/>
              <a:t>07/02/2021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924CBC-05F0-447A-89AA-2070A5E05038}" type="slidenum">
              <a:rPr lang="en-GB" smtClean="0"/>
              <a:t>‹#›</a:t>
            </a:fld>
            <a:endParaRPr lang="en-GB"/>
          </a:p>
        </p:txBody>
      </p:sp>
    </p:spTree>
    <p:extLst>
      <p:ext uri="{BB962C8B-B14F-4D97-AF65-F5344CB8AC3E}">
        <p14:creationId xmlns:p14="http://schemas.microsoft.com/office/powerpoint/2010/main" val="1081019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551D16B-4E60-42B4-B17A-1A8D56516A8F}" type="datetimeFigureOut">
              <a:rPr lang="en-GB" smtClean="0"/>
              <a:t>07/02/2021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924CBC-05F0-447A-89AA-2070A5E05038}" type="slidenum">
              <a:rPr lang="en-GB" smtClean="0"/>
              <a:t>‹#›</a:t>
            </a:fld>
            <a:endParaRPr lang="en-GB"/>
          </a:p>
        </p:txBody>
      </p:sp>
    </p:spTree>
    <p:extLst>
      <p:ext uri="{BB962C8B-B14F-4D97-AF65-F5344CB8AC3E}">
        <p14:creationId xmlns:p14="http://schemas.microsoft.com/office/powerpoint/2010/main" val="40240164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551D16B-4E60-42B4-B17A-1A8D56516A8F}"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924CBC-05F0-447A-89AA-2070A5E05038}" type="slidenum">
              <a:rPr lang="en-GB" smtClean="0"/>
              <a:t>‹#›</a:t>
            </a:fld>
            <a:endParaRPr lang="en-GB"/>
          </a:p>
        </p:txBody>
      </p:sp>
    </p:spTree>
    <p:extLst>
      <p:ext uri="{BB962C8B-B14F-4D97-AF65-F5344CB8AC3E}">
        <p14:creationId xmlns:p14="http://schemas.microsoft.com/office/powerpoint/2010/main" val="1657449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551D16B-4E60-42B4-B17A-1A8D56516A8F}"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924CBC-05F0-447A-89AA-2070A5E05038}" type="slidenum">
              <a:rPr lang="en-GB" smtClean="0"/>
              <a:t>‹#›</a:t>
            </a:fld>
            <a:endParaRPr lang="en-GB"/>
          </a:p>
        </p:txBody>
      </p:sp>
    </p:spTree>
    <p:extLst>
      <p:ext uri="{BB962C8B-B14F-4D97-AF65-F5344CB8AC3E}">
        <p14:creationId xmlns:p14="http://schemas.microsoft.com/office/powerpoint/2010/main" val="2223728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51D16B-4E60-42B4-B17A-1A8D56516A8F}" type="datetimeFigureOut">
              <a:rPr lang="en-GB" smtClean="0"/>
              <a:t>07/02/2021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924CBC-05F0-447A-89AA-2070A5E05038}" type="slidenum">
              <a:rPr lang="en-GB" smtClean="0"/>
              <a:t>‹#›</a:t>
            </a:fld>
            <a:endParaRPr lang="en-GB"/>
          </a:p>
        </p:txBody>
      </p:sp>
    </p:spTree>
    <p:extLst>
      <p:ext uri="{BB962C8B-B14F-4D97-AF65-F5344CB8AC3E}">
        <p14:creationId xmlns:p14="http://schemas.microsoft.com/office/powerpoint/2010/main" val="14476244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Experiential Learning Theories</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815626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a:t>
            </a:r>
            <a:r>
              <a:rPr lang="en-GB" dirty="0"/>
              <a:t>xperiential </a:t>
            </a:r>
            <a:r>
              <a:rPr lang="en-GB" dirty="0" smtClean="0"/>
              <a:t>L</a:t>
            </a:r>
            <a:r>
              <a:rPr lang="en-GB" dirty="0"/>
              <a:t>earning </a:t>
            </a:r>
            <a:r>
              <a:rPr lang="en-GB" dirty="0" smtClean="0"/>
              <a:t>T</a:t>
            </a:r>
            <a:r>
              <a:rPr lang="en-GB" dirty="0"/>
              <a:t>heory</a:t>
            </a:r>
            <a:br>
              <a:rPr lang="en-GB" dirty="0"/>
            </a:br>
            <a:r>
              <a:rPr lang="en-GB" dirty="0"/>
              <a:t>Kolb 1984</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046749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198" y="116632"/>
            <a:ext cx="8229600" cy="1152128"/>
          </a:xfrm>
        </p:spPr>
        <p:txBody>
          <a:bodyPr>
            <a:noAutofit/>
          </a:bodyPr>
          <a:lstStyle/>
          <a:p>
            <a:r>
              <a:rPr lang="en-GB" dirty="0" smtClean="0"/>
              <a:t>E</a:t>
            </a:r>
            <a:r>
              <a:rPr lang="en-GB" sz="3200" dirty="0"/>
              <a:t>xperiential </a:t>
            </a:r>
            <a:r>
              <a:rPr lang="en-GB" dirty="0" smtClean="0"/>
              <a:t>L</a:t>
            </a:r>
            <a:r>
              <a:rPr lang="en-GB" sz="3200" dirty="0"/>
              <a:t>earning </a:t>
            </a:r>
            <a:r>
              <a:rPr lang="en-GB" dirty="0" smtClean="0"/>
              <a:t>T</a:t>
            </a:r>
            <a:r>
              <a:rPr lang="en-GB" sz="3200" dirty="0"/>
              <a:t>heory</a:t>
            </a:r>
            <a:br>
              <a:rPr lang="en-GB" sz="3200" dirty="0"/>
            </a:br>
            <a:r>
              <a:rPr lang="en-GB" sz="3200" dirty="0"/>
              <a:t>Kolb 1984</a:t>
            </a:r>
            <a:endParaRPr lang="en-GB" sz="32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42373" y="1268066"/>
            <a:ext cx="5707251" cy="4280439"/>
          </a:xfrm>
        </p:spPr>
      </p:pic>
    </p:spTree>
    <p:extLst>
      <p:ext uri="{BB962C8B-B14F-4D97-AF65-F5344CB8AC3E}">
        <p14:creationId xmlns:p14="http://schemas.microsoft.com/office/powerpoint/2010/main" val="24506530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3512" y="404664"/>
            <a:ext cx="8229600" cy="562074"/>
          </a:xfrm>
        </p:spPr>
        <p:txBody>
          <a:bodyPr>
            <a:noAutofit/>
          </a:bodyPr>
          <a:lstStyle/>
          <a:p>
            <a:r>
              <a:rPr lang="en-GB" sz="3200" dirty="0"/>
              <a:t>Experiential Learning Theory</a:t>
            </a:r>
            <a:br>
              <a:rPr lang="en-GB" sz="3200" dirty="0"/>
            </a:br>
            <a:r>
              <a:rPr lang="en-GB" sz="3200" b="1" dirty="0"/>
              <a:t>DIVERGING STYLE</a:t>
            </a:r>
            <a:endParaRPr lang="en-GB" sz="3200" b="1" dirty="0"/>
          </a:p>
        </p:txBody>
      </p:sp>
      <p:sp>
        <p:nvSpPr>
          <p:cNvPr id="6" name="TextBox 5"/>
          <p:cNvSpPr txBox="1"/>
          <p:nvPr/>
        </p:nvSpPr>
        <p:spPr>
          <a:xfrm>
            <a:off x="1703512" y="1225689"/>
            <a:ext cx="8784976" cy="5632311"/>
          </a:xfrm>
          <a:prstGeom prst="rect">
            <a:avLst/>
          </a:prstGeom>
          <a:noFill/>
        </p:spPr>
        <p:txBody>
          <a:bodyPr wrap="square" rtlCol="0">
            <a:spAutoFit/>
          </a:bodyPr>
          <a:lstStyle/>
          <a:p>
            <a:pPr marL="285750" indent="-285750">
              <a:buFont typeface="Arial" panose="020B0604020202020204" pitchFamily="34" charset="0"/>
              <a:buChar char="•"/>
            </a:pPr>
            <a:r>
              <a:rPr lang="en-GB" sz="2400" dirty="0"/>
              <a:t>These </a:t>
            </a:r>
            <a:r>
              <a:rPr lang="en-GB" sz="2400" dirty="0"/>
              <a:t>people are able to look at things from different perspectives. </a:t>
            </a:r>
            <a:endParaRPr lang="en-GB" sz="2400" dirty="0"/>
          </a:p>
          <a:p>
            <a:pPr marL="285750" indent="-285750">
              <a:buFont typeface="Arial" panose="020B0604020202020204" pitchFamily="34" charset="0"/>
              <a:buChar char="•"/>
            </a:pPr>
            <a:r>
              <a:rPr lang="en-GB" sz="2400" dirty="0"/>
              <a:t>They </a:t>
            </a:r>
            <a:r>
              <a:rPr lang="en-GB" sz="2400" dirty="0"/>
              <a:t>are sensitive. </a:t>
            </a:r>
            <a:endParaRPr lang="en-GB" sz="2400" dirty="0"/>
          </a:p>
          <a:p>
            <a:pPr marL="285750" indent="-285750">
              <a:buFont typeface="Arial" panose="020B0604020202020204" pitchFamily="34" charset="0"/>
              <a:buChar char="•"/>
            </a:pPr>
            <a:r>
              <a:rPr lang="en-GB" sz="2400" dirty="0"/>
              <a:t>They </a:t>
            </a:r>
            <a:r>
              <a:rPr lang="en-GB" sz="2400" dirty="0"/>
              <a:t>prefer to watch rather than do, tending to gather information and use imagination to solve problems. </a:t>
            </a:r>
            <a:endParaRPr lang="en-GB" sz="2400" dirty="0"/>
          </a:p>
          <a:p>
            <a:pPr marL="285750" indent="-285750">
              <a:buFont typeface="Arial" panose="020B0604020202020204" pitchFamily="34" charset="0"/>
              <a:buChar char="•"/>
            </a:pPr>
            <a:r>
              <a:rPr lang="en-GB" sz="2400" dirty="0"/>
              <a:t>They </a:t>
            </a:r>
            <a:r>
              <a:rPr lang="en-GB" sz="2400" dirty="0"/>
              <a:t>are best at viewing concrete situations from several different viewpoints.</a:t>
            </a:r>
          </a:p>
          <a:p>
            <a:pPr marL="285750" indent="-285750">
              <a:buFont typeface="Arial" panose="020B0604020202020204" pitchFamily="34" charset="0"/>
              <a:buChar char="•"/>
            </a:pPr>
            <a:r>
              <a:rPr lang="en-GB" sz="2400" i="1" dirty="0"/>
              <a:t>Kolb called this style 'diverging' because these people perform better in situations that require ideas-generation, for example, brainstorming. </a:t>
            </a:r>
            <a:endParaRPr lang="en-GB" sz="2400" i="1" dirty="0"/>
          </a:p>
          <a:p>
            <a:pPr marL="285750" indent="-285750">
              <a:buFont typeface="Arial" panose="020B0604020202020204" pitchFamily="34" charset="0"/>
              <a:buChar char="•"/>
            </a:pPr>
            <a:r>
              <a:rPr lang="en-GB" sz="2400" dirty="0"/>
              <a:t>People </a:t>
            </a:r>
            <a:r>
              <a:rPr lang="en-GB" sz="2400" dirty="0"/>
              <a:t>with a diverging learning style have broad cultural interests and like to gather information.</a:t>
            </a:r>
          </a:p>
          <a:p>
            <a:pPr marL="285750" indent="-285750">
              <a:buFont typeface="Arial" panose="020B0604020202020204" pitchFamily="34" charset="0"/>
              <a:buChar char="•"/>
            </a:pPr>
            <a:r>
              <a:rPr lang="en-GB" sz="2400" dirty="0"/>
              <a:t>They are interested in people, tend to be imaginative and emotional, and tend to be strong in the arts. </a:t>
            </a:r>
            <a:endParaRPr lang="en-GB" sz="2400" dirty="0"/>
          </a:p>
          <a:p>
            <a:pPr marL="285750" indent="-285750">
              <a:buFont typeface="Arial" panose="020B0604020202020204" pitchFamily="34" charset="0"/>
              <a:buChar char="•"/>
            </a:pPr>
            <a:r>
              <a:rPr lang="en-GB" sz="2400" dirty="0"/>
              <a:t>People </a:t>
            </a:r>
            <a:r>
              <a:rPr lang="en-GB" sz="2400" dirty="0"/>
              <a:t>with the diverging style prefer to work in groups, to listen with an open mind and to receive personal feedback.</a:t>
            </a:r>
          </a:p>
        </p:txBody>
      </p:sp>
    </p:spTree>
    <p:extLst>
      <p:ext uri="{BB962C8B-B14F-4D97-AF65-F5344CB8AC3E}">
        <p14:creationId xmlns:p14="http://schemas.microsoft.com/office/powerpoint/2010/main" val="2739768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3512" y="404664"/>
            <a:ext cx="8229600" cy="562074"/>
          </a:xfrm>
        </p:spPr>
        <p:txBody>
          <a:bodyPr>
            <a:noAutofit/>
          </a:bodyPr>
          <a:lstStyle/>
          <a:p>
            <a:r>
              <a:rPr lang="en-GB" sz="3200" dirty="0"/>
              <a:t>Experiential Learning Theory</a:t>
            </a:r>
            <a:br>
              <a:rPr lang="en-GB" sz="3200" dirty="0"/>
            </a:br>
            <a:r>
              <a:rPr lang="en-GB" sz="3200" b="1" dirty="0"/>
              <a:t>ASSIMILATING STYLE</a:t>
            </a:r>
            <a:endParaRPr lang="en-GB" sz="3200" b="1" dirty="0"/>
          </a:p>
        </p:txBody>
      </p:sp>
      <p:sp>
        <p:nvSpPr>
          <p:cNvPr id="6" name="TextBox 5"/>
          <p:cNvSpPr txBox="1"/>
          <p:nvPr/>
        </p:nvSpPr>
        <p:spPr>
          <a:xfrm>
            <a:off x="1703512" y="1480771"/>
            <a:ext cx="8784976" cy="5262979"/>
          </a:xfrm>
          <a:prstGeom prst="rect">
            <a:avLst/>
          </a:prstGeom>
          <a:noFill/>
        </p:spPr>
        <p:txBody>
          <a:bodyPr wrap="square" rtlCol="0">
            <a:spAutoFit/>
          </a:bodyPr>
          <a:lstStyle/>
          <a:p>
            <a:pPr marL="285750" indent="-285750">
              <a:buFont typeface="Arial" panose="020B0604020202020204" pitchFamily="34" charset="0"/>
              <a:buChar char="•"/>
            </a:pPr>
            <a:r>
              <a:rPr lang="en-GB" sz="2400" dirty="0"/>
              <a:t>The Assimilating learning preference involves a concise, logical approach. </a:t>
            </a:r>
            <a:endParaRPr lang="en-GB" sz="2400" dirty="0"/>
          </a:p>
          <a:p>
            <a:pPr marL="285750" indent="-285750">
              <a:buFont typeface="Arial" panose="020B0604020202020204" pitchFamily="34" charset="0"/>
              <a:buChar char="•"/>
            </a:pPr>
            <a:r>
              <a:rPr lang="en-GB" sz="2400" dirty="0"/>
              <a:t>Ideas </a:t>
            </a:r>
            <a:r>
              <a:rPr lang="en-GB" sz="2400" dirty="0"/>
              <a:t>and concepts are more important than people. </a:t>
            </a:r>
            <a:endParaRPr lang="en-GB" sz="2400" dirty="0"/>
          </a:p>
          <a:p>
            <a:pPr marL="285750" indent="-285750">
              <a:buFont typeface="Arial" panose="020B0604020202020204" pitchFamily="34" charset="0"/>
              <a:buChar char="•"/>
            </a:pPr>
            <a:r>
              <a:rPr lang="en-GB" sz="2400" dirty="0"/>
              <a:t>These </a:t>
            </a:r>
            <a:r>
              <a:rPr lang="en-GB" sz="2400" dirty="0"/>
              <a:t>people require good clear explanation rather than a practical opportunity. They excel at understanding wide-ranging information and organizing it in a clear, logical format.</a:t>
            </a:r>
          </a:p>
          <a:p>
            <a:pPr marL="285750" indent="-285750">
              <a:buFont typeface="Arial" panose="020B0604020202020204" pitchFamily="34" charset="0"/>
              <a:buChar char="•"/>
            </a:pPr>
            <a:r>
              <a:rPr lang="en-GB" sz="2400" dirty="0"/>
              <a:t>People with an assimilating learning style are less focused on people and more interested in ideas and abstract concepts.  </a:t>
            </a:r>
            <a:endParaRPr lang="en-GB" sz="2400" dirty="0"/>
          </a:p>
          <a:p>
            <a:pPr marL="285750" indent="-285750">
              <a:buFont typeface="Arial" panose="020B0604020202020204" pitchFamily="34" charset="0"/>
              <a:buChar char="•"/>
            </a:pPr>
            <a:r>
              <a:rPr lang="en-GB" sz="2400" dirty="0"/>
              <a:t>People </a:t>
            </a:r>
            <a:r>
              <a:rPr lang="en-GB" sz="2400" dirty="0"/>
              <a:t>with this style are more attracted to logically sound theories than approaches based on practical value.</a:t>
            </a:r>
          </a:p>
          <a:p>
            <a:pPr marL="285750" indent="-285750">
              <a:buFont typeface="Arial" panose="020B0604020202020204" pitchFamily="34" charset="0"/>
              <a:buChar char="•"/>
            </a:pPr>
            <a:r>
              <a:rPr lang="en-GB" sz="2400" dirty="0"/>
              <a:t>This learning style is important for effectiveness in information and science careers. In formal learning situations, people with this style prefer readings, lectures, exploring analytical models, and having time to think things through.</a:t>
            </a:r>
            <a:endParaRPr lang="en-GB" sz="2000" dirty="0"/>
          </a:p>
        </p:txBody>
      </p:sp>
    </p:spTree>
    <p:extLst>
      <p:ext uri="{BB962C8B-B14F-4D97-AF65-F5344CB8AC3E}">
        <p14:creationId xmlns:p14="http://schemas.microsoft.com/office/powerpoint/2010/main" val="252474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3512" y="404664"/>
            <a:ext cx="8229600" cy="562074"/>
          </a:xfrm>
        </p:spPr>
        <p:txBody>
          <a:bodyPr>
            <a:noAutofit/>
          </a:bodyPr>
          <a:lstStyle/>
          <a:p>
            <a:r>
              <a:rPr lang="en-GB" sz="3200" dirty="0"/>
              <a:t>Experiential Learning Theory</a:t>
            </a:r>
            <a:br>
              <a:rPr lang="en-GB" sz="3200" dirty="0"/>
            </a:br>
            <a:r>
              <a:rPr lang="en-GB" sz="3200" b="1" dirty="0"/>
              <a:t>CONVERGING STYLE</a:t>
            </a:r>
            <a:endParaRPr lang="en-GB" sz="3200" b="1" dirty="0"/>
          </a:p>
        </p:txBody>
      </p:sp>
      <p:sp>
        <p:nvSpPr>
          <p:cNvPr id="6" name="TextBox 5"/>
          <p:cNvSpPr txBox="1"/>
          <p:nvPr/>
        </p:nvSpPr>
        <p:spPr>
          <a:xfrm>
            <a:off x="1703512" y="1501553"/>
            <a:ext cx="8784976" cy="5262979"/>
          </a:xfrm>
          <a:prstGeom prst="rect">
            <a:avLst/>
          </a:prstGeom>
          <a:noFill/>
        </p:spPr>
        <p:txBody>
          <a:bodyPr wrap="square" rtlCol="0">
            <a:spAutoFit/>
          </a:bodyPr>
          <a:lstStyle/>
          <a:p>
            <a:pPr marL="342900" indent="-342900">
              <a:buFont typeface="Arial" panose="020B0604020202020204" pitchFamily="34" charset="0"/>
              <a:buChar char="•"/>
            </a:pPr>
            <a:r>
              <a:rPr lang="en-GB" sz="2400" dirty="0"/>
              <a:t>People with a converging learning style can solve problems and will use their learning to find solutions to practical issues. </a:t>
            </a:r>
            <a:endParaRPr lang="en-GB" sz="2400" dirty="0"/>
          </a:p>
          <a:p>
            <a:pPr marL="342900" indent="-342900">
              <a:buFont typeface="Arial" panose="020B0604020202020204" pitchFamily="34" charset="0"/>
              <a:buChar char="•"/>
            </a:pPr>
            <a:r>
              <a:rPr lang="en-GB" sz="2400" dirty="0"/>
              <a:t>They </a:t>
            </a:r>
            <a:r>
              <a:rPr lang="en-GB" sz="2400" dirty="0"/>
              <a:t>prefer technical tasks, and are less concerned with people and interpersonal aspects.</a:t>
            </a:r>
          </a:p>
          <a:p>
            <a:pPr marL="342900" indent="-342900">
              <a:buFont typeface="Arial" panose="020B0604020202020204" pitchFamily="34" charset="0"/>
              <a:buChar char="•"/>
            </a:pPr>
            <a:r>
              <a:rPr lang="en-GB" sz="2400" dirty="0"/>
              <a:t>People with a converging learning style are best at finding practical uses for ideas and theories. </a:t>
            </a:r>
            <a:endParaRPr lang="en-GB" sz="2400" dirty="0"/>
          </a:p>
          <a:p>
            <a:pPr marL="342900" indent="-342900">
              <a:buFont typeface="Arial" panose="020B0604020202020204" pitchFamily="34" charset="0"/>
              <a:buChar char="•"/>
            </a:pPr>
            <a:r>
              <a:rPr lang="en-GB" sz="2400" dirty="0"/>
              <a:t>They </a:t>
            </a:r>
            <a:r>
              <a:rPr lang="en-GB" sz="2400" dirty="0"/>
              <a:t>can solve problems and make decisions by finding solutions to questions and problems.</a:t>
            </a:r>
          </a:p>
          <a:p>
            <a:pPr marL="342900" indent="-342900">
              <a:buFont typeface="Arial" panose="020B0604020202020204" pitchFamily="34" charset="0"/>
              <a:buChar char="•"/>
            </a:pPr>
            <a:r>
              <a:rPr lang="en-GB" sz="2400" dirty="0"/>
              <a:t>People with a converging learning style are more attracted to technical tasks and problems than social or interpersonal issues. </a:t>
            </a:r>
            <a:endParaRPr lang="en-GB" sz="2400" dirty="0"/>
          </a:p>
          <a:p>
            <a:pPr marL="342900" indent="-342900">
              <a:buFont typeface="Arial" panose="020B0604020202020204" pitchFamily="34" charset="0"/>
              <a:buChar char="•"/>
            </a:pPr>
            <a:r>
              <a:rPr lang="en-GB" sz="2400" dirty="0"/>
              <a:t>A </a:t>
            </a:r>
            <a:r>
              <a:rPr lang="en-GB" sz="2400" dirty="0"/>
              <a:t>converging learning style enables specialist and technology abilities. </a:t>
            </a:r>
            <a:endParaRPr lang="en-GB" sz="2400" dirty="0"/>
          </a:p>
          <a:p>
            <a:pPr marL="342900" indent="-342900">
              <a:buFont typeface="Arial" panose="020B0604020202020204" pitchFamily="34" charset="0"/>
              <a:buChar char="•"/>
            </a:pPr>
            <a:r>
              <a:rPr lang="en-GB" sz="2400" dirty="0"/>
              <a:t>People </a:t>
            </a:r>
            <a:r>
              <a:rPr lang="en-GB" sz="2400" dirty="0"/>
              <a:t>with a converging style like to experiment with new ideas, to simulate, and to work with practical applications.</a:t>
            </a:r>
          </a:p>
        </p:txBody>
      </p:sp>
    </p:spTree>
    <p:extLst>
      <p:ext uri="{BB962C8B-B14F-4D97-AF65-F5344CB8AC3E}">
        <p14:creationId xmlns:p14="http://schemas.microsoft.com/office/powerpoint/2010/main" val="9064423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3512" y="404664"/>
            <a:ext cx="8229600" cy="562074"/>
          </a:xfrm>
        </p:spPr>
        <p:txBody>
          <a:bodyPr>
            <a:noAutofit/>
          </a:bodyPr>
          <a:lstStyle/>
          <a:p>
            <a:r>
              <a:rPr lang="en-GB" sz="3200" dirty="0"/>
              <a:t>Experiential Learning Theory</a:t>
            </a:r>
            <a:br>
              <a:rPr lang="en-GB" sz="3200" dirty="0"/>
            </a:br>
            <a:r>
              <a:rPr lang="en-GB" sz="3200" b="1" dirty="0"/>
              <a:t>ACCOMODATING </a:t>
            </a:r>
            <a:r>
              <a:rPr lang="en-GB" sz="3200" b="1" dirty="0" smtClean="0"/>
              <a:t>STYLE</a:t>
            </a:r>
            <a:endParaRPr lang="en-GB" sz="3200" b="1" dirty="0"/>
          </a:p>
        </p:txBody>
      </p:sp>
      <p:sp>
        <p:nvSpPr>
          <p:cNvPr id="6" name="TextBox 5"/>
          <p:cNvSpPr txBox="1"/>
          <p:nvPr/>
        </p:nvSpPr>
        <p:spPr>
          <a:xfrm>
            <a:off x="1703512" y="1871434"/>
            <a:ext cx="8784976" cy="3785652"/>
          </a:xfrm>
          <a:prstGeom prst="rect">
            <a:avLst/>
          </a:prstGeom>
          <a:noFill/>
        </p:spPr>
        <p:txBody>
          <a:bodyPr wrap="square" rtlCol="0">
            <a:spAutoFit/>
          </a:bodyPr>
          <a:lstStyle/>
          <a:p>
            <a:pPr marL="342900" indent="-342900">
              <a:buFont typeface="Arial" panose="020B0604020202020204" pitchFamily="34" charset="0"/>
              <a:buChar char="•"/>
            </a:pPr>
            <a:r>
              <a:rPr lang="en-GB" sz="2400" dirty="0"/>
              <a:t>The Accommodating learning style is 'hands-on,' and relies on intuition rather than logic. </a:t>
            </a:r>
            <a:endParaRPr lang="en-GB" sz="2400" dirty="0"/>
          </a:p>
          <a:p>
            <a:pPr marL="342900" indent="-342900">
              <a:buFont typeface="Arial" panose="020B0604020202020204" pitchFamily="34" charset="0"/>
              <a:buChar char="•"/>
            </a:pPr>
            <a:r>
              <a:rPr lang="en-GB" sz="2400" dirty="0"/>
              <a:t>These </a:t>
            </a:r>
            <a:r>
              <a:rPr lang="en-GB" sz="2400" dirty="0"/>
              <a:t>people use other people's analysis, and prefer to take a practical, experiential approach. </a:t>
            </a:r>
            <a:endParaRPr lang="en-GB" sz="2400" dirty="0"/>
          </a:p>
          <a:p>
            <a:pPr marL="342900" indent="-342900">
              <a:buFont typeface="Arial" panose="020B0604020202020204" pitchFamily="34" charset="0"/>
              <a:buChar char="•"/>
            </a:pPr>
            <a:r>
              <a:rPr lang="en-GB" sz="2400" dirty="0"/>
              <a:t>They </a:t>
            </a:r>
            <a:r>
              <a:rPr lang="en-GB" sz="2400" dirty="0"/>
              <a:t>are attracted to new challenges and experiences, and to carrying out plans.</a:t>
            </a:r>
          </a:p>
          <a:p>
            <a:pPr marL="342900" indent="-342900">
              <a:buFont typeface="Arial" panose="020B0604020202020204" pitchFamily="34" charset="0"/>
              <a:buChar char="•"/>
            </a:pPr>
            <a:r>
              <a:rPr lang="en-GB" sz="2400" dirty="0"/>
              <a:t>They commonly act on 'gut' instinct rather than logical analysis. </a:t>
            </a:r>
            <a:endParaRPr lang="en-GB" sz="2400" dirty="0"/>
          </a:p>
          <a:p>
            <a:pPr marL="342900" indent="-342900">
              <a:buFont typeface="Arial" panose="020B0604020202020204" pitchFamily="34" charset="0"/>
              <a:buChar char="•"/>
            </a:pPr>
            <a:r>
              <a:rPr lang="en-GB" sz="2400" dirty="0"/>
              <a:t>People </a:t>
            </a:r>
            <a:r>
              <a:rPr lang="en-GB" sz="2400" dirty="0"/>
              <a:t>with an accommodating learning style will tend to rely on others for information than carry out their own analysis. </a:t>
            </a:r>
            <a:endParaRPr lang="en-GB" sz="2400" dirty="0"/>
          </a:p>
          <a:p>
            <a:pPr marL="342900" indent="-342900">
              <a:buFont typeface="Arial" panose="020B0604020202020204" pitchFamily="34" charset="0"/>
              <a:buChar char="•"/>
            </a:pPr>
            <a:r>
              <a:rPr lang="en-GB" sz="2400" dirty="0"/>
              <a:t>This </a:t>
            </a:r>
            <a:r>
              <a:rPr lang="en-GB" sz="2400" dirty="0"/>
              <a:t>learning style is prevalent within the general population.</a:t>
            </a:r>
          </a:p>
        </p:txBody>
      </p:sp>
    </p:spTree>
    <p:extLst>
      <p:ext uri="{BB962C8B-B14F-4D97-AF65-F5344CB8AC3E}">
        <p14:creationId xmlns:p14="http://schemas.microsoft.com/office/powerpoint/2010/main" val="24115789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Honey &amp; Mumford (1986)</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7179243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88640"/>
            <a:ext cx="8229600" cy="850106"/>
          </a:xfrm>
        </p:spPr>
        <p:txBody>
          <a:bodyPr/>
          <a:lstStyle/>
          <a:p>
            <a:r>
              <a:rPr lang="en-GB" dirty="0" smtClean="0"/>
              <a:t>Honey &amp; Mumford  (1986)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48995" y="1013708"/>
            <a:ext cx="6494010" cy="4624847"/>
          </a:xfrm>
        </p:spPr>
      </p:pic>
    </p:spTree>
    <p:extLst>
      <p:ext uri="{BB962C8B-B14F-4D97-AF65-F5344CB8AC3E}">
        <p14:creationId xmlns:p14="http://schemas.microsoft.com/office/powerpoint/2010/main" val="24782529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4054" y="699803"/>
            <a:ext cx="8586580" cy="5262979"/>
          </a:xfrm>
          <a:prstGeom prst="rect">
            <a:avLst/>
          </a:prstGeom>
          <a:noFill/>
        </p:spPr>
        <p:txBody>
          <a:bodyPr wrap="square" rtlCol="0">
            <a:spAutoFit/>
          </a:bodyPr>
          <a:lstStyle/>
          <a:p>
            <a:pPr marL="457200" indent="-457200">
              <a:buFont typeface="Courier New" panose="02070309020205020404" pitchFamily="49" charset="0"/>
              <a:buChar char="o"/>
            </a:pPr>
            <a:r>
              <a:rPr lang="en-GB" sz="2800" dirty="0"/>
              <a:t>In this model Mumford and Honey describe the learning styles as a continuum that </a:t>
            </a:r>
            <a:r>
              <a:rPr lang="en-GB" sz="2800" dirty="0"/>
              <a:t>learners move </a:t>
            </a:r>
            <a:r>
              <a:rPr lang="en-GB" sz="2800" dirty="0"/>
              <a:t>through over time. </a:t>
            </a:r>
            <a:endParaRPr lang="en-GB" sz="2800" dirty="0"/>
          </a:p>
          <a:p>
            <a:pPr marL="457200" indent="-457200">
              <a:buFont typeface="Courier New" panose="02070309020205020404" pitchFamily="49" charset="0"/>
              <a:buChar char="o"/>
            </a:pPr>
            <a:endParaRPr lang="en-GB" sz="2800" dirty="0"/>
          </a:p>
          <a:p>
            <a:pPr marL="457200" indent="-457200">
              <a:buFont typeface="Courier New" panose="02070309020205020404" pitchFamily="49" charset="0"/>
              <a:buChar char="o"/>
            </a:pPr>
            <a:r>
              <a:rPr lang="en-GB" sz="2800" dirty="0"/>
              <a:t>However</a:t>
            </a:r>
            <a:r>
              <a:rPr lang="en-GB" sz="2800" dirty="0"/>
              <a:t>, over time, people usually come to prefer and rely on one, or more, style(s) above the others. </a:t>
            </a:r>
            <a:r>
              <a:rPr lang="en-GB" sz="2800" dirty="0"/>
              <a:t>As both teachers and Learners.</a:t>
            </a:r>
          </a:p>
          <a:p>
            <a:pPr marL="457200" indent="-457200">
              <a:buFont typeface="Courier New" panose="02070309020205020404" pitchFamily="49" charset="0"/>
              <a:buChar char="o"/>
            </a:pPr>
            <a:endParaRPr lang="en-GB" sz="2800" dirty="0"/>
          </a:p>
          <a:p>
            <a:pPr marL="457200" indent="-457200">
              <a:buFont typeface="Courier New" panose="02070309020205020404" pitchFamily="49" charset="0"/>
              <a:buChar char="o"/>
            </a:pPr>
            <a:r>
              <a:rPr lang="en-GB" sz="2800" dirty="0"/>
              <a:t>Research </a:t>
            </a:r>
            <a:r>
              <a:rPr lang="en-GB" sz="2800" dirty="0"/>
              <a:t>has shown that there is no evidence that one preference is better than another – indeed the diversity of our learning styles adds value to team work and organisational functioning.</a:t>
            </a:r>
          </a:p>
        </p:txBody>
      </p:sp>
    </p:spTree>
    <p:extLst>
      <p:ext uri="{BB962C8B-B14F-4D97-AF65-F5344CB8AC3E}">
        <p14:creationId xmlns:p14="http://schemas.microsoft.com/office/powerpoint/2010/main" val="6594501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3327" y="2078327"/>
            <a:ext cx="9144000" cy="2387600"/>
          </a:xfrm>
        </p:spPr>
        <p:txBody>
          <a:bodyPr>
            <a:normAutofit fontScale="90000"/>
          </a:bodyPr>
          <a:lstStyle/>
          <a:p>
            <a:r>
              <a:rPr lang="en-GB" dirty="0" smtClean="0"/>
              <a:t>Whilst Reading reflect upon your results of the questionnaire</a:t>
            </a:r>
            <a:endParaRPr lang="en-GB" dirty="0"/>
          </a:p>
        </p:txBody>
      </p:sp>
    </p:spTree>
    <p:extLst>
      <p:ext uri="{BB962C8B-B14F-4D97-AF65-F5344CB8AC3E}">
        <p14:creationId xmlns:p14="http://schemas.microsoft.com/office/powerpoint/2010/main" val="8529743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The four key styles….</a:t>
            </a:r>
            <a:endParaRPr lang="en-GB" dirty="0"/>
          </a:p>
        </p:txBody>
      </p:sp>
    </p:spTree>
    <p:extLst>
      <p:ext uri="{BB962C8B-B14F-4D97-AF65-F5344CB8AC3E}">
        <p14:creationId xmlns:p14="http://schemas.microsoft.com/office/powerpoint/2010/main" val="16240875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88640"/>
            <a:ext cx="8229600" cy="850106"/>
          </a:xfrm>
        </p:spPr>
        <p:txBody>
          <a:bodyPr/>
          <a:lstStyle/>
          <a:p>
            <a:r>
              <a:rPr lang="en-GB" dirty="0" smtClean="0"/>
              <a:t>Honey &amp; Mumford  (1986)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48995" y="1013708"/>
            <a:ext cx="6494010" cy="4624847"/>
          </a:xfrm>
        </p:spPr>
      </p:pic>
      <p:sp>
        <p:nvSpPr>
          <p:cNvPr id="3" name="Oval 2"/>
          <p:cNvSpPr/>
          <p:nvPr/>
        </p:nvSpPr>
        <p:spPr>
          <a:xfrm>
            <a:off x="6456040" y="2204864"/>
            <a:ext cx="1440160" cy="72008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274551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88640"/>
            <a:ext cx="8229600" cy="634082"/>
          </a:xfrm>
        </p:spPr>
        <p:txBody>
          <a:bodyPr>
            <a:normAutofit fontScale="90000"/>
          </a:bodyPr>
          <a:lstStyle/>
          <a:p>
            <a:r>
              <a:rPr lang="en-GB" dirty="0" smtClean="0"/>
              <a:t>Reflectors</a:t>
            </a:r>
            <a:endParaRPr lang="en-GB" dirty="0"/>
          </a:p>
        </p:txBody>
      </p:sp>
      <p:sp>
        <p:nvSpPr>
          <p:cNvPr id="3" name="Content Placeholder 2"/>
          <p:cNvSpPr>
            <a:spLocks noGrp="1"/>
          </p:cNvSpPr>
          <p:nvPr>
            <p:ph sz="half" idx="1"/>
          </p:nvPr>
        </p:nvSpPr>
        <p:spPr>
          <a:xfrm>
            <a:off x="1283684" y="907265"/>
            <a:ext cx="4507516" cy="5022481"/>
          </a:xfrm>
        </p:spPr>
        <p:txBody>
          <a:bodyPr>
            <a:noAutofit/>
          </a:bodyPr>
          <a:lstStyle/>
          <a:p>
            <a:r>
              <a:rPr lang="en-GB" dirty="0"/>
              <a:t>These people learn by observing and thinking about what happened. They may avoid leaping in and prefer to watch from the </a:t>
            </a:r>
            <a:r>
              <a:rPr lang="en-GB" dirty="0" smtClean="0"/>
              <a:t>side-lines.</a:t>
            </a:r>
            <a:r>
              <a:rPr lang="en-GB" dirty="0"/>
              <a:t>  </a:t>
            </a:r>
            <a:endParaRPr lang="en-GB" dirty="0" smtClean="0"/>
          </a:p>
          <a:p>
            <a:pPr marL="0" indent="0">
              <a:buNone/>
            </a:pPr>
            <a:endParaRPr lang="en-GB" dirty="0" smtClean="0"/>
          </a:p>
          <a:p>
            <a:r>
              <a:rPr lang="en-GB" dirty="0" smtClean="0"/>
              <a:t>Prefer </a:t>
            </a:r>
            <a:r>
              <a:rPr lang="en-GB" dirty="0"/>
              <a:t>to stand back and view experiences from a number of different perspectives, collecting data and taking the time to work towards an appropriate conclusion.</a:t>
            </a:r>
          </a:p>
        </p:txBody>
      </p:sp>
      <p:sp>
        <p:nvSpPr>
          <p:cNvPr id="4" name="Content Placeholder 3"/>
          <p:cNvSpPr>
            <a:spLocks noGrp="1"/>
          </p:cNvSpPr>
          <p:nvPr>
            <p:ph sz="half" idx="2"/>
          </p:nvPr>
        </p:nvSpPr>
        <p:spPr>
          <a:xfrm>
            <a:off x="6754091" y="1150252"/>
            <a:ext cx="4244280" cy="4536505"/>
          </a:xfrm>
        </p:spPr>
        <p:txBody>
          <a:bodyPr>
            <a:normAutofit fontScale="92500" lnSpcReduction="10000"/>
          </a:bodyPr>
          <a:lstStyle/>
          <a:p>
            <a:pPr marL="0" lvl="0" indent="0">
              <a:buNone/>
            </a:pPr>
            <a:r>
              <a:rPr lang="en-GB" dirty="0" smtClean="0"/>
              <a:t>Suitable activities….</a:t>
            </a:r>
          </a:p>
          <a:p>
            <a:pPr marL="0" lvl="0" indent="0">
              <a:buNone/>
            </a:pPr>
            <a:endParaRPr lang="en-GB" dirty="0" smtClean="0"/>
          </a:p>
          <a:p>
            <a:pPr lvl="0"/>
            <a:r>
              <a:rPr lang="en-GB" dirty="0" smtClean="0"/>
              <a:t>Paired </a:t>
            </a:r>
            <a:r>
              <a:rPr lang="en-GB" dirty="0"/>
              <a:t>discussions</a:t>
            </a:r>
          </a:p>
          <a:p>
            <a:pPr lvl="0"/>
            <a:r>
              <a:rPr lang="en-GB" dirty="0"/>
              <a:t>S</a:t>
            </a:r>
            <a:r>
              <a:rPr lang="en-GB" dirty="0" smtClean="0"/>
              <a:t>elf </a:t>
            </a:r>
            <a:r>
              <a:rPr lang="en-GB" dirty="0"/>
              <a:t>analysis questionnaires</a:t>
            </a:r>
          </a:p>
          <a:p>
            <a:pPr lvl="0"/>
            <a:r>
              <a:rPr lang="en-GB" dirty="0"/>
              <a:t>P</a:t>
            </a:r>
            <a:r>
              <a:rPr lang="en-GB" dirty="0" smtClean="0"/>
              <a:t>ersonality </a:t>
            </a:r>
            <a:r>
              <a:rPr lang="en-GB" dirty="0"/>
              <a:t>questionnaires</a:t>
            </a:r>
          </a:p>
          <a:p>
            <a:pPr lvl="0"/>
            <a:r>
              <a:rPr lang="en-GB" dirty="0" smtClean="0"/>
              <a:t>Time alone to think</a:t>
            </a:r>
            <a:endParaRPr lang="en-GB" dirty="0"/>
          </a:p>
          <a:p>
            <a:pPr lvl="0"/>
            <a:r>
              <a:rPr lang="en-GB" dirty="0"/>
              <a:t>O</a:t>
            </a:r>
            <a:r>
              <a:rPr lang="en-GB" dirty="0" smtClean="0"/>
              <a:t>bserving </a:t>
            </a:r>
            <a:r>
              <a:rPr lang="en-GB" dirty="0"/>
              <a:t>activities</a:t>
            </a:r>
          </a:p>
          <a:p>
            <a:pPr lvl="0"/>
            <a:r>
              <a:rPr lang="en-GB" dirty="0"/>
              <a:t>F</a:t>
            </a:r>
            <a:r>
              <a:rPr lang="en-GB" dirty="0" smtClean="0"/>
              <a:t>eedback </a:t>
            </a:r>
            <a:r>
              <a:rPr lang="en-GB" dirty="0"/>
              <a:t>from others</a:t>
            </a:r>
          </a:p>
          <a:p>
            <a:pPr lvl="0"/>
            <a:r>
              <a:rPr lang="en-GB" dirty="0"/>
              <a:t>C</a:t>
            </a:r>
            <a:r>
              <a:rPr lang="en-GB" dirty="0" smtClean="0"/>
              <a:t>oaching</a:t>
            </a:r>
            <a:endParaRPr lang="en-GB" dirty="0"/>
          </a:p>
          <a:p>
            <a:r>
              <a:rPr lang="en-GB" dirty="0"/>
              <a:t>I</a:t>
            </a:r>
            <a:r>
              <a:rPr lang="en-GB" dirty="0" smtClean="0"/>
              <a:t>nterviews</a:t>
            </a:r>
            <a:endParaRPr lang="en-GB" dirty="0"/>
          </a:p>
        </p:txBody>
      </p:sp>
    </p:spTree>
    <p:extLst>
      <p:ext uri="{BB962C8B-B14F-4D97-AF65-F5344CB8AC3E}">
        <p14:creationId xmlns:p14="http://schemas.microsoft.com/office/powerpoint/2010/main" val="10048536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88640"/>
            <a:ext cx="8229600" cy="850106"/>
          </a:xfrm>
        </p:spPr>
        <p:txBody>
          <a:bodyPr/>
          <a:lstStyle/>
          <a:p>
            <a:r>
              <a:rPr lang="en-GB" dirty="0" smtClean="0"/>
              <a:t>Honey &amp; Mumford  (1986)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48995" y="1013708"/>
            <a:ext cx="6494010" cy="4624847"/>
          </a:xfrm>
        </p:spPr>
      </p:pic>
      <p:sp>
        <p:nvSpPr>
          <p:cNvPr id="5" name="Oval 4"/>
          <p:cNvSpPr/>
          <p:nvPr/>
        </p:nvSpPr>
        <p:spPr>
          <a:xfrm>
            <a:off x="6456040" y="3861048"/>
            <a:ext cx="1440160" cy="72008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57223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88640"/>
            <a:ext cx="8229600" cy="634082"/>
          </a:xfrm>
        </p:spPr>
        <p:txBody>
          <a:bodyPr>
            <a:normAutofit fontScale="90000"/>
          </a:bodyPr>
          <a:lstStyle/>
          <a:p>
            <a:r>
              <a:rPr lang="en-GB" dirty="0" smtClean="0"/>
              <a:t>Theorists</a:t>
            </a:r>
            <a:endParaRPr lang="en-GB" dirty="0"/>
          </a:p>
        </p:txBody>
      </p:sp>
      <p:sp>
        <p:nvSpPr>
          <p:cNvPr id="3" name="Content Placeholder 2"/>
          <p:cNvSpPr>
            <a:spLocks noGrp="1"/>
          </p:cNvSpPr>
          <p:nvPr>
            <p:ph sz="half" idx="1"/>
          </p:nvPr>
        </p:nvSpPr>
        <p:spPr>
          <a:xfrm>
            <a:off x="971956" y="1052736"/>
            <a:ext cx="4244280" cy="4536505"/>
          </a:xfrm>
        </p:spPr>
        <p:txBody>
          <a:bodyPr>
            <a:noAutofit/>
          </a:bodyPr>
          <a:lstStyle/>
          <a:p>
            <a:r>
              <a:rPr lang="en-GB" sz="3200" dirty="0"/>
              <a:t>These learners like to understand the theory behind the actions. </a:t>
            </a:r>
            <a:endParaRPr lang="en-GB" sz="3200" dirty="0" smtClean="0"/>
          </a:p>
          <a:p>
            <a:r>
              <a:rPr lang="en-GB" sz="3200" dirty="0" smtClean="0"/>
              <a:t>They </a:t>
            </a:r>
            <a:r>
              <a:rPr lang="en-GB" sz="3200" dirty="0"/>
              <a:t>need models, concepts and facts in order to engage in the learning process. </a:t>
            </a:r>
            <a:endParaRPr lang="en-GB" sz="3200" dirty="0" smtClean="0"/>
          </a:p>
          <a:p>
            <a:r>
              <a:rPr lang="en-GB" sz="3200" dirty="0" smtClean="0"/>
              <a:t>Prefer </a:t>
            </a:r>
            <a:r>
              <a:rPr lang="en-GB" sz="3200" dirty="0"/>
              <a:t>to analyse and synthesise, drawing new information into a systematic and logical 'theory'.</a:t>
            </a:r>
          </a:p>
        </p:txBody>
      </p:sp>
      <p:sp>
        <p:nvSpPr>
          <p:cNvPr id="4" name="Content Placeholder 3"/>
          <p:cNvSpPr>
            <a:spLocks noGrp="1"/>
          </p:cNvSpPr>
          <p:nvPr>
            <p:ph sz="half" idx="2"/>
          </p:nvPr>
        </p:nvSpPr>
        <p:spPr>
          <a:xfrm>
            <a:off x="6497782" y="1454519"/>
            <a:ext cx="4244280" cy="4536505"/>
          </a:xfrm>
        </p:spPr>
        <p:txBody>
          <a:bodyPr>
            <a:normAutofit/>
          </a:bodyPr>
          <a:lstStyle/>
          <a:p>
            <a:pPr marL="0" lvl="0" indent="0">
              <a:buNone/>
            </a:pPr>
            <a:r>
              <a:rPr lang="en-GB" dirty="0" smtClean="0"/>
              <a:t>Suitable activities…</a:t>
            </a:r>
          </a:p>
          <a:p>
            <a:pPr marL="0" lvl="0" indent="0">
              <a:buNone/>
            </a:pPr>
            <a:endParaRPr lang="en-GB" dirty="0" smtClean="0"/>
          </a:p>
          <a:p>
            <a:pPr lvl="0"/>
            <a:r>
              <a:rPr lang="en-GB" dirty="0" smtClean="0"/>
              <a:t>Models</a:t>
            </a:r>
            <a:endParaRPr lang="en-GB" dirty="0"/>
          </a:p>
          <a:p>
            <a:pPr lvl="0"/>
            <a:r>
              <a:rPr lang="en-GB" dirty="0"/>
              <a:t>S</a:t>
            </a:r>
            <a:r>
              <a:rPr lang="en-GB" dirty="0" smtClean="0"/>
              <a:t>tatistics</a:t>
            </a:r>
            <a:endParaRPr lang="en-GB" dirty="0"/>
          </a:p>
          <a:p>
            <a:pPr lvl="0"/>
            <a:r>
              <a:rPr lang="en-GB" dirty="0"/>
              <a:t>S</a:t>
            </a:r>
            <a:r>
              <a:rPr lang="en-GB" dirty="0" smtClean="0"/>
              <a:t>tories</a:t>
            </a:r>
            <a:endParaRPr lang="en-GB" dirty="0"/>
          </a:p>
          <a:p>
            <a:pPr lvl="0"/>
            <a:r>
              <a:rPr lang="en-GB" dirty="0"/>
              <a:t>Q</a:t>
            </a:r>
            <a:r>
              <a:rPr lang="en-GB" dirty="0" smtClean="0"/>
              <a:t>uotes</a:t>
            </a:r>
            <a:endParaRPr lang="en-GB" dirty="0"/>
          </a:p>
          <a:p>
            <a:pPr lvl="0"/>
            <a:r>
              <a:rPr lang="en-GB" dirty="0"/>
              <a:t>B</a:t>
            </a:r>
            <a:r>
              <a:rPr lang="en-GB" dirty="0" smtClean="0"/>
              <a:t>ackground </a:t>
            </a:r>
            <a:r>
              <a:rPr lang="en-GB" dirty="0"/>
              <a:t>information</a:t>
            </a:r>
          </a:p>
          <a:p>
            <a:r>
              <a:rPr lang="en-GB" dirty="0"/>
              <a:t>A</a:t>
            </a:r>
            <a:r>
              <a:rPr lang="en-GB" dirty="0" smtClean="0"/>
              <a:t>pplying </a:t>
            </a:r>
            <a:r>
              <a:rPr lang="en-GB" dirty="0"/>
              <a:t>theories</a:t>
            </a:r>
          </a:p>
        </p:txBody>
      </p:sp>
    </p:spTree>
    <p:extLst>
      <p:ext uri="{BB962C8B-B14F-4D97-AF65-F5344CB8AC3E}">
        <p14:creationId xmlns:p14="http://schemas.microsoft.com/office/powerpoint/2010/main" val="11521857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88640"/>
            <a:ext cx="8229600" cy="850106"/>
          </a:xfrm>
        </p:spPr>
        <p:txBody>
          <a:bodyPr/>
          <a:lstStyle/>
          <a:p>
            <a:r>
              <a:rPr lang="en-GB" dirty="0" smtClean="0"/>
              <a:t>Honey &amp; Mumford  (1986)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48995" y="1013708"/>
            <a:ext cx="6494010" cy="4624847"/>
          </a:xfrm>
        </p:spPr>
      </p:pic>
      <p:sp>
        <p:nvSpPr>
          <p:cNvPr id="5" name="Oval 4"/>
          <p:cNvSpPr/>
          <p:nvPr/>
        </p:nvSpPr>
        <p:spPr>
          <a:xfrm>
            <a:off x="4727848" y="3861048"/>
            <a:ext cx="1440160" cy="72008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664267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88640"/>
            <a:ext cx="8229600" cy="634082"/>
          </a:xfrm>
        </p:spPr>
        <p:txBody>
          <a:bodyPr>
            <a:normAutofit fontScale="90000"/>
          </a:bodyPr>
          <a:lstStyle/>
          <a:p>
            <a:r>
              <a:rPr lang="en-GB" dirty="0" smtClean="0"/>
              <a:t>Pragmatists</a:t>
            </a:r>
            <a:endParaRPr lang="en-GB" dirty="0"/>
          </a:p>
        </p:txBody>
      </p:sp>
      <p:sp>
        <p:nvSpPr>
          <p:cNvPr id="3" name="Content Placeholder 2"/>
          <p:cNvSpPr>
            <a:spLocks noGrp="1"/>
          </p:cNvSpPr>
          <p:nvPr>
            <p:ph sz="half" idx="1"/>
          </p:nvPr>
        </p:nvSpPr>
        <p:spPr>
          <a:xfrm>
            <a:off x="791848" y="1184356"/>
            <a:ext cx="4244280" cy="4536505"/>
          </a:xfrm>
        </p:spPr>
        <p:txBody>
          <a:bodyPr>
            <a:noAutofit/>
          </a:bodyPr>
          <a:lstStyle/>
          <a:p>
            <a:r>
              <a:rPr lang="en-GB" dirty="0"/>
              <a:t>These people need to be able to see how to put the learning into practice in the real world. </a:t>
            </a:r>
            <a:endParaRPr lang="en-GB" dirty="0" smtClean="0"/>
          </a:p>
          <a:p>
            <a:r>
              <a:rPr lang="en-GB" dirty="0" smtClean="0"/>
              <a:t>Abstract </a:t>
            </a:r>
            <a:r>
              <a:rPr lang="en-GB" dirty="0"/>
              <a:t>concepts and games are of limited use unless they can see a way to put the ideas into action in their lives. </a:t>
            </a:r>
            <a:endParaRPr lang="en-GB" dirty="0" smtClean="0"/>
          </a:p>
          <a:p>
            <a:r>
              <a:rPr lang="en-GB" dirty="0" smtClean="0"/>
              <a:t>Experimenters</a:t>
            </a:r>
            <a:r>
              <a:rPr lang="en-GB" dirty="0"/>
              <a:t>, trying out new ideas, theories and techniques to see if they work.</a:t>
            </a:r>
          </a:p>
        </p:txBody>
      </p:sp>
      <p:sp>
        <p:nvSpPr>
          <p:cNvPr id="4" name="Content Placeholder 3"/>
          <p:cNvSpPr>
            <a:spLocks noGrp="1"/>
          </p:cNvSpPr>
          <p:nvPr>
            <p:ph sz="half" idx="2"/>
          </p:nvPr>
        </p:nvSpPr>
        <p:spPr>
          <a:xfrm>
            <a:off x="6525491" y="1821664"/>
            <a:ext cx="4244280" cy="4536505"/>
          </a:xfrm>
        </p:spPr>
        <p:txBody>
          <a:bodyPr>
            <a:normAutofit/>
          </a:bodyPr>
          <a:lstStyle/>
          <a:p>
            <a:pPr marL="0" lvl="0" indent="0">
              <a:buNone/>
            </a:pPr>
            <a:r>
              <a:rPr lang="en-GB" dirty="0" smtClean="0"/>
              <a:t>Suitable activities….</a:t>
            </a:r>
          </a:p>
          <a:p>
            <a:pPr marL="0" lvl="0" indent="0">
              <a:buNone/>
            </a:pPr>
            <a:endParaRPr lang="en-GB" dirty="0" smtClean="0"/>
          </a:p>
          <a:p>
            <a:pPr lvl="0"/>
            <a:r>
              <a:rPr lang="en-GB" dirty="0" smtClean="0"/>
              <a:t>Time </a:t>
            </a:r>
            <a:r>
              <a:rPr lang="en-GB" dirty="0"/>
              <a:t>to think about how to apply learning in reality</a:t>
            </a:r>
          </a:p>
          <a:p>
            <a:pPr lvl="0"/>
            <a:r>
              <a:rPr lang="en-GB" dirty="0" smtClean="0"/>
              <a:t>Real life case </a:t>
            </a:r>
            <a:r>
              <a:rPr lang="en-GB" dirty="0"/>
              <a:t>studies</a:t>
            </a:r>
          </a:p>
          <a:p>
            <a:pPr lvl="0"/>
            <a:r>
              <a:rPr lang="en-GB" dirty="0"/>
              <a:t>P</a:t>
            </a:r>
            <a:r>
              <a:rPr lang="en-GB" dirty="0" smtClean="0"/>
              <a:t>roblem </a:t>
            </a:r>
            <a:r>
              <a:rPr lang="en-GB" dirty="0"/>
              <a:t>solving</a:t>
            </a:r>
          </a:p>
          <a:p>
            <a:r>
              <a:rPr lang="en-GB" dirty="0"/>
              <a:t>D</a:t>
            </a:r>
            <a:r>
              <a:rPr lang="en-GB" dirty="0" smtClean="0"/>
              <a:t>iscussion</a:t>
            </a:r>
            <a:endParaRPr lang="en-GB" dirty="0"/>
          </a:p>
        </p:txBody>
      </p:sp>
    </p:spTree>
    <p:extLst>
      <p:ext uri="{BB962C8B-B14F-4D97-AF65-F5344CB8AC3E}">
        <p14:creationId xmlns:p14="http://schemas.microsoft.com/office/powerpoint/2010/main" val="10381020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88640"/>
            <a:ext cx="8229600" cy="850106"/>
          </a:xfrm>
        </p:spPr>
        <p:txBody>
          <a:bodyPr/>
          <a:lstStyle/>
          <a:p>
            <a:r>
              <a:rPr lang="en-GB" dirty="0" smtClean="0"/>
              <a:t>Honey &amp; Mumford  (1986)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48995" y="1013708"/>
            <a:ext cx="6494010" cy="4624847"/>
          </a:xfrm>
        </p:spPr>
      </p:pic>
      <p:sp>
        <p:nvSpPr>
          <p:cNvPr id="5" name="Oval 4"/>
          <p:cNvSpPr/>
          <p:nvPr/>
        </p:nvSpPr>
        <p:spPr>
          <a:xfrm>
            <a:off x="4655840" y="2204864"/>
            <a:ext cx="1440160" cy="72008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681608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88640"/>
            <a:ext cx="8229600" cy="634082"/>
          </a:xfrm>
        </p:spPr>
        <p:txBody>
          <a:bodyPr>
            <a:normAutofit fontScale="90000"/>
          </a:bodyPr>
          <a:lstStyle/>
          <a:p>
            <a:r>
              <a:rPr lang="en-GB" dirty="0" smtClean="0"/>
              <a:t>Activist</a:t>
            </a:r>
            <a:endParaRPr lang="en-GB" dirty="0"/>
          </a:p>
        </p:txBody>
      </p:sp>
      <p:sp>
        <p:nvSpPr>
          <p:cNvPr id="3" name="Content Placeholder 2"/>
          <p:cNvSpPr>
            <a:spLocks noGrp="1"/>
          </p:cNvSpPr>
          <p:nvPr>
            <p:ph sz="half" idx="1"/>
          </p:nvPr>
        </p:nvSpPr>
        <p:spPr>
          <a:xfrm>
            <a:off x="930393" y="1052737"/>
            <a:ext cx="4244280" cy="4536505"/>
          </a:xfrm>
        </p:spPr>
        <p:txBody>
          <a:bodyPr>
            <a:noAutofit/>
          </a:bodyPr>
          <a:lstStyle/>
          <a:p>
            <a:r>
              <a:rPr lang="en-GB" sz="3200" dirty="0"/>
              <a:t>Activists are those people who learn by doing. </a:t>
            </a:r>
            <a:endParaRPr lang="en-GB" sz="3200" dirty="0" smtClean="0"/>
          </a:p>
          <a:p>
            <a:r>
              <a:rPr lang="en-GB" sz="3200" dirty="0" smtClean="0"/>
              <a:t>Activists </a:t>
            </a:r>
            <a:r>
              <a:rPr lang="en-GB" sz="3200" dirty="0"/>
              <a:t>need to get their hands dirty, to dive in with both feet first. </a:t>
            </a:r>
            <a:endParaRPr lang="en-GB" sz="3200" dirty="0" smtClean="0"/>
          </a:p>
          <a:p>
            <a:r>
              <a:rPr lang="en-GB" sz="3200" dirty="0" smtClean="0"/>
              <a:t>Have </a:t>
            </a:r>
            <a:r>
              <a:rPr lang="en-GB" sz="3200" dirty="0"/>
              <a:t>an open-minded approach to learning, involving themselves fully and without bias in new experiences.</a:t>
            </a:r>
          </a:p>
        </p:txBody>
      </p:sp>
      <p:sp>
        <p:nvSpPr>
          <p:cNvPr id="4" name="Content Placeholder 3"/>
          <p:cNvSpPr>
            <a:spLocks noGrp="1"/>
          </p:cNvSpPr>
          <p:nvPr>
            <p:ph sz="half" idx="2"/>
          </p:nvPr>
        </p:nvSpPr>
        <p:spPr>
          <a:xfrm>
            <a:off x="6463145" y="1613847"/>
            <a:ext cx="4244280" cy="4536505"/>
          </a:xfrm>
        </p:spPr>
        <p:txBody>
          <a:bodyPr>
            <a:normAutofit/>
          </a:bodyPr>
          <a:lstStyle/>
          <a:p>
            <a:pPr marL="0" lvl="0" indent="0">
              <a:buNone/>
            </a:pPr>
            <a:r>
              <a:rPr lang="en-GB" dirty="0" smtClean="0"/>
              <a:t>Suitable activities..</a:t>
            </a:r>
          </a:p>
          <a:p>
            <a:pPr marL="0" lvl="0" indent="0">
              <a:buNone/>
            </a:pPr>
            <a:endParaRPr lang="en-GB" dirty="0" smtClean="0"/>
          </a:p>
          <a:p>
            <a:pPr lvl="0"/>
            <a:r>
              <a:rPr lang="en-GB" dirty="0" smtClean="0"/>
              <a:t>Brainstorming</a:t>
            </a:r>
            <a:endParaRPr lang="en-GB" dirty="0"/>
          </a:p>
          <a:p>
            <a:pPr lvl="0"/>
            <a:r>
              <a:rPr lang="en-GB" dirty="0"/>
              <a:t>P</a:t>
            </a:r>
            <a:r>
              <a:rPr lang="en-GB" dirty="0" smtClean="0"/>
              <a:t>roblem </a:t>
            </a:r>
            <a:r>
              <a:rPr lang="en-GB" dirty="0"/>
              <a:t>solving</a:t>
            </a:r>
          </a:p>
          <a:p>
            <a:pPr lvl="0"/>
            <a:r>
              <a:rPr lang="en-GB" dirty="0"/>
              <a:t>G</a:t>
            </a:r>
            <a:r>
              <a:rPr lang="en-GB" dirty="0" smtClean="0"/>
              <a:t>roup </a:t>
            </a:r>
            <a:r>
              <a:rPr lang="en-GB" dirty="0"/>
              <a:t>discussion</a:t>
            </a:r>
          </a:p>
          <a:p>
            <a:pPr lvl="0"/>
            <a:r>
              <a:rPr lang="en-GB" dirty="0"/>
              <a:t>P</a:t>
            </a:r>
            <a:r>
              <a:rPr lang="en-GB" dirty="0" smtClean="0"/>
              <a:t>uzzles</a:t>
            </a:r>
            <a:endParaRPr lang="en-GB" dirty="0"/>
          </a:p>
          <a:p>
            <a:pPr lvl="0"/>
            <a:r>
              <a:rPr lang="en-GB" dirty="0"/>
              <a:t>C</a:t>
            </a:r>
            <a:r>
              <a:rPr lang="en-GB" dirty="0" smtClean="0"/>
              <a:t>ompetitions</a:t>
            </a:r>
            <a:endParaRPr lang="en-GB" dirty="0"/>
          </a:p>
          <a:p>
            <a:r>
              <a:rPr lang="en-GB" dirty="0"/>
              <a:t>R</a:t>
            </a:r>
            <a:r>
              <a:rPr lang="en-GB" dirty="0" smtClean="0"/>
              <a:t>ole-play</a:t>
            </a:r>
            <a:endParaRPr lang="en-GB" dirty="0"/>
          </a:p>
        </p:txBody>
      </p:sp>
    </p:spTree>
    <p:extLst>
      <p:ext uri="{BB962C8B-B14F-4D97-AF65-F5344CB8AC3E}">
        <p14:creationId xmlns:p14="http://schemas.microsoft.com/office/powerpoint/2010/main" val="39786253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091" y="0"/>
            <a:ext cx="10681855" cy="6879115"/>
          </a:xfrm>
          <a:prstGeom prst="rect">
            <a:avLst/>
          </a:prstGeom>
        </p:spPr>
      </p:pic>
      <p:sp>
        <p:nvSpPr>
          <p:cNvPr id="3" name="TextBox 2"/>
          <p:cNvSpPr txBox="1"/>
          <p:nvPr/>
        </p:nvSpPr>
        <p:spPr>
          <a:xfrm>
            <a:off x="1919536" y="116632"/>
            <a:ext cx="8352928" cy="1754326"/>
          </a:xfrm>
          <a:prstGeom prst="rect">
            <a:avLst/>
          </a:prstGeom>
          <a:noFill/>
        </p:spPr>
        <p:txBody>
          <a:bodyPr wrap="square" rtlCol="0">
            <a:spAutoFit/>
          </a:bodyPr>
          <a:lstStyle/>
          <a:p>
            <a:pPr algn="ctr"/>
            <a:r>
              <a:rPr lang="en-GB" sz="5400" dirty="0">
                <a:solidFill>
                  <a:schemeClr val="bg1"/>
                </a:solidFill>
              </a:rPr>
              <a:t>Try to build our own </a:t>
            </a:r>
          </a:p>
          <a:p>
            <a:pPr algn="ctr"/>
            <a:r>
              <a:rPr lang="en-GB" sz="5400" dirty="0">
                <a:solidFill>
                  <a:schemeClr val="bg1"/>
                </a:solidFill>
              </a:rPr>
              <a:t>experiential learning cycle </a:t>
            </a:r>
            <a:endParaRPr lang="en-GB" sz="1400" dirty="0">
              <a:solidFill>
                <a:schemeClr val="bg1"/>
              </a:solidFill>
            </a:endParaRPr>
          </a:p>
        </p:txBody>
      </p:sp>
      <p:sp>
        <p:nvSpPr>
          <p:cNvPr id="4" name="TextBox 3"/>
          <p:cNvSpPr txBox="1"/>
          <p:nvPr/>
        </p:nvSpPr>
        <p:spPr>
          <a:xfrm>
            <a:off x="6324600" y="1884275"/>
            <a:ext cx="4738255" cy="2862322"/>
          </a:xfrm>
          <a:prstGeom prst="rect">
            <a:avLst/>
          </a:prstGeom>
          <a:noFill/>
        </p:spPr>
        <p:txBody>
          <a:bodyPr wrap="square" rtlCol="0">
            <a:spAutoFit/>
          </a:bodyPr>
          <a:lstStyle/>
          <a:p>
            <a:r>
              <a:rPr lang="en-GB" sz="2000" dirty="0" smtClean="0">
                <a:solidFill>
                  <a:schemeClr val="bg1"/>
                </a:solidFill>
              </a:rPr>
              <a:t>Try learning a new skill….</a:t>
            </a:r>
          </a:p>
          <a:p>
            <a:endParaRPr lang="en-GB" sz="2000" dirty="0">
              <a:solidFill>
                <a:schemeClr val="bg1"/>
              </a:solidFill>
            </a:endParaRPr>
          </a:p>
          <a:p>
            <a:pPr marL="342900" indent="-342900">
              <a:buFont typeface="Courier New" panose="02070309020205020404" pitchFamily="49" charset="0"/>
              <a:buChar char="o"/>
            </a:pPr>
            <a:r>
              <a:rPr lang="en-GB" sz="2000" dirty="0" smtClean="0">
                <a:solidFill>
                  <a:schemeClr val="bg1"/>
                </a:solidFill>
              </a:rPr>
              <a:t>It can be anything from juggling to tying a knot.</a:t>
            </a:r>
          </a:p>
          <a:p>
            <a:pPr marL="342900" indent="-342900">
              <a:buFont typeface="Courier New" panose="02070309020205020404" pitchFamily="49" charset="0"/>
              <a:buChar char="o"/>
            </a:pPr>
            <a:r>
              <a:rPr lang="en-GB" sz="2000" dirty="0" smtClean="0">
                <a:solidFill>
                  <a:schemeClr val="bg1"/>
                </a:solidFill>
              </a:rPr>
              <a:t>Put what you have learnt into practice.</a:t>
            </a:r>
          </a:p>
          <a:p>
            <a:pPr marL="342900" indent="-342900">
              <a:buFont typeface="Courier New" panose="02070309020205020404" pitchFamily="49" charset="0"/>
              <a:buChar char="o"/>
            </a:pPr>
            <a:r>
              <a:rPr lang="en-GB" sz="2000" dirty="0" smtClean="0">
                <a:solidFill>
                  <a:schemeClr val="bg1"/>
                </a:solidFill>
              </a:rPr>
              <a:t>Try to deliberately create (facilitate) for yourself an experiential  learning process that utilises different learning methods.</a:t>
            </a:r>
            <a:endParaRPr lang="en-GB" sz="2000" dirty="0">
              <a:solidFill>
                <a:schemeClr val="bg1"/>
              </a:solidFill>
            </a:endParaRPr>
          </a:p>
        </p:txBody>
      </p:sp>
    </p:spTree>
    <p:extLst>
      <p:ext uri="{BB962C8B-B14F-4D97-AF65-F5344CB8AC3E}">
        <p14:creationId xmlns:p14="http://schemas.microsoft.com/office/powerpoint/2010/main" val="136199352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955</Words>
  <Application>Microsoft Office PowerPoint</Application>
  <PresentationFormat>Widescreen</PresentationFormat>
  <Paragraphs>102</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Courier New</vt:lpstr>
      <vt:lpstr>Office Theme</vt:lpstr>
      <vt:lpstr>Experiential Learning Theories</vt:lpstr>
      <vt:lpstr>Experiential Learning Theory Kolb 1984</vt:lpstr>
      <vt:lpstr>Experiential Learning Theory Kolb 1984</vt:lpstr>
      <vt:lpstr>Experiential Learning Theory DIVERGING STYLE</vt:lpstr>
      <vt:lpstr>Experiential Learning Theory ASSIMILATING STYLE</vt:lpstr>
      <vt:lpstr>Experiential Learning Theory CONVERGING STYLE</vt:lpstr>
      <vt:lpstr>Experiential Learning Theory ACCOMODATING STYLE</vt:lpstr>
      <vt:lpstr>Honey &amp; Mumford (1986)</vt:lpstr>
      <vt:lpstr>Honey &amp; Mumford  (1986) </vt:lpstr>
      <vt:lpstr>PowerPoint Presentation</vt:lpstr>
      <vt:lpstr>Whilst Reading reflect upon your results of the questionnaire</vt:lpstr>
      <vt:lpstr>The four key styles….</vt:lpstr>
      <vt:lpstr>Honey &amp; Mumford  (1986) </vt:lpstr>
      <vt:lpstr>Reflectors</vt:lpstr>
      <vt:lpstr>Honey &amp; Mumford  (1986) </vt:lpstr>
      <vt:lpstr>Theorists</vt:lpstr>
      <vt:lpstr>Honey &amp; Mumford  (1986) </vt:lpstr>
      <vt:lpstr>Pragmatists</vt:lpstr>
      <vt:lpstr>Honey &amp; Mumford  (1986) </vt:lpstr>
      <vt:lpstr>Activist</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Experiential Learning Theories</dc:title>
  <dc:creator>Jonathan Haylock</dc:creator>
  <cp:lastModifiedBy>Jonathan Haylock</cp:lastModifiedBy>
  <cp:revision>3</cp:revision>
  <dcterms:created xsi:type="dcterms:W3CDTF">2021-02-07T11:29:36Z</dcterms:created>
  <dcterms:modified xsi:type="dcterms:W3CDTF">2021-02-07T11:48:01Z</dcterms:modified>
</cp:coreProperties>
</file>