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1"/>
  </p:notesMasterIdLst>
  <p:sldIdLst>
    <p:sldId id="256" r:id="rId2"/>
    <p:sldId id="268" r:id="rId3"/>
    <p:sldId id="351" r:id="rId4"/>
    <p:sldId id="273" r:id="rId5"/>
    <p:sldId id="352" r:id="rId6"/>
    <p:sldId id="325" r:id="rId7"/>
    <p:sldId id="326" r:id="rId8"/>
    <p:sldId id="327" r:id="rId9"/>
    <p:sldId id="329" r:id="rId10"/>
    <p:sldId id="330" r:id="rId11"/>
    <p:sldId id="332" r:id="rId12"/>
    <p:sldId id="353" r:id="rId13"/>
    <p:sldId id="333" r:id="rId14"/>
    <p:sldId id="335" r:id="rId15"/>
    <p:sldId id="336" r:id="rId16"/>
    <p:sldId id="338" r:id="rId17"/>
    <p:sldId id="339" r:id="rId18"/>
    <p:sldId id="340" r:id="rId19"/>
    <p:sldId id="341" r:id="rId20"/>
    <p:sldId id="342" r:id="rId21"/>
    <p:sldId id="343" r:id="rId22"/>
    <p:sldId id="344" r:id="rId23"/>
    <p:sldId id="345" r:id="rId24"/>
    <p:sldId id="357" r:id="rId25"/>
    <p:sldId id="356" r:id="rId26"/>
    <p:sldId id="346" r:id="rId27"/>
    <p:sldId id="355" r:id="rId28"/>
    <p:sldId id="354" r:id="rId29"/>
    <p:sldId id="349" r:id="rId30"/>
  </p:sldIdLst>
  <p:sldSz cx="9144000" cy="6858000" type="screen4x3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55F1DEA-710F-474B-9B2C-F73C40291DBD}">
          <p14:sldIdLst>
            <p14:sldId id="256"/>
          </p14:sldIdLst>
        </p14:section>
        <p14:section name="Untitled Section" id="{9CD7279A-C1B7-40DE-B4FB-6852965709DB}">
          <p14:sldIdLst>
            <p14:sldId id="268"/>
            <p14:sldId id="351"/>
            <p14:sldId id="273"/>
            <p14:sldId id="352"/>
            <p14:sldId id="325"/>
            <p14:sldId id="326"/>
            <p14:sldId id="327"/>
            <p14:sldId id="329"/>
            <p14:sldId id="330"/>
            <p14:sldId id="332"/>
            <p14:sldId id="353"/>
            <p14:sldId id="333"/>
            <p14:sldId id="335"/>
            <p14:sldId id="336"/>
            <p14:sldId id="338"/>
            <p14:sldId id="339"/>
            <p14:sldId id="340"/>
            <p14:sldId id="341"/>
            <p14:sldId id="342"/>
            <p14:sldId id="343"/>
            <p14:sldId id="344"/>
            <p14:sldId id="345"/>
            <p14:sldId id="357"/>
            <p14:sldId id="356"/>
            <p14:sldId id="346"/>
            <p14:sldId id="355"/>
            <p14:sldId id="354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78C3F3-0ED4-E141-EE66-52A92DFAA32E}" v="3" dt="2019-09-05T07:25:03.4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8" autoAdjust="0"/>
    <p:restoredTop sz="95373" autoAdjust="0"/>
  </p:normalViewPr>
  <p:slideViewPr>
    <p:cSldViewPr snapToGrid="0" snapToObjects="1">
      <p:cViewPr varScale="1">
        <p:scale>
          <a:sx n="84" d="100"/>
          <a:sy n="84" d="100"/>
        </p:scale>
        <p:origin x="951" y="42"/>
      </p:cViewPr>
      <p:guideLst/>
    </p:cSldViewPr>
  </p:slideViewPr>
  <p:outlineViewPr>
    <p:cViewPr>
      <p:scale>
        <a:sx n="33" d="100"/>
        <a:sy n="33" d="100"/>
      </p:scale>
      <p:origin x="0" y="-16311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572"/>
    </p:cViewPr>
  </p:sorterViewPr>
  <p:notesViewPr>
    <p:cSldViewPr snapToGrid="0" snapToObjects="1">
      <p:cViewPr>
        <p:scale>
          <a:sx n="80" d="100"/>
          <a:sy n="80" d="100"/>
        </p:scale>
        <p:origin x="2301" y="3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ri Phelps" userId="S::ceri.phelps@uwtsd.ac.uk::44e5b747-28bd-454d-8b1f-8b8d7db49187" providerId="AD" clId="Web-{1D78C3F3-0ED4-E141-EE66-52A92DFAA32E}"/>
    <pc:docChg chg="modSld">
      <pc:chgData name="Ceri Phelps" userId="S::ceri.phelps@uwtsd.ac.uk::44e5b747-28bd-454d-8b1f-8b8d7db49187" providerId="AD" clId="Web-{1D78C3F3-0ED4-E141-EE66-52A92DFAA32E}" dt="2019-09-05T07:25:03.488" v="2" actId="20577"/>
      <pc:docMkLst>
        <pc:docMk/>
      </pc:docMkLst>
      <pc:sldChg chg="modSp">
        <pc:chgData name="Ceri Phelps" userId="S::ceri.phelps@uwtsd.ac.uk::44e5b747-28bd-454d-8b1f-8b8d7db49187" providerId="AD" clId="Web-{1D78C3F3-0ED4-E141-EE66-52A92DFAA32E}" dt="2019-09-05T07:25:02.301" v="0" actId="20577"/>
        <pc:sldMkLst>
          <pc:docMk/>
          <pc:sldMk cId="1177801272" sldId="273"/>
        </pc:sldMkLst>
        <pc:spChg chg="mod">
          <ac:chgData name="Ceri Phelps" userId="S::ceri.phelps@uwtsd.ac.uk::44e5b747-28bd-454d-8b1f-8b8d7db49187" providerId="AD" clId="Web-{1D78C3F3-0ED4-E141-EE66-52A92DFAA32E}" dt="2019-09-05T07:25:02.301" v="0" actId="20577"/>
          <ac:spMkLst>
            <pc:docMk/>
            <pc:sldMk cId="1177801272" sldId="273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E285A-1626-4BB0-A458-3E5589E2C09B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C8073-CAD2-48BF-B8DB-FCAF7D6ED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126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6E860932-3A13-4C32-ADD6-97730C5C750A}" type="slidenum">
              <a:rPr lang="cy-GB" altLang="en-US"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cy-GB" altLang="en-US">
              <a:latin typeface="Arial" panose="020B0604020202020204" pitchFamily="34" charset="0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1038" y="795338"/>
            <a:ext cx="5305425" cy="39798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66239" y="5039842"/>
            <a:ext cx="5334578" cy="477682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728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4897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804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74320" indent="-274320">
              <a:lnSpc>
                <a:spcPct val="80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1400" dirty="0"/>
              <a:t>Trait Approach fell into disrepute </a:t>
            </a:r>
          </a:p>
          <a:p>
            <a:pPr marL="640080" lvl="1" indent="-246888">
              <a:lnSpc>
                <a:spcPct val="80000"/>
              </a:lnSpc>
              <a:buFont typeface="Wingdings 2"/>
              <a:buChar char=""/>
              <a:defRPr/>
            </a:pPr>
            <a:r>
              <a:rPr lang="en-GB" sz="1400" dirty="0"/>
              <a:t>“too simplistic” Conger &amp; </a:t>
            </a:r>
            <a:r>
              <a:rPr lang="en-GB" sz="1400" dirty="0" err="1"/>
              <a:t>Kanungo</a:t>
            </a:r>
            <a:r>
              <a:rPr lang="en-GB" sz="1400" dirty="0"/>
              <a:t> (1998)</a:t>
            </a:r>
          </a:p>
          <a:p>
            <a:pPr marL="640080" lvl="1" indent="-246888">
              <a:lnSpc>
                <a:spcPct val="80000"/>
              </a:lnSpc>
              <a:buFont typeface="Wingdings 2"/>
              <a:buChar char=""/>
              <a:defRPr/>
            </a:pPr>
            <a:endParaRPr lang="en-GB" sz="1400" dirty="0"/>
          </a:p>
          <a:p>
            <a:pPr marL="640080" lvl="1" indent="-246888">
              <a:lnSpc>
                <a:spcPct val="80000"/>
              </a:lnSpc>
              <a:buFont typeface="Wingdings 2"/>
              <a:buChar char=""/>
              <a:defRPr/>
            </a:pPr>
            <a:r>
              <a:rPr lang="en-GB" sz="1400" dirty="0"/>
              <a:t>“It appeared that there were few, if any, universal traits associated with effective leadership… consensus that the search for universal traits was futile”. (House &amp; Aditya, 1997)</a:t>
            </a:r>
          </a:p>
          <a:p>
            <a:pPr marL="640080" lvl="1" indent="-246888">
              <a:lnSpc>
                <a:spcPct val="80000"/>
              </a:lnSpc>
              <a:buFont typeface="Wingdings 2"/>
              <a:buChar char=""/>
              <a:defRPr/>
            </a:pPr>
            <a:endParaRPr lang="en-GB" sz="1400" dirty="0"/>
          </a:p>
          <a:p>
            <a:pPr marL="274320" indent="-274320">
              <a:lnSpc>
                <a:spcPct val="80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1400" dirty="0"/>
              <a:t>Revival of trait approach in 1980s</a:t>
            </a:r>
          </a:p>
          <a:p>
            <a:pPr marL="640080" lvl="1" indent="-246888">
              <a:lnSpc>
                <a:spcPct val="80000"/>
              </a:lnSpc>
              <a:buFont typeface="Wingdings 2"/>
              <a:buChar char=""/>
              <a:defRPr/>
            </a:pPr>
            <a:r>
              <a:rPr lang="en-GB" sz="1400" dirty="0"/>
              <a:t>Interest in intelligence and leadership</a:t>
            </a:r>
          </a:p>
          <a:p>
            <a:pPr marL="640080" lvl="1" indent="-246888">
              <a:lnSpc>
                <a:spcPct val="80000"/>
              </a:lnSpc>
              <a:buFont typeface="Wingdings 2"/>
              <a:buChar char=""/>
              <a:defRPr/>
            </a:pPr>
            <a:r>
              <a:rPr lang="en-GB" sz="1400" dirty="0"/>
              <a:t>Development of Five Factor model of personality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117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</a:rPr>
              <a:t>other factors e.g. personality traits and situations factors also need to be considered when predicting leadership ability.</a:t>
            </a:r>
            <a:endParaRPr lang="en-GB" sz="1100" dirty="0">
              <a:ea typeface="Calibri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704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19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100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233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15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990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344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13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1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17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6425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E1969-B299-4B54-A9D9-68690064E41D}" type="slidenum">
              <a:rPr lang="cy-GB" altLang="en-US"/>
              <a:pPr>
                <a:defRPr/>
              </a:pPr>
              <a:t>‹#›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41665042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0142-CAA3-495F-BE26-FBE044DA3C61}" type="datetimeFigureOut">
              <a:rPr lang="en-GB" smtClean="0"/>
              <a:pPr/>
              <a:t>05/09/2019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FA635-4223-411C-908B-4C910EBDF2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608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8B5D-2B71-F94E-8A2A-2F1F5E391DA3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53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1759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9543" y="2882605"/>
            <a:ext cx="5997466" cy="970619"/>
          </a:xfrm>
        </p:spPr>
        <p:txBody>
          <a:bodyPr>
            <a:normAutofit/>
          </a:bodyPr>
          <a:lstStyle/>
          <a:p>
            <a:r>
              <a:rPr lang="en-GB" sz="2800" b="1" i="1" dirty="0"/>
              <a:t>Leadership &amp; Teamwork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29155" y="2538018"/>
            <a:ext cx="7886700" cy="11074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366346" y="1452544"/>
            <a:ext cx="62641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i="1" dirty="0">
                <a:latin typeface="+mj-lt"/>
                <a:ea typeface="Times New Roman" panose="02020603050405020304" pitchFamily="18" charset="0"/>
              </a:rPr>
              <a:t>Skills for life: employability and future pathways </a:t>
            </a:r>
            <a:endParaRPr lang="en-GB" sz="36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1910024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08907" y="73251"/>
            <a:ext cx="8390164" cy="1325563"/>
          </a:xfrm>
        </p:spPr>
        <p:txBody>
          <a:bodyPr>
            <a:normAutofit/>
          </a:bodyPr>
          <a:lstStyle/>
          <a:p>
            <a:r>
              <a:rPr lang="en-GB" sz="4000" dirty="0"/>
              <a:t> </a:t>
            </a:r>
            <a:r>
              <a:rPr lang="en-GB" sz="3200" dirty="0"/>
              <a:t>Session 8 Objectives: Leadership &amp; Teamwork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508907" y="1901449"/>
            <a:ext cx="7726136" cy="4778149"/>
          </a:xfrm>
        </p:spPr>
        <p:txBody>
          <a:bodyPr/>
          <a:lstStyle/>
          <a:p>
            <a:r>
              <a:rPr lang="en-GB" dirty="0"/>
              <a:t>To critically analyse the evidence for different leadership styles in the workplace </a:t>
            </a:r>
          </a:p>
          <a:p>
            <a:endParaRPr lang="en-GB" dirty="0"/>
          </a:p>
          <a:p>
            <a:r>
              <a:rPr lang="en-GB" dirty="0"/>
              <a:t>  To develop students’ critical self-reflection of their own potential leadership and </a:t>
            </a:r>
            <a:r>
              <a:rPr lang="en-GB" dirty="0" err="1"/>
              <a:t>teamworking</a:t>
            </a:r>
            <a:r>
              <a:rPr lang="en-GB" dirty="0"/>
              <a:t> skills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8011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61949" y="245383"/>
            <a:ext cx="8390164" cy="1325563"/>
          </a:xfrm>
        </p:spPr>
        <p:txBody>
          <a:bodyPr/>
          <a:lstStyle/>
          <a:p>
            <a:r>
              <a:rPr lang="en-GB" dirty="0"/>
              <a:t> Consider… who makes a good leader?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28650" y="1627414"/>
            <a:ext cx="2876550" cy="4778149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cs typeface="Calibri"/>
            </a:endParaRPr>
          </a:p>
        </p:txBody>
      </p:sp>
      <p:pic>
        <p:nvPicPr>
          <p:cNvPr id="5" name="Content Placeholder 7"/>
          <p:cNvPicPr>
            <a:picLocks noGrp="1" noChangeAspect="1"/>
          </p:cNvPicPr>
          <p:nvPr>
            <p:ph sz="quarter" idx="4294967295"/>
          </p:nvPr>
        </p:nvPicPr>
        <p:blipFill>
          <a:blip r:embed="rId3"/>
          <a:stretch>
            <a:fillRect/>
          </a:stretch>
        </p:blipFill>
        <p:spPr>
          <a:xfrm>
            <a:off x="4557031" y="1992087"/>
            <a:ext cx="3660408" cy="2357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01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8313964" cy="1325563"/>
          </a:xfrm>
        </p:spPr>
        <p:txBody>
          <a:bodyPr/>
          <a:lstStyle/>
          <a:p>
            <a:r>
              <a:rPr lang="en-GB" dirty="0"/>
              <a:t>Consider… do you have the potential to be a good leader?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Why?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Why Not? </a:t>
            </a:r>
          </a:p>
        </p:txBody>
      </p:sp>
    </p:spTree>
    <p:extLst>
      <p:ext uri="{BB962C8B-B14F-4D97-AF65-F5344CB8AC3E}">
        <p14:creationId xmlns:p14="http://schemas.microsoft.com/office/powerpoint/2010/main" val="3030618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92150"/>
            <a:ext cx="7772400" cy="609600"/>
          </a:xfrm>
        </p:spPr>
        <p:txBody>
          <a:bodyPr/>
          <a:lstStyle/>
          <a:p>
            <a:pPr eaLnBrk="1" hangingPunct="1"/>
            <a:r>
              <a:rPr lang="en-GB" altLang="en-US" sz="2800" b="1">
                <a:solidFill>
                  <a:schemeClr val="tx1"/>
                </a:solidFill>
              </a:rPr>
              <a:t>What is Organisational Leadership? </a:t>
            </a:r>
            <a:endParaRPr lang="en-US" altLang="en-US" sz="2800" b="1">
              <a:solidFill>
                <a:schemeClr val="tx1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83120" y="1398312"/>
            <a:ext cx="8382000" cy="5791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24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400" dirty="0"/>
              <a:t>Leaders often defined by: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2400" dirty="0"/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arenR"/>
              <a:defRPr/>
            </a:pPr>
            <a:r>
              <a:rPr lang="en-GB" sz="2400" dirty="0"/>
              <a:t>Excellence and outstanding achievement in the field/profession</a:t>
            </a:r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arenR"/>
              <a:defRPr/>
            </a:pPr>
            <a:endParaRPr lang="en-GB" sz="2400" dirty="0"/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arenR"/>
              <a:defRPr/>
            </a:pPr>
            <a:endParaRPr lang="en-GB" sz="2400" dirty="0"/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arenR"/>
              <a:defRPr/>
            </a:pPr>
            <a:r>
              <a:rPr lang="en-GB" sz="2400" dirty="0"/>
              <a:t>The capacity to influence others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47750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836613"/>
            <a:ext cx="7772400" cy="609600"/>
          </a:xfrm>
        </p:spPr>
        <p:txBody>
          <a:bodyPr/>
          <a:lstStyle/>
          <a:p>
            <a:pPr eaLnBrk="1" hangingPunct="1"/>
            <a:r>
              <a:rPr lang="en-GB" altLang="en-US" sz="3200" b="1">
                <a:solidFill>
                  <a:schemeClr val="tx1"/>
                </a:solidFill>
              </a:rPr>
              <a:t>Is Organisational Leadership important? </a:t>
            </a:r>
            <a:endParaRPr lang="en-US" altLang="en-US" sz="3200" b="1">
              <a:solidFill>
                <a:schemeClr val="tx1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773238"/>
            <a:ext cx="8382000" cy="579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/>
              <a:t>Hogan &amp; Kaiser (2005)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/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Leadership is about the performance of teams, groups and organisations</a:t>
            </a:r>
          </a:p>
          <a:p>
            <a:pPr lvl="1" eaLnBrk="1" hangingPunct="1">
              <a:lnSpc>
                <a:spcPct val="90000"/>
              </a:lnSpc>
            </a:pPr>
            <a:endParaRPr lang="en-GB" altLang="en-US"/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Good leadership promotes effective team and group performance</a:t>
            </a:r>
          </a:p>
          <a:p>
            <a:pPr lvl="1" eaLnBrk="1" hangingPunct="1">
              <a:lnSpc>
                <a:spcPct val="90000"/>
              </a:lnSpc>
            </a:pPr>
            <a:endParaRPr lang="en-GB" altLang="en-US"/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Some personality traits can predict good leadership</a:t>
            </a:r>
          </a:p>
          <a:p>
            <a:pPr lvl="1" eaLnBrk="1" hangingPunct="1">
              <a:lnSpc>
                <a:spcPct val="90000"/>
              </a:lnSpc>
            </a:pPr>
            <a:endParaRPr lang="en-GB" altLang="en-US"/>
          </a:p>
          <a:p>
            <a:pPr eaLnBrk="1" hangingPunct="1">
              <a:lnSpc>
                <a:spcPct val="90000"/>
              </a:lnSpc>
            </a:pPr>
            <a:endParaRPr lang="en-GB" altLang="en-US" sz="2400"/>
          </a:p>
          <a:p>
            <a:pPr lvl="1" eaLnBrk="1" hangingPunct="1">
              <a:lnSpc>
                <a:spcPct val="90000"/>
              </a:lnSpc>
            </a:pPr>
            <a:endParaRPr lang="en-GB" altLang="en-US" sz="2000"/>
          </a:p>
        </p:txBody>
      </p:sp>
    </p:spTree>
    <p:extLst>
      <p:ext uri="{BB962C8B-B14F-4D97-AF65-F5344CB8AC3E}">
        <p14:creationId xmlns:p14="http://schemas.microsoft.com/office/powerpoint/2010/main" val="2174030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76250"/>
            <a:ext cx="7772400" cy="609600"/>
          </a:xfrm>
        </p:spPr>
        <p:txBody>
          <a:bodyPr/>
          <a:lstStyle/>
          <a:p>
            <a:pPr eaLnBrk="1" hangingPunct="1"/>
            <a:r>
              <a:rPr lang="en-GB" altLang="en-US" sz="3200" b="1">
                <a:solidFill>
                  <a:schemeClr val="tx1"/>
                </a:solidFill>
              </a:rPr>
              <a:t>How do we judge effective leadership? </a:t>
            </a:r>
            <a:endParaRPr lang="en-US" altLang="en-US" sz="3200" b="1">
              <a:solidFill>
                <a:schemeClr val="tx1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773238"/>
            <a:ext cx="8382000" cy="3887787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</a:pPr>
            <a:r>
              <a:rPr lang="en-GB" altLang="en-US" dirty="0"/>
              <a:t>Objective measures of performance?</a:t>
            </a:r>
          </a:p>
          <a:p>
            <a:pPr lvl="1" eaLnBrk="1" hangingPunct="1">
              <a:lnSpc>
                <a:spcPct val="90000"/>
              </a:lnSpc>
            </a:pPr>
            <a:endParaRPr lang="en-GB" altLang="en-US" dirty="0"/>
          </a:p>
          <a:p>
            <a:pPr lvl="1" eaLnBrk="1" hangingPunct="1">
              <a:lnSpc>
                <a:spcPct val="90000"/>
              </a:lnSpc>
            </a:pPr>
            <a:endParaRPr lang="en-GB" altLang="en-US" dirty="0"/>
          </a:p>
          <a:p>
            <a:pPr lvl="1" eaLnBrk="1" hangingPunct="1">
              <a:lnSpc>
                <a:spcPct val="90000"/>
              </a:lnSpc>
            </a:pPr>
            <a:r>
              <a:rPr lang="en-GB" altLang="en-US" dirty="0"/>
              <a:t>Subjective perceptions of the leader or their superordinate?</a:t>
            </a:r>
          </a:p>
          <a:p>
            <a:pPr lvl="1"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endParaRPr lang="en-GB" altLang="en-US" dirty="0"/>
          </a:p>
          <a:p>
            <a:pPr lvl="1" eaLnBrk="1" hangingPunct="1">
              <a:lnSpc>
                <a:spcPct val="90000"/>
              </a:lnSpc>
            </a:pPr>
            <a:endParaRPr lang="en-GB" altLang="en-US" dirty="0"/>
          </a:p>
          <a:p>
            <a:pPr lvl="1" eaLnBrk="1" hangingPunct="1">
              <a:lnSpc>
                <a:spcPct val="90000"/>
              </a:lnSpc>
            </a:pPr>
            <a:r>
              <a:rPr lang="en-GB" altLang="en-US" dirty="0"/>
              <a:t>Subjective perceptions of the followers?</a:t>
            </a:r>
          </a:p>
          <a:p>
            <a:pPr lvl="1" eaLnBrk="1" hangingPunct="1">
              <a:lnSpc>
                <a:spcPct val="90000"/>
              </a:lnSpc>
            </a:pPr>
            <a:endParaRPr lang="en-GB" altLang="en-US" dirty="0"/>
          </a:p>
          <a:p>
            <a:pPr lvl="1" eaLnBrk="1" hangingPunct="1">
              <a:lnSpc>
                <a:spcPct val="90000"/>
              </a:lnSpc>
            </a:pPr>
            <a:r>
              <a:rPr lang="en-GB" altLang="en-US" i="1" dirty="0"/>
              <a:t>Leadership emergence V leadership effectiveness?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lvl="1" eaLnBrk="1" hangingPunct="1">
              <a:lnSpc>
                <a:spcPct val="90000"/>
              </a:lnSpc>
            </a:pPr>
            <a:endParaRPr lang="en-GB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211524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95288" y="7938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3600"/>
              <a:t>Models of leadership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5472112"/>
          </a:xfrm>
        </p:spPr>
        <p:txBody>
          <a:bodyPr/>
          <a:lstStyle/>
          <a:p>
            <a:pPr eaLnBrk="1" hangingPunct="1"/>
            <a:r>
              <a:rPr lang="en-GB" altLang="en-US"/>
              <a:t>Trait approaches</a:t>
            </a:r>
          </a:p>
          <a:p>
            <a:pPr lvl="1" eaLnBrk="1" hangingPunct="1"/>
            <a:r>
              <a:rPr lang="en-GB" altLang="en-US"/>
              <a:t>What psychological characteristics/attributes define leaders?</a:t>
            </a:r>
          </a:p>
          <a:p>
            <a:pPr lvl="1" eaLnBrk="1" hangingPunct="1"/>
            <a:endParaRPr lang="en-GB" altLang="en-US"/>
          </a:p>
          <a:p>
            <a:pPr eaLnBrk="1" hangingPunct="1"/>
            <a:r>
              <a:rPr lang="en-GB" altLang="en-US"/>
              <a:t>Situational approaches (contingency models)</a:t>
            </a:r>
          </a:p>
          <a:p>
            <a:pPr lvl="1" eaLnBrk="1" hangingPunct="1"/>
            <a:r>
              <a:rPr lang="en-GB" altLang="en-US"/>
              <a:t>Is leadership more determined by situational variables?  </a:t>
            </a:r>
          </a:p>
          <a:p>
            <a:pPr lvl="1" eaLnBrk="1" hangingPunct="1"/>
            <a:endParaRPr lang="en-GB" altLang="en-US"/>
          </a:p>
          <a:p>
            <a:pPr eaLnBrk="1" hangingPunct="1"/>
            <a:r>
              <a:rPr lang="en-GB" altLang="en-US"/>
              <a:t>Behavioural approaches</a:t>
            </a:r>
          </a:p>
          <a:p>
            <a:pPr lvl="1" eaLnBrk="1" hangingPunct="1"/>
            <a:r>
              <a:rPr lang="en-GB" altLang="en-US"/>
              <a:t>What styles of leadership are the most effective (and in what situations?).</a:t>
            </a:r>
          </a:p>
          <a:p>
            <a:pPr lvl="1" eaLnBrk="1" hangingPunct="1"/>
            <a:endParaRPr lang="en-GB" altLang="en-US"/>
          </a:p>
          <a:p>
            <a:pPr lvl="1" eaLnBrk="1" hangingPunct="1"/>
            <a:endParaRPr lang="en-GB" altLang="en-US"/>
          </a:p>
          <a:p>
            <a:pPr lvl="1" eaLnBrk="1" hangingPunct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49145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993" y="387350"/>
            <a:ext cx="7772400" cy="609600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tx1"/>
                </a:solidFill>
              </a:rPr>
              <a:t>Early Trait Approach</a:t>
            </a:r>
            <a:endParaRPr lang="en-US" altLang="en-US" sz="3200" b="1" dirty="0">
              <a:solidFill>
                <a:schemeClr val="tx1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68993" y="999445"/>
            <a:ext cx="8382000" cy="57912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 err="1"/>
              <a:t>Stogdill</a:t>
            </a:r>
            <a:r>
              <a:rPr lang="en-GB" altLang="en-US" sz="2800" dirty="0"/>
              <a:t> (1948)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dirty="0"/>
              <a:t>review of over 100 studies in 1930’s &amp; 1940’s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dirty="0"/>
              <a:t>Extension of the Great Man hypothesis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dirty="0"/>
              <a:t>Traits associated with leadership included: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dirty="0"/>
              <a:t>Self-confidence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dirty="0"/>
              <a:t>Dominance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dirty="0"/>
              <a:t>Diplomacy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dirty="0"/>
              <a:t>Extraversion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dirty="0"/>
              <a:t>Intelligence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dirty="0"/>
              <a:t>Responsibility</a:t>
            </a:r>
          </a:p>
          <a:p>
            <a:pPr lvl="2" eaLnBrk="1" hangingPunct="1">
              <a:lnSpc>
                <a:spcPct val="80000"/>
              </a:lnSpc>
            </a:pPr>
            <a:endParaRPr lang="en-GB" altLang="en-US" dirty="0"/>
          </a:p>
          <a:p>
            <a:pPr lvl="1" eaLnBrk="1" hangingPunct="1">
              <a:lnSpc>
                <a:spcPct val="80000"/>
              </a:lnSpc>
            </a:pPr>
            <a:r>
              <a:rPr lang="en-GB" altLang="en-US" dirty="0"/>
              <a:t>But always influenced/moderated by situational factors</a:t>
            </a:r>
          </a:p>
          <a:p>
            <a:pPr lvl="1" eaLnBrk="1" hangingPunct="1">
              <a:lnSpc>
                <a:spcPct val="80000"/>
              </a:lnSpc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</a:pPr>
            <a:endParaRPr lang="en-GB" altLang="en-US" sz="2400" dirty="0"/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661812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/>
              <a:t>Intelligence &amp; Leadership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9487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altLang="en-US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Early research studies suggested intelligence may be associated with good leadership</a:t>
            </a:r>
          </a:p>
          <a:p>
            <a:pPr lvl="1" eaLnBrk="1" hangingPunct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altLang="en-US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Lord et al. (1986) r= .50</a:t>
            </a:r>
          </a:p>
          <a:p>
            <a:pPr eaLnBrk="1" hangingPunct="1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altLang="en-US" sz="2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altLang="en-US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Recent meta-analyses indicate low predictive validity for intelligence and leadership e.g. Judge et al. (2004) r=.27</a:t>
            </a:r>
            <a:endParaRPr lang="en-GB" altLang="en-US" sz="2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/>
            <a:endParaRPr lang="en-GB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869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607" y="1226910"/>
            <a:ext cx="7886700" cy="43513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>
                <a:effectLst/>
                <a:latin typeface="Times New Roman"/>
                <a:ea typeface="Calibri"/>
                <a:cs typeface="Times New Roman"/>
              </a:rPr>
              <a:t>Moderating factors have been identified in the leadership-intelligence link (Judge et al., 2004)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en-GB" dirty="0">
              <a:effectLst/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>
                <a:effectLst/>
                <a:latin typeface="Times New Roman"/>
                <a:ea typeface="Calibri"/>
                <a:cs typeface="Times New Roman"/>
              </a:rPr>
              <a:t>Correlations between intelligence and leadership vary depending upon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effectLst/>
                <a:latin typeface="Times New Roman"/>
                <a:ea typeface="Calibri"/>
                <a:cs typeface="Times New Roman"/>
              </a:rPr>
              <a:t> how leadership is defined/measured e.g.</a:t>
            </a:r>
          </a:p>
          <a:p>
            <a:pPr marL="857250" lvl="1" indent="-457200"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effectLst/>
                <a:latin typeface="Times New Roman"/>
                <a:ea typeface="Calibri"/>
                <a:cs typeface="Times New Roman"/>
              </a:rPr>
              <a:t>perceived group performance r=.22</a:t>
            </a:r>
          </a:p>
          <a:p>
            <a:pPr marL="857250" lvl="1" indent="-457200"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effectLst/>
                <a:latin typeface="Times New Roman"/>
                <a:ea typeface="Calibri"/>
                <a:cs typeface="Times New Roman"/>
              </a:rPr>
              <a:t>Objective effectiveness r=.33</a:t>
            </a:r>
          </a:p>
          <a:p>
            <a:pPr marL="857250" lvl="1" indent="-457200">
              <a:lnSpc>
                <a:spcPct val="115000"/>
              </a:lnSpc>
              <a:spcAft>
                <a:spcPts val="0"/>
              </a:spcAft>
              <a:defRPr/>
            </a:pPr>
            <a:endParaRPr lang="en-GB" dirty="0">
              <a:effectLst/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Font typeface="Wingdings" pitchFamily="2" charset="2"/>
              <a:buNone/>
              <a:defRPr/>
            </a:pPr>
            <a:endParaRPr lang="en-GB" sz="2800" dirty="0">
              <a:effectLst/>
              <a:latin typeface="Calibri"/>
              <a:ea typeface="Calibri"/>
              <a:cs typeface="Times New Roman"/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5107" y="114755"/>
            <a:ext cx="7886700" cy="1325563"/>
          </a:xfrm>
        </p:spPr>
        <p:txBody>
          <a:bodyPr/>
          <a:lstStyle/>
          <a:p>
            <a:pPr>
              <a:defRPr/>
            </a:pPr>
            <a:r>
              <a:rPr lang="en-GB" dirty="0"/>
              <a:t>Intelligence &amp; Leadership</a:t>
            </a:r>
          </a:p>
        </p:txBody>
      </p:sp>
    </p:spTree>
    <p:extLst>
      <p:ext uri="{BB962C8B-B14F-4D97-AF65-F5344CB8AC3E}">
        <p14:creationId xmlns:p14="http://schemas.microsoft.com/office/powerpoint/2010/main" val="1903643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/>
              <a:t>Leadership &amp; Personality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38200"/>
            <a:ext cx="8382000" cy="5791200"/>
          </a:xfrm>
        </p:spPr>
        <p:txBody>
          <a:bodyPr/>
          <a:lstStyle/>
          <a:p>
            <a:pPr marL="381000" indent="-381000"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en-GB" altLang="en-US" sz="2400" dirty="0">
              <a:solidFill>
                <a:schemeClr val="folHlink"/>
              </a:solidFill>
            </a:endParaRPr>
          </a:p>
          <a:p>
            <a:pPr marL="381000" indent="-3810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400" dirty="0"/>
              <a:t>Judge et al. (2002) Personality &amp; Leadership</a:t>
            </a:r>
          </a:p>
          <a:p>
            <a:pPr marL="381000" indent="-381000" eaLnBrk="1" hangingPunct="1">
              <a:lnSpc>
                <a:spcPct val="80000"/>
              </a:lnSpc>
            </a:pPr>
            <a:r>
              <a:rPr lang="en-GB" altLang="en-US" sz="2400" dirty="0"/>
              <a:t>correlations with leadership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Meta-analysis using Big 5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Neuroticism = -.24 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Extraversion = .31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Openness to experience = .24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Agreeableness = .08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Conscientiousness = .28</a:t>
            </a:r>
            <a:endParaRPr lang="en-GB" altLang="en-US" sz="2400" dirty="0"/>
          </a:p>
          <a:p>
            <a:pPr marL="381000" indent="-381000" eaLnBrk="1" hangingPunct="1">
              <a:lnSpc>
                <a:spcPct val="80000"/>
              </a:lnSpc>
            </a:pPr>
            <a:r>
              <a:rPr lang="en-GB" altLang="en-US" sz="2400" dirty="0"/>
              <a:t>Extraversion was consistent general predictor across settings &amp; criteria (leader effectiveness &amp; leader emergence)</a:t>
            </a:r>
          </a:p>
          <a:p>
            <a:pPr marL="381000" indent="-381000" eaLnBrk="1" hangingPunct="1">
              <a:lnSpc>
                <a:spcPct val="80000"/>
              </a:lnSpc>
            </a:pPr>
            <a:r>
              <a:rPr lang="en-GB" altLang="en-US" sz="2400" dirty="0"/>
              <a:t>Multiple Correlation = .48 – indicating strong support for the leader trait perspective</a:t>
            </a:r>
          </a:p>
        </p:txBody>
      </p:sp>
    </p:spTree>
    <p:extLst>
      <p:ext uri="{BB962C8B-B14F-4D97-AF65-F5344CB8AC3E}">
        <p14:creationId xmlns:p14="http://schemas.microsoft.com/office/powerpoint/2010/main" val="5359644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5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92150"/>
            <a:ext cx="7772400" cy="609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/>
                </a:solidFill>
              </a:rPr>
              <a:t/>
            </a:r>
            <a:br>
              <a:rPr lang="en-GB" sz="2800" b="1" dirty="0">
                <a:solidFill>
                  <a:schemeClr val="tx1"/>
                </a:solidFill>
              </a:rPr>
            </a:br>
            <a:r>
              <a:rPr lang="en-GB" sz="2800" b="1" dirty="0">
                <a:solidFill>
                  <a:schemeClr val="tx1"/>
                </a:solidFill>
              </a:rPr>
              <a:t/>
            </a:r>
            <a:br>
              <a:rPr lang="en-GB" sz="2800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/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3100" b="1" dirty="0">
                <a:solidFill>
                  <a:schemeClr val="tx1"/>
                </a:solidFill>
              </a:rPr>
              <a:t> Transactional versus Transformational Leaders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916113"/>
            <a:ext cx="8382000" cy="5216525"/>
          </a:xfrm>
        </p:spPr>
        <p:txBody>
          <a:bodyPr/>
          <a:lstStyle/>
          <a:p>
            <a:pPr marL="381000" indent="-381000" eaLnBrk="1" hangingPunct="1">
              <a:spcBef>
                <a:spcPct val="0"/>
              </a:spcBef>
            </a:pPr>
            <a:r>
              <a:rPr lang="en-GB" altLang="en-US" sz="2400" b="1"/>
              <a:t>Transactional leaders</a:t>
            </a:r>
          </a:p>
          <a:p>
            <a:pPr marL="381000" indent="-381000" eaLnBrk="1" hangingPunct="1">
              <a:spcBef>
                <a:spcPct val="0"/>
              </a:spcBef>
            </a:pPr>
            <a:endParaRPr lang="en-GB" altLang="en-US" sz="2400" b="1"/>
          </a:p>
          <a:p>
            <a:pPr lvl="1" eaLnBrk="1" hangingPunct="1">
              <a:spcBef>
                <a:spcPct val="0"/>
              </a:spcBef>
            </a:pPr>
            <a:r>
              <a:rPr lang="en-GB" altLang="en-US"/>
              <a:t>Motivate subordinates through observing performance, and rewarding appropriate behaviour </a:t>
            </a:r>
          </a:p>
          <a:p>
            <a:pPr lvl="1" eaLnBrk="1" hangingPunct="1">
              <a:spcBef>
                <a:spcPct val="0"/>
              </a:spcBef>
            </a:pPr>
            <a:endParaRPr lang="en-GB" altLang="en-US"/>
          </a:p>
          <a:p>
            <a:pPr lvl="1" eaLnBrk="1" hangingPunct="1">
              <a:spcBef>
                <a:spcPct val="0"/>
              </a:spcBef>
            </a:pPr>
            <a:r>
              <a:rPr lang="en-GB" altLang="en-US"/>
              <a:t>Define appropriate work goals</a:t>
            </a:r>
          </a:p>
          <a:p>
            <a:pPr lvl="1" eaLnBrk="1" hangingPunct="1">
              <a:spcBef>
                <a:spcPct val="0"/>
              </a:spcBef>
            </a:pPr>
            <a:endParaRPr lang="en-GB" altLang="en-US"/>
          </a:p>
          <a:p>
            <a:pPr lvl="1" eaLnBrk="1" hangingPunct="1">
              <a:spcBef>
                <a:spcPct val="0"/>
              </a:spcBef>
            </a:pPr>
            <a:r>
              <a:rPr lang="en-GB" altLang="en-US"/>
              <a:t>Based on transactions with subordinates</a:t>
            </a:r>
          </a:p>
          <a:p>
            <a:pPr lvl="1" eaLnBrk="1" hangingPunct="1"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1614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620713"/>
            <a:ext cx="8382000" cy="5934075"/>
          </a:xfrm>
        </p:spPr>
        <p:txBody>
          <a:bodyPr/>
          <a:lstStyle/>
          <a:p>
            <a:pPr marL="381000" indent="-381000" algn="ctr"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GB" altLang="en-US" b="1" dirty="0"/>
              <a:t>Transformational Theories</a:t>
            </a:r>
          </a:p>
          <a:p>
            <a:pPr marL="381000" indent="-381000"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endParaRPr lang="en-GB" altLang="en-US" sz="2400" dirty="0">
              <a:solidFill>
                <a:schemeClr val="folHlink"/>
              </a:solidFill>
            </a:endParaRPr>
          </a:p>
          <a:p>
            <a:pPr marL="381000" indent="-381000" eaLnBrk="1" hangingPunct="1">
              <a:lnSpc>
                <a:spcPct val="80000"/>
              </a:lnSpc>
            </a:pPr>
            <a:r>
              <a:rPr lang="en-GB" altLang="en-US" sz="2400" dirty="0"/>
              <a:t>central role of charisma (Greek for divinely inspired gift)</a:t>
            </a:r>
          </a:p>
          <a:p>
            <a:pPr marL="381000" indent="-381000" eaLnBrk="1" hangingPunct="1">
              <a:lnSpc>
                <a:spcPct val="80000"/>
              </a:lnSpc>
            </a:pPr>
            <a:endParaRPr lang="en-GB" altLang="en-US" sz="2400" dirty="0"/>
          </a:p>
          <a:p>
            <a:pPr marL="381000" indent="-381000" eaLnBrk="1" hangingPunct="1">
              <a:lnSpc>
                <a:spcPct val="80000"/>
              </a:lnSpc>
            </a:pPr>
            <a:r>
              <a:rPr lang="en-GB" altLang="en-US" sz="2400" dirty="0"/>
              <a:t>effective leaders possess exceptional personal qualities. </a:t>
            </a:r>
          </a:p>
          <a:p>
            <a:pPr marL="381000" indent="-381000" eaLnBrk="1" hangingPunct="1">
              <a:lnSpc>
                <a:spcPct val="80000"/>
              </a:lnSpc>
            </a:pPr>
            <a:r>
              <a:rPr lang="en-GB" altLang="en-US" sz="2400" dirty="0"/>
              <a:t>Core theme: Leaders need vision and inspire loyalty and emotional attachment</a:t>
            </a:r>
          </a:p>
          <a:p>
            <a:pPr marL="381000" indent="-381000" eaLnBrk="1" hangingPunct="1">
              <a:lnSpc>
                <a:spcPct val="80000"/>
              </a:lnSpc>
            </a:pPr>
            <a:endParaRPr lang="en-GB" altLang="en-US" sz="2400" dirty="0"/>
          </a:p>
          <a:p>
            <a:pPr marL="381000" indent="-381000" eaLnBrk="1" hangingPunct="1">
              <a:lnSpc>
                <a:spcPct val="80000"/>
              </a:lnSpc>
              <a:spcBef>
                <a:spcPct val="0"/>
              </a:spcBef>
            </a:pPr>
            <a:r>
              <a:rPr lang="en-GB" altLang="en-US" sz="2400" b="1" dirty="0"/>
              <a:t>Transformational leaders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</a:pPr>
            <a:r>
              <a:rPr lang="en-GB" altLang="en-US" dirty="0"/>
              <a:t>Develop and inspire subordinates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</a:pPr>
            <a:r>
              <a:rPr lang="en-GB" altLang="en-US" dirty="0"/>
              <a:t>Challenge intellect and encourage self-development 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</a:pPr>
            <a:r>
              <a:rPr lang="en-GB" altLang="en-US" dirty="0"/>
              <a:t>Set a personal example 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</a:pPr>
            <a:r>
              <a:rPr lang="en-GB" altLang="en-US" dirty="0"/>
              <a:t>Subordinates feel motivated and committed to the leader</a:t>
            </a:r>
          </a:p>
          <a:p>
            <a:pPr marL="381000" indent="-381000" eaLnBrk="1" hangingPunct="1">
              <a:lnSpc>
                <a:spcPct val="80000"/>
              </a:lnSpc>
            </a:pP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697881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6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333375"/>
            <a:ext cx="8382000" cy="6296025"/>
          </a:xfrm>
        </p:spPr>
        <p:txBody>
          <a:bodyPr>
            <a:normAutofit/>
          </a:bodyPr>
          <a:lstStyle/>
          <a:p>
            <a:pPr marL="381000" indent="-381000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r>
              <a:rPr lang="en-GB" sz="2800" b="1" dirty="0">
                <a:ea typeface="+mj-ea"/>
              </a:rPr>
              <a:t>Transactional versus Transformational Leaders</a:t>
            </a:r>
          </a:p>
          <a:p>
            <a:pPr marL="381000" indent="-381000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endParaRPr lang="en-GB" sz="2400" dirty="0">
              <a:solidFill>
                <a:schemeClr val="folHlink"/>
              </a:solidFill>
            </a:endParaRPr>
          </a:p>
          <a:p>
            <a:pPr marL="381000" indent="-381000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400" dirty="0"/>
              <a:t>In general, transformational is expected to lead to more positive effects on subordinates than transactional</a:t>
            </a:r>
          </a:p>
          <a:p>
            <a:pPr marL="381000" indent="-381000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GB" sz="2000" dirty="0"/>
          </a:p>
          <a:p>
            <a:pPr marL="381000" indent="-381000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400" dirty="0"/>
              <a:t>Positive Outcomes </a:t>
            </a:r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/>
              <a:t>subordinate reports of extra effort, satisfaction with leader; perceived leader effectiveness (Bass et al., 1996)</a:t>
            </a:r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GB" sz="2000" dirty="0"/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/>
              <a:t>trust in management &amp; colleagues; OCB (</a:t>
            </a:r>
            <a:r>
              <a:rPr lang="en-GB" sz="2000" dirty="0" err="1"/>
              <a:t>Podsakoff</a:t>
            </a:r>
            <a:r>
              <a:rPr lang="en-GB" sz="2000" dirty="0"/>
              <a:t> et al., 1990)</a:t>
            </a:r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GB" sz="2000" dirty="0"/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/>
              <a:t>Organisational commitment (Den </a:t>
            </a:r>
            <a:r>
              <a:rPr lang="en-GB" sz="2000" dirty="0" err="1"/>
              <a:t>Hartog</a:t>
            </a:r>
            <a:r>
              <a:rPr lang="en-GB" sz="2000" dirty="0"/>
              <a:t>, 1997)</a:t>
            </a:r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GB" sz="2000" dirty="0"/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/>
              <a:t>Leader performance (</a:t>
            </a:r>
            <a:r>
              <a:rPr lang="en-GB" sz="2000" dirty="0" err="1"/>
              <a:t>Yammarino</a:t>
            </a:r>
            <a:r>
              <a:rPr lang="en-GB" sz="2000" dirty="0"/>
              <a:t> et al., 1993)</a:t>
            </a:r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GB" sz="2000" dirty="0"/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/>
              <a:t>Business-unit performance (Howell &amp; </a:t>
            </a:r>
            <a:r>
              <a:rPr lang="en-GB" sz="2000" dirty="0" err="1"/>
              <a:t>Aviolio</a:t>
            </a:r>
            <a:r>
              <a:rPr lang="en-GB" sz="2000" dirty="0"/>
              <a:t>, 1993)</a:t>
            </a:r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GB" sz="2000" dirty="0"/>
          </a:p>
          <a:p>
            <a:pPr marL="800100" lvl="1" indent="-34290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/>
              <a:t>Meta-analytic evidence - organisational measures of effectiveness (Lowe et al., 1996)</a:t>
            </a:r>
          </a:p>
        </p:txBody>
      </p:sp>
    </p:spTree>
    <p:extLst>
      <p:ext uri="{BB962C8B-B14F-4D97-AF65-F5344CB8AC3E}">
        <p14:creationId xmlns:p14="http://schemas.microsoft.com/office/powerpoint/2010/main" val="6409577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>
          <a:xfrm>
            <a:off x="400405" y="281609"/>
            <a:ext cx="8382000" cy="5791200"/>
          </a:xfrm>
        </p:spPr>
        <p:txBody>
          <a:bodyPr/>
          <a:lstStyle/>
          <a:p>
            <a:pPr marL="381000" indent="-381000" algn="ctr"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GB" altLang="en-US" sz="2400" b="1" dirty="0"/>
              <a:t>Transformational Leaders </a:t>
            </a:r>
          </a:p>
          <a:p>
            <a:pPr marL="381000" indent="-381000" algn="ctr"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en-GB" altLang="en-US" dirty="0"/>
          </a:p>
          <a:p>
            <a:pPr marL="381000" indent="-381000" eaLnBrk="1" hangingPunct="1">
              <a:lnSpc>
                <a:spcPct val="80000"/>
              </a:lnSpc>
            </a:pPr>
            <a:r>
              <a:rPr lang="en-GB" altLang="en-US" sz="2400" dirty="0"/>
              <a:t>Possible Negative Effects (Den </a:t>
            </a:r>
            <a:r>
              <a:rPr lang="en-GB" altLang="en-US" sz="2400" dirty="0" err="1"/>
              <a:t>Hartog</a:t>
            </a:r>
            <a:r>
              <a:rPr lang="en-GB" altLang="en-US" sz="2400" dirty="0"/>
              <a:t> &amp; </a:t>
            </a:r>
            <a:r>
              <a:rPr lang="en-GB" altLang="en-US" sz="2400" dirty="0" err="1"/>
              <a:t>Koopman</a:t>
            </a:r>
            <a:r>
              <a:rPr lang="en-GB" altLang="en-US" sz="2400" dirty="0"/>
              <a:t>, 2001)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Leader dependence (De </a:t>
            </a:r>
            <a:r>
              <a:rPr lang="en-GB" altLang="en-US" sz="2000" dirty="0" err="1"/>
              <a:t>Vries</a:t>
            </a:r>
            <a:r>
              <a:rPr lang="en-GB" altLang="en-US" sz="2000" dirty="0"/>
              <a:t> et al., 1999)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Groupthink  - unquestioning obedience (Janis, 1982)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Impulsive, unconventional behaviour; Impression management; poor administrative practices; failure to plan for succession (Conger, 1998)</a:t>
            </a:r>
          </a:p>
          <a:p>
            <a:pPr marL="800100" lvl="1" indent="-342900" eaLnBrk="1" hangingPunct="1">
              <a:lnSpc>
                <a:spcPct val="80000"/>
              </a:lnSpc>
              <a:buFontTx/>
              <a:buNone/>
            </a:pPr>
            <a:endParaRPr lang="en-GB" altLang="en-US" sz="2000" dirty="0"/>
          </a:p>
          <a:p>
            <a:pPr marL="800100" lvl="1" indent="-342900" eaLnBrk="1" hangingPunct="1">
              <a:lnSpc>
                <a:spcPct val="80000"/>
              </a:lnSpc>
            </a:pPr>
            <a:endParaRPr lang="en-GB" altLang="en-US" dirty="0"/>
          </a:p>
          <a:p>
            <a:pPr marL="381000" indent="-381000" eaLnBrk="1" hangingPunct="1">
              <a:lnSpc>
                <a:spcPct val="80000"/>
              </a:lnSpc>
            </a:pPr>
            <a:r>
              <a:rPr lang="en-GB" altLang="en-US" sz="2400" dirty="0"/>
              <a:t>Hogan &amp; Kaiser (2005) 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Critique the cult of the charismatic CEO – self-</a:t>
            </a:r>
            <a:r>
              <a:rPr lang="en-GB" altLang="en-US" sz="2000" dirty="0" err="1"/>
              <a:t>dramatising</a:t>
            </a:r>
            <a:r>
              <a:rPr lang="en-GB" altLang="en-US" sz="2000" dirty="0"/>
              <a:t> &amp; self-promoting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Ethnographic studies of leadership – leaders are modest, self-effacing, competent, and committed to the collective good</a:t>
            </a:r>
          </a:p>
          <a:p>
            <a:pPr marL="800100" lvl="1" indent="-342900" eaLnBrk="1" hangingPunct="1">
              <a:lnSpc>
                <a:spcPct val="80000"/>
              </a:lnSpc>
            </a:pPr>
            <a:r>
              <a:rPr lang="en-GB" altLang="en-US" sz="2000" dirty="0"/>
              <a:t>Charisma may be confused with narcissism in the short run.</a:t>
            </a:r>
          </a:p>
        </p:txBody>
      </p:sp>
    </p:spTree>
    <p:extLst>
      <p:ext uri="{BB962C8B-B14F-4D97-AF65-F5344CB8AC3E}">
        <p14:creationId xmlns:p14="http://schemas.microsoft.com/office/powerpoint/2010/main" val="34361640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/>
              <a:t>Leadership &amp; Personality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40770" y="1071563"/>
            <a:ext cx="8388893" cy="484505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400" dirty="0"/>
              <a:t>Bono &amp; Judge (2004)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/>
              <a:t>Relationships between personality traits and ratings of transformational and transactional leadership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sz="20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400" dirty="0"/>
              <a:t>Transformational leadership: 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/>
              <a:t>Extraversion strongest correlate .24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/>
              <a:t>Neuroticism negatively associated -.17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sz="2000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400" dirty="0"/>
              <a:t>Transactional leadership:</a:t>
            </a:r>
          </a:p>
          <a:p>
            <a:pPr marL="640080" lvl="1" indent="-246888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/>
              <a:t>Less support for personality traits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400" dirty="0"/>
              <a:t>Suggest need to explore narrower personality traits and non-dispositional elements of leadership</a:t>
            </a:r>
          </a:p>
        </p:txBody>
      </p:sp>
    </p:spTree>
    <p:extLst>
      <p:ext uri="{BB962C8B-B14F-4D97-AF65-F5344CB8AC3E}">
        <p14:creationId xmlns:p14="http://schemas.microsoft.com/office/powerpoint/2010/main" val="39684857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Are good leaders always good leaders?</a:t>
            </a:r>
          </a:p>
        </p:txBody>
      </p:sp>
      <p:pic>
        <p:nvPicPr>
          <p:cNvPr id="3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08028" y="2146853"/>
            <a:ext cx="3117992" cy="2008198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sz="quarter" idx="4"/>
          </p:nvPr>
        </p:nvSpPr>
        <p:spPr>
          <a:xfrm>
            <a:off x="482173" y="1755380"/>
            <a:ext cx="5026944" cy="3684588"/>
          </a:xfrm>
        </p:spPr>
        <p:txBody>
          <a:bodyPr/>
          <a:lstStyle/>
          <a:p>
            <a:r>
              <a:rPr lang="en-GB" dirty="0"/>
              <a:t>Identify a time when you have acted as a leader in a particular situation</a:t>
            </a:r>
          </a:p>
          <a:p>
            <a:endParaRPr lang="en-GB" dirty="0"/>
          </a:p>
          <a:p>
            <a:r>
              <a:rPr lang="en-GB" dirty="0"/>
              <a:t>What was it about this situation?</a:t>
            </a:r>
          </a:p>
          <a:p>
            <a:endParaRPr lang="en-GB" dirty="0"/>
          </a:p>
          <a:p>
            <a:r>
              <a:rPr lang="en-GB" dirty="0"/>
              <a:t>Were you a “good” leader? </a:t>
            </a:r>
          </a:p>
        </p:txBody>
      </p:sp>
    </p:spTree>
    <p:extLst>
      <p:ext uri="{BB962C8B-B14F-4D97-AF65-F5344CB8AC3E}">
        <p14:creationId xmlns:p14="http://schemas.microsoft.com/office/powerpoint/2010/main" val="2619635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4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88913"/>
            <a:ext cx="8382000" cy="6224587"/>
          </a:xfrm>
        </p:spPr>
        <p:txBody>
          <a:bodyPr>
            <a:normAutofit/>
          </a:bodyPr>
          <a:lstStyle/>
          <a:p>
            <a:pPr marL="381000" indent="-381000" algn="ctr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r>
              <a:rPr lang="en-GB" b="1" dirty="0"/>
              <a:t>Situational/Contingency Approaches</a:t>
            </a:r>
          </a:p>
          <a:p>
            <a:pPr marL="381000" indent="-381000" algn="ctr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endParaRPr lang="en-GB" dirty="0">
              <a:solidFill>
                <a:schemeClr val="folHlink"/>
              </a:solidFill>
            </a:endParaRPr>
          </a:p>
          <a:p>
            <a:pPr marL="381000" indent="-381000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800" dirty="0"/>
              <a:t>Effectiveness of any given leadership style is contingent on the situation </a:t>
            </a:r>
          </a:p>
          <a:p>
            <a:pPr marL="381000" indent="-381000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GB" sz="2800" dirty="0"/>
          </a:p>
          <a:p>
            <a:pPr marL="381000" indent="-381000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endParaRPr lang="en-GB" sz="2800" dirty="0"/>
          </a:p>
          <a:p>
            <a:pPr marL="381000" indent="-3810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800" dirty="0"/>
              <a:t>Under conditions of low or high control, transactional managers perform best, whereas under conditions of moderate control, transformational managers perform best (House &amp; </a:t>
            </a:r>
            <a:r>
              <a:rPr lang="en-GB" sz="2800" dirty="0" err="1"/>
              <a:t>Aditya</a:t>
            </a:r>
            <a:r>
              <a:rPr lang="en-GB" sz="2800" dirty="0"/>
              <a:t>, 1997).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endParaRPr lang="en-GB" sz="2800" dirty="0"/>
          </a:p>
          <a:p>
            <a:pPr marL="800100" lvl="1" indent="-34290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92693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4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88913"/>
            <a:ext cx="8382000" cy="6224587"/>
          </a:xfrm>
        </p:spPr>
        <p:txBody>
          <a:bodyPr>
            <a:normAutofit/>
          </a:bodyPr>
          <a:lstStyle/>
          <a:p>
            <a:pPr marL="381000" indent="-381000" algn="ctr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r>
              <a:rPr lang="en-GB" b="1" dirty="0"/>
              <a:t>Situational/Contingency Approaches</a:t>
            </a:r>
          </a:p>
          <a:p>
            <a:pPr marL="381000" indent="-381000" algn="ctr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endParaRPr lang="en-GB" dirty="0">
              <a:solidFill>
                <a:schemeClr val="folHlink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en-GB" sz="2800" b="1" dirty="0"/>
              <a:t>Task versus emotional leadership (Fielder, 1967, 1993).</a:t>
            </a:r>
            <a:endParaRPr lang="en-GB" sz="2800" dirty="0"/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defRPr/>
            </a:pPr>
            <a:r>
              <a:rPr lang="en-GB" sz="2800" dirty="0"/>
              <a:t> effectiveness of type of leadership depends upon demands of situation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defRPr/>
            </a:pPr>
            <a:endParaRPr lang="en-GB" sz="2800" dirty="0"/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defRPr/>
            </a:pPr>
            <a:r>
              <a:rPr lang="en-GB" sz="2800" dirty="0"/>
              <a:t>Clear task + supportive team  = task best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defRPr/>
            </a:pPr>
            <a:r>
              <a:rPr lang="en-GB" sz="2800" dirty="0"/>
              <a:t>Unclear task/uncertainty = emotional best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endParaRPr lang="en-GB" sz="2800" dirty="0"/>
          </a:p>
          <a:p>
            <a:pPr marL="381000" indent="-3810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2800" dirty="0"/>
              <a:t>Fiedler (1996) – In high stress situations experience is a more important attribute than intelligence</a:t>
            </a:r>
          </a:p>
          <a:p>
            <a:pPr marL="800100" lvl="1" indent="-34290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52930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Intelligence &amp; Leadership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" indent="-274320" eaLnBrk="1" fontAlgn="auto" hangingPunct="1">
              <a:lnSpc>
                <a:spcPct val="115000"/>
              </a:lnSpc>
              <a:spcAft>
                <a:spcPts val="100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dirty="0">
                <a:latin typeface="Times New Roman"/>
                <a:ea typeface="Calibri"/>
                <a:cs typeface="Times New Roman"/>
              </a:rPr>
              <a:t>stressfulness of situation; </a:t>
            </a:r>
          </a:p>
          <a:p>
            <a:pPr marL="628650" lvl="1" indent="-246888" eaLnBrk="1" fontAlgn="auto" hangingPunct="1">
              <a:lnSpc>
                <a:spcPct val="115000"/>
              </a:lnSpc>
              <a:spcAft>
                <a:spcPts val="1000"/>
              </a:spcAft>
              <a:buFont typeface="Wingdings 2"/>
              <a:buChar char=""/>
              <a:defRPr/>
            </a:pPr>
            <a:r>
              <a:rPr lang="en-GB" dirty="0">
                <a:latin typeface="Times New Roman"/>
                <a:ea typeface="Calibri"/>
                <a:cs typeface="Times New Roman"/>
              </a:rPr>
              <a:t>No stress r=.33; high stress r=-.04</a:t>
            </a:r>
          </a:p>
          <a:p>
            <a:pPr marL="628650" lvl="1" indent="-246888" eaLnBrk="1" fontAlgn="auto" hangingPunct="1">
              <a:lnSpc>
                <a:spcPct val="115000"/>
              </a:lnSpc>
              <a:spcAft>
                <a:spcPts val="1000"/>
              </a:spcAft>
              <a:buFont typeface="Wingdings 2"/>
              <a:buChar char=""/>
              <a:defRPr/>
            </a:pPr>
            <a:endParaRPr lang="en-GB" dirty="0">
              <a:latin typeface="Times New Roman"/>
              <a:ea typeface="Calibri"/>
              <a:cs typeface="Times New Roman"/>
            </a:endParaRPr>
          </a:p>
          <a:p>
            <a:pPr marL="228600" indent="-274320" eaLnBrk="1" fontAlgn="auto" hangingPunct="1">
              <a:lnSpc>
                <a:spcPct val="115000"/>
              </a:lnSpc>
              <a:spcAft>
                <a:spcPts val="100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dirty="0">
                <a:latin typeface="Times New Roman"/>
                <a:ea typeface="Calibri"/>
                <a:cs typeface="Times New Roman"/>
              </a:rPr>
              <a:t>objective versus perceived leadership abilities – stronger correlation for perceived attributes!</a:t>
            </a:r>
          </a:p>
          <a:p>
            <a:pPr marL="628650" lvl="1" indent="-246888" eaLnBrk="1" fontAlgn="auto" hangingPunct="1">
              <a:lnSpc>
                <a:spcPct val="115000"/>
              </a:lnSpc>
              <a:spcAft>
                <a:spcPts val="1000"/>
              </a:spcAft>
              <a:buFont typeface="Wingdings 2"/>
              <a:buChar char=""/>
              <a:defRPr/>
            </a:pPr>
            <a:r>
              <a:rPr lang="en-GB" dirty="0">
                <a:latin typeface="Times New Roman"/>
                <a:ea typeface="Calibri"/>
                <a:cs typeface="Times New Roman"/>
              </a:rPr>
              <a:t>Attributions of leadership</a:t>
            </a:r>
          </a:p>
          <a:p>
            <a:pPr marL="400050" indent="-457200" eaLnBrk="1" fontAlgn="auto" hangingPunct="1">
              <a:lnSpc>
                <a:spcPct val="115000"/>
              </a:lnSpc>
              <a:spcAft>
                <a:spcPts val="100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endParaRPr lang="en-GB" dirty="0">
              <a:latin typeface="Times New Roman"/>
              <a:ea typeface="Calibri"/>
              <a:cs typeface="Times New Roman"/>
            </a:endParaRPr>
          </a:p>
          <a:p>
            <a:pPr marL="628650" lvl="1" indent="-246888" eaLnBrk="1" fontAlgn="auto" hangingPunct="1">
              <a:lnSpc>
                <a:spcPct val="115000"/>
              </a:lnSpc>
              <a:spcAft>
                <a:spcPts val="1000"/>
              </a:spcAft>
              <a:buFont typeface="Wingdings 2"/>
              <a:buChar char=""/>
              <a:defRPr/>
            </a:pPr>
            <a:endParaRPr lang="en-GB" dirty="0">
              <a:latin typeface="Times New Roman"/>
              <a:ea typeface="Calibri"/>
              <a:cs typeface="Times New Roman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6438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620713"/>
            <a:ext cx="8229600" cy="4530725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en-US" u="sng"/>
              <a:t>Factors that reduce situational consistency:</a:t>
            </a:r>
          </a:p>
          <a:p>
            <a:pPr eaLnBrk="1" hangingPunct="1"/>
            <a:endParaRPr lang="en-US" altLang="en-US" u="sng"/>
          </a:p>
          <a:p>
            <a:pPr lvl="1" eaLnBrk="1" hangingPunct="1"/>
            <a:r>
              <a:rPr lang="en-US" altLang="en-US"/>
              <a:t>Personality traits interact with other traits, as well as with characteristics of different situations</a:t>
            </a:r>
          </a:p>
          <a:p>
            <a:pPr lvl="1" eaLnBrk="1" hangingPunct="1"/>
            <a:endParaRPr lang="en-US" altLang="en-US"/>
          </a:p>
          <a:p>
            <a:pPr lvl="1" eaLnBrk="1" hangingPunct="1"/>
            <a:r>
              <a:rPr lang="en-US" altLang="en-US"/>
              <a:t>Influenced by how important a given trait is for a person</a:t>
            </a:r>
          </a:p>
          <a:p>
            <a:pPr lvl="1" eaLnBrk="1" hangingPunct="1"/>
            <a:endParaRPr lang="en-US" altLang="en-US"/>
          </a:p>
          <a:p>
            <a:pPr lvl="1" eaLnBrk="1" hangingPunct="1"/>
            <a:r>
              <a:rPr lang="en-US" altLang="en-US"/>
              <a:t>Differences in the tendency to tailor behaviour to a given situation</a:t>
            </a:r>
          </a:p>
          <a:p>
            <a:pPr lvl="2" eaLnBrk="1" hangingPunct="1"/>
            <a:r>
              <a:rPr lang="en-US" altLang="en-US" sz="2800" u="sng"/>
              <a:t>Self-monitoring:</a:t>
            </a:r>
            <a:r>
              <a:rPr lang="en-US" altLang="en-US" sz="2800"/>
              <a:t> people who are attentive to situational cues and adapt behaviour to what they think would be most appropriate</a:t>
            </a:r>
            <a:endParaRPr lang="en-US" altLang="en-US" u="sng"/>
          </a:p>
        </p:txBody>
      </p:sp>
    </p:spTree>
    <p:extLst>
      <p:ext uri="{BB962C8B-B14F-4D97-AF65-F5344CB8AC3E}">
        <p14:creationId xmlns:p14="http://schemas.microsoft.com/office/powerpoint/2010/main" val="26701093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Personality, Leadership &amp; Teamwork 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395288" y="1211697"/>
            <a:ext cx="8229600" cy="47894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/>
              <a:t>Kickul</a:t>
            </a:r>
            <a:r>
              <a:rPr lang="en-GB" dirty="0"/>
              <a:t>  &amp; </a:t>
            </a:r>
            <a:r>
              <a:rPr lang="en-GB" dirty="0" err="1"/>
              <a:t>Neuman</a:t>
            </a:r>
            <a:r>
              <a:rPr lang="en-GB" dirty="0"/>
              <a:t> (2000)</a:t>
            </a:r>
          </a:p>
          <a:p>
            <a:r>
              <a:rPr lang="en-GB" dirty="0"/>
              <a:t>Extroversion, openness to experience and cognitive ability predictive of emergent leadership behaviours</a:t>
            </a:r>
          </a:p>
          <a:p>
            <a:endParaRPr lang="en-GB" dirty="0"/>
          </a:p>
          <a:p>
            <a:r>
              <a:rPr lang="en-GB" dirty="0"/>
              <a:t>Conscientiousness and cognitive ability were associated with team performance. </a:t>
            </a:r>
          </a:p>
          <a:p>
            <a:endParaRPr lang="en-GB" dirty="0"/>
          </a:p>
          <a:p>
            <a:endParaRPr lang="en-GB" altLang="en-US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7894194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r>
              <a:rPr lang="en-GB" altLang="en-US" dirty="0"/>
              <a:t> </a:t>
            </a:r>
            <a:endParaRPr lang="en-GB" altLang="en-US" dirty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395288" y="1211697"/>
            <a:ext cx="8229600" cy="47894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Critical discussion of set reading:</a:t>
            </a:r>
          </a:p>
          <a:p>
            <a:endParaRPr lang="en-GB" dirty="0"/>
          </a:p>
          <a:p>
            <a:r>
              <a:rPr lang="en-GB" dirty="0" err="1"/>
              <a:t>Zaccaro</a:t>
            </a:r>
            <a:r>
              <a:rPr lang="en-GB" dirty="0"/>
              <a:t>, S. J., Green, J. P., </a:t>
            </a:r>
            <a:r>
              <a:rPr lang="en-GB" dirty="0" err="1"/>
              <a:t>Dubrow</a:t>
            </a:r>
            <a:r>
              <a:rPr lang="en-GB" dirty="0"/>
              <a:t>, S., &amp; </a:t>
            </a:r>
            <a:r>
              <a:rPr lang="en-GB" dirty="0" err="1"/>
              <a:t>Kolze</a:t>
            </a:r>
            <a:r>
              <a:rPr lang="en-GB" dirty="0"/>
              <a:t>, M. (2018). Leader individual differences, situational parameters, and leadership outcomes: A comprehensive review and integration. </a:t>
            </a:r>
            <a:r>
              <a:rPr lang="en-GB" i="1" dirty="0"/>
              <a:t>The Leadership Quarterly</a:t>
            </a:r>
            <a:r>
              <a:rPr lang="en-GB" dirty="0"/>
              <a:t>, </a:t>
            </a:r>
            <a:r>
              <a:rPr lang="en-GB" i="1" dirty="0"/>
              <a:t>29</a:t>
            </a:r>
            <a:r>
              <a:rPr lang="en-GB" dirty="0"/>
              <a:t>(1), 2-43.</a:t>
            </a:r>
            <a:endParaRPr lang="en-GB" altLang="en-US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47926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/>
              <a:t>Leadership: summary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395288" y="1211697"/>
            <a:ext cx="8229600" cy="478948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No one trait has stood out as the single most important determinant of effective leadership.  </a:t>
            </a:r>
          </a:p>
          <a:p>
            <a:pPr lvl="1" eaLnBrk="1" hangingPunct="1"/>
            <a:r>
              <a:rPr lang="en-GB" altLang="en-US" dirty="0"/>
              <a:t>Context matters!</a:t>
            </a:r>
          </a:p>
          <a:p>
            <a:pPr eaLnBrk="1" hangingPunct="1"/>
            <a:r>
              <a:rPr lang="en-GB" altLang="en-US" dirty="0"/>
              <a:t>Traits may interact to determine quality of leadership </a:t>
            </a:r>
          </a:p>
          <a:p>
            <a:pPr eaLnBrk="1" hangingPunct="1"/>
            <a:r>
              <a:rPr lang="en-GB" altLang="en-US" dirty="0"/>
              <a:t>Need to integrate situational and trait approaches </a:t>
            </a:r>
          </a:p>
          <a:p>
            <a:pPr eaLnBrk="1" hangingPunct="1"/>
            <a:r>
              <a:rPr lang="en-GB" altLang="en-US" dirty="0" err="1"/>
              <a:t>Zaccaro</a:t>
            </a:r>
            <a:r>
              <a:rPr lang="en-GB" altLang="en-US" dirty="0"/>
              <a:t> (2007): an integrative model of leadership</a:t>
            </a:r>
          </a:p>
          <a:p>
            <a:pPr lvl="1" eaLnBrk="1" hangingPunct="1"/>
            <a:r>
              <a:rPr lang="en-GB" altLang="en-US" dirty="0"/>
              <a:t>Traits such as emotional/social competence may make leaders better able to adapt their leadership style to the demands of a specific situation</a:t>
            </a:r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449402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dirty="0"/>
              <a:t>Thinking about your assessments…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395288" y="1211697"/>
            <a:ext cx="8229600" cy="478948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 What traits do you possess that you can </a:t>
            </a:r>
            <a:r>
              <a:rPr lang="en-GB" altLang="en-US" b="1" u="sng" dirty="0"/>
              <a:t>evidence </a:t>
            </a:r>
            <a:r>
              <a:rPr lang="en-GB" altLang="en-US" dirty="0"/>
              <a:t>in relation to a specific job or career pathway?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What  personal development opportunities may help you to build your leadership potential and </a:t>
            </a:r>
            <a:r>
              <a:rPr lang="en-GB" altLang="en-US" dirty="0" err="1"/>
              <a:t>teamworking</a:t>
            </a:r>
            <a:r>
              <a:rPr lang="en-GB" altLang="en-US" dirty="0"/>
              <a:t> skills?</a:t>
            </a:r>
          </a:p>
        </p:txBody>
      </p:sp>
    </p:spTree>
    <p:extLst>
      <p:ext uri="{BB962C8B-B14F-4D97-AF65-F5344CB8AC3E}">
        <p14:creationId xmlns:p14="http://schemas.microsoft.com/office/powerpoint/2010/main" val="16989405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4"/>
          <p:cNvSpPr txBox="1">
            <a:spLocks noChangeArrowheads="1"/>
          </p:cNvSpPr>
          <p:nvPr/>
        </p:nvSpPr>
        <p:spPr bwMode="auto">
          <a:xfrm>
            <a:off x="323850" y="404813"/>
            <a:ext cx="8351838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800" b="1" dirty="0">
                <a:cs typeface="Times New Roman" panose="02020603050405020304" pitchFamily="18" charset="0"/>
              </a:rPr>
              <a:t>Recommended Readings </a:t>
            </a:r>
          </a:p>
          <a:p>
            <a:r>
              <a:rPr lang="en-GB" altLang="en-US" sz="1600" dirty="0">
                <a:cs typeface="Times New Roman" panose="02020603050405020304" pitchFamily="18" charset="0"/>
              </a:rPr>
              <a:t> </a:t>
            </a:r>
            <a:endParaRPr lang="en-GB" altLang="en-US" sz="1000" dirty="0"/>
          </a:p>
          <a:p>
            <a:r>
              <a:rPr lang="en-GB" altLang="en-US" sz="1600" dirty="0">
                <a:cs typeface="Times New Roman" panose="02020603050405020304" pitchFamily="18" charset="0"/>
              </a:rPr>
              <a:t>Chamorro-</a:t>
            </a:r>
            <a:r>
              <a:rPr lang="en-GB" altLang="en-US" sz="1600" dirty="0" err="1">
                <a:cs typeface="Times New Roman" panose="02020603050405020304" pitchFamily="18" charset="0"/>
              </a:rPr>
              <a:t>Premuzic</a:t>
            </a:r>
            <a:r>
              <a:rPr lang="en-GB" altLang="en-US" sz="1600" dirty="0">
                <a:cs typeface="Times New Roman" panose="02020603050405020304" pitchFamily="18" charset="0"/>
              </a:rPr>
              <a:t>, T. &amp; </a:t>
            </a:r>
            <a:r>
              <a:rPr lang="en-GB" altLang="en-US" sz="1600" dirty="0" err="1">
                <a:cs typeface="Times New Roman" panose="02020603050405020304" pitchFamily="18" charset="0"/>
              </a:rPr>
              <a:t>Furnham</a:t>
            </a:r>
            <a:r>
              <a:rPr lang="en-GB" altLang="en-US" sz="1600" dirty="0">
                <a:cs typeface="Times New Roman" panose="02020603050405020304" pitchFamily="18" charset="0"/>
              </a:rPr>
              <a:t>, A. (2010).  </a:t>
            </a:r>
            <a:r>
              <a:rPr lang="en-GB" altLang="en-US" sz="1600" i="1" dirty="0">
                <a:cs typeface="Times New Roman" panose="02020603050405020304" pitchFamily="18" charset="0"/>
              </a:rPr>
              <a:t>The Psychology of Personnel Selection.</a:t>
            </a:r>
            <a:r>
              <a:rPr lang="en-GB" altLang="en-US" sz="1600" dirty="0">
                <a:cs typeface="Times New Roman" panose="02020603050405020304" pitchFamily="18" charset="0"/>
              </a:rPr>
              <a:t>   Cambridge: Cambridge University Press.  Chapter Seven.</a:t>
            </a:r>
          </a:p>
          <a:p>
            <a:endParaRPr lang="en-GB" altLang="en-US" sz="1000" dirty="0"/>
          </a:p>
          <a:p>
            <a:r>
              <a:rPr lang="en-GB" altLang="en-US" sz="1600" i="1" dirty="0">
                <a:cs typeface="Times New Roman" panose="02020603050405020304" pitchFamily="18" charset="0"/>
              </a:rPr>
              <a:t>Available as e-book and hard copy in library</a:t>
            </a:r>
          </a:p>
          <a:p>
            <a:endParaRPr lang="en-GB" altLang="en-US" sz="1600" i="1" dirty="0"/>
          </a:p>
          <a:p>
            <a:endParaRPr lang="en-GB" altLang="en-US" sz="1000" dirty="0"/>
          </a:p>
          <a:p>
            <a:r>
              <a:rPr lang="en-GB" altLang="en-US" sz="1600" b="1" dirty="0">
                <a:cs typeface="Times New Roman" panose="02020603050405020304" pitchFamily="18" charset="0"/>
              </a:rPr>
              <a:t>Additional Readings</a:t>
            </a:r>
          </a:p>
          <a:p>
            <a:endParaRPr lang="en-GB" altLang="en-US" sz="1000" dirty="0"/>
          </a:p>
          <a:p>
            <a:r>
              <a:rPr lang="en-GB" altLang="en-US" sz="1600" dirty="0" err="1">
                <a:cs typeface="Times New Roman" panose="02020603050405020304" pitchFamily="18" charset="0"/>
              </a:rPr>
              <a:t>Furnham</a:t>
            </a:r>
            <a:r>
              <a:rPr lang="en-GB" altLang="en-US" sz="1600" dirty="0">
                <a:cs typeface="Times New Roman" panose="02020603050405020304" pitchFamily="18" charset="0"/>
              </a:rPr>
              <a:t> , A. (2007). </a:t>
            </a:r>
            <a:r>
              <a:rPr lang="en-GB" altLang="en-US" sz="1600" i="1" dirty="0">
                <a:cs typeface="Times New Roman" panose="02020603050405020304" pitchFamily="18" charset="0"/>
              </a:rPr>
              <a:t>Personality and intelligence at work: exploring and explaining individual differences at work. </a:t>
            </a:r>
            <a:r>
              <a:rPr lang="en-GB" altLang="en-US" sz="1600" dirty="0">
                <a:cs typeface="Times New Roman" panose="02020603050405020304" pitchFamily="18" charset="0"/>
              </a:rPr>
              <a:t> London; Routledge</a:t>
            </a:r>
            <a:endParaRPr lang="en-GB" altLang="en-US" sz="1000" dirty="0"/>
          </a:p>
          <a:p>
            <a:endParaRPr lang="en-GB" altLang="en-US" sz="1400" dirty="0">
              <a:cs typeface="Times New Roman" panose="02020603050405020304" pitchFamily="18" charset="0"/>
            </a:endParaRPr>
          </a:p>
          <a:p>
            <a:r>
              <a:rPr lang="en-GB" altLang="en-US" sz="1400" dirty="0">
                <a:cs typeface="Times New Roman" panose="02020603050405020304" pitchFamily="18" charset="0"/>
              </a:rPr>
              <a:t>Arnold, J. (2005). </a:t>
            </a:r>
            <a:r>
              <a:rPr lang="en-GB" altLang="en-US" sz="1400" i="1" dirty="0">
                <a:cs typeface="Times New Roman" panose="02020603050405020304" pitchFamily="18" charset="0"/>
              </a:rPr>
              <a:t>Work psychology: Understanding human behaviour in the workplace</a:t>
            </a:r>
            <a:r>
              <a:rPr lang="en-GB" altLang="en-US" sz="1400" dirty="0">
                <a:cs typeface="Times New Roman" panose="02020603050405020304" pitchFamily="18" charset="0"/>
              </a:rPr>
              <a:t> (4</a:t>
            </a:r>
            <a:r>
              <a:rPr lang="en-GB" altLang="en-US" sz="1400" baseline="30000" dirty="0">
                <a:cs typeface="Times New Roman" panose="02020603050405020304" pitchFamily="18" charset="0"/>
              </a:rPr>
              <a:t>th</a:t>
            </a:r>
            <a:r>
              <a:rPr lang="en-GB" altLang="en-US" sz="1400" dirty="0">
                <a:cs typeface="Times New Roman" panose="02020603050405020304" pitchFamily="18" charset="0"/>
              </a:rPr>
              <a:t> ed.). Harlow, UK: Pearson.</a:t>
            </a:r>
          </a:p>
          <a:p>
            <a:endParaRPr lang="en-GB" altLang="en-US" sz="1000" dirty="0"/>
          </a:p>
          <a:p>
            <a:r>
              <a:rPr lang="en-GB" altLang="en-US" sz="1400" dirty="0">
                <a:cs typeface="Times New Roman" panose="02020603050405020304" pitchFamily="18" charset="0"/>
              </a:rPr>
              <a:t>Chamorro-</a:t>
            </a:r>
            <a:r>
              <a:rPr lang="en-GB" altLang="en-US" sz="1400" dirty="0" err="1">
                <a:cs typeface="Times New Roman" panose="02020603050405020304" pitchFamily="18" charset="0"/>
              </a:rPr>
              <a:t>Premuzic.T</a:t>
            </a:r>
            <a:r>
              <a:rPr lang="en-GB" altLang="en-US" sz="1400" dirty="0">
                <a:cs typeface="Times New Roman" panose="02020603050405020304" pitchFamily="18" charset="0"/>
              </a:rPr>
              <a:t>, von </a:t>
            </a:r>
            <a:r>
              <a:rPr lang="en-GB" altLang="en-US" sz="1400" dirty="0" err="1">
                <a:cs typeface="Times New Roman" panose="02020603050405020304" pitchFamily="18" charset="0"/>
              </a:rPr>
              <a:t>Stumm</a:t>
            </a:r>
            <a:r>
              <a:rPr lang="en-GB" altLang="en-US" sz="1400" dirty="0">
                <a:cs typeface="Times New Roman" panose="02020603050405020304" pitchFamily="18" charset="0"/>
              </a:rPr>
              <a:t> S. &amp; </a:t>
            </a:r>
            <a:r>
              <a:rPr lang="en-GB" altLang="en-US" sz="1400" dirty="0" err="1">
                <a:cs typeface="Times New Roman" panose="02020603050405020304" pitchFamily="18" charset="0"/>
              </a:rPr>
              <a:t>Furnham</a:t>
            </a:r>
            <a:r>
              <a:rPr lang="en-GB" altLang="en-US" sz="1400" dirty="0">
                <a:cs typeface="Times New Roman" panose="02020603050405020304" pitchFamily="18" charset="0"/>
              </a:rPr>
              <a:t> A. (2011).  </a:t>
            </a:r>
            <a:r>
              <a:rPr lang="en-GB" altLang="en-US" sz="1400" i="1" dirty="0">
                <a:cs typeface="Times New Roman" panose="02020603050405020304" pitchFamily="18" charset="0"/>
              </a:rPr>
              <a:t>Handbook of Personality &amp; Individual Differences.</a:t>
            </a:r>
            <a:r>
              <a:rPr lang="en-GB" altLang="en-US" sz="1400" dirty="0">
                <a:cs typeface="Times New Roman" panose="02020603050405020304" pitchFamily="18" charset="0"/>
              </a:rPr>
              <a:t>  London: Wiley-Blackwell</a:t>
            </a:r>
          </a:p>
          <a:p>
            <a:endParaRPr lang="en-GB" altLang="en-US" sz="1000" dirty="0"/>
          </a:p>
          <a:p>
            <a:endParaRPr lang="en-GB" altLang="en-US" sz="1000" dirty="0"/>
          </a:p>
        </p:txBody>
      </p:sp>
    </p:spTree>
    <p:extLst>
      <p:ext uri="{BB962C8B-B14F-4D97-AF65-F5344CB8AC3E}">
        <p14:creationId xmlns:p14="http://schemas.microsoft.com/office/powerpoint/2010/main" val="5997962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dirty="0"/>
              <a:t>Recommended Reading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646" y="1015389"/>
            <a:ext cx="8229600" cy="4389438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en-GB" sz="2400" i="1" dirty="0">
                <a:solidFill>
                  <a:srgbClr val="FFFFFF"/>
                </a:solidFill>
              </a:rPr>
              <a:t>Available on line through SMU library</a:t>
            </a:r>
            <a:endParaRPr lang="en-GB" sz="2800" dirty="0"/>
          </a:p>
          <a:p>
            <a:endParaRPr lang="en-GB" dirty="0"/>
          </a:p>
          <a:p>
            <a:r>
              <a:rPr lang="en-GB" dirty="0" err="1"/>
              <a:t>Kickul</a:t>
            </a:r>
            <a:r>
              <a:rPr lang="en-GB" dirty="0"/>
              <a:t>, J., &amp; </a:t>
            </a:r>
            <a:r>
              <a:rPr lang="en-GB" dirty="0" err="1"/>
              <a:t>Neuman</a:t>
            </a:r>
            <a:r>
              <a:rPr lang="en-GB" dirty="0"/>
              <a:t>, G. (2000). Emergent leadership </a:t>
            </a:r>
            <a:r>
              <a:rPr lang="en-GB" dirty="0" err="1"/>
              <a:t>behaviors</a:t>
            </a:r>
            <a:r>
              <a:rPr lang="en-GB" dirty="0"/>
              <a:t>: The function of personality and cognitive ability in determining teamwork performance and KSAs. </a:t>
            </a:r>
            <a:r>
              <a:rPr lang="en-GB" i="1" dirty="0"/>
              <a:t>Journal of Business and Psychology</a:t>
            </a:r>
            <a:r>
              <a:rPr lang="en-GB" dirty="0"/>
              <a:t>, </a:t>
            </a:r>
            <a:r>
              <a:rPr lang="en-GB" i="1" dirty="0"/>
              <a:t>15</a:t>
            </a:r>
            <a:r>
              <a:rPr lang="en-GB" dirty="0"/>
              <a:t>(1), 27-51.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034622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262</TotalTime>
  <Words>1401</Words>
  <Application>Microsoft Office PowerPoint</Application>
  <PresentationFormat>On-screen Show (4:3)</PresentationFormat>
  <Paragraphs>236</Paragraphs>
  <Slides>29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Arial</vt:lpstr>
      <vt:lpstr>Calibri</vt:lpstr>
      <vt:lpstr>Calibri Light</vt:lpstr>
      <vt:lpstr>Symbol</vt:lpstr>
      <vt:lpstr>Times New Roman</vt:lpstr>
      <vt:lpstr>Wingdings</vt:lpstr>
      <vt:lpstr>Wingdings 2</vt:lpstr>
      <vt:lpstr>Office Theme</vt:lpstr>
      <vt:lpstr>PowerPoint Presentation</vt:lpstr>
      <vt:lpstr>Leadership &amp; Teamwork </vt:lpstr>
      <vt:lpstr> Session 8 Objectives: Leadership &amp; Teamwork </vt:lpstr>
      <vt:lpstr> Consider… who makes a good leader?</vt:lpstr>
      <vt:lpstr>Consider… do you have the potential to be a good leader? </vt:lpstr>
      <vt:lpstr>What is Organisational Leadership? </vt:lpstr>
      <vt:lpstr>Is Organisational Leadership important? </vt:lpstr>
      <vt:lpstr>How do we judge effective leadership? </vt:lpstr>
      <vt:lpstr>Models of leadership</vt:lpstr>
      <vt:lpstr>Early Trait Approach</vt:lpstr>
      <vt:lpstr>Intelligence &amp; Leadership</vt:lpstr>
      <vt:lpstr>Intelligence &amp; Leadership</vt:lpstr>
      <vt:lpstr>Leadership &amp; Personality</vt:lpstr>
      <vt:lpstr>    Transactional versus Transformational Leaders</vt:lpstr>
      <vt:lpstr>PowerPoint Presentation</vt:lpstr>
      <vt:lpstr>PowerPoint Presentation</vt:lpstr>
      <vt:lpstr>PowerPoint Presentation</vt:lpstr>
      <vt:lpstr>Leadership &amp; Personality</vt:lpstr>
      <vt:lpstr>Are good leaders always good leaders?</vt:lpstr>
      <vt:lpstr>PowerPoint Presentation</vt:lpstr>
      <vt:lpstr>PowerPoint Presentation</vt:lpstr>
      <vt:lpstr>Intelligence &amp; Leadership</vt:lpstr>
      <vt:lpstr>PowerPoint Presentation</vt:lpstr>
      <vt:lpstr>Personality, Leadership &amp; Teamwork </vt:lpstr>
      <vt:lpstr> </vt:lpstr>
      <vt:lpstr>Leadership: summary</vt:lpstr>
      <vt:lpstr>Thinking about your assessments…</vt:lpstr>
      <vt:lpstr>PowerPoint Presentation</vt:lpstr>
      <vt:lpstr>Recommended Reading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Ceri Phelps</cp:lastModifiedBy>
  <cp:revision>54</cp:revision>
  <cp:lastPrinted>2019-07-01T13:46:34Z</cp:lastPrinted>
  <dcterms:created xsi:type="dcterms:W3CDTF">2017-02-08T11:33:06Z</dcterms:created>
  <dcterms:modified xsi:type="dcterms:W3CDTF">2019-09-05T07:33:31Z</dcterms:modified>
</cp:coreProperties>
</file>