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heme/theme2.xml" ContentType="application/vnd.openxmlformats-officedocument.theme+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notesSlides/notesSlide1.xml" ContentType="application/vnd.openxmlformats-officedocument.presentationml.notesSlide+xml"/>
  <Override PartName="/ppt/tags/tag68.xml" ContentType="application/vnd.openxmlformats-officedocument.presentationml.tags+xml"/>
  <Override PartName="/ppt/notesSlides/notesSlide2.xml" ContentType="application/vnd.openxmlformats-officedocument.presentationml.notesSlide+xml"/>
  <Override PartName="/ppt/tags/tag69.xml" ContentType="application/vnd.openxmlformats-officedocument.presentationml.tags+xml"/>
  <Override PartName="/ppt/notesSlides/notesSlide3.xml" ContentType="application/vnd.openxmlformats-officedocument.presentationml.notesSlide+xml"/>
  <Override PartName="/ppt/tags/tag70.xml" ContentType="application/vnd.openxmlformats-officedocument.presentationml.tags+xml"/>
  <Override PartName="/ppt/notesSlides/notesSlide4.xml" ContentType="application/vnd.openxmlformats-officedocument.presentationml.notesSlide+xml"/>
  <Override PartName="/ppt/tags/tag71.xml" ContentType="application/vnd.openxmlformats-officedocument.presentationml.tags+xml"/>
  <Override PartName="/ppt/notesSlides/notesSlide5.xml" ContentType="application/vnd.openxmlformats-officedocument.presentationml.notesSlide+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notesSlides/notesSlide6.xml" ContentType="application/vnd.openxmlformats-officedocument.presentationml.notesSlide+xml"/>
  <Override PartName="/ppt/tags/tag76.xml" ContentType="application/vnd.openxmlformats-officedocument.presentationml.tags+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38"/>
  </p:notesMasterIdLst>
  <p:sldIdLst>
    <p:sldId id="256" r:id="rId2"/>
    <p:sldId id="257" r:id="rId3"/>
    <p:sldId id="316" r:id="rId4"/>
    <p:sldId id="286" r:id="rId5"/>
    <p:sldId id="282" r:id="rId6"/>
    <p:sldId id="275" r:id="rId7"/>
    <p:sldId id="284" r:id="rId8"/>
    <p:sldId id="271" r:id="rId9"/>
    <p:sldId id="276" r:id="rId10"/>
    <p:sldId id="277" r:id="rId11"/>
    <p:sldId id="278" r:id="rId12"/>
    <p:sldId id="279" r:id="rId13"/>
    <p:sldId id="280" r:id="rId14"/>
    <p:sldId id="261" r:id="rId15"/>
    <p:sldId id="265" r:id="rId16"/>
    <p:sldId id="266" r:id="rId17"/>
    <p:sldId id="300" r:id="rId18"/>
    <p:sldId id="287" r:id="rId19"/>
    <p:sldId id="288" r:id="rId20"/>
    <p:sldId id="289" r:id="rId21"/>
    <p:sldId id="290" r:id="rId22"/>
    <p:sldId id="291" r:id="rId23"/>
    <p:sldId id="292" r:id="rId24"/>
    <p:sldId id="293" r:id="rId25"/>
    <p:sldId id="294" r:id="rId26"/>
    <p:sldId id="295" r:id="rId27"/>
    <p:sldId id="296" r:id="rId28"/>
    <p:sldId id="297" r:id="rId29"/>
    <p:sldId id="298" r:id="rId30"/>
    <p:sldId id="299" r:id="rId31"/>
    <p:sldId id="318" r:id="rId32"/>
    <p:sldId id="317" r:id="rId33"/>
    <p:sldId id="320" r:id="rId34"/>
    <p:sldId id="319" r:id="rId35"/>
    <p:sldId id="321" r:id="rId36"/>
    <p:sldId id="263" r:id="rId37"/>
  </p:sldIdLst>
  <p:sldSz cx="12192000" cy="6858000"/>
  <p:notesSz cx="6858000" cy="9144000"/>
  <p:custDataLst>
    <p:tags r:id="rId39"/>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D9D9D9"/>
    <a:srgbClr val="DCDCDC"/>
    <a:srgbClr val="F0F0F0"/>
    <a:srgbClr val="E6E6E6"/>
    <a:srgbClr val="C8C8C8"/>
    <a:srgbClr val="FAFAFA"/>
    <a:srgbClr val="BEBEB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778" autoAdjust="0"/>
    <p:restoredTop sz="93792" autoAdjust="0"/>
  </p:normalViewPr>
  <p:slideViewPr>
    <p:cSldViewPr snapToGrid="0">
      <p:cViewPr varScale="1">
        <p:scale>
          <a:sx n="64" d="100"/>
          <a:sy n="64" d="100"/>
        </p:scale>
        <p:origin x="948" y="66"/>
      </p:cViewPr>
      <p:guideLst>
        <p:guide orient="horz" pos="2160"/>
        <p:guide pos="3840"/>
      </p:guideLst>
    </p:cSldViewPr>
  </p:slideViewPr>
  <p:notesTextViewPr>
    <p:cViewPr>
      <p:scale>
        <a:sx n="3" d="2"/>
        <a:sy n="3" d="2"/>
      </p:scale>
      <p:origin x="0" y="0"/>
    </p:cViewPr>
  </p:notesTextViewPr>
  <p:notesViewPr>
    <p:cSldViewPr snapToGrid="0">
      <p:cViewPr varScale="1">
        <p:scale>
          <a:sx n="92" d="100"/>
          <a:sy n="92" d="100"/>
        </p:scale>
        <p:origin x="2550" y="10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gs" Target="tags/tag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312D7AD-1C53-4C90-888D-35607D4147B4}" type="datetimeFigureOut">
              <a:rPr lang="en-US" smtClean="0"/>
              <a:t>11/18/2022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946E4A8-B82A-413B-83B7-6063A69E3AB9}"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4946E4A8-B82A-413B-83B7-6063A69E3AB9}" type="slidenum">
              <a:rPr lang="en-US" smtClean="0"/>
              <a:t>4</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4946E4A8-B82A-413B-83B7-6063A69E3AB9}" type="slidenum">
              <a:rPr lang="en-US" smtClean="0"/>
              <a:t>5</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4946E4A8-B82A-413B-83B7-6063A69E3AB9}" type="slidenum">
              <a:rPr lang="en-US" smtClean="0"/>
              <a:t>6</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4946E4A8-B82A-413B-83B7-6063A69E3AB9}" type="slidenum">
              <a:rPr lang="en-US" smtClean="0"/>
              <a:t>7</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4946E4A8-B82A-413B-83B7-6063A69E3AB9}" type="slidenum">
              <a:rPr lang="en-US" smtClean="0"/>
              <a:t>8</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4946E4A8-B82A-413B-83B7-6063A69E3AB9}" type="slidenum">
              <a:rPr lang="en-US" smtClean="0"/>
              <a:t>13</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nSpc>
                <a:spcPct val="100000"/>
              </a:lnSpc>
              <a:spcBef>
                <a:spcPts val="0"/>
              </a:spcBef>
              <a:spcAft>
                <a:spcPts val="600"/>
              </a:spcAft>
              <a:buFont typeface="Arial" panose="020B0604020202020204" pitchFamily="34" charset="0"/>
              <a:buNone/>
            </a:pPr>
            <a:endParaRPr lang="en-US" sz="1400" dirty="0">
              <a:effectLst/>
              <a:latin typeface="Calibri" panose="020F0502020204030204" charset="0"/>
              <a:ea typeface="等线" panose="02010600030101010101" pitchFamily="2" charset="-122"/>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946E4A8-B82A-413B-83B7-6063A69E3AB9}" type="slidenum">
              <a:rPr lang="en-US" smtClean="0"/>
              <a:t>14</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endParaRPr lang="en-US" sz="1800" dirty="0">
              <a:effectLst/>
              <a:latin typeface="Calibri" panose="020F0502020204030204" charset="0"/>
              <a:ea typeface="等线" panose="02010600030101010101" pitchFamily="2" charset="-122"/>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946E4A8-B82A-413B-83B7-6063A69E3AB9}" type="slidenum">
              <a:rPr lang="en-US" smtClean="0"/>
              <a:t>15</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946E4A8-B82A-413B-83B7-6063A69E3AB9}" type="slidenum">
              <a:rPr lang="en-US" smtClean="0"/>
              <a:t>16</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tags" Target="../tags/tag10.xml"/><Relationship Id="rId2" Type="http://schemas.openxmlformats.org/officeDocument/2006/relationships/tags" Target="../tags/tag9.xml"/><Relationship Id="rId1" Type="http://schemas.openxmlformats.org/officeDocument/2006/relationships/tags" Target="../tags/tag8.xml"/><Relationship Id="rId6" Type="http://schemas.openxmlformats.org/officeDocument/2006/relationships/slideMaster" Target="../slideMasters/slideMaster1.xml"/><Relationship Id="rId5" Type="http://schemas.openxmlformats.org/officeDocument/2006/relationships/tags" Target="../tags/tag12.xml"/><Relationship Id="rId4" Type="http://schemas.openxmlformats.org/officeDocument/2006/relationships/tags" Target="../tags/tag11.xml"/></Relationships>
</file>

<file path=ppt/slideLayouts/_rels/slideLayout2.xml.rels><?xml version="1.0" encoding="UTF-8" standalone="yes"?>
<Relationships xmlns="http://schemas.openxmlformats.org/package/2006/relationships"><Relationship Id="rId3" Type="http://schemas.openxmlformats.org/officeDocument/2006/relationships/tags" Target="../tags/tag15.xml"/><Relationship Id="rId2" Type="http://schemas.openxmlformats.org/officeDocument/2006/relationships/tags" Target="../tags/tag14.xml"/><Relationship Id="rId1" Type="http://schemas.openxmlformats.org/officeDocument/2006/relationships/tags" Target="../tags/tag13.xml"/><Relationship Id="rId6" Type="http://schemas.openxmlformats.org/officeDocument/2006/relationships/slideMaster" Target="../slideMasters/slideMaster1.xml"/><Relationship Id="rId5" Type="http://schemas.openxmlformats.org/officeDocument/2006/relationships/tags" Target="../tags/tag17.xml"/><Relationship Id="rId4" Type="http://schemas.openxmlformats.org/officeDocument/2006/relationships/tags" Target="../tags/tag16.xml"/></Relationships>
</file>

<file path=ppt/slideLayouts/_rels/slideLayout3.xml.rels><?xml version="1.0" encoding="UTF-8" standalone="yes"?>
<Relationships xmlns="http://schemas.openxmlformats.org/package/2006/relationships"><Relationship Id="rId3" Type="http://schemas.openxmlformats.org/officeDocument/2006/relationships/tags" Target="../tags/tag20.xml"/><Relationship Id="rId2" Type="http://schemas.openxmlformats.org/officeDocument/2006/relationships/tags" Target="../tags/tag19.xml"/><Relationship Id="rId1" Type="http://schemas.openxmlformats.org/officeDocument/2006/relationships/tags" Target="../tags/tag18.xml"/><Relationship Id="rId6" Type="http://schemas.openxmlformats.org/officeDocument/2006/relationships/slideMaster" Target="../slideMasters/slideMaster1.xml"/><Relationship Id="rId5" Type="http://schemas.openxmlformats.org/officeDocument/2006/relationships/tags" Target="../tags/tag22.xml"/><Relationship Id="rId4" Type="http://schemas.openxmlformats.org/officeDocument/2006/relationships/tags" Target="../tags/tag21.xml"/></Relationships>
</file>

<file path=ppt/slideLayouts/_rels/slideLayout4.xml.rels><?xml version="1.0" encoding="UTF-8" standalone="yes"?>
<Relationships xmlns="http://schemas.openxmlformats.org/package/2006/relationships"><Relationship Id="rId3" Type="http://schemas.openxmlformats.org/officeDocument/2006/relationships/tags" Target="../tags/tag25.xml"/><Relationship Id="rId7" Type="http://schemas.openxmlformats.org/officeDocument/2006/relationships/slideMaster" Target="../slideMasters/slideMaster1.xml"/><Relationship Id="rId2" Type="http://schemas.openxmlformats.org/officeDocument/2006/relationships/tags" Target="../tags/tag24.xml"/><Relationship Id="rId1" Type="http://schemas.openxmlformats.org/officeDocument/2006/relationships/tags" Target="../tags/tag23.xml"/><Relationship Id="rId6" Type="http://schemas.openxmlformats.org/officeDocument/2006/relationships/tags" Target="../tags/tag28.xml"/><Relationship Id="rId5" Type="http://schemas.openxmlformats.org/officeDocument/2006/relationships/tags" Target="../tags/tag27.xml"/><Relationship Id="rId4" Type="http://schemas.openxmlformats.org/officeDocument/2006/relationships/tags" Target="../tags/tag26.xml"/></Relationships>
</file>

<file path=ppt/slideLayouts/_rels/slideLayout5.xml.rels><?xml version="1.0" encoding="UTF-8" standalone="yes"?>
<Relationships xmlns="http://schemas.openxmlformats.org/package/2006/relationships"><Relationship Id="rId8" Type="http://schemas.openxmlformats.org/officeDocument/2006/relationships/tags" Target="../tags/tag36.xml"/><Relationship Id="rId3" Type="http://schemas.openxmlformats.org/officeDocument/2006/relationships/tags" Target="../tags/tag31.xml"/><Relationship Id="rId7" Type="http://schemas.openxmlformats.org/officeDocument/2006/relationships/tags" Target="../tags/tag35.xml"/><Relationship Id="rId2" Type="http://schemas.openxmlformats.org/officeDocument/2006/relationships/tags" Target="../tags/tag30.xml"/><Relationship Id="rId1" Type="http://schemas.openxmlformats.org/officeDocument/2006/relationships/tags" Target="../tags/tag29.xml"/><Relationship Id="rId6" Type="http://schemas.openxmlformats.org/officeDocument/2006/relationships/tags" Target="../tags/tag34.xml"/><Relationship Id="rId5" Type="http://schemas.openxmlformats.org/officeDocument/2006/relationships/tags" Target="../tags/tag33.xml"/><Relationship Id="rId4" Type="http://schemas.openxmlformats.org/officeDocument/2006/relationships/tags" Target="../tags/tag32.xml"/><Relationship Id="rId9"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tags" Target="../tags/tag39.xml"/><Relationship Id="rId2" Type="http://schemas.openxmlformats.org/officeDocument/2006/relationships/tags" Target="../tags/tag38.xml"/><Relationship Id="rId1" Type="http://schemas.openxmlformats.org/officeDocument/2006/relationships/tags" Target="../tags/tag37.xml"/><Relationship Id="rId5" Type="http://schemas.openxmlformats.org/officeDocument/2006/relationships/slideMaster" Target="../slideMasters/slideMaster1.xml"/><Relationship Id="rId4" Type="http://schemas.openxmlformats.org/officeDocument/2006/relationships/tags" Target="../tags/tag40.xml"/></Relationships>
</file>

<file path=ppt/slideLayouts/_rels/slideLayout7.xml.rels><?xml version="1.0" encoding="UTF-8" standalone="yes"?>
<Relationships xmlns="http://schemas.openxmlformats.org/package/2006/relationships"><Relationship Id="rId3" Type="http://schemas.openxmlformats.org/officeDocument/2006/relationships/tags" Target="../tags/tag43.xml"/><Relationship Id="rId2" Type="http://schemas.openxmlformats.org/officeDocument/2006/relationships/tags" Target="../tags/tag42.xml"/><Relationship Id="rId1" Type="http://schemas.openxmlformats.org/officeDocument/2006/relationships/tags" Target="../tags/tag41.xml"/><Relationship Id="rId4"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tags" Target="../tags/tag46.xml"/><Relationship Id="rId7" Type="http://schemas.openxmlformats.org/officeDocument/2006/relationships/slideMaster" Target="../slideMasters/slideMaster1.xml"/><Relationship Id="rId2" Type="http://schemas.openxmlformats.org/officeDocument/2006/relationships/tags" Target="../tags/tag45.xml"/><Relationship Id="rId1" Type="http://schemas.openxmlformats.org/officeDocument/2006/relationships/tags" Target="../tags/tag44.xml"/><Relationship Id="rId6" Type="http://schemas.openxmlformats.org/officeDocument/2006/relationships/tags" Target="../tags/tag49.xml"/><Relationship Id="rId5" Type="http://schemas.openxmlformats.org/officeDocument/2006/relationships/tags" Target="../tags/tag48.xml"/><Relationship Id="rId4" Type="http://schemas.openxmlformats.org/officeDocument/2006/relationships/tags" Target="../tags/tag47.xml"/></Relationships>
</file>

<file path=ppt/slideLayouts/_rels/slideLayout9.xml.rels><?xml version="1.0" encoding="UTF-8" standalone="yes"?>
<Relationships xmlns="http://schemas.openxmlformats.org/package/2006/relationships"><Relationship Id="rId3" Type="http://schemas.openxmlformats.org/officeDocument/2006/relationships/tags" Target="../tags/tag52.xml"/><Relationship Id="rId2" Type="http://schemas.openxmlformats.org/officeDocument/2006/relationships/tags" Target="../tags/tag51.xml"/><Relationship Id="rId1" Type="http://schemas.openxmlformats.org/officeDocument/2006/relationships/tags" Target="../tags/tag50.xml"/><Relationship Id="rId6" Type="http://schemas.openxmlformats.org/officeDocument/2006/relationships/slideMaster" Target="../slideMasters/slideMaster1.xml"/><Relationship Id="rId5" Type="http://schemas.openxmlformats.org/officeDocument/2006/relationships/tags" Target="../tags/tag54.xml"/><Relationship Id="rId4" Type="http://schemas.openxmlformats.org/officeDocument/2006/relationships/tags" Target="../tags/tag53.xml"/></Relationships>
</file>

<file path=ppt/slideLayouts/_rels/slideLayout10.xml.rels><?xml version="1.0" encoding="UTF-8" standalone="yes"?>
<Relationships xmlns="http://schemas.openxmlformats.org/package/2006/relationships"><Relationship Id="rId3" Type="http://schemas.openxmlformats.org/officeDocument/2006/relationships/tags" Target="../tags/tag57.xml"/><Relationship Id="rId2" Type="http://schemas.openxmlformats.org/officeDocument/2006/relationships/tags" Target="../tags/tag56.xml"/><Relationship Id="rId1" Type="http://schemas.openxmlformats.org/officeDocument/2006/relationships/tags" Target="../tags/tag55.xml"/><Relationship Id="rId5" Type="http://schemas.openxmlformats.org/officeDocument/2006/relationships/slideMaster" Target="../slideMasters/slideMaster1.xml"/><Relationship Id="rId4" Type="http://schemas.openxmlformats.org/officeDocument/2006/relationships/tags" Target="../tags/tag58.xml"/></Relationships>
</file>

<file path=ppt/slideLayouts/_rels/slideLayout11.xml.rels><?xml version="1.0" encoding="UTF-8" standalone="yes"?>
<Relationships xmlns="http://schemas.openxmlformats.org/package/2006/relationships"><Relationship Id="rId3" Type="http://schemas.openxmlformats.org/officeDocument/2006/relationships/tags" Target="../tags/tag61.xml"/><Relationship Id="rId2" Type="http://schemas.openxmlformats.org/officeDocument/2006/relationships/tags" Target="../tags/tag60.xml"/><Relationship Id="rId1" Type="http://schemas.openxmlformats.org/officeDocument/2006/relationships/tags" Target="../tags/tag59.xml"/><Relationship Id="rId6" Type="http://schemas.openxmlformats.org/officeDocument/2006/relationships/slideMaster" Target="../slideMasters/slideMaster1.xml"/><Relationship Id="rId5" Type="http://schemas.openxmlformats.org/officeDocument/2006/relationships/tags" Target="../tags/tag63.xml"/><Relationship Id="rId4" Type="http://schemas.openxmlformats.org/officeDocument/2006/relationships/tags" Target="../tags/tag6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custDataLst>
              <p:tags r:id="rId1"/>
            </p:custDataLst>
          </p:nvPr>
        </p:nvSpPr>
        <p:spPr>
          <a:xfrm>
            <a:off x="1198800" y="914400"/>
            <a:ext cx="9799200" cy="2570400"/>
          </a:xfrm>
        </p:spPr>
        <p:txBody>
          <a:bodyPr lIns="90000" tIns="46800" rIns="90000" bIns="46800" anchor="b" anchorCtr="0">
            <a:normAutofit/>
          </a:bodyPr>
          <a:lstStyle>
            <a:lvl1pPr algn="ctr">
              <a:defRPr sz="6000"/>
            </a:lvl1pPr>
          </a:lstStyle>
          <a:p>
            <a:r>
              <a:rPr lang="zh-CN" altLang="en-US" dirty="0"/>
              <a:t>单击此处编辑母版标题样式</a:t>
            </a:r>
          </a:p>
        </p:txBody>
      </p:sp>
      <p:sp>
        <p:nvSpPr>
          <p:cNvPr id="3" name="副标题 2"/>
          <p:cNvSpPr>
            <a:spLocks noGrp="1"/>
          </p:cNvSpPr>
          <p:nvPr>
            <p:ph type="subTitle" idx="1"/>
            <p:custDataLst>
              <p:tags r:id="rId2"/>
            </p:custDataLst>
          </p:nvPr>
        </p:nvSpPr>
        <p:spPr>
          <a:xfrm>
            <a:off x="1198800" y="3560400"/>
            <a:ext cx="9799200" cy="1472400"/>
          </a:xfrm>
        </p:spPr>
        <p:txBody>
          <a:bodyPr lIns="90000" tIns="46800" rIns="90000" bIns="46800">
            <a:normAutofit/>
          </a:bodyPr>
          <a:lstStyle>
            <a:lvl1pPr marL="0" indent="0" algn="ctr">
              <a:lnSpc>
                <a:spcPct val="110000"/>
              </a:lnSpc>
              <a:buNone/>
              <a:defRPr sz="2400" spc="200">
                <a:uFillTx/>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dirty="0"/>
              <a:t>单击此处编辑母版副标题样式</a:t>
            </a:r>
          </a:p>
        </p:txBody>
      </p:sp>
      <p:sp>
        <p:nvSpPr>
          <p:cNvPr id="16" name="日期占位符 15"/>
          <p:cNvSpPr>
            <a:spLocks noGrp="1"/>
          </p:cNvSpPr>
          <p:nvPr>
            <p:ph type="dt" sz="half" idx="10"/>
            <p:custDataLst>
              <p:tags r:id="rId3"/>
            </p:custDataLst>
          </p:nvPr>
        </p:nvSpPr>
        <p:spPr/>
        <p:txBody>
          <a:bodyPr/>
          <a:lstStyle/>
          <a:p>
            <a:fld id="{760FBDFE-C587-4B4C-A407-44438C67B59E}" type="datetimeFigureOut">
              <a:rPr lang="zh-CN" altLang="en-US" smtClean="0"/>
              <a:t>2022/11/18</a:t>
            </a:fld>
            <a:endParaRPr lang="zh-CN" altLang="en-US"/>
          </a:p>
        </p:txBody>
      </p:sp>
      <p:sp>
        <p:nvSpPr>
          <p:cNvPr id="17" name="页脚占位符 16"/>
          <p:cNvSpPr>
            <a:spLocks noGrp="1"/>
          </p:cNvSpPr>
          <p:nvPr>
            <p:ph type="ftr" sz="quarter" idx="11"/>
            <p:custDataLst>
              <p:tags r:id="rId4"/>
            </p:custDataLst>
          </p:nvPr>
        </p:nvSpPr>
        <p:spPr/>
        <p:txBody>
          <a:bodyPr/>
          <a:lstStyle/>
          <a:p>
            <a:endParaRPr lang="zh-CN" altLang="en-US" dirty="0"/>
          </a:p>
        </p:txBody>
      </p:sp>
      <p:sp>
        <p:nvSpPr>
          <p:cNvPr id="18" name="灯片编号占位符 17"/>
          <p:cNvSpPr>
            <a:spLocks noGrp="1"/>
          </p:cNvSpPr>
          <p:nvPr>
            <p:ph type="sldNum" sz="quarter" idx="12"/>
            <p:custDataLst>
              <p:tags r:id="rId5"/>
            </p:custDataLst>
          </p:nvPr>
        </p:nvSpPr>
        <p:spPr/>
        <p:txBody>
          <a:bodyPr/>
          <a:lstStyle/>
          <a:p>
            <a:fld id="{49AE70B2-8BF9-45C0-BB95-33D1B9D3A854}" type="slidenum">
              <a:rPr lang="zh-CN" altLang="en-US" smtClean="0"/>
              <a:t>‹#›</a:t>
            </a:fld>
            <a:endParaRPr lang="zh-CN"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a:t>单击此处编辑母版标题样式</a:t>
            </a:r>
          </a:p>
        </p:txBody>
      </p:sp>
      <p:sp>
        <p:nvSpPr>
          <p:cNvPr id="3" name="内容占位符 2"/>
          <p:cNvSpPr>
            <a:spLocks noGrp="1"/>
          </p:cNvSpPr>
          <p:nvPr>
            <p:ph idx="1"/>
            <p:custDataLst>
              <p:tags r:id="rId2"/>
            </p:custDataLst>
          </p:nvPr>
        </p:nvSpPr>
        <p:spPr>
          <a:xfrm>
            <a:off x="608400" y="1490400"/>
            <a:ext cx="10969200" cy="4759200"/>
          </a:xfrm>
        </p:spPr>
        <p:txBody>
          <a:bodyPr vert="horz" lIns="90000" tIns="46800" rIns="90000" bIns="4680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2022/11/18</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hasCustomPrompt="1"/>
            <p:custDataLst>
              <p:tags r:id="rId1"/>
            </p:custDataLst>
          </p:nvPr>
        </p:nvSpPr>
        <p:spPr>
          <a:xfrm>
            <a:off x="1990800" y="3848400"/>
            <a:ext cx="7768800" cy="766800"/>
          </a:xfrm>
        </p:spPr>
        <p:txBody>
          <a:bodyPr lIns="90000" tIns="46800" rIns="90000" bIns="46800" anchor="b" anchorCtr="0">
            <a:normAutofit/>
          </a:bodyPr>
          <a:lstStyle>
            <a:lvl1pPr>
              <a:defRPr sz="4400"/>
            </a:lvl1pPr>
          </a:lstStyle>
          <a:p>
            <a:r>
              <a:rPr lang="zh-CN" altLang="en-US" dirty="0"/>
              <a:t>单击此处编辑标题</a:t>
            </a:r>
          </a:p>
        </p:txBody>
      </p:sp>
      <p:sp>
        <p:nvSpPr>
          <p:cNvPr id="3" name="文本占位符 2"/>
          <p:cNvSpPr>
            <a:spLocks noGrp="1"/>
          </p:cNvSpPr>
          <p:nvPr>
            <p:ph type="body" idx="1" hasCustomPrompt="1"/>
            <p:custDataLst>
              <p:tags r:id="rId2"/>
            </p:custDataLst>
          </p:nvPr>
        </p:nvSpPr>
        <p:spPr>
          <a:xfrm>
            <a:off x="1990800" y="4615200"/>
            <a:ext cx="7768800" cy="867600"/>
          </a:xfrm>
        </p:spPr>
        <p:txBody>
          <a:bodyPr lIns="90000" tIns="46800" rIns="90000" bIns="46800">
            <a:normAutofit/>
          </a:bodyPr>
          <a:lstStyle>
            <a:lvl1pPr marL="0" indent="0">
              <a:buNone/>
              <a:defRPr sz="1800">
                <a:solidFill>
                  <a:schemeClr val="tx1">
                    <a:lumMod val="65000"/>
                    <a:lumOff val="3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dirty="0"/>
              <a:t>单击此处编辑文本</a:t>
            </a:r>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2022/11/18</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a:t>单击此处编辑母版标题样式</a:t>
            </a:r>
          </a:p>
        </p:txBody>
      </p:sp>
      <p:sp>
        <p:nvSpPr>
          <p:cNvPr id="3" name="内容占位符 2"/>
          <p:cNvSpPr>
            <a:spLocks noGrp="1"/>
          </p:cNvSpPr>
          <p:nvPr>
            <p:ph sz="half" idx="1"/>
            <p:custDataLst>
              <p:tags r:id="rId2"/>
            </p:custDataLst>
          </p:nvPr>
        </p:nvSpPr>
        <p:spPr>
          <a:xfrm>
            <a:off x="608400" y="1501200"/>
            <a:ext cx="5176800" cy="4748400"/>
          </a:xfrm>
        </p:spPr>
        <p:txBody>
          <a:bodyPr vert="horz" lIns="90000" tIns="46800" rIns="90000" bIns="4680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custDataLst>
              <p:tags r:id="rId3"/>
            </p:custDataLst>
          </p:nvPr>
        </p:nvSpPr>
        <p:spPr>
          <a:xfrm>
            <a:off x="6411600" y="1501200"/>
            <a:ext cx="5176800" cy="4748400"/>
          </a:xfrm>
        </p:spPr>
        <p:txBody>
          <a:bodyPr lIns="90000" tIns="46800" rIns="90000" bIns="46800">
            <a:normAutofit/>
          </a:body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
        <p:nvSpPr>
          <p:cNvPr id="5" name="日期占位符 4"/>
          <p:cNvSpPr>
            <a:spLocks noGrp="1"/>
          </p:cNvSpPr>
          <p:nvPr>
            <p:ph type="dt" sz="half" idx="10"/>
            <p:custDataLst>
              <p:tags r:id="rId4"/>
            </p:custDataLst>
          </p:nvPr>
        </p:nvSpPr>
        <p:spPr/>
        <p:txBody>
          <a:bodyPr/>
          <a:lstStyle/>
          <a:p>
            <a:fld id="{760FBDFE-C587-4B4C-A407-44438C67B59E}" type="datetimeFigureOut">
              <a:rPr lang="zh-CN" altLang="en-US" smtClean="0"/>
              <a:t>2022/11/18</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a:t>单击此处编辑母版标题样式</a:t>
            </a:r>
          </a:p>
        </p:txBody>
      </p:sp>
      <p:sp>
        <p:nvSpPr>
          <p:cNvPr id="3" name="文本占位符 2"/>
          <p:cNvSpPr>
            <a:spLocks noGrp="1"/>
          </p:cNvSpPr>
          <p:nvPr>
            <p:ph type="body" idx="1" hasCustomPrompt="1"/>
            <p:custDataLst>
              <p:tags r:id="rId2"/>
            </p:custDataLst>
          </p:nvPr>
        </p:nvSpPr>
        <p:spPr>
          <a:xfrm>
            <a:off x="608400" y="1429200"/>
            <a:ext cx="5342400" cy="381600"/>
          </a:xfrm>
        </p:spPr>
        <p:txBody>
          <a:bodyPr lIns="101600" tIns="38100" rIns="76200" bIns="3810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单击此处编辑文本</a:t>
            </a:r>
          </a:p>
        </p:txBody>
      </p:sp>
      <p:sp>
        <p:nvSpPr>
          <p:cNvPr id="4" name="内容占位符 3"/>
          <p:cNvSpPr>
            <a:spLocks noGrp="1"/>
          </p:cNvSpPr>
          <p:nvPr>
            <p:ph sz="half" idx="2"/>
            <p:custDataLst>
              <p:tags r:id="rId3"/>
            </p:custDataLst>
          </p:nvPr>
        </p:nvSpPr>
        <p:spPr>
          <a:xfrm>
            <a:off x="608400" y="1854000"/>
            <a:ext cx="5342400" cy="4395600"/>
          </a:xfrm>
        </p:spPr>
        <p:txBody>
          <a:bodyPr vert="horz" lIns="101600" tIns="0" rIns="82550" bIns="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hasCustomPrompt="1"/>
            <p:custDataLst>
              <p:tags r:id="rId4"/>
            </p:custDataLst>
          </p:nvPr>
        </p:nvSpPr>
        <p:spPr>
          <a:xfrm>
            <a:off x="6235750" y="1421729"/>
            <a:ext cx="5342400" cy="381600"/>
          </a:xfrm>
        </p:spPr>
        <p:txBody>
          <a:bodyPr vert="horz" lIns="101600" tIns="38100" rIns="76200" bIns="38100" rtlCol="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p>
        </p:txBody>
      </p:sp>
      <p:sp>
        <p:nvSpPr>
          <p:cNvPr id="6" name="内容占位符 5"/>
          <p:cNvSpPr>
            <a:spLocks noGrp="1"/>
          </p:cNvSpPr>
          <p:nvPr>
            <p:ph sz="quarter" idx="4"/>
            <p:custDataLst>
              <p:tags r:id="rId5"/>
            </p:custDataLst>
          </p:nvPr>
        </p:nvSpPr>
        <p:spPr>
          <a:xfrm>
            <a:off x="6235750" y="1854000"/>
            <a:ext cx="5342400" cy="4395600"/>
          </a:xfrm>
        </p:spPr>
        <p:txBody>
          <a:bodyPr vert="horz" lIns="101600" tIns="0" rIns="82550" bIns="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custDataLst>
              <p:tags r:id="rId6"/>
            </p:custDataLst>
          </p:nvPr>
        </p:nvSpPr>
        <p:spPr/>
        <p:txBody>
          <a:bodyPr/>
          <a:lstStyle/>
          <a:p>
            <a:fld id="{760FBDFE-C587-4B4C-A407-44438C67B59E}" type="datetimeFigureOut">
              <a:rPr lang="zh-CN" altLang="en-US" smtClean="0"/>
              <a:t>2022/11/18</a:t>
            </a:fld>
            <a:endParaRPr lang="zh-CN" altLang="en-US"/>
          </a:p>
        </p:txBody>
      </p:sp>
      <p:sp>
        <p:nvSpPr>
          <p:cNvPr id="8" name="页脚占位符 7"/>
          <p:cNvSpPr>
            <a:spLocks noGrp="1"/>
          </p:cNvSpPr>
          <p:nvPr>
            <p:ph type="ftr" sz="quarter" idx="11"/>
            <p:custDataLst>
              <p:tags r:id="rId7"/>
            </p:custDataLst>
          </p:nvPr>
        </p:nvSpPr>
        <p:spPr/>
        <p:txBody>
          <a:bodyPr/>
          <a:lstStyle/>
          <a:p>
            <a:endParaRPr lang="zh-CN" altLang="en-US"/>
          </a:p>
        </p:txBody>
      </p:sp>
      <p:sp>
        <p:nvSpPr>
          <p:cNvPr id="9" name="灯片编号占位符 8"/>
          <p:cNvSpPr>
            <a:spLocks noGrp="1"/>
          </p:cNvSpPr>
          <p:nvPr>
            <p:ph type="sldNum" sz="quarter" idx="12"/>
            <p:custDataLst>
              <p:tags r:id="rId8"/>
            </p:custDataLst>
          </p:nvPr>
        </p:nvSpPr>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a:t>单击此处编辑母版标题样式</a:t>
            </a:r>
          </a:p>
        </p:txBody>
      </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2022/11/18</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2022/11/18</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图片与标题">
    <p:spTree>
      <p:nvGrpSpPr>
        <p:cNvPr id="1" name=""/>
        <p:cNvGrpSpPr/>
        <p:nvPr/>
      </p:nvGrpSpPr>
      <p:grpSpPr>
        <a:xfrm>
          <a:off x="0" y="0"/>
          <a:ext cx="0" cy="0"/>
          <a:chOff x="0" y="0"/>
          <a:chExt cx="0" cy="0"/>
        </a:xfrm>
      </p:grpSpPr>
      <p:sp>
        <p:nvSpPr>
          <p:cNvPr id="3" name="图片占位符 2"/>
          <p:cNvSpPr>
            <a:spLocks noGrp="1"/>
          </p:cNvSpPr>
          <p:nvPr>
            <p:ph type="pic" idx="1"/>
            <p:custDataLst>
              <p:tags r:id="rId1"/>
            </p:custDataLst>
          </p:nvPr>
        </p:nvSpPr>
        <p:spPr>
          <a:xfrm>
            <a:off x="608330" y="1555115"/>
            <a:ext cx="5233035" cy="4608195"/>
          </a:xfrm>
        </p:spPr>
        <p:txBody>
          <a:bodyPr vert="horz" lIns="90000" tIns="46800" rIns="90000" bIns="46800" rtlCol="0">
            <a:normAutofit/>
          </a:bodyPr>
          <a:lstStyle>
            <a:lvl1pPr>
              <a:buNone/>
              <a:defRPr sz="1600"/>
            </a:lvl1pPr>
          </a:lstStyle>
          <a:p>
            <a:pPr lvl="0"/>
            <a:endParaRPr lang="zh-CN" altLang="en-US"/>
          </a:p>
        </p:txBody>
      </p:sp>
      <p:sp>
        <p:nvSpPr>
          <p:cNvPr id="4" name="文本占位符 3"/>
          <p:cNvSpPr>
            <a:spLocks noGrp="1"/>
          </p:cNvSpPr>
          <p:nvPr>
            <p:ph type="body" sz="half" idx="2"/>
            <p:custDataLst>
              <p:tags r:id="rId2"/>
            </p:custDataLst>
          </p:nvPr>
        </p:nvSpPr>
        <p:spPr>
          <a:xfrm>
            <a:off x="6350400" y="1555200"/>
            <a:ext cx="5227200" cy="4608000"/>
          </a:xfrm>
        </p:spPr>
        <p:txBody>
          <a:bodyPr vert="horz" lIns="90000" tIns="46800" rIns="90000" bIns="46800" rtlCol="0">
            <a:normAutofit/>
          </a:bodyPr>
          <a:lstStyle>
            <a:lvl1pPr>
              <a:buNone/>
              <a:defRPr sz="1600"/>
            </a:lvl1pPr>
          </a:lstStyle>
          <a:p>
            <a:pPr lvl="0"/>
            <a:r>
              <a:rPr lang="zh-CN" altLang="en-US"/>
              <a:t>单击此处编辑母版文本样式</a:t>
            </a:r>
          </a:p>
        </p:txBody>
      </p:sp>
      <p:sp>
        <p:nvSpPr>
          <p:cNvPr id="5" name="日期占位符 4"/>
          <p:cNvSpPr>
            <a:spLocks noGrp="1"/>
          </p:cNvSpPr>
          <p:nvPr>
            <p:ph type="dt" sz="half" idx="10"/>
            <p:custDataLst>
              <p:tags r:id="rId3"/>
            </p:custDataLst>
          </p:nvPr>
        </p:nvSpPr>
        <p:spPr/>
        <p:txBody>
          <a:bodyPr/>
          <a:lstStyle/>
          <a:p>
            <a:fld id="{9EFD9D74-47D9-4702-A33C-335B63B48DBF}" type="datetimeFigureOut">
              <a:rPr lang="zh-CN" altLang="en-US" smtClean="0"/>
              <a:t>2022/11/18</a:t>
            </a:fld>
            <a:endParaRPr lang="zh-CN" altLang="en-US" dirty="0"/>
          </a:p>
        </p:txBody>
      </p:sp>
      <p:sp>
        <p:nvSpPr>
          <p:cNvPr id="6" name="页脚占位符 5"/>
          <p:cNvSpPr>
            <a:spLocks noGrp="1"/>
          </p:cNvSpPr>
          <p:nvPr>
            <p:ph type="ftr" sz="quarter" idx="11"/>
            <p:custDataLst>
              <p:tags r:id="rId4"/>
            </p:custDataLst>
          </p:nvPr>
        </p:nvSpPr>
        <p:spPr/>
        <p:txBody>
          <a:bodyPr/>
          <a:lstStyle/>
          <a:p>
            <a:endParaRPr lang="zh-CN" altLang="en-US" dirty="0"/>
          </a:p>
        </p:txBody>
      </p:sp>
      <p:sp>
        <p:nvSpPr>
          <p:cNvPr id="7" name="灯片编号占位符 6"/>
          <p:cNvSpPr>
            <a:spLocks noGrp="1"/>
          </p:cNvSpPr>
          <p:nvPr>
            <p:ph type="sldNum" sz="quarter" idx="12"/>
            <p:custDataLst>
              <p:tags r:id="rId5"/>
            </p:custDataLst>
          </p:nvPr>
        </p:nvSpPr>
        <p:spPr/>
        <p:txBody>
          <a:bodyPr/>
          <a:lstStyle/>
          <a:p>
            <a:fld id="{FABC47A4-756D-490B-A52F-7D9E2C9FC05F}" type="slidenum">
              <a:rPr lang="zh-CN" altLang="en-US" smtClean="0"/>
              <a:t>‹#›</a:t>
            </a:fld>
            <a:endParaRPr lang="zh-CN" altLang="en-US"/>
          </a:p>
        </p:txBody>
      </p:sp>
      <p:sp>
        <p:nvSpPr>
          <p:cNvPr id="9" name="标题 8"/>
          <p:cNvSpPr>
            <a:spLocks noGrp="1"/>
          </p:cNvSpPr>
          <p:nvPr>
            <p:ph type="title"/>
            <p:custDataLst>
              <p:tags r:id="rId6"/>
            </p:custDataLst>
          </p:nvPr>
        </p:nvSpPr>
        <p:spPr/>
        <p:txBody>
          <a:bodyPr/>
          <a:lstStyle/>
          <a:p>
            <a:r>
              <a:rPr lang="zh-CN" altLang="en-US"/>
              <a:t>单击此处编辑母版标题样式</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hasCustomPrompt="1"/>
            <p:custDataLst>
              <p:tags r:id="rId1"/>
            </p:custDataLst>
          </p:nvPr>
        </p:nvSpPr>
        <p:spPr>
          <a:xfrm>
            <a:off x="10234800" y="914400"/>
            <a:ext cx="1044000" cy="5029200"/>
          </a:xfrm>
        </p:spPr>
        <p:txBody>
          <a:bodyPr vert="eaVert" lIns="90000" tIns="46800" rIns="90000" bIns="46800" rtlCol="0" anchor="ctr" anchorCtr="0">
            <a:normAutofit/>
          </a:bodyPr>
          <a:lstStyle>
            <a:lvl1pPr>
              <a:buNone/>
              <a:defRPr sz="2800"/>
            </a:lvl1pPr>
          </a:lstStyle>
          <a:p>
            <a:pPr lvl="0"/>
            <a:r>
              <a:rPr lang="zh-CN" altLang="en-US"/>
              <a:t>单击此处编辑标题</a:t>
            </a:r>
          </a:p>
        </p:txBody>
      </p:sp>
      <p:sp>
        <p:nvSpPr>
          <p:cNvPr id="3" name="竖排文字占位符 2"/>
          <p:cNvSpPr>
            <a:spLocks noGrp="1"/>
          </p:cNvSpPr>
          <p:nvPr>
            <p:ph type="body" orient="vert" idx="1"/>
            <p:custDataLst>
              <p:tags r:id="rId2"/>
            </p:custDataLst>
          </p:nvPr>
        </p:nvSpPr>
        <p:spPr>
          <a:xfrm>
            <a:off x="914400" y="914400"/>
            <a:ext cx="9169200" cy="5029200"/>
          </a:xfrm>
        </p:spPr>
        <p:txBody>
          <a:bodyPr vert="eaVert" lIns="46800" tIns="46800" rIns="46800" bIns="46800"/>
          <a:lstStyle>
            <a:lvl1pPr marL="228600" indent="-228600">
              <a:spcAft>
                <a:spcPts val="1000"/>
              </a:spcAft>
              <a:defRPr spc="300"/>
            </a:lvl1pPr>
            <a:lvl2pPr marL="685800" indent="-228600">
              <a:defRPr spc="300"/>
            </a:lvl2pPr>
            <a:lvl3pPr marL="1143000" indent="-228600">
              <a:defRPr spc="300"/>
            </a:lvl3pPr>
            <a:lvl4pPr marL="1600200" indent="-228600">
              <a:defRPr spc="300"/>
            </a:lvl4pPr>
            <a:lvl5pPr marL="2057400" indent="-228600">
              <a:defRPr spc="300"/>
            </a:lvl5p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2022/11/18</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内容">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2022/11/18</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a:t>
            </a:fld>
            <a:endParaRPr lang="zh-CN" altLang="en-US"/>
          </a:p>
        </p:txBody>
      </p:sp>
      <p:sp>
        <p:nvSpPr>
          <p:cNvPr id="7" name="内容占位符 6"/>
          <p:cNvSpPr>
            <a:spLocks noGrp="1"/>
          </p:cNvSpPr>
          <p:nvPr>
            <p:ph sz="quarter" idx="13"/>
            <p:custDataLst>
              <p:tags r:id="rId4"/>
            </p:custDataLst>
          </p:nvPr>
        </p:nvSpPr>
        <p:spPr>
          <a:xfrm>
            <a:off x="608400" y="774000"/>
            <a:ext cx="10972800" cy="5482800"/>
          </a:xfrm>
        </p:spPr>
        <p:txBody>
          <a:body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末尾幻灯片">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2022/11/18</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a:t>
            </a:fld>
            <a:endParaRPr lang="zh-CN" altLang="en-US"/>
          </a:p>
        </p:txBody>
      </p:sp>
      <p:sp>
        <p:nvSpPr>
          <p:cNvPr id="2" name="标题 1"/>
          <p:cNvSpPr>
            <a:spLocks noGrp="1"/>
          </p:cNvSpPr>
          <p:nvPr>
            <p:ph type="title" hasCustomPrompt="1"/>
            <p:custDataLst>
              <p:tags r:id="rId4"/>
            </p:custDataLst>
          </p:nvPr>
        </p:nvSpPr>
        <p:spPr>
          <a:xfrm>
            <a:off x="1198800" y="2484000"/>
            <a:ext cx="9799200" cy="1018800"/>
          </a:xfrm>
        </p:spPr>
        <p:txBody>
          <a:bodyPr vert="horz" lIns="90000" tIns="46800" rIns="90000" bIns="46800" rtlCol="0" anchor="t" anchorCtr="0">
            <a:normAutofit/>
          </a:bodyPr>
          <a:lstStyle>
            <a:lvl1pPr algn="ctr">
              <a:defRPr sz="6000"/>
            </a:lvl1pPr>
          </a:lstStyle>
          <a:p>
            <a:pPr lvl="0"/>
            <a:r>
              <a:rPr lang="zh-CN" altLang="en-US"/>
              <a:t>单击此处编辑标题</a:t>
            </a:r>
          </a:p>
        </p:txBody>
      </p:sp>
      <p:sp>
        <p:nvSpPr>
          <p:cNvPr id="7" name="文本占位符 6"/>
          <p:cNvSpPr>
            <a:spLocks noGrp="1"/>
          </p:cNvSpPr>
          <p:nvPr>
            <p:ph type="body" sz="quarter" idx="13"/>
            <p:custDataLst>
              <p:tags r:id="rId5"/>
            </p:custDataLst>
          </p:nvPr>
        </p:nvSpPr>
        <p:spPr>
          <a:xfrm>
            <a:off x="1198800" y="3560400"/>
            <a:ext cx="9799200" cy="471600"/>
          </a:xfrm>
        </p:spPr>
        <p:txBody>
          <a:bodyPr lIns="90000" tIns="46800" rIns="90000" bIns="46800">
            <a:normAutofit/>
          </a:bodyPr>
          <a:lstStyle>
            <a:lvl1pPr algn="ctr">
              <a:lnSpc>
                <a:spcPct val="110000"/>
              </a:lnSpc>
              <a:buNone/>
              <a:defRPr sz="2400" spc="200"/>
            </a:lvl1pPr>
          </a:lstStyle>
          <a:p>
            <a:pPr lvl="0"/>
            <a:r>
              <a:rPr lang="zh-CN" altLang="en-US" dirty="0"/>
              <a:t>单击此处编辑母版文本样式</a:t>
            </a: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ags" Target="../tags/tag2.xml"/><Relationship Id="rId18" Type="http://schemas.openxmlformats.org/officeDocument/2006/relationships/tags" Target="../tags/tag7.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17" Type="http://schemas.openxmlformats.org/officeDocument/2006/relationships/tags" Target="../tags/tag6.xml"/><Relationship Id="rId2" Type="http://schemas.openxmlformats.org/officeDocument/2006/relationships/slideLayout" Target="../slideLayouts/slideLayout2.xml"/><Relationship Id="rId16" Type="http://schemas.openxmlformats.org/officeDocument/2006/relationships/tags" Target="../tags/tag5.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ags" Target="../tags/tag4.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ags" Target="../tags/tag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rotWithShape="1">
          <a:gsLst>
            <a:gs pos="0">
              <a:schemeClr val="bg2"/>
            </a:gs>
            <a:gs pos="100000">
              <a:schemeClr val="bg2">
                <a:lumMod val="85000"/>
              </a:schemeClr>
            </a:gs>
          </a:gsLst>
          <a:lin ang="5400000" scaled="0"/>
        </a:gradFill>
        <a:effectLst/>
      </p:bgPr>
    </p:bg>
    <p:spTree>
      <p:nvGrpSpPr>
        <p:cNvPr id="1" name=""/>
        <p:cNvGrpSpPr/>
        <p:nvPr/>
      </p:nvGrpSpPr>
      <p:grpSpPr>
        <a:xfrm>
          <a:off x="0" y="0"/>
          <a:ext cx="0" cy="0"/>
          <a:chOff x="0" y="0"/>
          <a:chExt cx="0" cy="0"/>
        </a:xfrm>
      </p:grpSpPr>
      <p:sp>
        <p:nvSpPr>
          <p:cNvPr id="2" name="标题占位符 1"/>
          <p:cNvSpPr>
            <a:spLocks noGrp="1"/>
          </p:cNvSpPr>
          <p:nvPr>
            <p:ph type="title"/>
            <p:custDataLst>
              <p:tags r:id="rId14"/>
            </p:custDataLst>
          </p:nvPr>
        </p:nvSpPr>
        <p:spPr>
          <a:xfrm>
            <a:off x="608400" y="608400"/>
            <a:ext cx="10969200" cy="705600"/>
          </a:xfrm>
          <a:prstGeom prst="rect">
            <a:avLst/>
          </a:prstGeom>
        </p:spPr>
        <p:txBody>
          <a:bodyPr vert="horz" lIns="90170" tIns="46990" rIns="90170" bIns="46990" rtlCol="0" anchor="ctr" anchorCtr="0">
            <a:normAutofit/>
          </a:bodyPr>
          <a:lstStyle/>
          <a:p>
            <a:r>
              <a:rPr lang="zh-CN" altLang="en-US" dirty="0"/>
              <a:t>单击此处编辑母版标题样式</a:t>
            </a:r>
          </a:p>
        </p:txBody>
      </p:sp>
      <p:sp>
        <p:nvSpPr>
          <p:cNvPr id="3" name="文本占位符 2"/>
          <p:cNvSpPr>
            <a:spLocks noGrp="1"/>
          </p:cNvSpPr>
          <p:nvPr>
            <p:ph type="body" idx="1"/>
            <p:custDataLst>
              <p:tags r:id="rId15"/>
            </p:custDataLst>
          </p:nvPr>
        </p:nvSpPr>
        <p:spPr>
          <a:xfrm>
            <a:off x="608400" y="1490400"/>
            <a:ext cx="10969200" cy="4759200"/>
          </a:xfrm>
          <a:prstGeom prst="rect">
            <a:avLst/>
          </a:prstGeom>
        </p:spPr>
        <p:txBody>
          <a:bodyPr vert="horz" lIns="90000" tIns="46800" rIns="90000" bIns="46800" rtlCol="0">
            <a:normAutofit/>
          </a:body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
        <p:nvSpPr>
          <p:cNvPr id="4" name="日期占位符 3"/>
          <p:cNvSpPr>
            <a:spLocks noGrp="1"/>
          </p:cNvSpPr>
          <p:nvPr>
            <p:ph type="dt" sz="half" idx="2"/>
            <p:custDataLst>
              <p:tags r:id="rId16"/>
            </p:custDataLst>
          </p:nvPr>
        </p:nvSpPr>
        <p:spPr>
          <a:xfrm>
            <a:off x="612000" y="6314400"/>
            <a:ext cx="2700000" cy="316800"/>
          </a:xfrm>
          <a:prstGeom prst="rect">
            <a:avLst/>
          </a:prstGeom>
        </p:spPr>
        <p:txBody>
          <a:bodyPr vert="horz" lIns="91440" tIns="45720" rIns="91440" bIns="45720" rtlCol="0" anchor="ctr">
            <a:normAutofit/>
          </a:bodyPr>
          <a:lstStyle>
            <a:lvl1pPr algn="l">
              <a:defRPr sz="1000" baseline="0">
                <a:solidFill>
                  <a:schemeClr val="tx1">
                    <a:tint val="75000"/>
                  </a:schemeClr>
                </a:solidFill>
              </a:defRPr>
            </a:lvl1pPr>
          </a:lstStyle>
          <a:p>
            <a:fld id="{760FBDFE-C587-4B4C-A407-44438C67B59E}" type="datetimeFigureOut">
              <a:rPr lang="zh-CN" altLang="en-US" smtClean="0"/>
              <a:t>2022/11/18</a:t>
            </a:fld>
            <a:endParaRPr lang="zh-CN" altLang="en-US"/>
          </a:p>
        </p:txBody>
      </p:sp>
      <p:sp>
        <p:nvSpPr>
          <p:cNvPr id="5" name="页脚占位符 4"/>
          <p:cNvSpPr>
            <a:spLocks noGrp="1"/>
          </p:cNvSpPr>
          <p:nvPr>
            <p:ph type="ftr" sz="quarter" idx="3"/>
            <p:custDataLst>
              <p:tags r:id="rId17"/>
            </p:custDataLst>
          </p:nvPr>
        </p:nvSpPr>
        <p:spPr>
          <a:xfrm>
            <a:off x="4116000" y="6314400"/>
            <a:ext cx="3960000" cy="316800"/>
          </a:xfrm>
          <a:prstGeom prst="rect">
            <a:avLst/>
          </a:prstGeom>
        </p:spPr>
        <p:txBody>
          <a:bodyPr vert="horz" lIns="91440" tIns="45720" rIns="91440" bIns="45720" rtlCol="0" anchor="ctr">
            <a:normAutofit/>
          </a:bodyPr>
          <a:lstStyle>
            <a:lvl1pPr algn="ctr">
              <a:defRPr sz="1000" baseline="0">
                <a:solidFill>
                  <a:schemeClr val="tx1">
                    <a:tint val="75000"/>
                  </a:schemeClr>
                </a:solidFill>
              </a:defRPr>
            </a:lvl1pPr>
          </a:lstStyle>
          <a:p>
            <a:endParaRPr lang="zh-CN" altLang="en-US" dirty="0"/>
          </a:p>
        </p:txBody>
      </p:sp>
      <p:sp>
        <p:nvSpPr>
          <p:cNvPr id="6" name="灯片编号占位符 5"/>
          <p:cNvSpPr>
            <a:spLocks noGrp="1"/>
          </p:cNvSpPr>
          <p:nvPr>
            <p:ph type="sldNum" sz="quarter" idx="4"/>
            <p:custDataLst>
              <p:tags r:id="rId18"/>
            </p:custDataLst>
          </p:nvPr>
        </p:nvSpPr>
        <p:spPr>
          <a:xfrm>
            <a:off x="8877600" y="6314400"/>
            <a:ext cx="2700000" cy="316800"/>
          </a:xfrm>
          <a:prstGeom prst="rect">
            <a:avLst/>
          </a:prstGeom>
        </p:spPr>
        <p:txBody>
          <a:bodyPr vert="horz" lIns="91440" tIns="45720" rIns="91440" bIns="45720" rtlCol="0" anchor="ctr">
            <a:normAutofit/>
          </a:bodyPr>
          <a:lstStyle>
            <a:lvl1pPr algn="r">
              <a:defRPr sz="1000" baseline="0">
                <a:solidFill>
                  <a:schemeClr val="tx1">
                    <a:tint val="75000"/>
                  </a:schemeClr>
                </a:solidFill>
              </a:defRPr>
            </a:lvl1pPr>
          </a:lstStyle>
          <a:p>
            <a:fld id="{49AE70B2-8BF9-45C0-BB95-33D1B9D3A854}" type="slidenum">
              <a:rPr lang="zh-CN" altLang="en-US" smtClean="0"/>
              <a:t>‹#›</a:t>
            </a:fld>
            <a:endParaRPr lang="zh-CN" altLang="en-US" dirty="0"/>
          </a:p>
        </p:txBody>
      </p:sp>
    </p:spTree>
    <p:custDataLst>
      <p:tags r:id="rId13"/>
    </p:custData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mj-lt"/>
          <a:ea typeface="+mj-ea"/>
          <a:cs typeface="+mj-cs"/>
        </a:defRPr>
      </a:lvl1pPr>
    </p:titleStyle>
    <p:bodyStyle>
      <a:lvl1pPr marL="228600" indent="-228600" algn="l" defTabSz="914400" rtl="0" eaLnBrk="1" fontAlgn="auto" latinLnBrk="0" hangingPunct="1">
        <a:lnSpc>
          <a:spcPct val="130000"/>
        </a:lnSpc>
        <a:spcBef>
          <a:spcPts val="0"/>
        </a:spcBef>
        <a:spcAft>
          <a:spcPts val="1000"/>
        </a:spcAft>
        <a:buFont typeface="Arial" panose="020B0604020202020204" pitchFamily="34" charset="0"/>
        <a:buChar char="●"/>
        <a:defRPr sz="1800" u="none" strike="noStrike" kern="1200" cap="none" spc="150" normalizeH="0" baseline="0">
          <a:solidFill>
            <a:schemeClr val="tx1">
              <a:lumMod val="65000"/>
              <a:lumOff val="35000"/>
            </a:schemeClr>
          </a:solidFill>
          <a:uFillTx/>
          <a:latin typeface="+mn-lt"/>
          <a:ea typeface="+mn-ea"/>
          <a:cs typeface="+mn-cs"/>
        </a:defRPr>
      </a:lvl1pPr>
      <a:lvl2pPr marL="685800" indent="-228600" algn="l" defTabSz="914400" rtl="0" eaLnBrk="1" fontAlgn="auto" latinLnBrk="0" hangingPunct="1">
        <a:lnSpc>
          <a:spcPct val="120000"/>
        </a:lnSpc>
        <a:spcBef>
          <a:spcPts val="0"/>
        </a:spcBef>
        <a:spcAft>
          <a:spcPts val="600"/>
        </a:spcAft>
        <a:buFont typeface="Arial" panose="020B0604020202020204" pitchFamily="34" charset="0"/>
        <a:buChar char="●"/>
        <a:tabLst>
          <a:tab pos="1609725" algn="l"/>
          <a:tab pos="1609725" algn="l"/>
          <a:tab pos="1609725" algn="l"/>
          <a:tab pos="1609725" algn="l"/>
        </a:tabLst>
        <a:defRPr sz="1600" u="none" strike="noStrike" kern="1200" cap="none" spc="150" normalizeH="0" baseline="0">
          <a:solidFill>
            <a:schemeClr val="tx1">
              <a:lumMod val="65000"/>
              <a:lumOff val="35000"/>
            </a:schemeClr>
          </a:solidFill>
          <a:uFillTx/>
          <a:latin typeface="+mn-lt"/>
          <a:ea typeface="+mn-ea"/>
          <a:cs typeface="+mn-cs"/>
        </a:defRPr>
      </a:lvl2pPr>
      <a:lvl3pPr marL="1143000" indent="-228600" algn="l" defTabSz="914400" rtl="0" eaLnBrk="1" fontAlgn="auto" latinLnBrk="0" hangingPunct="1">
        <a:lnSpc>
          <a:spcPct val="120000"/>
        </a:lnSpc>
        <a:spcBef>
          <a:spcPts val="0"/>
        </a:spcBef>
        <a:spcAft>
          <a:spcPts val="600"/>
        </a:spcAft>
        <a:buFont typeface="Arial" panose="020B0604020202020204" pitchFamily="34" charset="0"/>
        <a:buChar char="●"/>
        <a:defRPr sz="1600" u="none" strike="noStrike" kern="1200" cap="none" spc="150" normalizeH="0" baseline="0">
          <a:solidFill>
            <a:schemeClr val="tx1">
              <a:lumMod val="65000"/>
              <a:lumOff val="35000"/>
            </a:schemeClr>
          </a:solidFill>
          <a:uFillTx/>
          <a:latin typeface="+mn-lt"/>
          <a:ea typeface="+mn-ea"/>
          <a:cs typeface="+mn-cs"/>
        </a:defRPr>
      </a:lvl3pPr>
      <a:lvl4pPr marL="1600200" indent="-228600" algn="l" defTabSz="914400" rtl="0" eaLnBrk="1" fontAlgn="auto" latinLnBrk="0" hangingPunct="1">
        <a:lnSpc>
          <a:spcPct val="120000"/>
        </a:lnSpc>
        <a:spcBef>
          <a:spcPts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mn-lt"/>
          <a:ea typeface="+mn-ea"/>
          <a:cs typeface="+mn-cs"/>
        </a:defRPr>
      </a:lvl4pPr>
      <a:lvl5pPr marL="2057400" indent="-228600" algn="l" defTabSz="914400" rtl="0" eaLnBrk="1" fontAlgn="auto" latinLnBrk="0" hangingPunct="1">
        <a:lnSpc>
          <a:spcPct val="120000"/>
        </a:lnSpc>
        <a:spcBef>
          <a:spcPts val="0"/>
        </a:spcBef>
        <a:spcAft>
          <a:spcPts val="300"/>
        </a:spcAft>
        <a:buFont typeface="Arial" panose="020B0604020202020204" pitchFamily="34" charset="0"/>
        <a:buChar char="•"/>
        <a:defRPr sz="1400" u="none" strike="noStrike" kern="1200" cap="none" spc="150" normalizeH="0" baseline="0">
          <a:solidFill>
            <a:schemeClr val="tx1">
              <a:lumMod val="65000"/>
              <a:lumOff val="35000"/>
            </a:schemeClr>
          </a:solidFill>
          <a:uFillTx/>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ags" Target="../tags/tag64.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tags" Target="../tags/tag65.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tags" Target="../tags/tag66.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tags" Target="../tags/tag67.xml"/><Relationship Id="rId5" Type="http://schemas.openxmlformats.org/officeDocument/2006/relationships/image" Target="../media/image5.png"/><Relationship Id="rId4" Type="http://schemas.openxmlformats.org/officeDocument/2006/relationships/image" Target="../media/image3.jpe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ags" Target="../tags/tag68.xml"/><Relationship Id="rId5" Type="http://schemas.openxmlformats.org/officeDocument/2006/relationships/image" Target="../media/image6.png"/><Relationship Id="rId4" Type="http://schemas.openxmlformats.org/officeDocument/2006/relationships/image" Target="../media/image3.jpe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tags" Target="../tags/tag69.xml"/><Relationship Id="rId5" Type="http://schemas.openxmlformats.org/officeDocument/2006/relationships/image" Target="../media/image7.png"/><Relationship Id="rId4" Type="http://schemas.openxmlformats.org/officeDocument/2006/relationships/image" Target="../media/image3.jpe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tags" Target="../tags/tag70.xml"/><Relationship Id="rId5" Type="http://schemas.openxmlformats.org/officeDocument/2006/relationships/image" Target="../media/image8.png"/><Relationship Id="rId4" Type="http://schemas.openxmlformats.org/officeDocument/2006/relationships/image" Target="../media/image3.jpe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tags" Target="../tags/tag71.xml"/><Relationship Id="rId4" Type="http://schemas.openxmlformats.org/officeDocument/2006/relationships/image" Target="../media/image3.jpeg"/></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tags" Target="../tags/tag72.xml"/><Relationship Id="rId4" Type="http://schemas.openxmlformats.org/officeDocument/2006/relationships/image" Target="../media/image10.jpeg"/></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tags" Target="../tags/tag73.xml"/><Relationship Id="rId4" Type="http://schemas.openxmlformats.org/officeDocument/2006/relationships/image" Target="../media/image11.jpeg"/></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tags" Target="../tags/tag74.xml"/><Relationship Id="rId4" Type="http://schemas.openxmlformats.org/officeDocument/2006/relationships/image" Target="../media/image12.jpeg"/></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tags" Target="../tags/tag75.xml"/><Relationship Id="rId5" Type="http://schemas.openxmlformats.org/officeDocument/2006/relationships/image" Target="../media/image14.jpeg"/><Relationship Id="rId4" Type="http://schemas.openxmlformats.org/officeDocument/2006/relationships/image" Target="../media/image13.jpeg"/></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tags" Target="../tags/tag76.xml"/><Relationship Id="rId5" Type="http://schemas.openxmlformats.org/officeDocument/2006/relationships/image" Target="../media/image15.jpeg"/><Relationship Id="rId4" Type="http://schemas.openxmlformats.org/officeDocument/2006/relationships/image" Target="../media/image9.jpeg"/></Relationships>
</file>

<file path=ppt/slides/_rels/slide15.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9.jpeg"/><Relationship Id="rId7" Type="http://schemas.openxmlformats.org/officeDocument/2006/relationships/image" Target="../media/image19.jpe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18.jpeg"/><Relationship Id="rId5" Type="http://schemas.openxmlformats.org/officeDocument/2006/relationships/image" Target="../media/image17.jpeg"/><Relationship Id="rId4" Type="http://schemas.openxmlformats.org/officeDocument/2006/relationships/image" Target="../media/image16.jpeg"/></Relationships>
</file>

<file path=ppt/slides/_rels/slide1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1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slideLayout" Target="../slideLayouts/slideLayout2.xml"/><Relationship Id="rId1" Type="http://schemas.openxmlformats.org/officeDocument/2006/relationships/tags" Target="../tags/tag77.xml"/><Relationship Id="rId4" Type="http://schemas.openxmlformats.org/officeDocument/2006/relationships/image" Target="../media/image23.png"/></Relationships>
</file>

<file path=ppt/slides/_rels/slide1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slideLayout" Target="../slideLayouts/slideLayout2.xml"/><Relationship Id="rId1" Type="http://schemas.openxmlformats.org/officeDocument/2006/relationships/tags" Target="../tags/tag78.xml"/><Relationship Id="rId4" Type="http://schemas.openxmlformats.org/officeDocument/2006/relationships/image" Target="../media/image24.png"/></Relationships>
</file>

<file path=ppt/slides/_rels/slide20.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slideLayout" Target="../slideLayouts/slideLayout2.xml"/><Relationship Id="rId1" Type="http://schemas.openxmlformats.org/officeDocument/2006/relationships/tags" Target="../tags/tag79.xml"/><Relationship Id="rId5" Type="http://schemas.openxmlformats.org/officeDocument/2006/relationships/image" Target="../media/image26.jpeg"/><Relationship Id="rId4" Type="http://schemas.openxmlformats.org/officeDocument/2006/relationships/image" Target="../media/image25.png"/></Relationships>
</file>

<file path=ppt/slides/_rels/slide21.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slideLayout" Target="../slideLayouts/slideLayout2.xml"/><Relationship Id="rId1" Type="http://schemas.openxmlformats.org/officeDocument/2006/relationships/tags" Target="../tags/tag80.xml"/><Relationship Id="rId4" Type="http://schemas.openxmlformats.org/officeDocument/2006/relationships/image" Target="../media/image27.jpeg"/></Relationships>
</file>

<file path=ppt/slides/_rels/slide2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slideLayout" Target="../slideLayouts/slideLayout2.xml"/><Relationship Id="rId1" Type="http://schemas.openxmlformats.org/officeDocument/2006/relationships/tags" Target="../tags/tag81.xml"/><Relationship Id="rId6" Type="http://schemas.openxmlformats.org/officeDocument/2006/relationships/image" Target="../media/image30.jpeg"/><Relationship Id="rId5" Type="http://schemas.openxmlformats.org/officeDocument/2006/relationships/image" Target="../media/image29.jpeg"/><Relationship Id="rId4" Type="http://schemas.openxmlformats.org/officeDocument/2006/relationships/image" Target="../media/image28.jpeg"/></Relationships>
</file>

<file path=ppt/slides/_rels/slide2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slideLayout" Target="../slideLayouts/slideLayout2.xml"/><Relationship Id="rId1" Type="http://schemas.openxmlformats.org/officeDocument/2006/relationships/tags" Target="../tags/tag82.xml"/></Relationships>
</file>

<file path=ppt/slides/_rels/slide24.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slideLayout" Target="../slideLayouts/slideLayout2.xml"/><Relationship Id="rId1" Type="http://schemas.openxmlformats.org/officeDocument/2006/relationships/tags" Target="../tags/tag83.xml"/></Relationships>
</file>

<file path=ppt/slides/_rels/slide25.xml.rels><?xml version="1.0" encoding="UTF-8" standalone="yes"?>
<Relationships xmlns="http://schemas.openxmlformats.org/package/2006/relationships"><Relationship Id="rId3" Type="http://schemas.openxmlformats.org/officeDocument/2006/relationships/image" Target="../media/image31.jpeg"/><Relationship Id="rId7" Type="http://schemas.openxmlformats.org/officeDocument/2006/relationships/image" Target="../media/image36.png"/><Relationship Id="rId2" Type="http://schemas.openxmlformats.org/officeDocument/2006/relationships/image" Target="../media/image32.jpeg"/><Relationship Id="rId1" Type="http://schemas.openxmlformats.org/officeDocument/2006/relationships/slideLayout" Target="../slideLayouts/slideLayout2.xml"/><Relationship Id="rId6" Type="http://schemas.openxmlformats.org/officeDocument/2006/relationships/image" Target="../media/image35.png"/><Relationship Id="rId5" Type="http://schemas.openxmlformats.org/officeDocument/2006/relationships/image" Target="../media/image34.png"/><Relationship Id="rId4" Type="http://schemas.openxmlformats.org/officeDocument/2006/relationships/image" Target="../media/image33.jpeg"/></Relationships>
</file>

<file path=ppt/slides/_rels/slide26.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slideLayout" Target="../slideLayouts/slideLayout2.xml"/><Relationship Id="rId1" Type="http://schemas.openxmlformats.org/officeDocument/2006/relationships/tags" Target="../tags/tag84.xml"/><Relationship Id="rId4" Type="http://schemas.openxmlformats.org/officeDocument/2006/relationships/image" Target="../media/image38.png"/></Relationships>
</file>

<file path=ppt/slides/_rels/slide28.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slideLayout" Target="../slideLayouts/slideLayout2.xml"/><Relationship Id="rId1" Type="http://schemas.openxmlformats.org/officeDocument/2006/relationships/tags" Target="../tags/tag85.xml"/><Relationship Id="rId4" Type="http://schemas.openxmlformats.org/officeDocument/2006/relationships/image" Target="../media/image39.jpeg"/></Relationships>
</file>

<file path=ppt/slides/_rels/slide29.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slideLayout" Target="../slideLayouts/slideLayout2.xml"/><Relationship Id="rId1" Type="http://schemas.openxmlformats.org/officeDocument/2006/relationships/tags" Target="../tags/tag86.xml"/><Relationship Id="rId5" Type="http://schemas.openxmlformats.org/officeDocument/2006/relationships/image" Target="../media/image41.jpeg"/><Relationship Id="rId4" Type="http://schemas.openxmlformats.org/officeDocument/2006/relationships/image" Target="../media/image40.png"/></Relationships>
</file>

<file path=ppt/slides/_rels/slide30.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slideLayout" Target="../slideLayouts/slideLayout2.xml"/><Relationship Id="rId1" Type="http://schemas.openxmlformats.org/officeDocument/2006/relationships/tags" Target="../tags/tag87.xml"/></Relationships>
</file>

<file path=ppt/slides/_rels/slide31.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slideLayout" Target="../slideLayouts/slideLayout2.xml"/><Relationship Id="rId1" Type="http://schemas.openxmlformats.org/officeDocument/2006/relationships/tags" Target="../tags/tag88.xml"/></Relationships>
</file>

<file path=ppt/slides/_rels/slide32.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slideLayout" Target="../slideLayouts/slideLayout2.xml"/><Relationship Id="rId1" Type="http://schemas.openxmlformats.org/officeDocument/2006/relationships/tags" Target="../tags/tag89.xml"/></Relationships>
</file>

<file path=ppt/slides/_rels/slide33.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slideLayout" Target="../slideLayouts/slideLayout2.xml"/><Relationship Id="rId1" Type="http://schemas.openxmlformats.org/officeDocument/2006/relationships/tags" Target="../tags/tag90.xml"/></Relationships>
</file>

<file path=ppt/slides/_rels/slide34.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slideLayout" Target="../slideLayouts/slideLayout2.xml"/><Relationship Id="rId1" Type="http://schemas.openxmlformats.org/officeDocument/2006/relationships/tags" Target="../tags/tag91.xml"/></Relationships>
</file>

<file path=ppt/slides/_rels/slide35.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slideLayout" Target="../slideLayouts/slideLayout2.xml"/><Relationship Id="rId1" Type="http://schemas.openxmlformats.org/officeDocument/2006/relationships/tags" Target="../tags/tag92.xml"/></Relationships>
</file>

<file path=ppt/slides/_rels/slide36.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slideLayout" Target="../slideLayouts/slideLayout2.xml"/><Relationship Id="rId1" Type="http://schemas.openxmlformats.org/officeDocument/2006/relationships/tags" Target="../tags/tag9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descr="麦当劳_画板 1"/>
          <p:cNvPicPr>
            <a:picLocks noChangeAspect="1"/>
          </p:cNvPicPr>
          <p:nvPr/>
        </p:nvPicPr>
        <p:blipFill>
          <a:blip r:embed="rId3"/>
          <a:stretch>
            <a:fillRect/>
          </a:stretch>
        </p:blipFill>
        <p:spPr>
          <a:xfrm>
            <a:off x="0" y="0"/>
            <a:ext cx="12192635" cy="6858000"/>
          </a:xfrm>
          <a:prstGeom prst="rect">
            <a:avLst/>
          </a:prstGeom>
        </p:spPr>
      </p:pic>
    </p:spTree>
    <p:custDataLst>
      <p:tags r:id="rId1"/>
    </p:custData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descr="麦当劳_画板 1 副本"/>
          <p:cNvPicPr>
            <a:picLocks noChangeAspect="1"/>
          </p:cNvPicPr>
          <p:nvPr/>
        </p:nvPicPr>
        <p:blipFill>
          <a:blip r:embed="rId3"/>
          <a:stretch>
            <a:fillRect/>
          </a:stretch>
        </p:blipFill>
        <p:spPr>
          <a:xfrm>
            <a:off x="0" y="0"/>
            <a:ext cx="12192635" cy="6858000"/>
          </a:xfrm>
          <a:prstGeom prst="rect">
            <a:avLst/>
          </a:prstGeom>
        </p:spPr>
      </p:pic>
      <p:sp>
        <p:nvSpPr>
          <p:cNvPr id="3" name="文本框 2"/>
          <p:cNvSpPr txBox="1"/>
          <p:nvPr/>
        </p:nvSpPr>
        <p:spPr>
          <a:xfrm>
            <a:off x="9359265" y="2492375"/>
            <a:ext cx="2488565" cy="368300"/>
          </a:xfrm>
          <a:prstGeom prst="rect">
            <a:avLst/>
          </a:prstGeom>
          <a:noFill/>
        </p:spPr>
        <p:txBody>
          <a:bodyPr wrap="square" rtlCol="0">
            <a:spAutoFit/>
          </a:bodyPr>
          <a:lstStyle/>
          <a:p>
            <a:r>
              <a:rPr lang="en-US" altLang="zh-CN" b="1" dirty="0">
                <a:solidFill>
                  <a:schemeClr val="bg1"/>
                </a:solidFill>
              </a:rPr>
              <a:t>Xie Xiaoyin 2218648</a:t>
            </a:r>
          </a:p>
        </p:txBody>
      </p:sp>
      <p:sp>
        <p:nvSpPr>
          <p:cNvPr id="5" name="文本框 4"/>
          <p:cNvSpPr txBox="1"/>
          <p:nvPr/>
        </p:nvSpPr>
        <p:spPr>
          <a:xfrm>
            <a:off x="7705090" y="2038350"/>
            <a:ext cx="2488565" cy="368300"/>
          </a:xfrm>
          <a:prstGeom prst="rect">
            <a:avLst/>
          </a:prstGeom>
          <a:noFill/>
        </p:spPr>
        <p:txBody>
          <a:bodyPr wrap="square" rtlCol="0">
            <a:spAutoFit/>
          </a:bodyPr>
          <a:lstStyle/>
          <a:p>
            <a:r>
              <a:rPr lang="en-US" altLang="zh-CN" b="1" dirty="0">
                <a:solidFill>
                  <a:schemeClr val="bg1"/>
                </a:solidFill>
              </a:rPr>
              <a:t>Li Yu 2200374</a:t>
            </a:r>
          </a:p>
        </p:txBody>
      </p:sp>
      <p:sp>
        <p:nvSpPr>
          <p:cNvPr id="6" name="文本框 5"/>
          <p:cNvSpPr txBox="1"/>
          <p:nvPr/>
        </p:nvSpPr>
        <p:spPr>
          <a:xfrm>
            <a:off x="9359265" y="2860675"/>
            <a:ext cx="2488565" cy="368300"/>
          </a:xfrm>
          <a:prstGeom prst="rect">
            <a:avLst/>
          </a:prstGeom>
          <a:noFill/>
        </p:spPr>
        <p:txBody>
          <a:bodyPr wrap="square" rtlCol="0">
            <a:spAutoFit/>
          </a:bodyPr>
          <a:lstStyle/>
          <a:p>
            <a:r>
              <a:rPr lang="en-US" altLang="zh-CN" b="1" dirty="0">
                <a:solidFill>
                  <a:schemeClr val="bg1"/>
                </a:solidFill>
              </a:rPr>
              <a:t>Hu Qin 2217940</a:t>
            </a:r>
          </a:p>
        </p:txBody>
      </p:sp>
      <p:sp>
        <p:nvSpPr>
          <p:cNvPr id="7" name="文本框 6"/>
          <p:cNvSpPr txBox="1"/>
          <p:nvPr/>
        </p:nvSpPr>
        <p:spPr>
          <a:xfrm>
            <a:off x="9428480" y="3429635"/>
            <a:ext cx="2488565" cy="368300"/>
          </a:xfrm>
          <a:prstGeom prst="rect">
            <a:avLst/>
          </a:prstGeom>
          <a:noFill/>
        </p:spPr>
        <p:txBody>
          <a:bodyPr wrap="square" rtlCol="0">
            <a:spAutoFit/>
          </a:bodyPr>
          <a:lstStyle/>
          <a:p>
            <a:r>
              <a:rPr lang="en-US" altLang="zh-CN" b="1" dirty="0">
                <a:solidFill>
                  <a:schemeClr val="bg1"/>
                </a:solidFill>
              </a:rPr>
              <a:t>Mi Weihan 1915371</a:t>
            </a:r>
          </a:p>
        </p:txBody>
      </p:sp>
      <p:sp>
        <p:nvSpPr>
          <p:cNvPr id="8" name="文本框 7"/>
          <p:cNvSpPr txBox="1"/>
          <p:nvPr/>
        </p:nvSpPr>
        <p:spPr>
          <a:xfrm>
            <a:off x="9161145" y="3998595"/>
            <a:ext cx="2885440" cy="368300"/>
          </a:xfrm>
          <a:prstGeom prst="rect">
            <a:avLst/>
          </a:prstGeom>
          <a:noFill/>
        </p:spPr>
        <p:txBody>
          <a:bodyPr wrap="square" rtlCol="0">
            <a:spAutoFit/>
          </a:bodyPr>
          <a:lstStyle/>
          <a:p>
            <a:r>
              <a:rPr lang="en-US" altLang="zh-CN" b="1" dirty="0">
                <a:solidFill>
                  <a:schemeClr val="bg1"/>
                </a:solidFill>
              </a:rPr>
              <a:t>Yang Guowei 2218051</a:t>
            </a:r>
          </a:p>
        </p:txBody>
      </p:sp>
      <p:sp>
        <p:nvSpPr>
          <p:cNvPr id="9" name="文本框 8"/>
          <p:cNvSpPr txBox="1"/>
          <p:nvPr/>
        </p:nvSpPr>
        <p:spPr>
          <a:xfrm>
            <a:off x="5626100" y="4666615"/>
            <a:ext cx="2488565" cy="368300"/>
          </a:xfrm>
          <a:prstGeom prst="rect">
            <a:avLst/>
          </a:prstGeom>
          <a:noFill/>
        </p:spPr>
        <p:txBody>
          <a:bodyPr wrap="square" rtlCol="0">
            <a:spAutoFit/>
          </a:bodyPr>
          <a:lstStyle/>
          <a:p>
            <a:r>
              <a:rPr lang="en-US" altLang="zh-CN" b="1" dirty="0">
                <a:solidFill>
                  <a:schemeClr val="bg1"/>
                </a:solidFill>
              </a:rPr>
              <a:t>Gao Xu 2200517</a:t>
            </a:r>
          </a:p>
        </p:txBody>
      </p:sp>
    </p:spTree>
    <p:custDataLst>
      <p:tags r:id="rId1"/>
    </p:custData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descr="麦当劳_画板 1 副本 3"/>
          <p:cNvPicPr>
            <a:picLocks noChangeAspect="1"/>
          </p:cNvPicPr>
          <p:nvPr/>
        </p:nvPicPr>
        <p:blipFill>
          <a:blip r:embed="rId3"/>
          <a:stretch>
            <a:fillRect/>
          </a:stretch>
        </p:blipFill>
        <p:spPr>
          <a:xfrm>
            <a:off x="0" y="0"/>
            <a:ext cx="12192635" cy="6858000"/>
          </a:xfrm>
          <a:prstGeom prst="rect">
            <a:avLst/>
          </a:prstGeom>
        </p:spPr>
      </p:pic>
      <p:sp>
        <p:nvSpPr>
          <p:cNvPr id="4" name="文本框 3"/>
          <p:cNvSpPr txBox="1"/>
          <p:nvPr/>
        </p:nvSpPr>
        <p:spPr>
          <a:xfrm>
            <a:off x="358140" y="802640"/>
            <a:ext cx="4226560" cy="461665"/>
          </a:xfrm>
          <a:prstGeom prst="rect">
            <a:avLst/>
          </a:prstGeom>
          <a:noFill/>
        </p:spPr>
        <p:txBody>
          <a:bodyPr wrap="square" rtlCol="0">
            <a:spAutoFit/>
          </a:bodyPr>
          <a:lstStyle/>
          <a:p>
            <a:r>
              <a:rPr lang="en-US" altLang="zh-CN" sz="2400" b="1" dirty="0">
                <a:solidFill>
                  <a:schemeClr val="bg1"/>
                </a:solidFill>
              </a:rPr>
              <a:t>What is McDonald's?</a:t>
            </a:r>
          </a:p>
        </p:txBody>
      </p:sp>
      <p:sp>
        <p:nvSpPr>
          <p:cNvPr id="5" name="文本框 4"/>
          <p:cNvSpPr txBox="1"/>
          <p:nvPr/>
        </p:nvSpPr>
        <p:spPr>
          <a:xfrm>
            <a:off x="315874" y="1264305"/>
            <a:ext cx="5171007" cy="4893647"/>
          </a:xfrm>
          <a:prstGeom prst="rect">
            <a:avLst/>
          </a:prstGeom>
          <a:noFill/>
        </p:spPr>
        <p:txBody>
          <a:bodyPr wrap="square" rtlCol="0">
            <a:spAutoFit/>
          </a:bodyPr>
          <a:lstStyle/>
          <a:p>
            <a:pPr algn="just"/>
            <a:endParaRPr lang="en-US" altLang="zh-CN" sz="2400" kern="100" dirty="0">
              <a:solidFill>
                <a:schemeClr val="bg1"/>
              </a:solidFill>
              <a:effectLst/>
              <a:latin typeface="等线" panose="02010600030101010101" pitchFamily="2" charset="-122"/>
              <a:ea typeface="等线" panose="02010600030101010101" pitchFamily="2" charset="-122"/>
              <a:cs typeface="Times New Roman" panose="02020603050405020304" pitchFamily="18" charset="0"/>
            </a:endParaRPr>
          </a:p>
          <a:p>
            <a:pPr algn="just"/>
            <a:r>
              <a:rPr lang="en-US" altLang="zh-CN" sz="2400" b="1" dirty="0">
                <a:solidFill>
                  <a:schemeClr val="bg1"/>
                </a:solidFill>
              </a:rPr>
              <a:t>McDonald is a large multinational restaurant chain in the world, it has more than 36000 restaurants in more than 100 countries in the world. </a:t>
            </a:r>
          </a:p>
          <a:p>
            <a:pPr algn="just"/>
            <a:endParaRPr lang="en-US" altLang="zh-CN" sz="2400" b="1" dirty="0">
              <a:solidFill>
                <a:schemeClr val="bg1"/>
              </a:solidFill>
            </a:endParaRPr>
          </a:p>
          <a:p>
            <a:pPr algn="just"/>
            <a:endParaRPr lang="en-US" altLang="zh-CN" sz="2400" b="1" dirty="0">
              <a:solidFill>
                <a:schemeClr val="bg1"/>
              </a:solidFill>
            </a:endParaRPr>
          </a:p>
          <a:p>
            <a:pPr algn="just"/>
            <a:r>
              <a:rPr lang="en-US" altLang="zh-CN" sz="2400" b="1" dirty="0">
                <a:solidFill>
                  <a:schemeClr val="bg1"/>
                </a:solidFill>
              </a:rPr>
              <a:t>It mainly sells hamburgers, as well as French fries, fried chicken, soda, ice, salad, fruit and other fast food. </a:t>
            </a:r>
            <a:r>
              <a:rPr lang="en-US" altLang="zh-CN" sz="2400" b="1">
                <a:solidFill>
                  <a:schemeClr val="bg1"/>
                </a:solidFill>
              </a:rPr>
              <a:t>It ranked </a:t>
            </a:r>
            <a:r>
              <a:rPr lang="en-US" altLang="zh-CN" sz="2400" b="1" dirty="0">
                <a:solidFill>
                  <a:schemeClr val="bg1"/>
                </a:solidFill>
              </a:rPr>
              <a:t>223rd among Forbes Global 2000 companies</a:t>
            </a:r>
            <a:endParaRPr lang="zh-CN" altLang="zh-CN" sz="2400" b="1" dirty="0">
              <a:solidFill>
                <a:schemeClr val="bg1"/>
              </a:solidFill>
            </a:endParaRPr>
          </a:p>
        </p:txBody>
      </p:sp>
      <p:pic>
        <p:nvPicPr>
          <p:cNvPr id="7" name="图片 6"/>
          <p:cNvPicPr>
            <a:picLocks noChangeAspect="1"/>
          </p:cNvPicPr>
          <p:nvPr/>
        </p:nvPicPr>
        <p:blipFill>
          <a:blip r:embed="rId4"/>
          <a:stretch>
            <a:fillRect/>
          </a:stretch>
        </p:blipFill>
        <p:spPr>
          <a:xfrm>
            <a:off x="5815584" y="1417193"/>
            <a:ext cx="6048348" cy="4378452"/>
          </a:xfrm>
          <a:prstGeom prst="rect">
            <a:avLst/>
          </a:prstGeom>
        </p:spPr>
      </p:pic>
    </p:spTree>
    <p:custDataLst>
      <p:tags r:id="rId1"/>
    </p:custData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descr="麦当劳_画板 1 副本 3"/>
          <p:cNvPicPr>
            <a:picLocks noChangeAspect="1"/>
          </p:cNvPicPr>
          <p:nvPr/>
        </p:nvPicPr>
        <p:blipFill>
          <a:blip r:embed="rId4"/>
          <a:stretch>
            <a:fillRect/>
          </a:stretch>
        </p:blipFill>
        <p:spPr>
          <a:xfrm>
            <a:off x="0" y="0"/>
            <a:ext cx="12192635" cy="6858000"/>
          </a:xfrm>
          <a:prstGeom prst="rect">
            <a:avLst/>
          </a:prstGeom>
        </p:spPr>
      </p:pic>
      <p:sp>
        <p:nvSpPr>
          <p:cNvPr id="4" name="文本框 3"/>
          <p:cNvSpPr txBox="1"/>
          <p:nvPr/>
        </p:nvSpPr>
        <p:spPr>
          <a:xfrm>
            <a:off x="358140" y="802640"/>
            <a:ext cx="5531318" cy="461665"/>
          </a:xfrm>
          <a:prstGeom prst="rect">
            <a:avLst/>
          </a:prstGeom>
          <a:noFill/>
        </p:spPr>
        <p:txBody>
          <a:bodyPr wrap="square" rtlCol="0">
            <a:spAutoFit/>
          </a:bodyPr>
          <a:lstStyle/>
          <a:p>
            <a:r>
              <a:rPr lang="en-US" altLang="zh-CN" sz="2400" b="1" dirty="0">
                <a:solidFill>
                  <a:schemeClr val="bg1"/>
                </a:solidFill>
              </a:rPr>
              <a:t>McDonald's success in Brand value</a:t>
            </a:r>
            <a:endParaRPr lang="zh-CN" altLang="en-US" sz="2400" b="1" dirty="0">
              <a:solidFill>
                <a:schemeClr val="bg1"/>
              </a:solidFill>
            </a:endParaRPr>
          </a:p>
        </p:txBody>
      </p:sp>
      <p:sp>
        <p:nvSpPr>
          <p:cNvPr id="5" name="文本框 4"/>
          <p:cNvSpPr txBox="1"/>
          <p:nvPr/>
        </p:nvSpPr>
        <p:spPr>
          <a:xfrm>
            <a:off x="358140" y="1625293"/>
            <a:ext cx="4861889" cy="4154984"/>
          </a:xfrm>
          <a:prstGeom prst="rect">
            <a:avLst/>
          </a:prstGeom>
          <a:noFill/>
        </p:spPr>
        <p:txBody>
          <a:bodyPr wrap="square" rtlCol="0">
            <a:spAutoFit/>
          </a:bodyPr>
          <a:lstStyle/>
          <a:p>
            <a:pPr algn="just"/>
            <a:r>
              <a:rPr lang="en-US" altLang="zh-CN" sz="2400" b="1" dirty="0">
                <a:solidFill>
                  <a:schemeClr val="bg1"/>
                </a:solidFill>
              </a:rPr>
              <a:t>We can simply define brand value as people's willingness to continue to buy a brand.</a:t>
            </a:r>
          </a:p>
          <a:p>
            <a:pPr algn="just"/>
            <a:endParaRPr lang="en-US" altLang="zh-CN" sz="2400" b="1" dirty="0">
              <a:solidFill>
                <a:schemeClr val="bg1"/>
              </a:solidFill>
            </a:endParaRPr>
          </a:p>
          <a:p>
            <a:pPr algn="just"/>
            <a:endParaRPr lang="en-US" altLang="zh-CN" sz="2400" b="1" dirty="0">
              <a:solidFill>
                <a:schemeClr val="bg1"/>
              </a:solidFill>
            </a:endParaRPr>
          </a:p>
          <a:p>
            <a:pPr algn="just"/>
            <a:r>
              <a:rPr lang="en-US" altLang="zh-CN" sz="2400" b="1" dirty="0">
                <a:solidFill>
                  <a:schemeClr val="bg1"/>
                </a:solidFill>
              </a:rPr>
              <a:t>36th in Brand Finance's global brand value rankings </a:t>
            </a:r>
          </a:p>
          <a:p>
            <a:pPr algn="just"/>
            <a:endParaRPr lang="en-US" altLang="zh-CN" sz="2400" b="1" dirty="0">
              <a:solidFill>
                <a:schemeClr val="bg1"/>
              </a:solidFill>
            </a:endParaRPr>
          </a:p>
          <a:p>
            <a:pPr algn="just"/>
            <a:endParaRPr lang="en-US" altLang="zh-CN" sz="2400" b="1" dirty="0">
              <a:solidFill>
                <a:schemeClr val="bg1"/>
              </a:solidFill>
            </a:endParaRPr>
          </a:p>
          <a:p>
            <a:pPr algn="just"/>
            <a:r>
              <a:rPr lang="en-US" altLang="zh-CN" sz="2400" b="1" dirty="0">
                <a:solidFill>
                  <a:schemeClr val="bg1"/>
                </a:solidFill>
              </a:rPr>
              <a:t>sixth in Brand Z's global top 100 most valuable brands list. </a:t>
            </a:r>
          </a:p>
        </p:txBody>
      </p:sp>
      <p:pic>
        <p:nvPicPr>
          <p:cNvPr id="3" name="图片 2"/>
          <p:cNvPicPr>
            <a:picLocks noChangeAspect="1"/>
          </p:cNvPicPr>
          <p:nvPr/>
        </p:nvPicPr>
        <p:blipFill>
          <a:blip r:embed="rId5"/>
          <a:stretch>
            <a:fillRect/>
          </a:stretch>
        </p:blipFill>
        <p:spPr>
          <a:xfrm>
            <a:off x="6096000" y="1245403"/>
            <a:ext cx="5531319" cy="4914765"/>
          </a:xfrm>
          <a:prstGeom prst="rect">
            <a:avLst/>
          </a:prstGeom>
        </p:spPr>
      </p:pic>
    </p:spTree>
    <p:custDataLst>
      <p:tags r:id="rId1"/>
    </p:custData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descr="麦当劳_画板 1 副本 3"/>
          <p:cNvPicPr>
            <a:picLocks noChangeAspect="1"/>
          </p:cNvPicPr>
          <p:nvPr/>
        </p:nvPicPr>
        <p:blipFill>
          <a:blip r:embed="rId4"/>
          <a:stretch>
            <a:fillRect/>
          </a:stretch>
        </p:blipFill>
        <p:spPr>
          <a:xfrm>
            <a:off x="0" y="0"/>
            <a:ext cx="12192635" cy="6858000"/>
          </a:xfrm>
          <a:prstGeom prst="rect">
            <a:avLst/>
          </a:prstGeom>
        </p:spPr>
      </p:pic>
      <p:sp>
        <p:nvSpPr>
          <p:cNvPr id="4" name="文本框 3"/>
          <p:cNvSpPr txBox="1"/>
          <p:nvPr/>
        </p:nvSpPr>
        <p:spPr>
          <a:xfrm>
            <a:off x="358140" y="802640"/>
            <a:ext cx="5531318" cy="461665"/>
          </a:xfrm>
          <a:prstGeom prst="rect">
            <a:avLst/>
          </a:prstGeom>
          <a:noFill/>
        </p:spPr>
        <p:txBody>
          <a:bodyPr wrap="square" rtlCol="0">
            <a:spAutoFit/>
          </a:bodyPr>
          <a:lstStyle/>
          <a:p>
            <a:r>
              <a:rPr lang="en-US" altLang="zh-CN" sz="2400" b="1" dirty="0">
                <a:solidFill>
                  <a:schemeClr val="bg1"/>
                </a:solidFill>
              </a:rPr>
              <a:t>Why is McDonald's successful?</a:t>
            </a:r>
          </a:p>
        </p:txBody>
      </p:sp>
      <p:sp>
        <p:nvSpPr>
          <p:cNvPr id="5" name="文本框 4"/>
          <p:cNvSpPr txBox="1"/>
          <p:nvPr/>
        </p:nvSpPr>
        <p:spPr>
          <a:xfrm>
            <a:off x="358140" y="1536174"/>
            <a:ext cx="5089425" cy="3785652"/>
          </a:xfrm>
          <a:prstGeom prst="rect">
            <a:avLst/>
          </a:prstGeom>
          <a:noFill/>
        </p:spPr>
        <p:txBody>
          <a:bodyPr wrap="square" rtlCol="0">
            <a:spAutoFit/>
          </a:bodyPr>
          <a:lstStyle/>
          <a:p>
            <a:pPr algn="just"/>
            <a:endParaRPr lang="en-US" altLang="zh-CN" sz="2400" b="1" dirty="0">
              <a:solidFill>
                <a:schemeClr val="bg1"/>
              </a:solidFill>
            </a:endParaRPr>
          </a:p>
          <a:p>
            <a:pPr algn="just"/>
            <a:r>
              <a:rPr lang="en-US" altLang="zh-CN" sz="2400" b="1" dirty="0">
                <a:solidFill>
                  <a:schemeClr val="bg1"/>
                </a:solidFill>
              </a:rPr>
              <a:t>a symbol of the American way of life </a:t>
            </a:r>
          </a:p>
          <a:p>
            <a:pPr algn="just"/>
            <a:endParaRPr lang="en-US" altLang="zh-CN" sz="2400" b="1" dirty="0">
              <a:solidFill>
                <a:schemeClr val="bg1"/>
              </a:solidFill>
            </a:endParaRPr>
          </a:p>
          <a:p>
            <a:pPr algn="just"/>
            <a:r>
              <a:rPr lang="en-US" altLang="zh-CN" sz="2400" b="1" dirty="0">
                <a:solidFill>
                  <a:schemeClr val="bg1"/>
                </a:solidFill>
              </a:rPr>
              <a:t>food leads to obesity</a:t>
            </a:r>
          </a:p>
          <a:p>
            <a:pPr algn="just"/>
            <a:endParaRPr lang="en-US" altLang="zh-CN" sz="2400" b="1" dirty="0">
              <a:solidFill>
                <a:schemeClr val="bg1"/>
              </a:solidFill>
            </a:endParaRPr>
          </a:p>
          <a:p>
            <a:pPr algn="just"/>
            <a:r>
              <a:rPr lang="en-US" altLang="zh-CN" sz="2400" b="1" dirty="0">
                <a:solidFill>
                  <a:schemeClr val="bg1"/>
                </a:solidFill>
              </a:rPr>
              <a:t>corporate ethics </a:t>
            </a:r>
          </a:p>
          <a:p>
            <a:pPr algn="just"/>
            <a:endParaRPr lang="en-US" altLang="zh-CN" sz="2400" b="1" dirty="0">
              <a:solidFill>
                <a:schemeClr val="bg1"/>
              </a:solidFill>
            </a:endParaRPr>
          </a:p>
          <a:p>
            <a:pPr algn="just"/>
            <a:r>
              <a:rPr lang="en-US" altLang="zh-CN" sz="2400" b="1" dirty="0">
                <a:solidFill>
                  <a:schemeClr val="bg1"/>
                </a:solidFill>
              </a:rPr>
              <a:t>consumer responsibility</a:t>
            </a:r>
          </a:p>
          <a:p>
            <a:pPr algn="just"/>
            <a:endParaRPr lang="en-US" altLang="zh-CN" sz="2400" kern="100" dirty="0">
              <a:solidFill>
                <a:schemeClr val="bg1"/>
              </a:solidFill>
              <a:effectLst/>
              <a:latin typeface="等线" panose="02010600030101010101" pitchFamily="2" charset="-122"/>
              <a:ea typeface="等线" panose="02010600030101010101" pitchFamily="2" charset="-122"/>
              <a:cs typeface="Times New Roman" panose="02020603050405020304" pitchFamily="18" charset="0"/>
            </a:endParaRPr>
          </a:p>
        </p:txBody>
      </p:sp>
      <p:pic>
        <p:nvPicPr>
          <p:cNvPr id="7" name="图片 6"/>
          <p:cNvPicPr>
            <a:picLocks noChangeAspect="1"/>
          </p:cNvPicPr>
          <p:nvPr/>
        </p:nvPicPr>
        <p:blipFill>
          <a:blip r:embed="rId5"/>
          <a:stretch>
            <a:fillRect/>
          </a:stretch>
        </p:blipFill>
        <p:spPr>
          <a:xfrm>
            <a:off x="5889458" y="1242728"/>
            <a:ext cx="5891138" cy="4812632"/>
          </a:xfrm>
          <a:prstGeom prst="rect">
            <a:avLst/>
          </a:prstGeom>
        </p:spPr>
      </p:pic>
    </p:spTree>
    <p:custDataLst>
      <p:tags r:id="rId1"/>
    </p:custData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descr="麦当劳_画板 1 副本 3"/>
          <p:cNvPicPr>
            <a:picLocks noChangeAspect="1"/>
          </p:cNvPicPr>
          <p:nvPr/>
        </p:nvPicPr>
        <p:blipFill>
          <a:blip r:embed="rId4"/>
          <a:stretch>
            <a:fillRect/>
          </a:stretch>
        </p:blipFill>
        <p:spPr>
          <a:xfrm>
            <a:off x="0" y="0"/>
            <a:ext cx="12192635" cy="6858000"/>
          </a:xfrm>
          <a:prstGeom prst="rect">
            <a:avLst/>
          </a:prstGeom>
        </p:spPr>
      </p:pic>
      <p:sp>
        <p:nvSpPr>
          <p:cNvPr id="4" name="文本框 3"/>
          <p:cNvSpPr txBox="1"/>
          <p:nvPr/>
        </p:nvSpPr>
        <p:spPr>
          <a:xfrm>
            <a:off x="358140" y="802640"/>
            <a:ext cx="5531318" cy="461665"/>
          </a:xfrm>
          <a:prstGeom prst="rect">
            <a:avLst/>
          </a:prstGeom>
          <a:noFill/>
        </p:spPr>
        <p:txBody>
          <a:bodyPr wrap="square" rtlCol="0">
            <a:spAutoFit/>
          </a:bodyPr>
          <a:lstStyle/>
          <a:p>
            <a:r>
              <a:rPr lang="en-US" altLang="zh-CN" sz="2400" b="1" dirty="0">
                <a:solidFill>
                  <a:schemeClr val="bg1"/>
                </a:solidFill>
              </a:rPr>
              <a:t>Why is McDonald's successful?</a:t>
            </a:r>
          </a:p>
        </p:txBody>
      </p:sp>
      <p:sp>
        <p:nvSpPr>
          <p:cNvPr id="5" name="文本框 4"/>
          <p:cNvSpPr txBox="1"/>
          <p:nvPr/>
        </p:nvSpPr>
        <p:spPr>
          <a:xfrm>
            <a:off x="239031" y="1339255"/>
            <a:ext cx="5531318" cy="3785652"/>
          </a:xfrm>
          <a:prstGeom prst="rect">
            <a:avLst/>
          </a:prstGeom>
          <a:noFill/>
        </p:spPr>
        <p:txBody>
          <a:bodyPr wrap="square" rtlCol="0">
            <a:spAutoFit/>
          </a:bodyPr>
          <a:lstStyle/>
          <a:p>
            <a:pPr algn="just" latinLnBrk="1"/>
            <a:endParaRPr lang="en-US" altLang="zh-CN" sz="2400" b="1" dirty="0">
              <a:solidFill>
                <a:schemeClr val="bg1"/>
              </a:solidFill>
            </a:endParaRPr>
          </a:p>
          <a:p>
            <a:pPr algn="just" latinLnBrk="1"/>
            <a:r>
              <a:rPr lang="en-US" altLang="zh-CN" sz="2400" b="1">
                <a:solidFill>
                  <a:schemeClr val="bg1"/>
                </a:solidFill>
              </a:rPr>
              <a:t>strategy of sustainable </a:t>
            </a:r>
            <a:r>
              <a:rPr lang="en-US" altLang="zh-CN" sz="2400" b="1" dirty="0">
                <a:solidFill>
                  <a:schemeClr val="bg1"/>
                </a:solidFill>
              </a:rPr>
              <a:t>development</a:t>
            </a:r>
          </a:p>
          <a:p>
            <a:pPr algn="just" latinLnBrk="1"/>
            <a:endParaRPr lang="en-US" altLang="zh-CN" sz="2400" b="1" dirty="0">
              <a:solidFill>
                <a:schemeClr val="bg1"/>
              </a:solidFill>
            </a:endParaRPr>
          </a:p>
          <a:p>
            <a:pPr algn="just" latinLnBrk="1"/>
            <a:r>
              <a:rPr lang="en-US" altLang="zh-CN" sz="2400" b="1" dirty="0">
                <a:solidFill>
                  <a:schemeClr val="bg1"/>
                </a:solidFill>
              </a:rPr>
              <a:t>more than 1600 LEED certified green restaurants</a:t>
            </a:r>
          </a:p>
          <a:p>
            <a:pPr algn="just" latinLnBrk="1"/>
            <a:endParaRPr lang="en-US" altLang="zh-CN" sz="2400" b="1" dirty="0">
              <a:solidFill>
                <a:schemeClr val="bg1"/>
              </a:solidFill>
            </a:endParaRPr>
          </a:p>
          <a:p>
            <a:pPr algn="just" latinLnBrk="1"/>
            <a:r>
              <a:rPr lang="en-US" altLang="zh-CN" sz="2400" b="1" dirty="0">
                <a:solidFill>
                  <a:schemeClr val="bg1"/>
                </a:solidFill>
              </a:rPr>
              <a:t>the total number of LEED certification projects is the first in the world</a:t>
            </a:r>
          </a:p>
          <a:p>
            <a:pPr algn="just" latinLnBrk="1"/>
            <a:endParaRPr lang="en-US" altLang="zh-CN" sz="2400" b="1" dirty="0">
              <a:solidFill>
                <a:schemeClr val="bg1"/>
              </a:solidFill>
            </a:endParaRPr>
          </a:p>
          <a:p>
            <a:pPr algn="just" latinLnBrk="1"/>
            <a:r>
              <a:rPr lang="en-US" altLang="zh-CN" sz="2400" b="1" dirty="0">
                <a:solidFill>
                  <a:schemeClr val="bg1"/>
                </a:solidFill>
              </a:rPr>
              <a:t>……</a:t>
            </a:r>
          </a:p>
        </p:txBody>
      </p:sp>
      <p:pic>
        <p:nvPicPr>
          <p:cNvPr id="6" name="图片 5"/>
          <p:cNvPicPr>
            <a:picLocks noChangeAspect="1"/>
          </p:cNvPicPr>
          <p:nvPr/>
        </p:nvPicPr>
        <p:blipFill>
          <a:blip r:embed="rId5"/>
          <a:stretch>
            <a:fillRect/>
          </a:stretch>
        </p:blipFill>
        <p:spPr>
          <a:xfrm>
            <a:off x="5889458" y="1264305"/>
            <a:ext cx="5726881" cy="4552950"/>
          </a:xfrm>
          <a:prstGeom prst="rect">
            <a:avLst/>
          </a:prstGeom>
        </p:spPr>
      </p:pic>
    </p:spTree>
    <p:custDataLst>
      <p:tags r:id="rId1"/>
    </p:custData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descr="麦当劳_画板 1 副本 3"/>
          <p:cNvPicPr>
            <a:picLocks noChangeAspect="1"/>
          </p:cNvPicPr>
          <p:nvPr/>
        </p:nvPicPr>
        <p:blipFill>
          <a:blip r:embed="rId4"/>
          <a:stretch>
            <a:fillRect/>
          </a:stretch>
        </p:blipFill>
        <p:spPr>
          <a:xfrm>
            <a:off x="0" y="0"/>
            <a:ext cx="12192635" cy="6858000"/>
          </a:xfrm>
          <a:prstGeom prst="rect">
            <a:avLst/>
          </a:prstGeom>
        </p:spPr>
      </p:pic>
      <p:sp>
        <p:nvSpPr>
          <p:cNvPr id="4" name="文本框 3"/>
          <p:cNvSpPr txBox="1"/>
          <p:nvPr/>
        </p:nvSpPr>
        <p:spPr>
          <a:xfrm>
            <a:off x="358140" y="802640"/>
            <a:ext cx="5531318" cy="461665"/>
          </a:xfrm>
          <a:prstGeom prst="rect">
            <a:avLst/>
          </a:prstGeom>
          <a:noFill/>
        </p:spPr>
        <p:txBody>
          <a:bodyPr wrap="square" rtlCol="0">
            <a:spAutoFit/>
          </a:bodyPr>
          <a:lstStyle/>
          <a:p>
            <a:r>
              <a:rPr lang="en-US" altLang="zh-CN" sz="2400" b="1" dirty="0">
                <a:solidFill>
                  <a:schemeClr val="bg1"/>
                </a:solidFill>
              </a:rPr>
              <a:t>Why is McDonald's successful?</a:t>
            </a:r>
          </a:p>
        </p:txBody>
      </p:sp>
      <p:sp>
        <p:nvSpPr>
          <p:cNvPr id="7" name="文本框 6"/>
          <p:cNvSpPr txBox="1"/>
          <p:nvPr/>
        </p:nvSpPr>
        <p:spPr>
          <a:xfrm>
            <a:off x="358140" y="1720840"/>
            <a:ext cx="5296949" cy="3416320"/>
          </a:xfrm>
          <a:prstGeom prst="rect">
            <a:avLst/>
          </a:prstGeom>
          <a:noFill/>
        </p:spPr>
        <p:txBody>
          <a:bodyPr wrap="square" rtlCol="0">
            <a:spAutoFit/>
          </a:bodyPr>
          <a:lstStyle/>
          <a:p>
            <a:r>
              <a:rPr lang="en-US" altLang="zh-CN" sz="2400" b="1" dirty="0">
                <a:solidFill>
                  <a:schemeClr val="bg1"/>
                </a:solidFill>
              </a:rPr>
              <a:t>What marketing measures does McDonald's adopt?</a:t>
            </a:r>
          </a:p>
          <a:p>
            <a:endParaRPr lang="en-US" altLang="zh-CN" sz="2400" b="1" dirty="0">
              <a:solidFill>
                <a:schemeClr val="bg1"/>
              </a:solidFill>
            </a:endParaRPr>
          </a:p>
          <a:p>
            <a:r>
              <a:rPr lang="en-US" altLang="zh-CN" sz="2400" b="1" dirty="0">
                <a:solidFill>
                  <a:schemeClr val="bg1"/>
                </a:solidFill>
              </a:rPr>
              <a:t>What is the motivation and underlying logic behind McDonald's taking these measures? </a:t>
            </a:r>
          </a:p>
          <a:p>
            <a:endParaRPr lang="en-US" altLang="zh-CN" sz="2400" b="1" dirty="0">
              <a:solidFill>
                <a:schemeClr val="bg1"/>
              </a:solidFill>
            </a:endParaRPr>
          </a:p>
          <a:p>
            <a:r>
              <a:rPr lang="en-US" altLang="zh-CN" sz="2400" b="1" dirty="0">
                <a:solidFill>
                  <a:schemeClr val="bg1"/>
                </a:solidFill>
              </a:rPr>
              <a:t>What are the positive or negative effects of these measures?</a:t>
            </a:r>
            <a:endParaRPr lang="zh-CN" altLang="en-US" sz="2400" b="1" dirty="0">
              <a:solidFill>
                <a:schemeClr val="bg1"/>
              </a:solidFill>
            </a:endParaRPr>
          </a:p>
        </p:txBody>
      </p:sp>
      <p:pic>
        <p:nvPicPr>
          <p:cNvPr id="9" name="图片 8"/>
          <p:cNvPicPr>
            <a:picLocks noChangeAspect="1"/>
          </p:cNvPicPr>
          <p:nvPr/>
        </p:nvPicPr>
        <p:blipFill>
          <a:blip r:embed="rId5"/>
          <a:stretch>
            <a:fillRect/>
          </a:stretch>
        </p:blipFill>
        <p:spPr>
          <a:xfrm>
            <a:off x="5889458" y="1264305"/>
            <a:ext cx="5888239" cy="4724344"/>
          </a:xfrm>
          <a:prstGeom prst="rect">
            <a:avLst/>
          </a:prstGeom>
        </p:spPr>
      </p:pic>
    </p:spTree>
    <p:custDataLst>
      <p:tags r:id="rId1"/>
    </p:custData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descr="麦当劳_画板 1 副本 3"/>
          <p:cNvPicPr>
            <a:picLocks noChangeAspect="1"/>
          </p:cNvPicPr>
          <p:nvPr/>
        </p:nvPicPr>
        <p:blipFill>
          <a:blip r:embed="rId4"/>
          <a:stretch>
            <a:fillRect/>
          </a:stretch>
        </p:blipFill>
        <p:spPr>
          <a:xfrm>
            <a:off x="44450" y="0"/>
            <a:ext cx="12192635" cy="6858000"/>
          </a:xfrm>
          <a:prstGeom prst="rect">
            <a:avLst/>
          </a:prstGeom>
        </p:spPr>
      </p:pic>
      <p:sp>
        <p:nvSpPr>
          <p:cNvPr id="4" name="文本框 3"/>
          <p:cNvSpPr txBox="1"/>
          <p:nvPr/>
        </p:nvSpPr>
        <p:spPr>
          <a:xfrm>
            <a:off x="639429" y="887380"/>
            <a:ext cx="5531318" cy="461665"/>
          </a:xfrm>
          <a:prstGeom prst="rect">
            <a:avLst/>
          </a:prstGeom>
          <a:noFill/>
        </p:spPr>
        <p:txBody>
          <a:bodyPr wrap="square" rtlCol="0">
            <a:spAutoFit/>
          </a:bodyPr>
          <a:lstStyle/>
          <a:p>
            <a:r>
              <a:rPr lang="en-US" altLang="zh-CN" sz="2400" b="1">
                <a:highlight>
                  <a:srgbClr val="FFFF00"/>
                </a:highlight>
              </a:rPr>
              <a:t>References</a:t>
            </a:r>
            <a:endParaRPr lang="en-US" altLang="zh-CN" sz="2400" b="1" dirty="0">
              <a:highlight>
                <a:srgbClr val="FFFF00"/>
              </a:highlight>
            </a:endParaRPr>
          </a:p>
        </p:txBody>
      </p:sp>
      <p:sp>
        <p:nvSpPr>
          <p:cNvPr id="7" name="文本框 6"/>
          <p:cNvSpPr txBox="1"/>
          <p:nvPr/>
        </p:nvSpPr>
        <p:spPr>
          <a:xfrm>
            <a:off x="670092" y="1647954"/>
            <a:ext cx="11350458" cy="3293209"/>
          </a:xfrm>
          <a:prstGeom prst="rect">
            <a:avLst/>
          </a:prstGeom>
          <a:noFill/>
        </p:spPr>
        <p:txBody>
          <a:bodyPr wrap="square" rtlCol="0">
            <a:spAutoFit/>
          </a:bodyPr>
          <a:lstStyle/>
          <a:p>
            <a:pPr marL="457200" indent="-457200" latinLnBrk="1">
              <a:buFont typeface="+mj-lt"/>
              <a:buAutoNum type="arabicPeriod"/>
            </a:pPr>
            <a:r>
              <a:rPr lang="en-US" altLang="zh-CN" sz="2400">
                <a:solidFill>
                  <a:schemeClr val="bg1"/>
                </a:solidFill>
              </a:rPr>
              <a:t>MBA </a:t>
            </a:r>
            <a:r>
              <a:rPr lang="en-US" altLang="zh-CN" sz="2400" dirty="0">
                <a:solidFill>
                  <a:schemeClr val="bg1"/>
                </a:solidFill>
                <a:effectLst/>
              </a:rPr>
              <a:t>Think tank encyclopedia</a:t>
            </a:r>
            <a:r>
              <a:rPr lang="zh-CN" altLang="en-US" sz="2400" dirty="0">
                <a:solidFill>
                  <a:schemeClr val="bg1"/>
                </a:solidFill>
                <a:effectLst/>
              </a:rPr>
              <a:t>（</a:t>
            </a:r>
            <a:r>
              <a:rPr lang="en-US" altLang="zh-CN" sz="2400" dirty="0">
                <a:solidFill>
                  <a:schemeClr val="bg1"/>
                </a:solidFill>
                <a:effectLst/>
              </a:rPr>
              <a:t>2022</a:t>
            </a:r>
            <a:r>
              <a:rPr lang="zh-CN" altLang="en-US" sz="2400" dirty="0">
                <a:solidFill>
                  <a:schemeClr val="bg1"/>
                </a:solidFill>
                <a:effectLst/>
              </a:rPr>
              <a:t>）</a:t>
            </a:r>
            <a:r>
              <a:rPr lang="en-US" altLang="zh-CN" sz="2400" i="1">
                <a:solidFill>
                  <a:schemeClr val="bg1"/>
                </a:solidFill>
                <a:effectLst/>
              </a:rPr>
              <a:t>Brand value</a:t>
            </a:r>
            <a:r>
              <a:rPr lang="en-US" altLang="zh-CN" sz="2400" i="1">
                <a:solidFill>
                  <a:schemeClr val="bg1"/>
                </a:solidFill>
              </a:rPr>
              <a:t>.</a:t>
            </a:r>
            <a:r>
              <a:rPr lang="zh-CN" altLang="en-US" sz="2400" i="1">
                <a:solidFill>
                  <a:schemeClr val="bg1"/>
                </a:solidFill>
              </a:rPr>
              <a:t> </a:t>
            </a:r>
            <a:r>
              <a:rPr lang="en-US" altLang="zh-CN" sz="2400">
                <a:solidFill>
                  <a:schemeClr val="bg1"/>
                </a:solidFill>
              </a:rPr>
              <a:t>Available </a:t>
            </a:r>
            <a:r>
              <a:rPr lang="en-US" altLang="zh-CN" sz="2400" dirty="0">
                <a:solidFill>
                  <a:schemeClr val="bg1"/>
                </a:solidFill>
              </a:rPr>
              <a:t>at: https://wiki.mbalib.com/wiki/Brand</a:t>
            </a:r>
            <a:r>
              <a:rPr lang="en-US" altLang="zh-CN" sz="2400">
                <a:solidFill>
                  <a:schemeClr val="bg1"/>
                </a:solidFill>
              </a:rPr>
              <a:t>_value(Accessed: 15 November 2022)</a:t>
            </a:r>
            <a:endParaRPr lang="en-US" altLang="zh-CN" sz="2400" dirty="0">
              <a:solidFill>
                <a:schemeClr val="bg1"/>
              </a:solidFill>
            </a:endParaRPr>
          </a:p>
          <a:p>
            <a:pPr marL="457200" indent="-457200" latinLnBrk="1">
              <a:buFont typeface="+mj-lt"/>
              <a:buAutoNum type="arabicPeriod"/>
            </a:pPr>
            <a:endParaRPr lang="en-US" altLang="zh-CN" sz="2400" dirty="0">
              <a:solidFill>
                <a:schemeClr val="bg1"/>
              </a:solidFill>
            </a:endParaRPr>
          </a:p>
          <a:p>
            <a:pPr marL="457200" indent="-457200" latinLnBrk="1">
              <a:buFont typeface="+mj-lt"/>
              <a:buAutoNum type="arabicPeriod"/>
            </a:pPr>
            <a:r>
              <a:rPr lang="en-US" altLang="zh-CN" sz="2400">
                <a:solidFill>
                  <a:schemeClr val="bg1"/>
                </a:solidFill>
              </a:rPr>
              <a:t>KANTAR</a:t>
            </a:r>
            <a:r>
              <a:rPr lang="en-US" altLang="zh-CN" sz="2400" dirty="0">
                <a:solidFill>
                  <a:schemeClr val="bg1"/>
                </a:solidFill>
              </a:rPr>
              <a:t>(2022)</a:t>
            </a:r>
            <a:r>
              <a:rPr lang="en-US" altLang="zh-CN" sz="2400" i="1" dirty="0">
                <a:solidFill>
                  <a:schemeClr val="bg1"/>
                </a:solidFill>
              </a:rPr>
              <a:t>Kantar </a:t>
            </a:r>
            <a:r>
              <a:rPr lang="en-US" altLang="zh-CN" sz="2400" i="1" dirty="0" err="1">
                <a:solidFill>
                  <a:schemeClr val="bg1"/>
                </a:solidFill>
              </a:rPr>
              <a:t>BrandZ</a:t>
            </a:r>
            <a:r>
              <a:rPr lang="en-US" altLang="zh-CN" sz="2400" i="1" dirty="0">
                <a:solidFill>
                  <a:schemeClr val="bg1"/>
                </a:solidFill>
              </a:rPr>
              <a:t> Global 2022</a:t>
            </a:r>
            <a:r>
              <a:rPr lang="en-US" altLang="zh-CN" sz="2400" i="1">
                <a:solidFill>
                  <a:schemeClr val="bg1"/>
                </a:solidFill>
              </a:rPr>
              <a:t>_Infographic. </a:t>
            </a:r>
            <a:r>
              <a:rPr lang="en-US" altLang="zh-CN" sz="2400">
                <a:solidFill>
                  <a:schemeClr val="bg1"/>
                </a:solidFill>
              </a:rPr>
              <a:t>Available </a:t>
            </a:r>
            <a:r>
              <a:rPr lang="en-US" altLang="zh-CN" sz="2400" dirty="0">
                <a:solidFill>
                  <a:schemeClr val="bg1"/>
                </a:solidFill>
              </a:rPr>
              <a:t>at: https://www.kantar.com/campaigns/brandz</a:t>
            </a:r>
            <a:r>
              <a:rPr lang="en-US" altLang="zh-CN" sz="2400">
                <a:solidFill>
                  <a:schemeClr val="bg1"/>
                </a:solidFill>
              </a:rPr>
              <a:t>/global(</a:t>
            </a:r>
            <a:r>
              <a:rPr lang="en-US" altLang="zh-CN" sz="2400" dirty="0">
                <a:solidFill>
                  <a:schemeClr val="bg1"/>
                </a:solidFill>
              </a:rPr>
              <a:t>Accessed: 15 November 2022)</a:t>
            </a:r>
          </a:p>
          <a:p>
            <a:pPr marL="457200" indent="-457200" latinLnBrk="1">
              <a:buFont typeface="+mj-lt"/>
              <a:buAutoNum type="arabicPeriod"/>
            </a:pPr>
            <a:endParaRPr lang="en-US" altLang="zh-CN" sz="2400" dirty="0">
              <a:solidFill>
                <a:schemeClr val="bg1"/>
              </a:solidFill>
            </a:endParaRPr>
          </a:p>
          <a:p>
            <a:pPr marL="457200" indent="-457200" latinLnBrk="1">
              <a:buFont typeface="+mj-lt"/>
              <a:buAutoNum type="arabicPeriod"/>
            </a:pPr>
            <a:r>
              <a:rPr lang="en-US" altLang="zh-CN" sz="2400">
                <a:solidFill>
                  <a:schemeClr val="bg1"/>
                </a:solidFill>
              </a:rPr>
              <a:t>McDonald’s </a:t>
            </a:r>
            <a:r>
              <a:rPr lang="en-US" altLang="zh-CN" sz="2400" dirty="0">
                <a:solidFill>
                  <a:schemeClr val="bg1"/>
                </a:solidFill>
              </a:rPr>
              <a:t>home page(2022)</a:t>
            </a:r>
            <a:r>
              <a:rPr lang="en-US" altLang="zh-CN" sz="2400" i="1">
                <a:solidFill>
                  <a:schemeClr val="bg1"/>
                </a:solidFill>
              </a:rPr>
              <a:t>About us. </a:t>
            </a:r>
            <a:r>
              <a:rPr lang="en-US" altLang="zh-CN" sz="2400">
                <a:solidFill>
                  <a:schemeClr val="bg1"/>
                </a:solidFill>
              </a:rPr>
              <a:t>Available </a:t>
            </a:r>
            <a:r>
              <a:rPr lang="en-US" altLang="zh-CN" sz="2400" dirty="0">
                <a:solidFill>
                  <a:schemeClr val="bg1"/>
                </a:solidFill>
              </a:rPr>
              <a:t>at: https://www.mcdonalds.com/us/en-us/about-us</a:t>
            </a:r>
            <a:r>
              <a:rPr lang="en-US" altLang="zh-CN" sz="2400">
                <a:solidFill>
                  <a:schemeClr val="bg1"/>
                </a:solidFill>
              </a:rPr>
              <a:t>.html(</a:t>
            </a:r>
            <a:r>
              <a:rPr lang="en-US" altLang="zh-CN" sz="2400" dirty="0">
                <a:solidFill>
                  <a:schemeClr val="bg1"/>
                </a:solidFill>
              </a:rPr>
              <a:t>Accessed: 15 November 2022)</a:t>
            </a:r>
          </a:p>
          <a:p>
            <a:pPr latinLnBrk="1"/>
            <a:endParaRPr lang="zh-CN" altLang="en-US" sz="1600" dirty="0">
              <a:solidFill>
                <a:schemeClr val="bg1"/>
              </a:solidFill>
            </a:endParaRPr>
          </a:p>
        </p:txBody>
      </p:sp>
    </p:spTree>
    <p:custDataLst>
      <p:tags r:id="rId1"/>
    </p:custData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descr="麦当劳_画板 1 副本 4"/>
          <p:cNvPicPr>
            <a:picLocks noChangeAspect="1"/>
          </p:cNvPicPr>
          <p:nvPr/>
        </p:nvPicPr>
        <p:blipFill>
          <a:blip r:embed="rId3"/>
          <a:stretch>
            <a:fillRect/>
          </a:stretch>
        </p:blipFill>
        <p:spPr>
          <a:xfrm>
            <a:off x="0" y="0"/>
            <a:ext cx="12192635" cy="6998970"/>
          </a:xfrm>
          <a:prstGeom prst="rect">
            <a:avLst/>
          </a:prstGeom>
        </p:spPr>
      </p:pic>
      <p:sp>
        <p:nvSpPr>
          <p:cNvPr id="5" name="文本框 4"/>
          <p:cNvSpPr txBox="1"/>
          <p:nvPr/>
        </p:nvSpPr>
        <p:spPr>
          <a:xfrm>
            <a:off x="358140" y="802640"/>
            <a:ext cx="4226560" cy="583565"/>
          </a:xfrm>
          <a:prstGeom prst="rect">
            <a:avLst/>
          </a:prstGeom>
          <a:noFill/>
        </p:spPr>
        <p:txBody>
          <a:bodyPr wrap="square" rtlCol="0">
            <a:spAutoFit/>
          </a:bodyPr>
          <a:lstStyle/>
          <a:p>
            <a:r>
              <a:rPr lang="zh-CN" altLang="en-US" sz="3200" b="1">
                <a:gradFill>
                  <a:gsLst>
                    <a:gs pos="0">
                      <a:srgbClr val="012D86"/>
                    </a:gs>
                    <a:gs pos="100000">
                      <a:srgbClr val="0E2557"/>
                    </a:gs>
                  </a:gsLst>
                  <a:lin scaled="0"/>
                </a:gradFill>
                <a:highlight>
                  <a:srgbClr val="FFFF00"/>
                </a:highlight>
              </a:rPr>
              <a:t>Political factors</a:t>
            </a:r>
          </a:p>
        </p:txBody>
      </p:sp>
      <p:sp>
        <p:nvSpPr>
          <p:cNvPr id="6" name="文本框 5"/>
          <p:cNvSpPr txBox="1"/>
          <p:nvPr/>
        </p:nvSpPr>
        <p:spPr>
          <a:xfrm>
            <a:off x="243205" y="1583055"/>
            <a:ext cx="6019800" cy="4883150"/>
          </a:xfrm>
          <a:prstGeom prst="rect">
            <a:avLst/>
          </a:prstGeom>
          <a:noFill/>
        </p:spPr>
        <p:txBody>
          <a:bodyPr wrap="square" rtlCol="0">
            <a:noAutofit/>
          </a:bodyPr>
          <a:lstStyle/>
          <a:p>
            <a:pPr algn="l">
              <a:lnSpc>
                <a:spcPts val="4060"/>
              </a:lnSpc>
              <a:buClrTx/>
              <a:buSzTx/>
              <a:buFontTx/>
            </a:pPr>
            <a:r>
              <a:rPr lang="en-US" altLang="zh-CN" sz="2000" b="1">
                <a:solidFill>
                  <a:schemeClr val="bg1"/>
                </a:solidFill>
              </a:rPr>
              <a:t> </a:t>
            </a:r>
            <a:r>
              <a:rPr sz="2400" b="1">
                <a:solidFill>
                  <a:schemeClr val="bg1"/>
                </a:solidFill>
              </a:rPr>
              <a:t>In order to establish a good brand image in various countries, McDonald's has established good public relations with governments, which can not only obtain some local preferential policies, but also have a stable and good business environment. For example, McDonald's has cooperated with the Chinese government's "Hope Project".</a:t>
            </a:r>
          </a:p>
        </p:txBody>
      </p:sp>
      <p:pic>
        <p:nvPicPr>
          <p:cNvPr id="3" name="图片 2" descr="2009070916403823"/>
          <p:cNvPicPr>
            <a:picLocks noChangeAspect="1"/>
          </p:cNvPicPr>
          <p:nvPr/>
        </p:nvPicPr>
        <p:blipFill>
          <a:blip r:embed="rId4"/>
          <a:stretch>
            <a:fillRect/>
          </a:stretch>
        </p:blipFill>
        <p:spPr>
          <a:xfrm>
            <a:off x="6263005" y="1056640"/>
            <a:ext cx="5518150" cy="4138930"/>
          </a:xfrm>
          <a:prstGeom prst="rect">
            <a:avLst/>
          </a:prstGeom>
        </p:spPr>
      </p:pic>
      <p:sp>
        <p:nvSpPr>
          <p:cNvPr id="4" name="文本框 3"/>
          <p:cNvSpPr txBox="1"/>
          <p:nvPr/>
        </p:nvSpPr>
        <p:spPr>
          <a:xfrm>
            <a:off x="6174740" y="5209540"/>
            <a:ext cx="5093335" cy="1224915"/>
          </a:xfrm>
          <a:prstGeom prst="rect">
            <a:avLst/>
          </a:prstGeom>
          <a:noFill/>
        </p:spPr>
        <p:txBody>
          <a:bodyPr wrap="square" rtlCol="0">
            <a:noAutofit/>
          </a:bodyPr>
          <a:lstStyle/>
          <a:p>
            <a:r>
              <a:rPr sz="2000" b="1">
                <a:solidFill>
                  <a:srgbClr val="FFFF00"/>
                </a:solidFill>
                <a:sym typeface="+mn-ea"/>
              </a:rPr>
              <a:t>Poor students from Huaiji County, China participated in the Second Hope Project Meeting of I Love Guangdong</a:t>
            </a:r>
            <a:r>
              <a:rPr lang="en-US" sz="2000" b="1">
                <a:solidFill>
                  <a:srgbClr val="FFFF00"/>
                </a:solidFill>
                <a:sym typeface="+mn-ea"/>
              </a:rPr>
              <a:t>.</a:t>
            </a:r>
          </a:p>
        </p:txBody>
      </p:sp>
    </p:spTree>
    <p:custDataLst>
      <p:tags r:id="rId1"/>
    </p:custData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descr="麦当劳_画板 1 副本 4"/>
          <p:cNvPicPr>
            <a:picLocks noChangeAspect="1"/>
          </p:cNvPicPr>
          <p:nvPr/>
        </p:nvPicPr>
        <p:blipFill>
          <a:blip r:embed="rId3"/>
          <a:stretch>
            <a:fillRect/>
          </a:stretch>
        </p:blipFill>
        <p:spPr>
          <a:xfrm>
            <a:off x="0" y="0"/>
            <a:ext cx="12192635" cy="6998970"/>
          </a:xfrm>
          <a:prstGeom prst="rect">
            <a:avLst/>
          </a:prstGeom>
        </p:spPr>
      </p:pic>
      <p:sp>
        <p:nvSpPr>
          <p:cNvPr id="5" name="文本框 4"/>
          <p:cNvSpPr txBox="1"/>
          <p:nvPr/>
        </p:nvSpPr>
        <p:spPr>
          <a:xfrm>
            <a:off x="358140" y="802640"/>
            <a:ext cx="4226560" cy="583565"/>
          </a:xfrm>
          <a:prstGeom prst="rect">
            <a:avLst/>
          </a:prstGeom>
          <a:noFill/>
        </p:spPr>
        <p:txBody>
          <a:bodyPr wrap="square" rtlCol="0">
            <a:spAutoFit/>
          </a:bodyPr>
          <a:lstStyle/>
          <a:p>
            <a:r>
              <a:rPr lang="zh-CN" altLang="en-US" sz="3200" b="1">
                <a:gradFill>
                  <a:gsLst>
                    <a:gs pos="0">
                      <a:srgbClr val="012D86"/>
                    </a:gs>
                    <a:gs pos="100000">
                      <a:srgbClr val="0E2557"/>
                    </a:gs>
                  </a:gsLst>
                  <a:lin scaled="0"/>
                </a:gradFill>
                <a:highlight>
                  <a:srgbClr val="FFFF00"/>
                </a:highlight>
                <a:sym typeface="+mn-ea"/>
              </a:rPr>
              <a:t>Economic factors</a:t>
            </a:r>
            <a:endParaRPr lang="zh-CN" altLang="en-US" sz="3200" b="1">
              <a:gradFill>
                <a:gsLst>
                  <a:gs pos="0">
                    <a:srgbClr val="012D86"/>
                  </a:gs>
                  <a:gs pos="100000">
                    <a:srgbClr val="0E2557"/>
                  </a:gs>
                </a:gsLst>
                <a:lin scaled="0"/>
              </a:gradFill>
              <a:highlight>
                <a:srgbClr val="FFFF00"/>
              </a:highlight>
            </a:endParaRPr>
          </a:p>
        </p:txBody>
      </p:sp>
      <p:sp>
        <p:nvSpPr>
          <p:cNvPr id="3" name="文本框 2"/>
          <p:cNvSpPr txBox="1"/>
          <p:nvPr/>
        </p:nvSpPr>
        <p:spPr>
          <a:xfrm>
            <a:off x="370205" y="1916430"/>
            <a:ext cx="6019800" cy="3778885"/>
          </a:xfrm>
          <a:prstGeom prst="rect">
            <a:avLst/>
          </a:prstGeom>
          <a:noFill/>
        </p:spPr>
        <p:txBody>
          <a:bodyPr wrap="square" rtlCol="0">
            <a:noAutofit/>
          </a:bodyPr>
          <a:lstStyle/>
          <a:p>
            <a:pPr fontAlgn="auto">
              <a:lnSpc>
                <a:spcPts val="4060"/>
              </a:lnSpc>
            </a:pPr>
            <a:r>
              <a:rPr sz="2800" b="1">
                <a:solidFill>
                  <a:schemeClr val="bg1"/>
                </a:solidFill>
              </a:rPr>
              <a:t>McDonald's will often adopt the marketing mode of price promotion in the face of people with different incomes</a:t>
            </a:r>
            <a:r>
              <a:rPr lang="en-US" sz="2800" b="1">
                <a:solidFill>
                  <a:schemeClr val="bg1"/>
                </a:solidFill>
              </a:rPr>
              <a:t> to enhance brand affinity, increase market share and enhance brand value.</a:t>
            </a:r>
          </a:p>
        </p:txBody>
      </p:sp>
      <p:pic>
        <p:nvPicPr>
          <p:cNvPr id="4" name="图片 3" descr="OIP-C"/>
          <p:cNvPicPr>
            <a:picLocks noChangeAspect="1"/>
          </p:cNvPicPr>
          <p:nvPr/>
        </p:nvPicPr>
        <p:blipFill>
          <a:blip r:embed="rId4"/>
          <a:stretch>
            <a:fillRect/>
          </a:stretch>
        </p:blipFill>
        <p:spPr>
          <a:xfrm>
            <a:off x="6755130" y="1270635"/>
            <a:ext cx="4514850" cy="5153025"/>
          </a:xfrm>
          <a:prstGeom prst="rect">
            <a:avLst/>
          </a:prstGeom>
        </p:spPr>
      </p:pic>
    </p:spTree>
    <p:custDataLst>
      <p:tags r:id="rId1"/>
    </p:custData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descr="麦当劳_画板 1 副本 4"/>
          <p:cNvPicPr>
            <a:picLocks noChangeAspect="1"/>
          </p:cNvPicPr>
          <p:nvPr/>
        </p:nvPicPr>
        <p:blipFill>
          <a:blip r:embed="rId3"/>
          <a:stretch>
            <a:fillRect/>
          </a:stretch>
        </p:blipFill>
        <p:spPr>
          <a:xfrm>
            <a:off x="0" y="0"/>
            <a:ext cx="12192635" cy="6998970"/>
          </a:xfrm>
          <a:prstGeom prst="rect">
            <a:avLst/>
          </a:prstGeom>
        </p:spPr>
      </p:pic>
      <p:sp>
        <p:nvSpPr>
          <p:cNvPr id="5" name="文本框 4"/>
          <p:cNvSpPr txBox="1"/>
          <p:nvPr/>
        </p:nvSpPr>
        <p:spPr>
          <a:xfrm>
            <a:off x="358140" y="802640"/>
            <a:ext cx="4226560" cy="583565"/>
          </a:xfrm>
          <a:prstGeom prst="rect">
            <a:avLst/>
          </a:prstGeom>
          <a:noFill/>
        </p:spPr>
        <p:txBody>
          <a:bodyPr wrap="square" rtlCol="0">
            <a:spAutoFit/>
          </a:bodyPr>
          <a:lstStyle/>
          <a:p>
            <a:r>
              <a:rPr lang="zh-CN" altLang="en-US" sz="3200" b="1">
                <a:gradFill>
                  <a:gsLst>
                    <a:gs pos="0">
                      <a:srgbClr val="012D86"/>
                    </a:gs>
                    <a:gs pos="100000">
                      <a:srgbClr val="0E2557"/>
                    </a:gs>
                  </a:gsLst>
                  <a:lin scaled="0"/>
                </a:gradFill>
                <a:highlight>
                  <a:srgbClr val="FFFF00"/>
                </a:highlight>
                <a:sym typeface="+mn-ea"/>
              </a:rPr>
              <a:t>Social factors</a:t>
            </a:r>
            <a:endParaRPr lang="zh-CN" altLang="en-US" sz="3200" b="1">
              <a:gradFill>
                <a:gsLst>
                  <a:gs pos="0">
                    <a:srgbClr val="012D86"/>
                  </a:gs>
                  <a:gs pos="100000">
                    <a:srgbClr val="0E2557"/>
                  </a:gs>
                </a:gsLst>
                <a:lin scaled="0"/>
              </a:gradFill>
              <a:highlight>
                <a:srgbClr val="FFFF00"/>
              </a:highlight>
            </a:endParaRPr>
          </a:p>
        </p:txBody>
      </p:sp>
      <p:sp>
        <p:nvSpPr>
          <p:cNvPr id="6" name="文本框 5"/>
          <p:cNvSpPr txBox="1"/>
          <p:nvPr/>
        </p:nvSpPr>
        <p:spPr>
          <a:xfrm>
            <a:off x="411480" y="1330325"/>
            <a:ext cx="4877435" cy="5031105"/>
          </a:xfrm>
          <a:prstGeom prst="rect">
            <a:avLst/>
          </a:prstGeom>
          <a:noFill/>
        </p:spPr>
        <p:txBody>
          <a:bodyPr wrap="square" rtlCol="0">
            <a:noAutofit/>
          </a:bodyPr>
          <a:lstStyle/>
          <a:p>
            <a:r>
              <a:rPr lang="en-US" altLang="zh-CN" sz="2000" b="1">
                <a:solidFill>
                  <a:schemeClr val="bg1"/>
                </a:solidFill>
              </a:rPr>
              <a:t>    </a:t>
            </a:r>
          </a:p>
          <a:p>
            <a:pPr algn="l">
              <a:lnSpc>
                <a:spcPts val="4060"/>
              </a:lnSpc>
              <a:buClrTx/>
              <a:buSzTx/>
              <a:buFontTx/>
            </a:pPr>
            <a:r>
              <a:rPr sz="2400" b="1">
                <a:solidFill>
                  <a:schemeClr val="bg1"/>
                </a:solidFill>
                <a:sym typeface="+mn-ea"/>
              </a:rPr>
              <a:t>McDonald's actively assumes corporate social responsibility, provides donations and material support for disaster areas through the establishment of public welfare funds.It will help improve the brand building of McDonald's and achieve sales growth.</a:t>
            </a:r>
          </a:p>
        </p:txBody>
      </p:sp>
      <p:pic>
        <p:nvPicPr>
          <p:cNvPr id="3" name="图片 2" descr="pjimage-2020-06-26T092021.285"/>
          <p:cNvPicPr>
            <a:picLocks noChangeAspect="1"/>
          </p:cNvPicPr>
          <p:nvPr/>
        </p:nvPicPr>
        <p:blipFill>
          <a:blip r:embed="rId4"/>
          <a:stretch>
            <a:fillRect/>
          </a:stretch>
        </p:blipFill>
        <p:spPr>
          <a:xfrm>
            <a:off x="5704840" y="1513205"/>
            <a:ext cx="5715000" cy="4187825"/>
          </a:xfrm>
          <a:prstGeom prst="rect">
            <a:avLst/>
          </a:prstGeom>
        </p:spPr>
      </p:pic>
    </p:spTree>
    <p:custDataLst>
      <p:tags r:id="rId1"/>
    </p:custData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descr="麦当劳_画板 1 副本 4"/>
          <p:cNvPicPr>
            <a:picLocks noChangeAspect="1"/>
          </p:cNvPicPr>
          <p:nvPr/>
        </p:nvPicPr>
        <p:blipFill>
          <a:blip r:embed="rId3"/>
          <a:stretch>
            <a:fillRect/>
          </a:stretch>
        </p:blipFill>
        <p:spPr>
          <a:xfrm>
            <a:off x="0" y="0"/>
            <a:ext cx="12192635" cy="6998970"/>
          </a:xfrm>
          <a:prstGeom prst="rect">
            <a:avLst/>
          </a:prstGeom>
        </p:spPr>
      </p:pic>
      <p:sp>
        <p:nvSpPr>
          <p:cNvPr id="5" name="文本框 4"/>
          <p:cNvSpPr txBox="1"/>
          <p:nvPr/>
        </p:nvSpPr>
        <p:spPr>
          <a:xfrm>
            <a:off x="358140" y="802640"/>
            <a:ext cx="4226560" cy="583565"/>
          </a:xfrm>
          <a:prstGeom prst="rect">
            <a:avLst/>
          </a:prstGeom>
          <a:noFill/>
        </p:spPr>
        <p:txBody>
          <a:bodyPr wrap="square" rtlCol="0">
            <a:spAutoFit/>
          </a:bodyPr>
          <a:lstStyle/>
          <a:p>
            <a:r>
              <a:rPr lang="zh-CN" altLang="en-US" sz="3200" b="1">
                <a:gradFill>
                  <a:gsLst>
                    <a:gs pos="0">
                      <a:srgbClr val="012D86"/>
                    </a:gs>
                    <a:gs pos="100000">
                      <a:srgbClr val="0E2557"/>
                    </a:gs>
                  </a:gsLst>
                  <a:lin scaled="0"/>
                </a:gradFill>
                <a:highlight>
                  <a:srgbClr val="FFFF00"/>
                </a:highlight>
                <a:sym typeface="+mn-ea"/>
              </a:rPr>
              <a:t>Social factors</a:t>
            </a:r>
            <a:endParaRPr lang="zh-CN" altLang="en-US" sz="3200" b="1">
              <a:gradFill>
                <a:gsLst>
                  <a:gs pos="0">
                    <a:srgbClr val="012D86"/>
                  </a:gs>
                  <a:gs pos="100000">
                    <a:srgbClr val="0E2557"/>
                  </a:gs>
                </a:gsLst>
                <a:lin scaled="0"/>
              </a:gradFill>
              <a:highlight>
                <a:srgbClr val="FFFF00"/>
              </a:highlight>
            </a:endParaRPr>
          </a:p>
        </p:txBody>
      </p:sp>
      <p:sp>
        <p:nvSpPr>
          <p:cNvPr id="6" name="文本框 5"/>
          <p:cNvSpPr txBox="1"/>
          <p:nvPr/>
        </p:nvSpPr>
        <p:spPr>
          <a:xfrm>
            <a:off x="586105" y="1235075"/>
            <a:ext cx="4877435" cy="4948555"/>
          </a:xfrm>
          <a:prstGeom prst="rect">
            <a:avLst/>
          </a:prstGeom>
          <a:noFill/>
        </p:spPr>
        <p:txBody>
          <a:bodyPr wrap="square" rtlCol="0">
            <a:noAutofit/>
          </a:bodyPr>
          <a:lstStyle/>
          <a:p>
            <a:r>
              <a:rPr lang="en-US" altLang="zh-CN" sz="2000" b="1">
                <a:solidFill>
                  <a:schemeClr val="bg1"/>
                </a:solidFill>
              </a:rPr>
              <a:t>      </a:t>
            </a:r>
          </a:p>
          <a:p>
            <a:endParaRPr lang="en-US" altLang="zh-CN" sz="2000" b="1">
              <a:solidFill>
                <a:schemeClr val="bg1"/>
              </a:solidFill>
            </a:endParaRPr>
          </a:p>
          <a:p>
            <a:pPr algn="l">
              <a:lnSpc>
                <a:spcPts val="4060"/>
              </a:lnSpc>
              <a:buClrTx/>
              <a:buSzTx/>
              <a:buFontTx/>
            </a:pPr>
            <a:r>
              <a:rPr sz="2400" b="1">
                <a:solidFill>
                  <a:schemeClr val="bg1"/>
                </a:solidFill>
                <a:sym typeface="+mn-ea"/>
              </a:rPr>
              <a:t>McDonald's also promotes honest operation to create a positive social image. It gives customers a potential impression of nutrition and health, which can increase customer trust and enhance customer stickiness.</a:t>
            </a:r>
          </a:p>
        </p:txBody>
      </p:sp>
      <p:pic>
        <p:nvPicPr>
          <p:cNvPr id="4" name="图片 3" descr="OIP-C (1)"/>
          <p:cNvPicPr>
            <a:picLocks noChangeAspect="1"/>
          </p:cNvPicPr>
          <p:nvPr/>
        </p:nvPicPr>
        <p:blipFill>
          <a:blip r:embed="rId4"/>
          <a:stretch>
            <a:fillRect/>
          </a:stretch>
        </p:blipFill>
        <p:spPr>
          <a:xfrm>
            <a:off x="6505575" y="840105"/>
            <a:ext cx="4593590" cy="2745740"/>
          </a:xfrm>
          <a:prstGeom prst="rect">
            <a:avLst/>
          </a:prstGeom>
        </p:spPr>
      </p:pic>
      <p:pic>
        <p:nvPicPr>
          <p:cNvPr id="7" name="图片 6" descr="McDonalds-Organizational-Culture"/>
          <p:cNvPicPr>
            <a:picLocks noChangeAspect="1"/>
          </p:cNvPicPr>
          <p:nvPr/>
        </p:nvPicPr>
        <p:blipFill>
          <a:blip r:embed="rId5"/>
          <a:stretch>
            <a:fillRect/>
          </a:stretch>
        </p:blipFill>
        <p:spPr>
          <a:xfrm>
            <a:off x="6504940" y="3585845"/>
            <a:ext cx="4593590" cy="2996565"/>
          </a:xfrm>
          <a:prstGeom prst="rect">
            <a:avLst/>
          </a:prstGeom>
        </p:spPr>
      </p:pic>
    </p:spTree>
    <p:custDataLst>
      <p:tags r:id="rId1"/>
    </p:custData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endParaRPr lang="zh-CN" altLang="en-US"/>
          </a:p>
        </p:txBody>
      </p:sp>
      <p:sp>
        <p:nvSpPr>
          <p:cNvPr id="3" name="内容占位符 2"/>
          <p:cNvSpPr>
            <a:spLocks noGrp="1"/>
          </p:cNvSpPr>
          <p:nvPr>
            <p:ph idx="1"/>
          </p:nvPr>
        </p:nvSpPr>
        <p:spPr/>
        <p:txBody>
          <a:bodyPr/>
          <a:lstStyle/>
          <a:p>
            <a:endParaRPr lang="zh-CN" altLang="en-US"/>
          </a:p>
        </p:txBody>
      </p:sp>
      <p:pic>
        <p:nvPicPr>
          <p:cNvPr id="4" name="图片 3" descr="麦当劳_画板 1 副本 4"/>
          <p:cNvPicPr>
            <a:picLocks noChangeAspect="1"/>
          </p:cNvPicPr>
          <p:nvPr/>
        </p:nvPicPr>
        <p:blipFill>
          <a:blip r:embed="rId3"/>
          <a:stretch>
            <a:fillRect/>
          </a:stretch>
        </p:blipFill>
        <p:spPr>
          <a:xfrm>
            <a:off x="0" y="0"/>
            <a:ext cx="12192635" cy="6998970"/>
          </a:xfrm>
          <a:prstGeom prst="rect">
            <a:avLst/>
          </a:prstGeom>
        </p:spPr>
      </p:pic>
      <p:sp>
        <p:nvSpPr>
          <p:cNvPr id="5" name="矩形 4"/>
          <p:cNvSpPr/>
          <p:nvPr/>
        </p:nvSpPr>
        <p:spPr>
          <a:xfrm>
            <a:off x="998505" y="1148570"/>
            <a:ext cx="10159010" cy="5421741"/>
          </a:xfrm>
          <a:prstGeom prst="rect">
            <a:avLst/>
          </a:prstGeom>
        </p:spPr>
        <p:txBody>
          <a:bodyPr wrap="square">
            <a:spAutoFit/>
          </a:bodyPr>
          <a:lstStyle/>
          <a:p>
            <a:pPr>
              <a:spcAft>
                <a:spcPts val="0"/>
              </a:spcAft>
            </a:pPr>
            <a:r>
              <a:rPr lang="en-US" altLang="zh-CN" sz="3200" b="1" dirty="0">
                <a:gradFill>
                  <a:gsLst>
                    <a:gs pos="0">
                      <a:srgbClr val="012D86"/>
                    </a:gs>
                    <a:gs pos="100000">
                      <a:srgbClr val="0E2557"/>
                    </a:gs>
                  </a:gsLst>
                  <a:lin scaled="0"/>
                </a:gradFill>
                <a:highlight>
                  <a:srgbClr val="FFFF00"/>
                </a:highlight>
              </a:rPr>
              <a:t>References</a:t>
            </a:r>
            <a:endParaRPr lang="zh-CN" altLang="zh-CN" sz="3200" b="1" dirty="0">
              <a:gradFill>
                <a:gsLst>
                  <a:gs pos="0">
                    <a:srgbClr val="012D86"/>
                  </a:gs>
                  <a:gs pos="100000">
                    <a:srgbClr val="0E2557"/>
                  </a:gs>
                </a:gsLst>
                <a:lin scaled="0"/>
              </a:gradFill>
              <a:highlight>
                <a:srgbClr val="FFFF00"/>
              </a:highlight>
            </a:endParaRPr>
          </a:p>
          <a:p>
            <a:pPr algn="just" latinLnBrk="1">
              <a:spcAft>
                <a:spcPts val="0"/>
              </a:spcAft>
            </a:pPr>
            <a:r>
              <a:rPr lang="en-US" altLang="zh-CN" sz="2400" dirty="0">
                <a:solidFill>
                  <a:schemeClr val="bg1"/>
                </a:solidFill>
              </a:rPr>
              <a:t> </a:t>
            </a:r>
            <a:endParaRPr lang="zh-CN" altLang="zh-CN" sz="2400" dirty="0">
              <a:solidFill>
                <a:schemeClr val="bg1"/>
              </a:solidFill>
            </a:endParaRPr>
          </a:p>
          <a:p>
            <a:pPr marL="457200" indent="-457200" latinLnBrk="1">
              <a:lnSpc>
                <a:spcPct val="115000"/>
              </a:lnSpc>
              <a:spcAft>
                <a:spcPts val="1000"/>
              </a:spcAft>
              <a:buFont typeface="+mj-lt"/>
              <a:buAutoNum type="arabicPeriod"/>
            </a:pPr>
            <a:r>
              <a:rPr lang="en-GB" altLang="zh-CN" sz="2400">
                <a:solidFill>
                  <a:schemeClr val="bg1"/>
                </a:solidFill>
                <a:effectLst/>
                <a:latin typeface="+mj-lt"/>
                <a:ea typeface="Calibri" panose="020F0502020204030204" pitchFamily="34" charset="0"/>
                <a:cs typeface="Times New Roman" panose="02020603050405020304" pitchFamily="18" charset="0"/>
              </a:rPr>
              <a:t>McDonalds.(2022) </a:t>
            </a:r>
            <a:r>
              <a:rPr lang="en-GB" altLang="zh-CN" sz="2400" i="1">
                <a:solidFill>
                  <a:schemeClr val="bg1"/>
                </a:solidFill>
                <a:effectLst/>
                <a:latin typeface="+mj-lt"/>
                <a:ea typeface="Calibri" panose="020F0502020204030204" pitchFamily="34" charset="0"/>
                <a:cs typeface="Times New Roman" panose="02020603050405020304" pitchFamily="18" charset="0"/>
              </a:rPr>
              <a:t>Political Contributions.</a:t>
            </a:r>
            <a:r>
              <a:rPr lang="en-GB" altLang="zh-CN" sz="2400">
                <a:solidFill>
                  <a:schemeClr val="bg1"/>
                </a:solidFill>
                <a:effectLst/>
                <a:latin typeface="+mj-lt"/>
                <a:ea typeface="Calibri" panose="020F0502020204030204" pitchFamily="34" charset="0"/>
                <a:cs typeface="Times New Roman" panose="02020603050405020304" pitchFamily="18" charset="0"/>
              </a:rPr>
              <a:t> Available at: https://corporate.mcdonalds.com/corpmcd/investors/corporate-governance/policital-contributions-and-policy.html(Accessed: 15 November 2022)</a:t>
            </a:r>
            <a:endParaRPr lang="zh-CN" altLang="zh-CN" sz="2400">
              <a:solidFill>
                <a:schemeClr val="bg1"/>
              </a:solidFill>
              <a:effectLst/>
              <a:latin typeface="+mj-lt"/>
              <a:ea typeface="Calibri" panose="020F0502020204030204" pitchFamily="34" charset="0"/>
              <a:cs typeface="Times New Roman" panose="02020603050405020304" pitchFamily="18" charset="0"/>
            </a:endParaRPr>
          </a:p>
          <a:p>
            <a:pPr marL="457200" indent="-457200" latinLnBrk="1">
              <a:lnSpc>
                <a:spcPct val="115000"/>
              </a:lnSpc>
              <a:spcAft>
                <a:spcPts val="1000"/>
              </a:spcAft>
              <a:buFont typeface="+mj-lt"/>
              <a:buAutoNum type="arabicPeriod"/>
            </a:pPr>
            <a:r>
              <a:rPr lang="en-GB" altLang="zh-CN" sz="2400">
                <a:solidFill>
                  <a:schemeClr val="bg1"/>
                </a:solidFill>
                <a:effectLst/>
                <a:latin typeface="+mj-lt"/>
                <a:ea typeface="Calibri" panose="020F0502020204030204" pitchFamily="34" charset="0"/>
                <a:cs typeface="Times New Roman" panose="02020603050405020304" pitchFamily="18" charset="0"/>
              </a:rPr>
              <a:t>McDonalds.(2022) </a:t>
            </a:r>
            <a:r>
              <a:rPr lang="en-GB" altLang="zh-CN" sz="2400" i="1">
                <a:solidFill>
                  <a:schemeClr val="bg1"/>
                </a:solidFill>
                <a:effectLst/>
                <a:latin typeface="+mj-lt"/>
                <a:ea typeface="Calibri" panose="020F0502020204030204" pitchFamily="34" charset="0"/>
                <a:cs typeface="Times New Roman" panose="02020603050405020304" pitchFamily="18" charset="0"/>
              </a:rPr>
              <a:t>We’re Proud to be a Part of the Communities We Serve. Ronald McDonald House Charities.</a:t>
            </a:r>
            <a:r>
              <a:rPr lang="en-GB" altLang="zh-CN" sz="2400">
                <a:solidFill>
                  <a:schemeClr val="bg1"/>
                </a:solidFill>
                <a:effectLst/>
                <a:latin typeface="+mj-lt"/>
                <a:ea typeface="Calibri" panose="020F0502020204030204" pitchFamily="34" charset="0"/>
                <a:cs typeface="Times New Roman" panose="02020603050405020304" pitchFamily="18" charset="0"/>
              </a:rPr>
              <a:t> Available at: https://www.mcdonalds.com/us/en-us/community/giving-back-with-ronald-mcdonald-house.html(Accessed: 15 November 2022)</a:t>
            </a:r>
            <a:endParaRPr lang="zh-CN" altLang="zh-CN" sz="2400">
              <a:solidFill>
                <a:schemeClr val="bg1"/>
              </a:solidFill>
              <a:effectLst/>
              <a:latin typeface="+mj-lt"/>
              <a:ea typeface="Calibri" panose="020F0502020204030204" pitchFamily="34" charset="0"/>
              <a:cs typeface="Times New Roman" panose="02020603050405020304" pitchFamily="18" charset="0"/>
            </a:endParaRPr>
          </a:p>
          <a:p>
            <a:pPr marL="457200" indent="-457200" latinLnBrk="1">
              <a:lnSpc>
                <a:spcPct val="115000"/>
              </a:lnSpc>
              <a:spcAft>
                <a:spcPts val="1000"/>
              </a:spcAft>
              <a:buFont typeface="+mj-lt"/>
              <a:buAutoNum type="arabicPeriod"/>
            </a:pPr>
            <a:r>
              <a:rPr lang="en-GB" altLang="zh-CN" sz="2400">
                <a:solidFill>
                  <a:schemeClr val="bg1"/>
                </a:solidFill>
                <a:effectLst/>
                <a:latin typeface="+mj-lt"/>
                <a:ea typeface="Calibri" panose="020F0502020204030204" pitchFamily="34" charset="0"/>
                <a:cs typeface="Times New Roman" panose="02020603050405020304" pitchFamily="18" charset="0"/>
              </a:rPr>
              <a:t>McDonalds.(2022) </a:t>
            </a:r>
            <a:r>
              <a:rPr lang="en-GB" altLang="zh-CN" sz="2400" i="1">
                <a:solidFill>
                  <a:schemeClr val="bg1"/>
                </a:solidFill>
                <a:effectLst/>
                <a:latin typeface="+mj-lt"/>
                <a:ea typeface="Calibri" panose="020F0502020204030204" pitchFamily="34" charset="0"/>
                <a:cs typeface="Times New Roman" panose="02020603050405020304" pitchFamily="18" charset="0"/>
              </a:rPr>
              <a:t>Our Mission and Values - McDonald's.</a:t>
            </a:r>
            <a:r>
              <a:rPr lang="en-GB" altLang="zh-CN" sz="2400">
                <a:solidFill>
                  <a:schemeClr val="bg1"/>
                </a:solidFill>
                <a:effectLst/>
                <a:latin typeface="+mj-lt"/>
                <a:ea typeface="Calibri" panose="020F0502020204030204" pitchFamily="34" charset="0"/>
                <a:cs typeface="Times New Roman" panose="02020603050405020304" pitchFamily="18" charset="0"/>
              </a:rPr>
              <a:t> Available at:https://corporate.mcdonalds.com/corpmcd/our-company/who-we-are/our-values.html(Accessed: 15 November 2022)</a:t>
            </a:r>
            <a:endParaRPr lang="zh-CN" altLang="zh-CN" sz="2400">
              <a:solidFill>
                <a:schemeClr val="bg1"/>
              </a:solidFill>
              <a:effectLst/>
              <a:latin typeface="+mj-lt"/>
              <a:ea typeface="Calibri" panose="020F0502020204030204" pitchFamily="34" charset="0"/>
              <a:cs typeface="Times New Roman" panose="02020603050405020304" pitchFamily="18"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图片 1" descr="麦当劳_画板 1 副本 4"/>
          <p:cNvPicPr>
            <a:picLocks noChangeAspect="1"/>
          </p:cNvPicPr>
          <p:nvPr/>
        </p:nvPicPr>
        <p:blipFill>
          <a:blip r:embed="rId4"/>
          <a:stretch>
            <a:fillRect/>
          </a:stretch>
        </p:blipFill>
        <p:spPr>
          <a:xfrm>
            <a:off x="0" y="0"/>
            <a:ext cx="12192635" cy="6858000"/>
          </a:xfrm>
          <a:prstGeom prst="rect">
            <a:avLst/>
          </a:prstGeom>
        </p:spPr>
      </p:pic>
      <p:sp>
        <p:nvSpPr>
          <p:cNvPr id="3" name="文本框 2"/>
          <p:cNvSpPr txBox="1"/>
          <p:nvPr/>
        </p:nvSpPr>
        <p:spPr>
          <a:xfrm>
            <a:off x="358140" y="1237533"/>
            <a:ext cx="5737860" cy="4893647"/>
          </a:xfrm>
          <a:prstGeom prst="rect">
            <a:avLst/>
          </a:prstGeom>
          <a:noFill/>
        </p:spPr>
        <p:txBody>
          <a:bodyPr wrap="square" rtlCol="0">
            <a:spAutoFit/>
          </a:bodyPr>
          <a:lstStyle/>
          <a:p>
            <a:r>
              <a:rPr lang="en-US" altLang="zh-CN" sz="2400" b="1" dirty="0">
                <a:highlight>
                  <a:srgbClr val="FFFF00"/>
                </a:highlight>
              </a:rPr>
              <a:t>Technological factor</a:t>
            </a:r>
          </a:p>
          <a:p>
            <a:endParaRPr lang="en-US" altLang="zh-CN" sz="2400" b="1" dirty="0">
              <a:solidFill>
                <a:schemeClr val="bg1"/>
              </a:solidFill>
            </a:endParaRPr>
          </a:p>
          <a:p>
            <a:r>
              <a:rPr lang="en-US" altLang="zh-CN" sz="2400" b="1" dirty="0">
                <a:solidFill>
                  <a:schemeClr val="bg1"/>
                </a:solidFill>
              </a:rPr>
              <a:t>Innovation is the key. </a:t>
            </a:r>
          </a:p>
          <a:p>
            <a:endParaRPr lang="en-US" altLang="zh-CN" sz="2400" b="1" dirty="0">
              <a:solidFill>
                <a:schemeClr val="bg1"/>
              </a:solidFill>
            </a:endParaRPr>
          </a:p>
          <a:p>
            <a:r>
              <a:rPr lang="en-US" altLang="zh-CN" sz="2400" b="1" dirty="0">
                <a:solidFill>
                  <a:schemeClr val="bg1"/>
                </a:solidFill>
              </a:rPr>
              <a:t>McDonald is digitalizing its customer journey with the customer at the center.  </a:t>
            </a:r>
          </a:p>
          <a:p>
            <a:endParaRPr lang="en-US" altLang="zh-CN" sz="2400" b="1" dirty="0">
              <a:solidFill>
                <a:schemeClr val="bg1"/>
              </a:solidFill>
            </a:endParaRPr>
          </a:p>
          <a:p>
            <a:r>
              <a:rPr lang="en-US" sz="2400" b="1" dirty="0">
                <a:solidFill>
                  <a:schemeClr val="bg1"/>
                </a:solidFill>
              </a:rPr>
              <a:t>The booming digitalization currently accelerate its development and presents us how McDonald’s achieves Brand success by utilizing the latest digital tools. </a:t>
            </a:r>
            <a:endParaRPr lang="zh-CN" altLang="en-US" sz="2400" b="1" dirty="0">
              <a:solidFill>
                <a:schemeClr val="bg1"/>
              </a:solidFill>
            </a:endParaRPr>
          </a:p>
        </p:txBody>
      </p:sp>
      <p:pic>
        <p:nvPicPr>
          <p:cNvPr id="2052" name="Picture 4" descr="Digital efforts clicking for McDonald's Corp. | 2021-08-02 | Food Business  News"/>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46393" y="1707851"/>
            <a:ext cx="5586308" cy="3724205"/>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advTm="98814"/>
    </mc:Choice>
    <mc:Fallback xmlns="">
      <p:transition spd="slow" advTm="98814"/>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图片 1" descr="麦当劳_画板 1 副本 4"/>
          <p:cNvPicPr>
            <a:picLocks noChangeAspect="1"/>
          </p:cNvPicPr>
          <p:nvPr/>
        </p:nvPicPr>
        <p:blipFill>
          <a:blip r:embed="rId3"/>
          <a:stretch>
            <a:fillRect/>
          </a:stretch>
        </p:blipFill>
        <p:spPr>
          <a:xfrm>
            <a:off x="0" y="0"/>
            <a:ext cx="12192635" cy="6858000"/>
          </a:xfrm>
          <a:prstGeom prst="rect">
            <a:avLst/>
          </a:prstGeom>
        </p:spPr>
      </p:pic>
      <p:sp>
        <p:nvSpPr>
          <p:cNvPr id="5" name="文本框 2"/>
          <p:cNvSpPr txBox="1"/>
          <p:nvPr/>
        </p:nvSpPr>
        <p:spPr>
          <a:xfrm>
            <a:off x="358141" y="686656"/>
            <a:ext cx="11833859" cy="1015663"/>
          </a:xfrm>
          <a:prstGeom prst="rect">
            <a:avLst/>
          </a:prstGeom>
          <a:noFill/>
        </p:spPr>
        <p:txBody>
          <a:bodyPr wrap="square" rtlCol="0">
            <a:spAutoFit/>
          </a:bodyPr>
          <a:lstStyle/>
          <a:p>
            <a:r>
              <a:rPr lang="en-US" altLang="zh-CN" sz="2400" b="1">
                <a:highlight>
                  <a:srgbClr val="FFFF00"/>
                </a:highlight>
              </a:rPr>
              <a:t>Environmental Factor</a:t>
            </a:r>
            <a:endParaRPr lang="en-US" altLang="zh-CN" sz="2400" b="1" dirty="0">
              <a:highlight>
                <a:srgbClr val="FFFF00"/>
              </a:highlight>
            </a:endParaRPr>
          </a:p>
          <a:p>
            <a:r>
              <a:rPr lang="en-US" altLang="zh-CN" b="1" dirty="0">
                <a:solidFill>
                  <a:schemeClr val="bg1"/>
                </a:solidFill>
              </a:rPr>
              <a:t>Make the significant environmental impact through new initiatives and an excellent example of a green business making a brand difference. However, still long way to go.</a:t>
            </a:r>
            <a:endParaRPr lang="zh-CN" altLang="en-US" b="1" dirty="0">
              <a:solidFill>
                <a:schemeClr val="bg1"/>
              </a:solidFill>
            </a:endParaRPr>
          </a:p>
        </p:txBody>
      </p:sp>
      <p:pic>
        <p:nvPicPr>
          <p:cNvPr id="3074" name="Picture 2"/>
          <p:cNvPicPr>
            <a:picLocks noChangeAspect="1" noChangeArrowheads="1"/>
          </p:cNvPicPr>
          <p:nvPr/>
        </p:nvPicPr>
        <p:blipFill rotWithShape="1">
          <a:blip r:embed="rId4">
            <a:extLst>
              <a:ext uri="{28A0092B-C50C-407E-A947-70E740481C1C}">
                <a14:useLocalDpi xmlns:a14="http://schemas.microsoft.com/office/drawing/2010/main" val="0"/>
              </a:ext>
            </a:extLst>
          </a:blip>
          <a:srcRect t="11614"/>
          <a:stretch>
            <a:fillRect/>
          </a:stretch>
        </p:blipFill>
        <p:spPr bwMode="auto">
          <a:xfrm>
            <a:off x="472005" y="1889198"/>
            <a:ext cx="4777514" cy="2810703"/>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r="6441"/>
          <a:stretch>
            <a:fillRect/>
          </a:stretch>
        </p:blipFill>
        <p:spPr bwMode="auto">
          <a:xfrm>
            <a:off x="472005" y="4733844"/>
            <a:ext cx="2432039" cy="1730258"/>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r="11369"/>
          <a:stretch>
            <a:fillRect/>
          </a:stretch>
        </p:blipFill>
        <p:spPr bwMode="auto">
          <a:xfrm>
            <a:off x="2945610" y="4733844"/>
            <a:ext cx="2303910" cy="1730258"/>
          </a:xfrm>
          <a:prstGeom prst="rect">
            <a:avLst/>
          </a:prstGeom>
          <a:noFill/>
          <a:extLst>
            <a:ext uri="{909E8E84-426E-40DD-AFC4-6F175D3DCCD1}">
              <a14:hiddenFill xmlns:a14="http://schemas.microsoft.com/office/drawing/2010/main">
                <a:solidFill>
                  <a:srgbClr val="FFFFFF"/>
                </a:solidFill>
              </a14:hiddenFill>
            </a:ext>
          </a:extLst>
        </p:spPr>
      </p:pic>
      <p:pic>
        <p:nvPicPr>
          <p:cNvPr id="24" name="Picture 4"/>
          <p:cNvPicPr>
            <a:picLocks noChangeAspect="1" noChangeArrowheads="1"/>
          </p:cNvPicPr>
          <p:nvPr/>
        </p:nvPicPr>
        <p:blipFill rotWithShape="1">
          <a:blip r:embed="rId7">
            <a:extLst>
              <a:ext uri="{28A0092B-C50C-407E-A947-70E740481C1C}">
                <a14:useLocalDpi xmlns:a14="http://schemas.microsoft.com/office/drawing/2010/main" val="0"/>
              </a:ext>
            </a:extLst>
          </a:blip>
          <a:srcRect l="16831" r="15466"/>
          <a:stretch>
            <a:fillRect/>
          </a:stretch>
        </p:blipFill>
        <p:spPr bwMode="auto">
          <a:xfrm>
            <a:off x="6095681" y="3017426"/>
            <a:ext cx="3491664" cy="3432836"/>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3"/>
          <p:cNvPicPr>
            <a:picLocks noChangeAspect="1"/>
          </p:cNvPicPr>
          <p:nvPr/>
        </p:nvPicPr>
        <p:blipFill>
          <a:blip r:embed="rId8"/>
          <a:stretch>
            <a:fillRect/>
          </a:stretch>
        </p:blipFill>
        <p:spPr>
          <a:xfrm>
            <a:off x="9094207" y="2227122"/>
            <a:ext cx="2506722" cy="2506722"/>
          </a:xfrm>
          <a:prstGeom prst="rect">
            <a:avLst/>
          </a:prstGeom>
        </p:spPr>
      </p:pic>
      <p:sp>
        <p:nvSpPr>
          <p:cNvPr id="15" name="TextBox 14"/>
          <p:cNvSpPr txBox="1"/>
          <p:nvPr/>
        </p:nvSpPr>
        <p:spPr>
          <a:xfrm>
            <a:off x="472005" y="1854056"/>
            <a:ext cx="4777514" cy="646331"/>
          </a:xfrm>
          <a:prstGeom prst="rect">
            <a:avLst/>
          </a:prstGeom>
          <a:solidFill>
            <a:schemeClr val="bg1">
              <a:lumMod val="85000"/>
              <a:alpha val="59000"/>
            </a:schemeClr>
          </a:solidFill>
          <a:ln>
            <a:noFill/>
          </a:ln>
        </p:spPr>
        <p:style>
          <a:lnRef idx="2">
            <a:schemeClr val="accent4"/>
          </a:lnRef>
          <a:fillRef idx="1">
            <a:schemeClr val="lt1"/>
          </a:fillRef>
          <a:effectRef idx="0">
            <a:schemeClr val="accent4"/>
          </a:effectRef>
          <a:fontRef idx="minor">
            <a:schemeClr val="dk1"/>
          </a:fontRef>
        </p:style>
        <p:txBody>
          <a:bodyPr wrap="square" rtlCol="0">
            <a:spAutoFit/>
          </a:bodyPr>
          <a:lstStyle/>
          <a:p>
            <a:pPr algn="r"/>
            <a:r>
              <a:rPr lang="en-US" b="1" dirty="0">
                <a:solidFill>
                  <a:schemeClr val="tx1"/>
                </a:solidFill>
              </a:rPr>
              <a:t>Engaging customers through </a:t>
            </a:r>
            <a:r>
              <a:rPr lang="en-US" b="1" dirty="0" err="1">
                <a:solidFill>
                  <a:schemeClr val="tx1"/>
                </a:solidFill>
              </a:rPr>
              <a:t>Leed</a:t>
            </a:r>
            <a:r>
              <a:rPr lang="en-US" b="1" dirty="0">
                <a:solidFill>
                  <a:schemeClr val="tx1"/>
                </a:solidFill>
              </a:rPr>
              <a:t>-certified zero-carbon restaurants</a:t>
            </a:r>
          </a:p>
        </p:txBody>
      </p:sp>
      <p:sp>
        <p:nvSpPr>
          <p:cNvPr id="16" name="TextBox 15"/>
          <p:cNvSpPr txBox="1"/>
          <p:nvPr/>
        </p:nvSpPr>
        <p:spPr>
          <a:xfrm>
            <a:off x="6086502" y="1854056"/>
            <a:ext cx="5514427" cy="369332"/>
          </a:xfrm>
          <a:prstGeom prst="rect">
            <a:avLst/>
          </a:prstGeom>
          <a:solidFill>
            <a:schemeClr val="bg1">
              <a:lumMod val="85000"/>
              <a:alpha val="59000"/>
            </a:schemeClr>
          </a:solidFill>
          <a:ln>
            <a:noFill/>
          </a:ln>
        </p:spPr>
        <p:style>
          <a:lnRef idx="2">
            <a:schemeClr val="accent4"/>
          </a:lnRef>
          <a:fillRef idx="1">
            <a:schemeClr val="lt1"/>
          </a:fillRef>
          <a:effectRef idx="0">
            <a:schemeClr val="accent4"/>
          </a:effectRef>
          <a:fontRef idx="minor">
            <a:schemeClr val="dk1"/>
          </a:fontRef>
        </p:style>
        <p:txBody>
          <a:bodyPr wrap="square" rtlCol="0">
            <a:spAutoFit/>
          </a:bodyPr>
          <a:lstStyle>
            <a:defPPr>
              <a:defRPr lang="zh-CN"/>
            </a:defPPr>
            <a:lvl1pPr algn="r">
              <a:defRPr b="1"/>
            </a:lvl1pPr>
            <a:lvl2pPr>
              <a:defRPr>
                <a:solidFill>
                  <a:schemeClr val="dk1"/>
                </a:solidFill>
              </a:defRPr>
            </a:lvl2pPr>
            <a:lvl3pPr>
              <a:defRPr>
                <a:solidFill>
                  <a:schemeClr val="dk1"/>
                </a:solidFill>
              </a:defRPr>
            </a:lvl3pPr>
            <a:lvl4pPr>
              <a:defRPr>
                <a:solidFill>
                  <a:schemeClr val="dk1"/>
                </a:solidFill>
              </a:defRPr>
            </a:lvl4pPr>
            <a:lvl5pPr>
              <a:defRPr>
                <a:solidFill>
                  <a:schemeClr val="dk1"/>
                </a:solidFill>
              </a:defRPr>
            </a:lvl5pPr>
            <a:lvl6pPr>
              <a:defRPr>
                <a:solidFill>
                  <a:schemeClr val="dk1"/>
                </a:solidFill>
              </a:defRPr>
            </a:lvl6pPr>
            <a:lvl7pPr>
              <a:defRPr>
                <a:solidFill>
                  <a:schemeClr val="dk1"/>
                </a:solidFill>
              </a:defRPr>
            </a:lvl7pPr>
            <a:lvl8pPr>
              <a:defRPr>
                <a:solidFill>
                  <a:schemeClr val="dk1"/>
                </a:solidFill>
              </a:defRPr>
            </a:lvl8pPr>
            <a:lvl9pPr>
              <a:defRPr>
                <a:solidFill>
                  <a:schemeClr val="dk1"/>
                </a:solidFill>
              </a:defRPr>
            </a:lvl9pPr>
          </a:lstStyle>
          <a:p>
            <a:r>
              <a:rPr lang="en-US" dirty="0"/>
              <a:t>McDonald's paper packaging is going green</a:t>
            </a:r>
          </a:p>
        </p:txBody>
      </p:sp>
    </p:spTree>
  </p:cSld>
  <p:clrMapOvr>
    <a:masterClrMapping/>
  </p:clrMapOvr>
  <mc:AlternateContent xmlns:mc="http://schemas.openxmlformats.org/markup-compatibility/2006" xmlns:p14="http://schemas.microsoft.com/office/powerpoint/2010/main">
    <mc:Choice Requires="p14">
      <p:transition spd="slow" p14:dur="2000" advTm="57571"/>
    </mc:Choice>
    <mc:Fallback xmlns="">
      <p:transition spd="slow" advTm="57571"/>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图片 1" descr="麦当劳_画板 1 副本 4"/>
          <p:cNvPicPr>
            <a:picLocks noChangeAspect="1"/>
          </p:cNvPicPr>
          <p:nvPr/>
        </p:nvPicPr>
        <p:blipFill>
          <a:blip r:embed="rId3"/>
          <a:stretch>
            <a:fillRect/>
          </a:stretch>
        </p:blipFill>
        <p:spPr>
          <a:xfrm>
            <a:off x="0" y="0"/>
            <a:ext cx="12192635" cy="6858000"/>
          </a:xfrm>
          <a:prstGeom prst="rect">
            <a:avLst/>
          </a:prstGeom>
        </p:spPr>
      </p:pic>
      <p:sp>
        <p:nvSpPr>
          <p:cNvPr id="5" name="文本框 2"/>
          <p:cNvSpPr txBox="1"/>
          <p:nvPr/>
        </p:nvSpPr>
        <p:spPr>
          <a:xfrm>
            <a:off x="367377" y="1199108"/>
            <a:ext cx="4564505" cy="4154984"/>
          </a:xfrm>
          <a:prstGeom prst="rect">
            <a:avLst/>
          </a:prstGeom>
          <a:noFill/>
        </p:spPr>
        <p:txBody>
          <a:bodyPr wrap="square" rtlCol="0">
            <a:spAutoFit/>
          </a:bodyPr>
          <a:lstStyle/>
          <a:p>
            <a:r>
              <a:rPr lang="en-US" altLang="zh-CN" sz="2400" b="1">
                <a:highlight>
                  <a:srgbClr val="FFFF00"/>
                </a:highlight>
              </a:rPr>
              <a:t>Legal Factor</a:t>
            </a:r>
            <a:endParaRPr lang="en-US" altLang="zh-CN" sz="2400" b="1" dirty="0">
              <a:highlight>
                <a:srgbClr val="FFFF00"/>
              </a:highlight>
            </a:endParaRPr>
          </a:p>
          <a:p>
            <a:endParaRPr lang="en-US" altLang="zh-CN" sz="2400" b="1" dirty="0">
              <a:solidFill>
                <a:schemeClr val="bg1"/>
              </a:solidFill>
            </a:endParaRPr>
          </a:p>
          <a:p>
            <a:r>
              <a:rPr lang="en-US" altLang="zh-CN" sz="2400" b="1" dirty="0">
                <a:solidFill>
                  <a:schemeClr val="bg1"/>
                </a:solidFill>
              </a:rPr>
              <a:t>Think global, but act local. </a:t>
            </a:r>
          </a:p>
          <a:p>
            <a:endParaRPr lang="en-US" altLang="zh-CN" sz="2400" b="1" dirty="0">
              <a:solidFill>
                <a:schemeClr val="bg1"/>
              </a:solidFill>
            </a:endParaRPr>
          </a:p>
          <a:p>
            <a:r>
              <a:rPr lang="en-US" altLang="zh-CN" sz="2400" b="1" dirty="0">
                <a:solidFill>
                  <a:schemeClr val="bg1"/>
                </a:solidFill>
              </a:rPr>
              <a:t>The Golden Arches follow the local law and regulation.</a:t>
            </a:r>
          </a:p>
          <a:p>
            <a:endParaRPr lang="en-US" altLang="zh-CN" sz="2400" b="1" dirty="0">
              <a:solidFill>
                <a:schemeClr val="bg1"/>
              </a:solidFill>
            </a:endParaRPr>
          </a:p>
          <a:p>
            <a:r>
              <a:rPr lang="en-US" sz="2400" b="1" dirty="0">
                <a:solidFill>
                  <a:schemeClr val="bg1"/>
                </a:solidFill>
              </a:rPr>
              <a:t>As the founding principles of the company said, </a:t>
            </a:r>
            <a:r>
              <a:rPr lang="en-US" altLang="zh-CN" sz="2400" b="1" dirty="0">
                <a:solidFill>
                  <a:schemeClr val="bg1"/>
                </a:solidFill>
              </a:rPr>
              <a:t>“Be the Business representatives of customers and communities. ” </a:t>
            </a:r>
            <a:endParaRPr lang="zh-CN" altLang="en-US" sz="2400" b="1" dirty="0">
              <a:solidFill>
                <a:schemeClr val="bg1"/>
              </a:solidFill>
            </a:endParaRPr>
          </a:p>
        </p:txBody>
      </p:sp>
      <p:sp>
        <p:nvSpPr>
          <p:cNvPr id="7" name="AutoShape 2" descr="Two paramedics standing next to an ambulance smiling and eating McDonald's food and drinks"/>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en-US"/>
          </a:p>
        </p:txBody>
      </p:sp>
      <p:pic>
        <p:nvPicPr>
          <p:cNvPr id="9" name="Picture 8"/>
          <p:cNvPicPr>
            <a:picLocks noChangeAspect="1"/>
          </p:cNvPicPr>
          <p:nvPr/>
        </p:nvPicPr>
        <p:blipFill>
          <a:blip r:embed="rId4"/>
          <a:stretch>
            <a:fillRect/>
          </a:stretch>
        </p:blipFill>
        <p:spPr>
          <a:xfrm>
            <a:off x="5299258" y="2068286"/>
            <a:ext cx="6435542" cy="361999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3914"/>
    </mc:Choice>
    <mc:Fallback xmlns="">
      <p:transition spd="slow" advTm="23914"/>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1" descr="麦当劳_画板 1 副本 4"/>
          <p:cNvPicPr>
            <a:picLocks noChangeAspect="1"/>
          </p:cNvPicPr>
          <p:nvPr/>
        </p:nvPicPr>
        <p:blipFill>
          <a:blip r:embed="rId2"/>
          <a:stretch>
            <a:fillRect/>
          </a:stretch>
        </p:blipFill>
        <p:spPr>
          <a:xfrm>
            <a:off x="0" y="0"/>
            <a:ext cx="12192635" cy="6858000"/>
          </a:xfrm>
          <a:prstGeom prst="rect">
            <a:avLst/>
          </a:prstGeom>
        </p:spPr>
      </p:pic>
      <p:sp>
        <p:nvSpPr>
          <p:cNvPr id="2" name="Title 1"/>
          <p:cNvSpPr>
            <a:spLocks noGrp="1"/>
          </p:cNvSpPr>
          <p:nvPr>
            <p:ph type="title"/>
          </p:nvPr>
        </p:nvSpPr>
        <p:spPr>
          <a:xfrm>
            <a:off x="608400" y="608400"/>
            <a:ext cx="2404623" cy="705600"/>
          </a:xfrm>
        </p:spPr>
        <p:txBody>
          <a:bodyPr>
            <a:normAutofit/>
          </a:bodyPr>
          <a:lstStyle/>
          <a:p>
            <a:r>
              <a:rPr lang="en-US" sz="2400">
                <a:solidFill>
                  <a:schemeClr val="tx1"/>
                </a:solidFill>
                <a:highlight>
                  <a:srgbClr val="FFFF00"/>
                </a:highlight>
              </a:rPr>
              <a:t>References</a:t>
            </a:r>
            <a:endParaRPr lang="en-US" sz="2400" dirty="0">
              <a:solidFill>
                <a:schemeClr val="tx1"/>
              </a:solidFill>
              <a:highlight>
                <a:srgbClr val="FFFF00"/>
              </a:highlight>
            </a:endParaRPr>
          </a:p>
        </p:txBody>
      </p:sp>
      <p:sp>
        <p:nvSpPr>
          <p:cNvPr id="3" name="Content Placeholder 2"/>
          <p:cNvSpPr>
            <a:spLocks noGrp="1"/>
          </p:cNvSpPr>
          <p:nvPr>
            <p:ph idx="1"/>
          </p:nvPr>
        </p:nvSpPr>
        <p:spPr>
          <a:xfrm>
            <a:off x="611400" y="1490400"/>
            <a:ext cx="10969200" cy="4759200"/>
          </a:xfrm>
        </p:spPr>
        <p:txBody>
          <a:bodyPr>
            <a:normAutofit lnSpcReduction="10000"/>
          </a:bodyPr>
          <a:lstStyle/>
          <a:p>
            <a:pPr marL="342900" marR="0" indent="-342900" latinLnBrk="1">
              <a:lnSpc>
                <a:spcPct val="107000"/>
              </a:lnSpc>
              <a:spcBef>
                <a:spcPts val="0"/>
              </a:spcBef>
              <a:spcAft>
                <a:spcPts val="600"/>
              </a:spcAft>
              <a:buFont typeface="+mj-lt"/>
              <a:buAutoNum type="arabicPeriod"/>
            </a:pPr>
            <a:r>
              <a:rPr lang="en-US" altLang="zh-CN" sz="1400">
                <a:solidFill>
                  <a:schemeClr val="bg1"/>
                </a:solidFill>
                <a:effectLst/>
                <a:ea typeface="等线" panose="02010600030101010101" pitchFamily="2" charset="-122"/>
                <a:cs typeface="Times New Roman" panose="02020603050405020304" pitchFamily="18" charset="0"/>
              </a:rPr>
              <a:t>Green Ideal.(2016) </a:t>
            </a:r>
            <a:r>
              <a:rPr lang="en-US" altLang="zh-CN" sz="1400" i="1">
                <a:solidFill>
                  <a:schemeClr val="bg1"/>
                </a:solidFill>
                <a:effectLst/>
                <a:ea typeface="等线" panose="02010600030101010101" pitchFamily="2" charset="-122"/>
                <a:cs typeface="Times New Roman" panose="02020603050405020304" pitchFamily="18" charset="0"/>
              </a:rPr>
              <a:t>McDonald’s Commits to Sustainable Practices for Beef, Poultry, Coffee, Palm Oil and Packaging</a:t>
            </a:r>
            <a:endParaRPr lang="en-US" altLang="zh-CN" sz="1400">
              <a:solidFill>
                <a:schemeClr val="bg1"/>
              </a:solidFill>
              <a:effectLst/>
              <a:ea typeface="等线" panose="02010600030101010101" pitchFamily="2" charset="-122"/>
              <a:cs typeface="Times New Roman" panose="02020603050405020304" pitchFamily="18" charset="0"/>
            </a:endParaRPr>
          </a:p>
          <a:p>
            <a:pPr marL="342900" indent="-342900" latinLnBrk="1">
              <a:lnSpc>
                <a:spcPct val="107000"/>
              </a:lnSpc>
              <a:spcAft>
                <a:spcPts val="600"/>
              </a:spcAft>
              <a:buFont typeface="+mj-lt"/>
              <a:buAutoNum type="arabicPeriod"/>
            </a:pPr>
            <a:r>
              <a:rPr lang="en-US" altLang="zh-CN" sz="1400">
                <a:solidFill>
                  <a:schemeClr val="bg1"/>
                </a:solidFill>
                <a:effectLst/>
                <a:ea typeface="等线" panose="02010600030101010101" pitchFamily="2" charset="-122"/>
                <a:cs typeface="Times New Roman" panose="02020603050405020304" pitchFamily="18" charset="0"/>
              </a:rPr>
              <a:t>Available at: https://greenerideal.com/news/business/8681-mcdonalds-commits-to-sustainable-practices-for-beef-poultry-coffee-and-packaging/ (Accessed: 15 November 2022)</a:t>
            </a:r>
          </a:p>
          <a:p>
            <a:pPr marL="342900" marR="0" indent="-342900" latinLnBrk="1">
              <a:lnSpc>
                <a:spcPct val="107000"/>
              </a:lnSpc>
              <a:spcBef>
                <a:spcPts val="0"/>
              </a:spcBef>
              <a:spcAft>
                <a:spcPts val="600"/>
              </a:spcAft>
              <a:buFont typeface="+mj-lt"/>
              <a:buAutoNum type="arabicPeriod"/>
            </a:pPr>
            <a:endParaRPr lang="en-US" altLang="zh-CN" sz="1400">
              <a:solidFill>
                <a:schemeClr val="bg1"/>
              </a:solidFill>
              <a:effectLst/>
              <a:ea typeface="等线" panose="02010600030101010101" pitchFamily="2" charset="-122"/>
              <a:cs typeface="Times New Roman" panose="02020603050405020304" pitchFamily="18" charset="0"/>
            </a:endParaRPr>
          </a:p>
          <a:p>
            <a:pPr marL="342900" marR="0" indent="-342900" latinLnBrk="1">
              <a:lnSpc>
                <a:spcPct val="107000"/>
              </a:lnSpc>
              <a:spcBef>
                <a:spcPts val="0"/>
              </a:spcBef>
              <a:spcAft>
                <a:spcPts val="600"/>
              </a:spcAft>
              <a:buFont typeface="+mj-lt"/>
              <a:buAutoNum type="arabicPeriod"/>
            </a:pPr>
            <a:r>
              <a:rPr kumimoji="0" lang="en-US" altLang="zh-CN" sz="1600" b="0" i="0" u="none" strike="noStrike" kern="100" cap="none" spc="0" normalizeH="0" baseline="0" noProof="0">
                <a:ln>
                  <a:noFill/>
                </a:ln>
                <a:solidFill>
                  <a:srgbClr val="FFFFFF"/>
                </a:solidFill>
                <a:effectLst/>
                <a:uLnTx/>
                <a:uFillTx/>
                <a:latin typeface="Calibri" panose="020F0502020204030204" charset="0"/>
                <a:ea typeface="宋体" panose="02010600030101010101" pitchFamily="2" charset="-122"/>
                <a:cs typeface="Times New Roman" panose="02020603050405020304" pitchFamily="18" charset="0"/>
              </a:rPr>
              <a:t>McDonalds.(2022) </a:t>
            </a:r>
            <a:r>
              <a:rPr lang="en-US" altLang="zh-CN" sz="1400" i="1">
                <a:solidFill>
                  <a:schemeClr val="bg1"/>
                </a:solidFill>
                <a:effectLst/>
                <a:ea typeface="等线" panose="02010600030101010101" pitchFamily="2" charset="-122"/>
                <a:cs typeface="Times New Roman" panose="02020603050405020304" pitchFamily="18" charset="0"/>
              </a:rPr>
              <a:t>McDonald 2021 annual report</a:t>
            </a:r>
            <a:r>
              <a:rPr lang="en-US" altLang="zh-CN" sz="1400" i="1">
                <a:solidFill>
                  <a:schemeClr val="bg1"/>
                </a:solidFill>
                <a:ea typeface="等线" panose="02010600030101010101" pitchFamily="2" charset="-122"/>
                <a:cs typeface="Times New Roman" panose="02020603050405020304" pitchFamily="18" charset="0"/>
              </a:rPr>
              <a:t>. </a:t>
            </a:r>
            <a:r>
              <a:rPr lang="en-US" altLang="zh-CN" sz="1400">
                <a:solidFill>
                  <a:schemeClr val="bg1"/>
                </a:solidFill>
                <a:effectLst/>
                <a:ea typeface="等线" panose="02010600030101010101" pitchFamily="2" charset="-122"/>
                <a:cs typeface="Times New Roman" panose="02020603050405020304" pitchFamily="18" charset="0"/>
              </a:rPr>
              <a:t>Available at: https://corporate.mcdonalds.com/content/dam/gwscorp/assets/investors/events-presentations/meeting-resources/MCD%202021%20Annual%20Report.pdf (Accessed: 15 November 2022)</a:t>
            </a:r>
          </a:p>
          <a:p>
            <a:pPr marL="342900" marR="0" indent="-342900" latinLnBrk="1">
              <a:lnSpc>
                <a:spcPct val="107000"/>
              </a:lnSpc>
              <a:spcBef>
                <a:spcPts val="0"/>
              </a:spcBef>
              <a:spcAft>
                <a:spcPts val="600"/>
              </a:spcAft>
              <a:buFont typeface="+mj-lt"/>
              <a:buAutoNum type="arabicPeriod"/>
            </a:pPr>
            <a:endParaRPr lang="en-US" altLang="zh-CN" sz="1400">
              <a:solidFill>
                <a:schemeClr val="bg1"/>
              </a:solidFill>
              <a:effectLst/>
              <a:ea typeface="等线" panose="02010600030101010101" pitchFamily="2" charset="-122"/>
              <a:cs typeface="Times New Roman" panose="02020603050405020304" pitchFamily="18" charset="0"/>
            </a:endParaRPr>
          </a:p>
          <a:p>
            <a:pPr marL="342900" marR="0" indent="-342900" latinLnBrk="1">
              <a:lnSpc>
                <a:spcPct val="107000"/>
              </a:lnSpc>
              <a:spcBef>
                <a:spcPts val="0"/>
              </a:spcBef>
              <a:spcAft>
                <a:spcPts val="600"/>
              </a:spcAft>
              <a:buFont typeface="+mj-lt"/>
              <a:buAutoNum type="arabicPeriod"/>
            </a:pPr>
            <a:r>
              <a:rPr kumimoji="0" lang="en-US" altLang="zh-CN" sz="1600" b="0" i="0" u="none" strike="noStrike" kern="100" cap="none" spc="0" normalizeH="0" baseline="0" noProof="0">
                <a:ln>
                  <a:noFill/>
                </a:ln>
                <a:solidFill>
                  <a:srgbClr val="FFFFFF"/>
                </a:solidFill>
                <a:effectLst/>
                <a:uLnTx/>
                <a:uFillTx/>
                <a:latin typeface="Calibri" panose="020F0502020204030204" charset="0"/>
                <a:ea typeface="宋体" panose="02010600030101010101" pitchFamily="2" charset="-122"/>
                <a:cs typeface="Times New Roman" panose="02020603050405020304" pitchFamily="18" charset="0"/>
              </a:rPr>
              <a:t>McDonalds.(2022)</a:t>
            </a:r>
            <a:r>
              <a:rPr lang="en-US" altLang="zh-CN" sz="1400">
                <a:solidFill>
                  <a:schemeClr val="bg1"/>
                </a:solidFill>
                <a:effectLst/>
                <a:ea typeface="等线" panose="02010600030101010101" pitchFamily="2" charset="-122"/>
                <a:cs typeface="Times New Roman" panose="02020603050405020304" pitchFamily="18" charset="0"/>
              </a:rPr>
              <a:t> </a:t>
            </a:r>
            <a:r>
              <a:rPr lang="en-US" altLang="zh-CN" sz="1400" i="1">
                <a:solidFill>
                  <a:schemeClr val="bg1"/>
                </a:solidFill>
                <a:effectLst/>
                <a:ea typeface="等线" panose="02010600030101010101" pitchFamily="2" charset="-122"/>
                <a:cs typeface="Times New Roman" panose="02020603050405020304" pitchFamily="18" charset="0"/>
              </a:rPr>
              <a:t>Community Impact. </a:t>
            </a:r>
            <a:r>
              <a:rPr lang="en-US" altLang="zh-CN" sz="1400">
                <a:solidFill>
                  <a:schemeClr val="bg1"/>
                </a:solidFill>
                <a:effectLst/>
                <a:ea typeface="等线" panose="02010600030101010101" pitchFamily="2" charset="-122"/>
                <a:cs typeface="Times New Roman" panose="02020603050405020304" pitchFamily="18" charset="0"/>
              </a:rPr>
              <a:t>Available at: https://corporate.mcdonalds.com/corpmcd/our-purpose-and-impact/community-connection/community-impact.html (Accessed: 15 November 2022)</a:t>
            </a:r>
          </a:p>
          <a:p>
            <a:pPr marL="342900" marR="0" indent="-342900" latinLnBrk="1">
              <a:lnSpc>
                <a:spcPct val="107000"/>
              </a:lnSpc>
              <a:spcBef>
                <a:spcPts val="0"/>
              </a:spcBef>
              <a:spcAft>
                <a:spcPts val="600"/>
              </a:spcAft>
              <a:buFont typeface="+mj-lt"/>
              <a:buAutoNum type="arabicPeriod"/>
            </a:pPr>
            <a:endParaRPr lang="en-US" altLang="zh-CN" sz="1400">
              <a:solidFill>
                <a:schemeClr val="bg1"/>
              </a:solidFill>
              <a:effectLst/>
              <a:ea typeface="等线" panose="02010600030101010101" pitchFamily="2" charset="-122"/>
              <a:cs typeface="Times New Roman" panose="02020603050405020304" pitchFamily="18" charset="0"/>
            </a:endParaRPr>
          </a:p>
          <a:p>
            <a:pPr marL="342900" marR="0" indent="-342900" latinLnBrk="1">
              <a:lnSpc>
                <a:spcPct val="107000"/>
              </a:lnSpc>
              <a:spcBef>
                <a:spcPts val="0"/>
              </a:spcBef>
              <a:spcAft>
                <a:spcPts val="600"/>
              </a:spcAft>
              <a:buFont typeface="+mj-lt"/>
              <a:buAutoNum type="arabicPeriod"/>
            </a:pPr>
            <a:r>
              <a:rPr lang="en-US" altLang="zh-CN" sz="1400">
                <a:solidFill>
                  <a:schemeClr val="bg1"/>
                </a:solidFill>
                <a:effectLst/>
                <a:ea typeface="等线" panose="02010600030101010101" pitchFamily="2" charset="-122"/>
                <a:cs typeface="Times New Roman" panose="02020603050405020304" pitchFamily="18" charset="0"/>
              </a:rPr>
              <a:t>World Wildlife Fund (2018) </a:t>
            </a:r>
            <a:r>
              <a:rPr lang="en-US" altLang="zh-CN" sz="1400" i="1">
                <a:solidFill>
                  <a:schemeClr val="bg1"/>
                </a:solidFill>
                <a:effectLst/>
                <a:ea typeface="等线" panose="02010600030101010101" pitchFamily="2" charset="-122"/>
                <a:cs typeface="Times New Roman" panose="02020603050405020304" pitchFamily="18" charset="0"/>
              </a:rPr>
              <a:t>Why McDonald's is Stepping Up On Packaging and Waste Reduction</a:t>
            </a:r>
            <a:r>
              <a:rPr lang="en-US" altLang="zh-CN" sz="1400" i="1">
                <a:solidFill>
                  <a:schemeClr val="bg1"/>
                </a:solidFill>
                <a:ea typeface="等线" panose="02010600030101010101" pitchFamily="2" charset="-122"/>
                <a:cs typeface="Times New Roman" panose="02020603050405020304" pitchFamily="18" charset="0"/>
              </a:rPr>
              <a:t>. </a:t>
            </a:r>
            <a:r>
              <a:rPr lang="en-US" altLang="zh-CN" sz="1400">
                <a:solidFill>
                  <a:schemeClr val="bg1"/>
                </a:solidFill>
                <a:effectLst/>
                <a:ea typeface="等线" panose="02010600030101010101" pitchFamily="2" charset="-122"/>
                <a:cs typeface="Times New Roman" panose="02020603050405020304" pitchFamily="18" charset="0"/>
              </a:rPr>
              <a:t>Available at: https://www.worldwildlife.org/blogs/sustainability-works/posts/why-mcdonald-s-is-stepping-up-on-packaging-and-waste-reduction(Accessed: 15 November 2022)</a:t>
            </a:r>
          </a:p>
          <a:p>
            <a:pPr marL="342900" marR="0" indent="-342900" latinLnBrk="1">
              <a:lnSpc>
                <a:spcPct val="107000"/>
              </a:lnSpc>
              <a:spcBef>
                <a:spcPts val="0"/>
              </a:spcBef>
              <a:spcAft>
                <a:spcPts val="600"/>
              </a:spcAft>
              <a:buFont typeface="+mj-lt"/>
              <a:buAutoNum type="arabicPeriod"/>
            </a:pPr>
            <a:endParaRPr lang="en-US" altLang="zh-CN" sz="1400">
              <a:solidFill>
                <a:schemeClr val="bg1"/>
              </a:solidFill>
              <a:effectLst/>
              <a:ea typeface="等线" panose="02010600030101010101" pitchFamily="2" charset="-122"/>
              <a:cs typeface="Times New Roman" panose="02020603050405020304" pitchFamily="18" charset="0"/>
            </a:endParaRPr>
          </a:p>
          <a:p>
            <a:pPr marL="342900" marR="0" indent="-342900" latinLnBrk="1">
              <a:lnSpc>
                <a:spcPct val="107000"/>
              </a:lnSpc>
              <a:spcBef>
                <a:spcPts val="0"/>
              </a:spcBef>
              <a:spcAft>
                <a:spcPts val="600"/>
              </a:spcAft>
              <a:buFont typeface="+mj-lt"/>
              <a:buAutoNum type="arabicPeriod"/>
            </a:pPr>
            <a:r>
              <a:rPr lang="en-US" altLang="zh-CN" sz="1400">
                <a:solidFill>
                  <a:schemeClr val="bg1"/>
                </a:solidFill>
                <a:effectLst/>
                <a:ea typeface="等线" panose="02010600030101010101" pitchFamily="2" charset="-122"/>
                <a:cs typeface="Times New Roman" panose="02020603050405020304" pitchFamily="18" charset="0"/>
              </a:rPr>
              <a:t>National Environmental Health Association(2021) </a:t>
            </a:r>
            <a:r>
              <a:rPr lang="en-US" altLang="zh-CN" sz="1400" i="1">
                <a:solidFill>
                  <a:schemeClr val="bg1"/>
                </a:solidFill>
                <a:effectLst/>
                <a:ea typeface="等线" panose="02010600030101010101" pitchFamily="2" charset="-122"/>
                <a:cs typeface="Times New Roman" panose="02020603050405020304" pitchFamily="18" charset="0"/>
              </a:rPr>
              <a:t>Advancing Food Safety with Emerging Technologies</a:t>
            </a:r>
            <a:r>
              <a:rPr lang="en-US" altLang="zh-CN" sz="1400" i="1">
                <a:solidFill>
                  <a:schemeClr val="bg1"/>
                </a:solidFill>
                <a:ea typeface="等线" panose="02010600030101010101" pitchFamily="2" charset="-122"/>
                <a:cs typeface="Times New Roman" panose="02020603050405020304" pitchFamily="18" charset="0"/>
              </a:rPr>
              <a:t>. </a:t>
            </a:r>
            <a:r>
              <a:rPr lang="en-US" altLang="zh-CN" sz="1400">
                <a:solidFill>
                  <a:schemeClr val="bg1"/>
                </a:solidFill>
                <a:effectLst/>
                <a:ea typeface="等线" panose="02010600030101010101" pitchFamily="2" charset="-122"/>
                <a:cs typeface="Times New Roman" panose="02020603050405020304" pitchFamily="18" charset="0"/>
              </a:rPr>
              <a:t>Available at: https://www.neha.org/food-safety-technologies (Accessed: 15 November 2022)</a:t>
            </a:r>
            <a:endParaRPr lang="en-US" altLang="zh-CN" sz="1400" dirty="0">
              <a:solidFill>
                <a:schemeClr val="bg1"/>
              </a:solidFill>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descr="麦当劳_画板 1 副本 5"/>
          <p:cNvPicPr>
            <a:picLocks noChangeAspect="1"/>
          </p:cNvPicPr>
          <p:nvPr/>
        </p:nvPicPr>
        <p:blipFill>
          <a:blip r:embed="rId3"/>
          <a:stretch>
            <a:fillRect/>
          </a:stretch>
        </p:blipFill>
        <p:spPr>
          <a:xfrm>
            <a:off x="0" y="0"/>
            <a:ext cx="12191365" cy="6858000"/>
          </a:xfrm>
          <a:prstGeom prst="rect">
            <a:avLst/>
          </a:prstGeom>
        </p:spPr>
      </p:pic>
      <p:sp>
        <p:nvSpPr>
          <p:cNvPr id="3" name="文本框 2"/>
          <p:cNvSpPr txBox="1"/>
          <p:nvPr/>
        </p:nvSpPr>
        <p:spPr>
          <a:xfrm>
            <a:off x="347980" y="821055"/>
            <a:ext cx="4226560" cy="461665"/>
          </a:xfrm>
          <a:prstGeom prst="rect">
            <a:avLst/>
          </a:prstGeom>
          <a:noFill/>
        </p:spPr>
        <p:txBody>
          <a:bodyPr wrap="square" rtlCol="0">
            <a:spAutoFit/>
          </a:bodyPr>
          <a:lstStyle/>
          <a:p>
            <a:r>
              <a:rPr lang="zh-CN" altLang="en-US" sz="2400" b="1">
                <a:solidFill>
                  <a:schemeClr val="bg1"/>
                </a:solidFill>
              </a:rPr>
              <a:t>Porter's </a:t>
            </a:r>
            <a:r>
              <a:rPr lang="en-US" altLang="zh-CN" sz="2400" b="1">
                <a:solidFill>
                  <a:schemeClr val="bg1"/>
                </a:solidFill>
              </a:rPr>
              <a:t>F</a:t>
            </a:r>
            <a:r>
              <a:rPr lang="zh-CN" altLang="en-US" sz="2400" b="1">
                <a:solidFill>
                  <a:schemeClr val="bg1"/>
                </a:solidFill>
              </a:rPr>
              <a:t>ive </a:t>
            </a:r>
            <a:r>
              <a:rPr lang="en-US" altLang="zh-CN" sz="2400" b="1">
                <a:solidFill>
                  <a:schemeClr val="bg1"/>
                </a:solidFill>
              </a:rPr>
              <a:t>F</a:t>
            </a:r>
            <a:r>
              <a:rPr lang="zh-CN" altLang="en-US" sz="2400" b="1">
                <a:solidFill>
                  <a:schemeClr val="bg1"/>
                </a:solidFill>
              </a:rPr>
              <a:t>orces</a:t>
            </a:r>
          </a:p>
        </p:txBody>
      </p:sp>
      <p:sp>
        <p:nvSpPr>
          <p:cNvPr id="5" name="文本框 4"/>
          <p:cNvSpPr txBox="1"/>
          <p:nvPr/>
        </p:nvSpPr>
        <p:spPr>
          <a:xfrm>
            <a:off x="347980" y="1526232"/>
            <a:ext cx="6797040" cy="5088255"/>
          </a:xfrm>
          <a:prstGeom prst="rect">
            <a:avLst/>
          </a:prstGeom>
          <a:noFill/>
        </p:spPr>
        <p:txBody>
          <a:bodyPr wrap="square" rtlCol="0">
            <a:noAutofit/>
          </a:bodyPr>
          <a:lstStyle/>
          <a:p>
            <a:r>
              <a:rPr lang="en-US" sz="2400" b="1">
                <a:solidFill>
                  <a:srgbClr val="FFFF00"/>
                </a:solidFill>
              </a:rPr>
              <a:t>1.</a:t>
            </a:r>
            <a:r>
              <a:rPr sz="2400" b="1">
                <a:solidFill>
                  <a:srgbClr val="FFFF00"/>
                </a:solidFill>
              </a:rPr>
              <a:t>Bargaining power of suppliers</a:t>
            </a:r>
          </a:p>
          <a:p>
            <a:endParaRPr sz="2400" b="1">
              <a:solidFill>
                <a:srgbClr val="FFFF00"/>
              </a:solidFill>
            </a:endParaRPr>
          </a:p>
          <a:p>
            <a:r>
              <a:rPr sz="2400" b="1">
                <a:solidFill>
                  <a:schemeClr val="bg1"/>
                </a:solidFill>
              </a:rPr>
              <a:t>Frozen  </a:t>
            </a:r>
            <a:r>
              <a:rPr lang="en-US" sz="2400" b="1">
                <a:solidFill>
                  <a:schemeClr val="bg1"/>
                </a:solidFill>
              </a:rPr>
              <a:t>f</a:t>
            </a:r>
            <a:r>
              <a:rPr sz="2400" b="1">
                <a:solidFill>
                  <a:schemeClr val="bg1"/>
                </a:solidFill>
              </a:rPr>
              <a:t>ries </a:t>
            </a:r>
            <a:r>
              <a:rPr lang="en-US" sz="2400" b="1">
                <a:solidFill>
                  <a:schemeClr val="bg1"/>
                </a:solidFill>
              </a:rPr>
              <a:t>supplier</a:t>
            </a:r>
            <a:r>
              <a:rPr lang="zh-CN" sz="2400" b="1">
                <a:solidFill>
                  <a:schemeClr val="bg1"/>
                </a:solidFill>
              </a:rPr>
              <a:t>：Simplot USA</a:t>
            </a:r>
          </a:p>
          <a:p>
            <a:endParaRPr lang="zh-CN" sz="2400" b="1">
              <a:solidFill>
                <a:schemeClr val="bg1"/>
              </a:solidFill>
            </a:endParaRPr>
          </a:p>
          <a:p>
            <a:r>
              <a:rPr lang="zh-CN" sz="2400" b="1">
                <a:solidFill>
                  <a:schemeClr val="bg1"/>
                </a:solidFill>
              </a:rPr>
              <a:t>Meat supplier：</a:t>
            </a:r>
            <a:r>
              <a:rPr sz="2400" b="1">
                <a:solidFill>
                  <a:schemeClr val="bg1"/>
                </a:solidFill>
                <a:sym typeface="+mn-ea"/>
              </a:rPr>
              <a:t>McKey</a:t>
            </a:r>
            <a:r>
              <a:rPr lang="zh-CN" sz="2400" b="1">
                <a:solidFill>
                  <a:schemeClr val="bg1"/>
                </a:solidFill>
                <a:sym typeface="+mn-ea"/>
              </a:rPr>
              <a:t> Foods USA</a:t>
            </a:r>
          </a:p>
          <a:p>
            <a:endParaRPr lang="zh-CN" sz="2400" b="1">
              <a:solidFill>
                <a:schemeClr val="bg1"/>
              </a:solidFill>
            </a:endParaRPr>
          </a:p>
          <a:p>
            <a:r>
              <a:rPr lang="zh-CN" sz="2400" b="1">
                <a:solidFill>
                  <a:schemeClr val="bg1"/>
                </a:solidFill>
              </a:rPr>
              <a:t>Bread supplier：East Balt USA</a:t>
            </a:r>
          </a:p>
          <a:p>
            <a:endParaRPr lang="zh-CN" sz="2400" b="1">
              <a:solidFill>
                <a:schemeClr val="bg1"/>
              </a:solidFill>
            </a:endParaRPr>
          </a:p>
          <a:p>
            <a:r>
              <a:rPr lang="zh-CN" sz="2400" b="1">
                <a:solidFill>
                  <a:schemeClr val="bg1"/>
                </a:solidFill>
              </a:rPr>
              <a:t>Beverage supplier：Coca-Cola</a:t>
            </a:r>
          </a:p>
          <a:p>
            <a:endParaRPr lang="zh-CN" sz="1600" b="1">
              <a:solidFill>
                <a:schemeClr val="bg1"/>
              </a:solidFill>
            </a:endParaRPr>
          </a:p>
          <a:p>
            <a:endParaRPr lang="zh-CN" sz="1600" b="1">
              <a:solidFill>
                <a:schemeClr val="bg1"/>
              </a:solidFill>
            </a:endParaRPr>
          </a:p>
          <a:p>
            <a:pPr algn="just"/>
            <a:endParaRPr lang="zh-CN" sz="1600" b="1">
              <a:solidFill>
                <a:schemeClr val="bg1"/>
              </a:solidFill>
            </a:endParaRPr>
          </a:p>
        </p:txBody>
      </p:sp>
      <p:pic>
        <p:nvPicPr>
          <p:cNvPr id="100" name="图片 99"/>
          <p:cNvPicPr/>
          <p:nvPr/>
        </p:nvPicPr>
        <p:blipFill>
          <a:blip r:embed="rId4"/>
          <a:stretch>
            <a:fillRect/>
          </a:stretch>
        </p:blipFill>
        <p:spPr>
          <a:xfrm>
            <a:off x="6398895" y="1575435"/>
            <a:ext cx="4645660" cy="3706495"/>
          </a:xfrm>
          <a:prstGeom prst="rect">
            <a:avLst/>
          </a:prstGeom>
          <a:noFill/>
          <a:ln w="9525">
            <a:noFill/>
          </a:ln>
        </p:spPr>
      </p:pic>
    </p:spTree>
    <p:custDataLst>
      <p:tags r:id="rId1"/>
    </p:custData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descr="麦当劳_画板 1 副本 5"/>
          <p:cNvPicPr>
            <a:picLocks noChangeAspect="1"/>
          </p:cNvPicPr>
          <p:nvPr/>
        </p:nvPicPr>
        <p:blipFill>
          <a:blip r:embed="rId3"/>
          <a:stretch>
            <a:fillRect/>
          </a:stretch>
        </p:blipFill>
        <p:spPr>
          <a:xfrm>
            <a:off x="0" y="0"/>
            <a:ext cx="12191365" cy="6858000"/>
          </a:xfrm>
          <a:prstGeom prst="rect">
            <a:avLst/>
          </a:prstGeom>
        </p:spPr>
      </p:pic>
      <p:sp>
        <p:nvSpPr>
          <p:cNvPr id="3" name="文本框 2"/>
          <p:cNvSpPr txBox="1"/>
          <p:nvPr/>
        </p:nvSpPr>
        <p:spPr>
          <a:xfrm>
            <a:off x="358140" y="802640"/>
            <a:ext cx="4226560" cy="461665"/>
          </a:xfrm>
          <a:prstGeom prst="rect">
            <a:avLst/>
          </a:prstGeom>
          <a:noFill/>
        </p:spPr>
        <p:txBody>
          <a:bodyPr wrap="square" rtlCol="0">
            <a:spAutoFit/>
          </a:bodyPr>
          <a:lstStyle/>
          <a:p>
            <a:r>
              <a:rPr lang="zh-CN" altLang="en-US" sz="2400" b="1">
                <a:solidFill>
                  <a:schemeClr val="bg1"/>
                </a:solidFill>
              </a:rPr>
              <a:t>Porter's </a:t>
            </a:r>
            <a:r>
              <a:rPr lang="en-US" altLang="zh-CN" sz="2400" b="1">
                <a:solidFill>
                  <a:schemeClr val="bg1"/>
                </a:solidFill>
              </a:rPr>
              <a:t>F</a:t>
            </a:r>
            <a:r>
              <a:rPr lang="zh-CN" altLang="en-US" sz="2400" b="1">
                <a:solidFill>
                  <a:schemeClr val="bg1"/>
                </a:solidFill>
              </a:rPr>
              <a:t>ive </a:t>
            </a:r>
            <a:r>
              <a:rPr lang="en-US" altLang="zh-CN" sz="2400" b="1">
                <a:solidFill>
                  <a:schemeClr val="bg1"/>
                </a:solidFill>
              </a:rPr>
              <a:t>F</a:t>
            </a:r>
            <a:r>
              <a:rPr lang="zh-CN" altLang="en-US" sz="2400" b="1">
                <a:solidFill>
                  <a:schemeClr val="bg1"/>
                </a:solidFill>
              </a:rPr>
              <a:t>orces</a:t>
            </a:r>
          </a:p>
        </p:txBody>
      </p:sp>
      <p:sp>
        <p:nvSpPr>
          <p:cNvPr id="5" name="文本框 4"/>
          <p:cNvSpPr txBox="1"/>
          <p:nvPr/>
        </p:nvSpPr>
        <p:spPr>
          <a:xfrm>
            <a:off x="358140" y="1446857"/>
            <a:ext cx="6797040" cy="5228590"/>
          </a:xfrm>
          <a:prstGeom prst="rect">
            <a:avLst/>
          </a:prstGeom>
          <a:noFill/>
        </p:spPr>
        <p:txBody>
          <a:bodyPr wrap="square" rtlCol="0">
            <a:noAutofit/>
          </a:bodyPr>
          <a:lstStyle/>
          <a:p>
            <a:r>
              <a:rPr lang="en-US" sz="2400" b="1">
                <a:solidFill>
                  <a:srgbClr val="FFFF00"/>
                </a:solidFill>
              </a:rPr>
              <a:t>2.</a:t>
            </a:r>
            <a:r>
              <a:rPr sz="2400" b="1">
                <a:solidFill>
                  <a:srgbClr val="FFFF00"/>
                </a:solidFill>
              </a:rPr>
              <a:t>Potential </a:t>
            </a:r>
            <a:r>
              <a:rPr lang="en-US" sz="2400" b="1">
                <a:solidFill>
                  <a:srgbClr val="FFFF00"/>
                </a:solidFill>
              </a:rPr>
              <a:t>n</a:t>
            </a:r>
            <a:r>
              <a:rPr sz="2400" b="1">
                <a:solidFill>
                  <a:srgbClr val="FFFF00"/>
                </a:solidFill>
              </a:rPr>
              <a:t>ew </a:t>
            </a:r>
            <a:r>
              <a:rPr lang="en-US" sz="2400" b="1">
                <a:solidFill>
                  <a:srgbClr val="FFFF00"/>
                </a:solidFill>
              </a:rPr>
              <a:t>c</a:t>
            </a:r>
            <a:r>
              <a:rPr sz="2400" b="1">
                <a:solidFill>
                  <a:srgbClr val="FFFF00"/>
                </a:solidFill>
              </a:rPr>
              <a:t>ompetitors</a:t>
            </a:r>
          </a:p>
          <a:p>
            <a:endParaRPr sz="2400" b="1">
              <a:solidFill>
                <a:schemeClr val="bg1"/>
              </a:solidFill>
            </a:endParaRPr>
          </a:p>
          <a:p>
            <a:r>
              <a:rPr sz="2400" b="1">
                <a:solidFill>
                  <a:schemeClr val="bg1"/>
                </a:solidFill>
              </a:rPr>
              <a:t>Product differentiation</a:t>
            </a:r>
          </a:p>
          <a:p>
            <a:endParaRPr sz="2400" b="1">
              <a:solidFill>
                <a:schemeClr val="bg1"/>
              </a:solidFill>
            </a:endParaRPr>
          </a:p>
          <a:p>
            <a:r>
              <a:rPr sz="2400" b="1">
                <a:solidFill>
                  <a:schemeClr val="bg1"/>
                </a:solidFill>
              </a:rPr>
              <a:t>Price advantage</a:t>
            </a:r>
          </a:p>
          <a:p>
            <a:endParaRPr sz="2400" b="1">
              <a:solidFill>
                <a:schemeClr val="bg1"/>
              </a:solidFill>
            </a:endParaRPr>
          </a:p>
          <a:p>
            <a:r>
              <a:rPr sz="2400" b="1">
                <a:solidFill>
                  <a:schemeClr val="bg1"/>
                </a:solidFill>
              </a:rPr>
              <a:t>layouts galore</a:t>
            </a:r>
          </a:p>
          <a:p>
            <a:endParaRPr sz="2400" b="1">
              <a:solidFill>
                <a:schemeClr val="bg1"/>
              </a:solidFill>
            </a:endParaRPr>
          </a:p>
          <a:p>
            <a:endParaRPr sz="2400" b="1">
              <a:solidFill>
                <a:schemeClr val="bg1"/>
              </a:solidFill>
            </a:endParaRPr>
          </a:p>
          <a:p>
            <a:pPr algn="just"/>
            <a:endParaRPr lang="en-US" sz="2400" b="1">
              <a:solidFill>
                <a:schemeClr val="bg1"/>
              </a:solidFill>
            </a:endParaRPr>
          </a:p>
        </p:txBody>
      </p:sp>
      <p:pic>
        <p:nvPicPr>
          <p:cNvPr id="101" name="图片 100"/>
          <p:cNvPicPr/>
          <p:nvPr/>
        </p:nvPicPr>
        <p:blipFill>
          <a:blip r:embed="rId4"/>
          <a:stretch>
            <a:fillRect/>
          </a:stretch>
        </p:blipFill>
        <p:spPr>
          <a:xfrm>
            <a:off x="6758305" y="1547813"/>
            <a:ext cx="4286250" cy="3762374"/>
          </a:xfrm>
          <a:prstGeom prst="rect">
            <a:avLst/>
          </a:prstGeom>
          <a:noFill/>
          <a:ln w="9525">
            <a:noFill/>
          </a:ln>
        </p:spPr>
      </p:pic>
    </p:spTree>
    <p:custDataLst>
      <p:tags r:id="rId1"/>
    </p:custData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descr="麦当劳_画板 1 副本 5"/>
          <p:cNvPicPr>
            <a:picLocks noChangeAspect="1"/>
          </p:cNvPicPr>
          <p:nvPr/>
        </p:nvPicPr>
        <p:blipFill>
          <a:blip r:embed="rId3"/>
          <a:stretch>
            <a:fillRect/>
          </a:stretch>
        </p:blipFill>
        <p:spPr>
          <a:xfrm>
            <a:off x="0" y="0"/>
            <a:ext cx="12191365" cy="6858000"/>
          </a:xfrm>
          <a:prstGeom prst="rect">
            <a:avLst/>
          </a:prstGeom>
        </p:spPr>
      </p:pic>
      <p:sp>
        <p:nvSpPr>
          <p:cNvPr id="3" name="文本框 2"/>
          <p:cNvSpPr txBox="1"/>
          <p:nvPr/>
        </p:nvSpPr>
        <p:spPr>
          <a:xfrm>
            <a:off x="358140" y="802640"/>
            <a:ext cx="4226560" cy="461665"/>
          </a:xfrm>
          <a:prstGeom prst="rect">
            <a:avLst/>
          </a:prstGeom>
          <a:noFill/>
        </p:spPr>
        <p:txBody>
          <a:bodyPr wrap="square" rtlCol="0">
            <a:spAutoFit/>
          </a:bodyPr>
          <a:lstStyle/>
          <a:p>
            <a:r>
              <a:rPr lang="zh-CN" altLang="en-US" sz="2400" b="1">
                <a:solidFill>
                  <a:schemeClr val="bg1"/>
                </a:solidFill>
              </a:rPr>
              <a:t>Porter's </a:t>
            </a:r>
            <a:r>
              <a:rPr lang="en-US" altLang="zh-CN" sz="2400" b="1">
                <a:solidFill>
                  <a:schemeClr val="bg1"/>
                </a:solidFill>
              </a:rPr>
              <a:t>F</a:t>
            </a:r>
            <a:r>
              <a:rPr lang="zh-CN" altLang="en-US" sz="2400" b="1">
                <a:solidFill>
                  <a:schemeClr val="bg1"/>
                </a:solidFill>
              </a:rPr>
              <a:t>ive </a:t>
            </a:r>
            <a:r>
              <a:rPr lang="en-US" altLang="zh-CN" sz="2400" b="1">
                <a:solidFill>
                  <a:schemeClr val="bg1"/>
                </a:solidFill>
              </a:rPr>
              <a:t>F</a:t>
            </a:r>
            <a:r>
              <a:rPr lang="zh-CN" altLang="en-US" sz="2400" b="1">
                <a:solidFill>
                  <a:schemeClr val="bg1"/>
                </a:solidFill>
              </a:rPr>
              <a:t>orces</a:t>
            </a:r>
          </a:p>
        </p:txBody>
      </p:sp>
      <p:sp>
        <p:nvSpPr>
          <p:cNvPr id="5" name="文本框 4"/>
          <p:cNvSpPr txBox="1"/>
          <p:nvPr/>
        </p:nvSpPr>
        <p:spPr>
          <a:xfrm>
            <a:off x="358140" y="1517025"/>
            <a:ext cx="6797040" cy="5088255"/>
          </a:xfrm>
          <a:prstGeom prst="rect">
            <a:avLst/>
          </a:prstGeom>
          <a:noFill/>
        </p:spPr>
        <p:txBody>
          <a:bodyPr wrap="square" rtlCol="0">
            <a:noAutofit/>
          </a:bodyPr>
          <a:lstStyle/>
          <a:p>
            <a:r>
              <a:rPr lang="en-US" sz="2400" b="1">
                <a:solidFill>
                  <a:srgbClr val="FFFF00"/>
                </a:solidFill>
              </a:rPr>
              <a:t>3.</a:t>
            </a:r>
            <a:r>
              <a:rPr sz="2400" b="1">
                <a:solidFill>
                  <a:srgbClr val="FFFF00"/>
                </a:solidFill>
              </a:rPr>
              <a:t>Buyer bargaining power</a:t>
            </a:r>
          </a:p>
          <a:p>
            <a:endParaRPr sz="2400" b="1">
              <a:solidFill>
                <a:srgbClr val="FFFF00"/>
              </a:solidFill>
            </a:endParaRPr>
          </a:p>
          <a:p>
            <a:endParaRPr sz="2400" b="1">
              <a:solidFill>
                <a:srgbClr val="FFFF00"/>
              </a:solidFill>
            </a:endParaRPr>
          </a:p>
          <a:p>
            <a:r>
              <a:rPr sz="2400" b="1">
                <a:solidFill>
                  <a:schemeClr val="bg2"/>
                </a:solidFill>
              </a:rPr>
              <a:t>Children's groups</a:t>
            </a:r>
          </a:p>
          <a:p>
            <a:endParaRPr sz="2400" b="1">
              <a:solidFill>
                <a:srgbClr val="FFFF00"/>
              </a:solidFill>
            </a:endParaRPr>
          </a:p>
          <a:p>
            <a:r>
              <a:rPr lang="zh-CN" sz="2400" b="1">
                <a:solidFill>
                  <a:schemeClr val="bg1"/>
                </a:solidFill>
              </a:rPr>
              <a:t>Youth groups</a:t>
            </a:r>
          </a:p>
          <a:p>
            <a:endParaRPr lang="zh-CN" sz="2400" b="1">
              <a:solidFill>
                <a:schemeClr val="bg1"/>
              </a:solidFill>
            </a:endParaRPr>
          </a:p>
          <a:p>
            <a:r>
              <a:rPr lang="zh-CN" sz="2400" b="1">
                <a:solidFill>
                  <a:schemeClr val="bg1"/>
                </a:solidFill>
              </a:rPr>
              <a:t>Office workers</a:t>
            </a:r>
          </a:p>
          <a:p>
            <a:endParaRPr lang="zh-CN" sz="2400" b="1">
              <a:solidFill>
                <a:schemeClr val="bg1"/>
              </a:solidFill>
            </a:endParaRPr>
          </a:p>
          <a:p>
            <a:r>
              <a:rPr lang="zh-CN" sz="2400" b="1">
                <a:solidFill>
                  <a:schemeClr val="bg1"/>
                </a:solidFill>
              </a:rPr>
              <a:t>Middle-aged group</a:t>
            </a:r>
          </a:p>
          <a:p>
            <a:endParaRPr lang="zh-CN" sz="2400" b="1">
              <a:solidFill>
                <a:schemeClr val="bg1"/>
              </a:solidFill>
            </a:endParaRPr>
          </a:p>
          <a:p>
            <a:endParaRPr lang="zh-CN" sz="2400" b="1">
              <a:solidFill>
                <a:schemeClr val="bg1"/>
              </a:solidFill>
            </a:endParaRPr>
          </a:p>
          <a:p>
            <a:pPr algn="just"/>
            <a:r>
              <a:rPr lang="en-US" altLang="zh-CN" sz="2400" b="1">
                <a:solidFill>
                  <a:schemeClr val="bg1"/>
                </a:solidFill>
              </a:rPr>
              <a:t> </a:t>
            </a:r>
          </a:p>
        </p:txBody>
      </p:sp>
      <p:pic>
        <p:nvPicPr>
          <p:cNvPr id="4" name="图片 3"/>
          <p:cNvPicPr/>
          <p:nvPr/>
        </p:nvPicPr>
        <p:blipFill>
          <a:blip r:embed="rId4"/>
          <a:srcRect l="31604" r="31609" b="11972"/>
          <a:stretch>
            <a:fillRect/>
          </a:stretch>
        </p:blipFill>
        <p:spPr>
          <a:xfrm>
            <a:off x="8105775" y="1051560"/>
            <a:ext cx="3532505" cy="4754880"/>
          </a:xfrm>
          <a:prstGeom prst="rect">
            <a:avLst/>
          </a:prstGeom>
          <a:noFill/>
          <a:ln w="9525">
            <a:noFill/>
          </a:ln>
        </p:spPr>
      </p:pic>
      <p:pic>
        <p:nvPicPr>
          <p:cNvPr id="100" name="图片 99"/>
          <p:cNvPicPr/>
          <p:nvPr/>
        </p:nvPicPr>
        <p:blipFill>
          <a:blip r:embed="rId5"/>
          <a:srcRect b="2839"/>
          <a:stretch>
            <a:fillRect/>
          </a:stretch>
        </p:blipFill>
        <p:spPr>
          <a:xfrm>
            <a:off x="4813300" y="1051560"/>
            <a:ext cx="3158490" cy="4754880"/>
          </a:xfrm>
          <a:prstGeom prst="rect">
            <a:avLst/>
          </a:prstGeom>
          <a:noFill/>
          <a:ln w="9525">
            <a:noFill/>
          </a:ln>
        </p:spPr>
      </p:pic>
    </p:spTree>
    <p:custDataLst>
      <p:tags r:id="rId1"/>
    </p:custData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descr="麦当劳_画板 1 副本 5"/>
          <p:cNvPicPr>
            <a:picLocks noChangeAspect="1"/>
          </p:cNvPicPr>
          <p:nvPr/>
        </p:nvPicPr>
        <p:blipFill>
          <a:blip r:embed="rId3"/>
          <a:stretch>
            <a:fillRect/>
          </a:stretch>
        </p:blipFill>
        <p:spPr>
          <a:xfrm>
            <a:off x="0" y="0"/>
            <a:ext cx="12191365" cy="6858000"/>
          </a:xfrm>
          <a:prstGeom prst="rect">
            <a:avLst/>
          </a:prstGeom>
        </p:spPr>
      </p:pic>
      <p:sp>
        <p:nvSpPr>
          <p:cNvPr id="3" name="文本框 2"/>
          <p:cNvSpPr txBox="1"/>
          <p:nvPr/>
        </p:nvSpPr>
        <p:spPr>
          <a:xfrm>
            <a:off x="358140" y="802640"/>
            <a:ext cx="4226560" cy="461665"/>
          </a:xfrm>
          <a:prstGeom prst="rect">
            <a:avLst/>
          </a:prstGeom>
          <a:noFill/>
        </p:spPr>
        <p:txBody>
          <a:bodyPr wrap="square" rtlCol="0">
            <a:spAutoFit/>
          </a:bodyPr>
          <a:lstStyle/>
          <a:p>
            <a:r>
              <a:rPr lang="zh-CN" altLang="en-US" sz="2400" b="1">
                <a:solidFill>
                  <a:schemeClr val="bg1"/>
                </a:solidFill>
              </a:rPr>
              <a:t>Porter's </a:t>
            </a:r>
            <a:r>
              <a:rPr lang="en-US" altLang="zh-CN" sz="2400" b="1">
                <a:solidFill>
                  <a:schemeClr val="bg1"/>
                </a:solidFill>
              </a:rPr>
              <a:t>F</a:t>
            </a:r>
            <a:r>
              <a:rPr lang="zh-CN" altLang="en-US" sz="2400" b="1">
                <a:solidFill>
                  <a:schemeClr val="bg1"/>
                </a:solidFill>
              </a:rPr>
              <a:t>ive </a:t>
            </a:r>
            <a:r>
              <a:rPr lang="en-US" altLang="zh-CN" sz="2400" b="1">
                <a:solidFill>
                  <a:schemeClr val="bg1"/>
                </a:solidFill>
              </a:rPr>
              <a:t>F</a:t>
            </a:r>
            <a:r>
              <a:rPr lang="zh-CN" altLang="en-US" sz="2400" b="1">
                <a:solidFill>
                  <a:schemeClr val="bg1"/>
                </a:solidFill>
              </a:rPr>
              <a:t>orces</a:t>
            </a:r>
          </a:p>
        </p:txBody>
      </p:sp>
      <p:sp>
        <p:nvSpPr>
          <p:cNvPr id="5" name="文本框 4"/>
          <p:cNvSpPr txBox="1"/>
          <p:nvPr/>
        </p:nvSpPr>
        <p:spPr>
          <a:xfrm>
            <a:off x="353202" y="1517025"/>
            <a:ext cx="6797040" cy="5088255"/>
          </a:xfrm>
          <a:prstGeom prst="rect">
            <a:avLst/>
          </a:prstGeom>
          <a:noFill/>
        </p:spPr>
        <p:txBody>
          <a:bodyPr wrap="square" rtlCol="0">
            <a:noAutofit/>
          </a:bodyPr>
          <a:lstStyle/>
          <a:p>
            <a:r>
              <a:rPr lang="en-US" sz="2400" b="1">
                <a:solidFill>
                  <a:srgbClr val="FFFF00"/>
                </a:solidFill>
              </a:rPr>
              <a:t>4.S</a:t>
            </a:r>
            <a:r>
              <a:rPr sz="2400" b="1">
                <a:solidFill>
                  <a:srgbClr val="FFFF00"/>
                </a:solidFill>
              </a:rPr>
              <a:t>ubstitute</a:t>
            </a:r>
          </a:p>
          <a:p>
            <a:endParaRPr sz="2400" b="1">
              <a:solidFill>
                <a:srgbClr val="FFFF00"/>
              </a:solidFill>
            </a:endParaRPr>
          </a:p>
          <a:p>
            <a:r>
              <a:rPr sz="2400" b="1">
                <a:solidFill>
                  <a:schemeClr val="bg2"/>
                </a:solidFill>
              </a:rPr>
              <a:t>Pizzahut</a:t>
            </a:r>
          </a:p>
          <a:p>
            <a:endParaRPr sz="2400" b="1">
              <a:solidFill>
                <a:schemeClr val="bg2"/>
              </a:solidFill>
            </a:endParaRPr>
          </a:p>
          <a:p>
            <a:r>
              <a:rPr sz="2000" b="1">
                <a:solidFill>
                  <a:schemeClr val="bg2"/>
                </a:solidFill>
              </a:rPr>
              <a:t>It has a different brand positioning than McDonald's, so it doesn't pose a threat to McDonald's. By differentiating its brand and providing targeted services around its target consumer groups, Pizza Hut has emerged from a highly competitive restaurant The company has become the world's largest pizza restaurant franchisee.</a:t>
            </a:r>
          </a:p>
          <a:p>
            <a:endParaRPr sz="2400" b="1">
              <a:solidFill>
                <a:srgbClr val="FFFF00"/>
              </a:solidFill>
            </a:endParaRPr>
          </a:p>
          <a:p>
            <a:endParaRPr sz="2400" b="1">
              <a:solidFill>
                <a:srgbClr val="FFFF00"/>
              </a:solidFill>
            </a:endParaRPr>
          </a:p>
          <a:p>
            <a:pPr algn="just"/>
            <a:endParaRPr lang="en-US" sz="2400" b="1">
              <a:solidFill>
                <a:schemeClr val="bg2"/>
              </a:solidFill>
            </a:endParaRPr>
          </a:p>
        </p:txBody>
      </p:sp>
      <p:pic>
        <p:nvPicPr>
          <p:cNvPr id="104" name="图片 103"/>
          <p:cNvPicPr/>
          <p:nvPr/>
        </p:nvPicPr>
        <p:blipFill>
          <a:blip r:embed="rId4"/>
          <a:stretch>
            <a:fillRect/>
          </a:stretch>
        </p:blipFill>
        <p:spPr>
          <a:xfrm>
            <a:off x="7376795" y="1580515"/>
            <a:ext cx="3992880" cy="3992880"/>
          </a:xfrm>
          <a:prstGeom prst="rect">
            <a:avLst/>
          </a:prstGeom>
          <a:noFill/>
          <a:ln w="9525">
            <a:noFill/>
          </a:ln>
        </p:spPr>
      </p:pic>
    </p:spTree>
    <p:custDataLst>
      <p:tags r:id="rId1"/>
    </p:custData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descr="麦当劳_画板 1 副本 5"/>
          <p:cNvPicPr>
            <a:picLocks noChangeAspect="1"/>
          </p:cNvPicPr>
          <p:nvPr/>
        </p:nvPicPr>
        <p:blipFill>
          <a:blip r:embed="rId3"/>
          <a:stretch>
            <a:fillRect/>
          </a:stretch>
        </p:blipFill>
        <p:spPr>
          <a:xfrm>
            <a:off x="0" y="0"/>
            <a:ext cx="12191365" cy="6858000"/>
          </a:xfrm>
          <a:prstGeom prst="rect">
            <a:avLst/>
          </a:prstGeom>
        </p:spPr>
      </p:pic>
      <p:sp>
        <p:nvSpPr>
          <p:cNvPr id="3" name="文本框 2"/>
          <p:cNvSpPr txBox="1"/>
          <p:nvPr/>
        </p:nvSpPr>
        <p:spPr>
          <a:xfrm>
            <a:off x="358140" y="802640"/>
            <a:ext cx="4226560" cy="461665"/>
          </a:xfrm>
          <a:prstGeom prst="rect">
            <a:avLst/>
          </a:prstGeom>
          <a:noFill/>
        </p:spPr>
        <p:txBody>
          <a:bodyPr wrap="square" rtlCol="0">
            <a:spAutoFit/>
          </a:bodyPr>
          <a:lstStyle/>
          <a:p>
            <a:r>
              <a:rPr lang="zh-CN" altLang="en-US" sz="2400" b="1">
                <a:solidFill>
                  <a:schemeClr val="bg1"/>
                </a:solidFill>
              </a:rPr>
              <a:t>Porter's </a:t>
            </a:r>
            <a:r>
              <a:rPr lang="en-US" altLang="zh-CN" sz="2400" b="1">
                <a:solidFill>
                  <a:schemeClr val="bg1"/>
                </a:solidFill>
              </a:rPr>
              <a:t>F</a:t>
            </a:r>
            <a:r>
              <a:rPr lang="zh-CN" altLang="en-US" sz="2400" b="1">
                <a:solidFill>
                  <a:schemeClr val="bg1"/>
                </a:solidFill>
              </a:rPr>
              <a:t>ive </a:t>
            </a:r>
            <a:r>
              <a:rPr lang="en-US" altLang="zh-CN" sz="2400" b="1">
                <a:solidFill>
                  <a:schemeClr val="bg1"/>
                </a:solidFill>
              </a:rPr>
              <a:t>F</a:t>
            </a:r>
            <a:r>
              <a:rPr lang="zh-CN" altLang="en-US" sz="2400" b="1">
                <a:solidFill>
                  <a:schemeClr val="bg1"/>
                </a:solidFill>
              </a:rPr>
              <a:t>orces</a:t>
            </a:r>
          </a:p>
        </p:txBody>
      </p:sp>
      <p:sp>
        <p:nvSpPr>
          <p:cNvPr id="5" name="文本框 4"/>
          <p:cNvSpPr txBox="1"/>
          <p:nvPr/>
        </p:nvSpPr>
        <p:spPr>
          <a:xfrm>
            <a:off x="332990" y="1368100"/>
            <a:ext cx="6797040" cy="5088255"/>
          </a:xfrm>
          <a:prstGeom prst="rect">
            <a:avLst/>
          </a:prstGeom>
          <a:noFill/>
        </p:spPr>
        <p:txBody>
          <a:bodyPr wrap="square" rtlCol="0">
            <a:noAutofit/>
          </a:bodyPr>
          <a:lstStyle/>
          <a:p>
            <a:r>
              <a:rPr lang="en-US" sz="2400" b="1">
                <a:solidFill>
                  <a:srgbClr val="FFFF00"/>
                </a:solidFill>
              </a:rPr>
              <a:t>5.</a:t>
            </a:r>
            <a:r>
              <a:rPr sz="2400" b="1">
                <a:solidFill>
                  <a:srgbClr val="FFFF00"/>
                </a:solidFill>
              </a:rPr>
              <a:t>Competition within the industry</a:t>
            </a:r>
          </a:p>
          <a:p>
            <a:endParaRPr sz="2400" b="1">
              <a:solidFill>
                <a:srgbClr val="FFFF00"/>
              </a:solidFill>
            </a:endParaRPr>
          </a:p>
          <a:p>
            <a:r>
              <a:rPr sz="2400" b="1">
                <a:solidFill>
                  <a:schemeClr val="bg2"/>
                </a:solidFill>
              </a:rPr>
              <a:t>Burger King</a:t>
            </a:r>
          </a:p>
          <a:p>
            <a:endParaRPr sz="2400" b="1">
              <a:solidFill>
                <a:schemeClr val="bg2"/>
              </a:solidFill>
            </a:endParaRPr>
          </a:p>
          <a:p>
            <a:r>
              <a:rPr lang="zh-CN" sz="2400" b="1">
                <a:solidFill>
                  <a:schemeClr val="bg1"/>
                </a:solidFill>
              </a:rPr>
              <a:t>Kentucky Fried Chichen</a:t>
            </a:r>
          </a:p>
          <a:p>
            <a:endParaRPr lang="zh-CN" sz="2400" b="1">
              <a:solidFill>
                <a:schemeClr val="bg1"/>
              </a:solidFill>
            </a:endParaRPr>
          </a:p>
          <a:p>
            <a:r>
              <a:rPr lang="zh-CN" sz="2400" b="1">
                <a:solidFill>
                  <a:schemeClr val="bg1"/>
                </a:solidFill>
              </a:rPr>
              <a:t>Dicos</a:t>
            </a:r>
          </a:p>
          <a:p>
            <a:endParaRPr lang="zh-CN" sz="2400" b="1">
              <a:solidFill>
                <a:schemeClr val="bg1"/>
              </a:solidFill>
            </a:endParaRPr>
          </a:p>
          <a:p>
            <a:pPr algn="just"/>
            <a:r>
              <a:rPr sz="2000" b="1">
                <a:solidFill>
                  <a:schemeClr val="bg1"/>
                </a:solidFill>
              </a:rPr>
              <a:t>Most of the various brands in the burger fast food industry, they all have their own brand positioning and marketing strategies. Some product differentiation, different audience groups, product promotions</a:t>
            </a:r>
            <a:r>
              <a:rPr lang="en-US" sz="2000" b="1">
                <a:solidFill>
                  <a:schemeClr val="bg1"/>
                </a:solidFill>
              </a:rPr>
              <a:t>. </a:t>
            </a:r>
            <a:r>
              <a:rPr lang="en-US" altLang="zh-CN" sz="2000" b="1">
                <a:solidFill>
                  <a:schemeClr val="bg1"/>
                </a:solidFill>
              </a:rPr>
              <a:t>The market share of each brand can ensure the continued development of the brand. </a:t>
            </a:r>
            <a:endParaRPr lang="zh-CN" altLang="en-US" sz="2000" b="1">
              <a:solidFill>
                <a:schemeClr val="bg1"/>
              </a:solidFill>
            </a:endParaRPr>
          </a:p>
        </p:txBody>
      </p:sp>
      <p:pic>
        <p:nvPicPr>
          <p:cNvPr id="103" name="图片 102"/>
          <p:cNvPicPr/>
          <p:nvPr/>
        </p:nvPicPr>
        <p:blipFill>
          <a:blip r:embed="rId4"/>
          <a:srcRect b="12776"/>
          <a:stretch>
            <a:fillRect/>
          </a:stretch>
        </p:blipFill>
        <p:spPr>
          <a:xfrm>
            <a:off x="7350125" y="1077595"/>
            <a:ext cx="4530090" cy="2859405"/>
          </a:xfrm>
          <a:prstGeom prst="rect">
            <a:avLst/>
          </a:prstGeom>
          <a:noFill/>
          <a:ln w="9525">
            <a:noFill/>
          </a:ln>
        </p:spPr>
      </p:pic>
      <p:pic>
        <p:nvPicPr>
          <p:cNvPr id="105" name="图片 104"/>
          <p:cNvPicPr/>
          <p:nvPr/>
        </p:nvPicPr>
        <p:blipFill>
          <a:blip r:embed="rId5"/>
          <a:srcRect l="10849" t="22333" r="59193" b="22472"/>
          <a:stretch>
            <a:fillRect/>
          </a:stretch>
        </p:blipFill>
        <p:spPr>
          <a:xfrm>
            <a:off x="7350125" y="4104640"/>
            <a:ext cx="1894205" cy="1969770"/>
          </a:xfrm>
          <a:prstGeom prst="rect">
            <a:avLst/>
          </a:prstGeom>
          <a:noFill/>
          <a:ln w="9525">
            <a:noFill/>
          </a:ln>
        </p:spPr>
      </p:pic>
      <p:pic>
        <p:nvPicPr>
          <p:cNvPr id="106" name="图片 105"/>
          <p:cNvPicPr/>
          <p:nvPr/>
        </p:nvPicPr>
        <p:blipFill>
          <a:blip r:embed="rId6"/>
          <a:stretch>
            <a:fillRect/>
          </a:stretch>
        </p:blipFill>
        <p:spPr>
          <a:xfrm>
            <a:off x="9418955" y="4104640"/>
            <a:ext cx="2461260" cy="1969770"/>
          </a:xfrm>
          <a:prstGeom prst="rect">
            <a:avLst/>
          </a:prstGeom>
          <a:noFill/>
          <a:ln w="9525">
            <a:noFill/>
          </a:ln>
        </p:spPr>
      </p:pic>
    </p:spTree>
    <p:custDataLst>
      <p:tags r:id="rId1"/>
    </p:custData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descr="麦当劳_画板 1 副本 5"/>
          <p:cNvPicPr>
            <a:picLocks noChangeAspect="1"/>
          </p:cNvPicPr>
          <p:nvPr/>
        </p:nvPicPr>
        <p:blipFill>
          <a:blip r:embed="rId3"/>
          <a:stretch>
            <a:fillRect/>
          </a:stretch>
        </p:blipFill>
        <p:spPr>
          <a:xfrm>
            <a:off x="0" y="0"/>
            <a:ext cx="12191365" cy="6858000"/>
          </a:xfrm>
          <a:prstGeom prst="rect">
            <a:avLst/>
          </a:prstGeom>
        </p:spPr>
      </p:pic>
      <p:sp>
        <p:nvSpPr>
          <p:cNvPr id="5" name="文本框 4"/>
          <p:cNvSpPr txBox="1"/>
          <p:nvPr/>
        </p:nvSpPr>
        <p:spPr>
          <a:xfrm>
            <a:off x="902616" y="1038319"/>
            <a:ext cx="9556115" cy="5088255"/>
          </a:xfrm>
          <a:prstGeom prst="rect">
            <a:avLst/>
          </a:prstGeom>
          <a:noFill/>
        </p:spPr>
        <p:txBody>
          <a:bodyPr wrap="square" rtlCol="0">
            <a:noAutofit/>
          </a:bodyPr>
          <a:lstStyle/>
          <a:p>
            <a:endParaRPr sz="1600" b="1">
              <a:solidFill>
                <a:srgbClr val="FFFF00"/>
              </a:solidFill>
            </a:endParaRPr>
          </a:p>
          <a:p>
            <a:endParaRPr sz="1600" b="1">
              <a:solidFill>
                <a:srgbClr val="FFFF00"/>
              </a:solidFill>
            </a:endParaRPr>
          </a:p>
          <a:p>
            <a:endParaRPr sz="1600" b="1">
              <a:solidFill>
                <a:srgbClr val="FFFF00"/>
              </a:solidFill>
            </a:endParaRPr>
          </a:p>
          <a:p>
            <a:endParaRPr sz="1600" b="1">
              <a:solidFill>
                <a:srgbClr val="FFFF00"/>
              </a:solidFill>
            </a:endParaRPr>
          </a:p>
          <a:p>
            <a:endParaRPr sz="1600" b="1">
              <a:solidFill>
                <a:srgbClr val="FFFF00"/>
              </a:solidFill>
            </a:endParaRPr>
          </a:p>
          <a:p>
            <a:endParaRPr sz="1600" b="1">
              <a:solidFill>
                <a:srgbClr val="FFFF00"/>
              </a:solidFill>
            </a:endParaRPr>
          </a:p>
          <a:p>
            <a:pPr marL="457200" indent="-457200">
              <a:buFont typeface="+mj-lt"/>
              <a:buAutoNum type="arabicPeriod"/>
            </a:pPr>
            <a:r>
              <a:rPr sz="2400">
                <a:solidFill>
                  <a:schemeClr val="bg1"/>
                </a:solidFill>
              </a:rPr>
              <a:t>Philip Kotler,(2010)</a:t>
            </a:r>
            <a:r>
              <a:rPr sz="2400" i="1">
                <a:solidFill>
                  <a:schemeClr val="bg1"/>
                </a:solidFill>
              </a:rPr>
              <a:t>Principles of marketing</a:t>
            </a:r>
            <a:r>
              <a:rPr sz="2400">
                <a:solidFill>
                  <a:schemeClr val="bg1"/>
                </a:solidFill>
              </a:rPr>
              <a:t>,China Renmin University Press</a:t>
            </a:r>
          </a:p>
          <a:p>
            <a:pPr marL="457200" indent="-457200">
              <a:buFont typeface="+mj-lt"/>
              <a:buAutoNum type="arabicPeriod"/>
            </a:pPr>
            <a:endParaRPr sz="2400">
              <a:solidFill>
                <a:schemeClr val="bg1"/>
              </a:solidFill>
            </a:endParaRPr>
          </a:p>
          <a:p>
            <a:pPr marL="457200" indent="-457200">
              <a:buFont typeface="+mj-lt"/>
              <a:buAutoNum type="arabicPeriod"/>
            </a:pPr>
            <a:r>
              <a:rPr sz="2400">
                <a:solidFill>
                  <a:schemeClr val="bg1"/>
                </a:solidFill>
              </a:rPr>
              <a:t>Hu Chao,(2021)</a:t>
            </a:r>
            <a:r>
              <a:rPr sz="2400" i="1">
                <a:solidFill>
                  <a:schemeClr val="bg1"/>
                </a:solidFill>
              </a:rPr>
              <a:t>Minimalist marketing</a:t>
            </a:r>
            <a:r>
              <a:rPr sz="2400">
                <a:solidFill>
                  <a:schemeClr val="bg1"/>
                </a:solidFill>
              </a:rPr>
              <a:t>,Beijing United Publishing Company</a:t>
            </a:r>
          </a:p>
          <a:p>
            <a:pPr marL="457200" indent="-457200">
              <a:buFont typeface="+mj-lt"/>
              <a:buAutoNum type="arabicPeriod"/>
            </a:pPr>
            <a:endParaRPr sz="2400">
              <a:solidFill>
                <a:schemeClr val="bg1"/>
              </a:solidFill>
            </a:endParaRPr>
          </a:p>
          <a:p>
            <a:pPr marL="457200" indent="-457200">
              <a:buFont typeface="+mj-lt"/>
              <a:buAutoNum type="arabicPeriod"/>
            </a:pPr>
            <a:r>
              <a:rPr sz="2400">
                <a:solidFill>
                  <a:schemeClr val="bg1"/>
                </a:solidFill>
              </a:rPr>
              <a:t>Ma Song,(2019)</a:t>
            </a:r>
            <a:r>
              <a:rPr sz="2400" i="1">
                <a:solidFill>
                  <a:schemeClr val="bg1"/>
                </a:solidFill>
              </a:rPr>
              <a:t>Marketing notes</a:t>
            </a:r>
            <a:r>
              <a:rPr sz="2400">
                <a:solidFill>
                  <a:schemeClr val="bg1"/>
                </a:solidFill>
              </a:rPr>
              <a:t>,China Citic Press</a:t>
            </a:r>
          </a:p>
        </p:txBody>
      </p:sp>
      <p:sp>
        <p:nvSpPr>
          <p:cNvPr id="3" name="文本框 2">
            <a:extLst>
              <a:ext uri="{FF2B5EF4-FFF2-40B4-BE49-F238E27FC236}">
                <a16:creationId xmlns:a16="http://schemas.microsoft.com/office/drawing/2014/main" id="{8117D09D-1E63-AEED-7308-C9608BBB842D}"/>
              </a:ext>
            </a:extLst>
          </p:cNvPr>
          <p:cNvSpPr txBox="1"/>
          <p:nvPr/>
        </p:nvSpPr>
        <p:spPr>
          <a:xfrm>
            <a:off x="902616" y="1372061"/>
            <a:ext cx="4226560" cy="584775"/>
          </a:xfrm>
          <a:prstGeom prst="rect">
            <a:avLst/>
          </a:prstGeom>
          <a:noFill/>
        </p:spPr>
        <p:txBody>
          <a:bodyPr wrap="square" rtlCol="0">
            <a:spAutoFit/>
          </a:bodyPr>
          <a:lstStyle/>
          <a:p>
            <a:r>
              <a:rPr lang="en-US" altLang="zh-CN" sz="3200" b="1">
                <a:solidFill>
                  <a:schemeClr val="bg1"/>
                </a:solidFill>
                <a:sym typeface="Wingdings 2" panose="05020102010507070707" pitchFamily="18" charset="2"/>
              </a:rPr>
              <a:t>References</a:t>
            </a:r>
            <a:endParaRPr lang="zh-CN" altLang="en-US" sz="3200" b="1" dirty="0">
              <a:solidFill>
                <a:schemeClr val="bg1"/>
              </a:solidFill>
            </a:endParaRPr>
          </a:p>
        </p:txBody>
      </p:sp>
    </p:spTree>
    <p:custDataLst>
      <p:tags r:id="rId1"/>
    </p:custData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descr="麦当劳_画板 1 副本 6"/>
          <p:cNvPicPr>
            <a:picLocks noChangeAspect="1"/>
          </p:cNvPicPr>
          <p:nvPr/>
        </p:nvPicPr>
        <p:blipFill>
          <a:blip r:embed="rId3"/>
          <a:stretch>
            <a:fillRect/>
          </a:stretch>
        </p:blipFill>
        <p:spPr>
          <a:xfrm>
            <a:off x="0" y="0"/>
            <a:ext cx="12192635" cy="6858000"/>
          </a:xfrm>
          <a:prstGeom prst="rect">
            <a:avLst/>
          </a:prstGeom>
        </p:spPr>
      </p:pic>
      <p:sp>
        <p:nvSpPr>
          <p:cNvPr id="3" name="文本框 2"/>
          <p:cNvSpPr txBox="1"/>
          <p:nvPr/>
        </p:nvSpPr>
        <p:spPr>
          <a:xfrm>
            <a:off x="2556217" y="1887025"/>
            <a:ext cx="4226560" cy="584775"/>
          </a:xfrm>
          <a:prstGeom prst="rect">
            <a:avLst/>
          </a:prstGeom>
          <a:noFill/>
        </p:spPr>
        <p:txBody>
          <a:bodyPr wrap="square" rtlCol="0">
            <a:spAutoFit/>
          </a:bodyPr>
          <a:lstStyle/>
          <a:p>
            <a:r>
              <a:rPr lang="en-US" altLang="zh-CN" sz="3200" b="1" dirty="0">
                <a:solidFill>
                  <a:schemeClr val="bg1"/>
                </a:solidFill>
                <a:sym typeface="Wingdings 2" panose="05020102010507070707" pitchFamily="18" charset="2"/>
              </a:rPr>
              <a:t></a:t>
            </a:r>
            <a:r>
              <a:rPr lang="en-US" altLang="zh-CN" sz="3200" b="1" dirty="0">
                <a:solidFill>
                  <a:schemeClr val="bg1"/>
                </a:solidFill>
              </a:rPr>
              <a:t>Core competence</a:t>
            </a:r>
            <a:endParaRPr lang="zh-CN" altLang="en-US" sz="3200" b="1" dirty="0">
              <a:solidFill>
                <a:schemeClr val="bg1"/>
              </a:solidFill>
            </a:endParaRPr>
          </a:p>
        </p:txBody>
      </p:sp>
      <p:sp>
        <p:nvSpPr>
          <p:cNvPr id="5" name="文本框 4"/>
          <p:cNvSpPr txBox="1"/>
          <p:nvPr/>
        </p:nvSpPr>
        <p:spPr>
          <a:xfrm>
            <a:off x="2556217" y="3429000"/>
            <a:ext cx="6797040" cy="584775"/>
          </a:xfrm>
          <a:prstGeom prst="rect">
            <a:avLst/>
          </a:prstGeom>
          <a:noFill/>
        </p:spPr>
        <p:txBody>
          <a:bodyPr wrap="square" rtlCol="0">
            <a:spAutoFit/>
          </a:bodyPr>
          <a:lstStyle/>
          <a:p>
            <a:r>
              <a:rPr lang="en-US" altLang="zh-CN" sz="3200" b="1" dirty="0">
                <a:solidFill>
                  <a:schemeClr val="bg1"/>
                </a:solidFill>
                <a:sym typeface="Wingdings 2" panose="05020102010507070707" pitchFamily="18" charset="2"/>
              </a:rPr>
              <a:t></a:t>
            </a:r>
            <a:r>
              <a:rPr lang="en-US" altLang="zh-CN" sz="3200" b="1" dirty="0">
                <a:solidFill>
                  <a:schemeClr val="bg1"/>
                </a:solidFill>
              </a:rPr>
              <a:t>Corporate value</a:t>
            </a:r>
            <a:endParaRPr lang="zh-CN" altLang="en-US" sz="3200" b="1" dirty="0">
              <a:solidFill>
                <a:schemeClr val="bg1"/>
              </a:solidFill>
            </a:endParaRPr>
          </a:p>
        </p:txBody>
      </p:sp>
    </p:spTree>
    <p:custDataLst>
      <p:tags r:id="rId1"/>
    </p:custData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endParaRPr lang="zh-CN" altLang="en-US"/>
          </a:p>
        </p:txBody>
      </p:sp>
      <p:pic>
        <p:nvPicPr>
          <p:cNvPr id="9" name="内容占位符 8"/>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756627" y="1490663"/>
            <a:ext cx="4672396" cy="4759325"/>
          </a:xfrm>
        </p:spPr>
      </p:pic>
      <p:pic>
        <p:nvPicPr>
          <p:cNvPr id="4" name="图片 3" descr="麦当劳_画板 1 副本 6"/>
          <p:cNvPicPr>
            <a:picLocks noChangeAspect="1"/>
          </p:cNvPicPr>
          <p:nvPr/>
        </p:nvPicPr>
        <p:blipFill>
          <a:blip r:embed="rId3"/>
          <a:stretch>
            <a:fillRect/>
          </a:stretch>
        </p:blipFill>
        <p:spPr>
          <a:xfrm>
            <a:off x="0" y="0"/>
            <a:ext cx="12192635" cy="6858000"/>
          </a:xfrm>
          <a:prstGeom prst="rect">
            <a:avLst/>
          </a:prstGeom>
        </p:spPr>
      </p:pic>
      <p:sp>
        <p:nvSpPr>
          <p:cNvPr id="6" name="矩形 5"/>
          <p:cNvSpPr/>
          <p:nvPr/>
        </p:nvSpPr>
        <p:spPr>
          <a:xfrm>
            <a:off x="1119284" y="1121319"/>
            <a:ext cx="11066716" cy="385362"/>
          </a:xfrm>
          <a:prstGeom prst="rect">
            <a:avLst/>
          </a:prstGeom>
        </p:spPr>
        <p:txBody>
          <a:bodyPr wrap="square">
            <a:spAutoFit/>
          </a:bodyPr>
          <a:lstStyle/>
          <a:p>
            <a:pPr>
              <a:lnSpc>
                <a:spcPts val="2500"/>
              </a:lnSpc>
            </a:pPr>
            <a:r>
              <a:rPr lang="en-US" altLang="zh-CN" b="1" dirty="0">
                <a:solidFill>
                  <a:schemeClr val="bg1"/>
                </a:solidFill>
              </a:rPr>
              <a:t>Core competence: Business philosophy (QSCV &amp;Three legged stool)  (Foster,2007)</a:t>
            </a:r>
            <a:endParaRPr lang="zh-CN" altLang="en-US" b="1" dirty="0">
              <a:solidFill>
                <a:schemeClr val="bg1"/>
              </a:solidFill>
            </a:endParaRPr>
          </a:p>
        </p:txBody>
      </p:sp>
      <p:sp>
        <p:nvSpPr>
          <p:cNvPr id="14" name="矩形 13"/>
          <p:cNvSpPr/>
          <p:nvPr/>
        </p:nvSpPr>
        <p:spPr>
          <a:xfrm>
            <a:off x="1119284" y="3778560"/>
            <a:ext cx="9544672" cy="705962"/>
          </a:xfrm>
          <a:prstGeom prst="rect">
            <a:avLst/>
          </a:prstGeom>
        </p:spPr>
        <p:txBody>
          <a:bodyPr wrap="square">
            <a:spAutoFit/>
          </a:bodyPr>
          <a:lstStyle/>
          <a:p>
            <a:pPr>
              <a:lnSpc>
                <a:spcPts val="2500"/>
              </a:lnSpc>
            </a:pPr>
            <a:r>
              <a:rPr lang="en-US" altLang="zh-CN" b="1">
                <a:solidFill>
                  <a:schemeClr val="bg1"/>
                </a:solidFill>
              </a:rPr>
              <a:t>Corporate value:   Purpose to feed and foster communities</a:t>
            </a:r>
          </a:p>
          <a:p>
            <a:pPr>
              <a:lnSpc>
                <a:spcPts val="2500"/>
              </a:lnSpc>
            </a:pPr>
            <a:r>
              <a:rPr lang="en-US" altLang="zh-CN" b="1">
                <a:solidFill>
                  <a:schemeClr val="bg1"/>
                </a:solidFill>
              </a:rPr>
              <a:t>                                   Mission to create delicious feel-good moments for everyone</a:t>
            </a:r>
            <a:endParaRPr lang="zh-CN" altLang="en-US" b="1" dirty="0">
              <a:solidFill>
                <a:schemeClr val="bg1"/>
              </a:solidFill>
            </a:endParaRPr>
          </a:p>
        </p:txBody>
      </p:sp>
      <p:pic>
        <p:nvPicPr>
          <p:cNvPr id="8" name="图片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272707" y="1775066"/>
            <a:ext cx="1960474" cy="1607997"/>
          </a:xfrm>
          <a:prstGeom prst="rect">
            <a:avLst/>
          </a:prstGeom>
        </p:spPr>
      </p:pic>
      <p:pic>
        <p:nvPicPr>
          <p:cNvPr id="11" name="图片 10"/>
          <p:cNvPicPr>
            <a:picLocks noChangeAspect="1"/>
          </p:cNvPicPr>
          <p:nvPr/>
        </p:nvPicPr>
        <p:blipFill>
          <a:blip r:embed="rId5"/>
          <a:stretch>
            <a:fillRect/>
          </a:stretch>
        </p:blipFill>
        <p:spPr>
          <a:xfrm>
            <a:off x="2617136" y="1770345"/>
            <a:ext cx="2630812" cy="1607997"/>
          </a:xfrm>
          <a:prstGeom prst="rect">
            <a:avLst/>
          </a:prstGeom>
        </p:spPr>
      </p:pic>
      <p:pic>
        <p:nvPicPr>
          <p:cNvPr id="12" name="图片 11"/>
          <p:cNvPicPr>
            <a:picLocks noChangeAspect="1"/>
          </p:cNvPicPr>
          <p:nvPr/>
        </p:nvPicPr>
        <p:blipFill>
          <a:blip r:embed="rId6"/>
          <a:stretch>
            <a:fillRect/>
          </a:stretch>
        </p:blipFill>
        <p:spPr>
          <a:xfrm>
            <a:off x="3015592" y="4655688"/>
            <a:ext cx="2003816" cy="1609760"/>
          </a:xfrm>
          <a:prstGeom prst="rect">
            <a:avLst/>
          </a:prstGeom>
        </p:spPr>
      </p:pic>
      <p:pic>
        <p:nvPicPr>
          <p:cNvPr id="13" name="图片 12"/>
          <p:cNvPicPr>
            <a:picLocks noChangeAspect="1"/>
          </p:cNvPicPr>
          <p:nvPr/>
        </p:nvPicPr>
        <p:blipFill>
          <a:blip r:embed="rId7"/>
          <a:stretch>
            <a:fillRect/>
          </a:stretch>
        </p:blipFill>
        <p:spPr>
          <a:xfrm>
            <a:off x="6272707" y="4655688"/>
            <a:ext cx="2001021" cy="1609760"/>
          </a:xfrm>
          <a:prstGeom prst="rect">
            <a:avLst/>
          </a:prstGeo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endParaRPr lang="zh-CN" altLang="en-US"/>
          </a:p>
        </p:txBody>
      </p:sp>
      <p:sp>
        <p:nvSpPr>
          <p:cNvPr id="3" name="内容占位符 2"/>
          <p:cNvSpPr>
            <a:spLocks noGrp="1"/>
          </p:cNvSpPr>
          <p:nvPr>
            <p:ph idx="1"/>
          </p:nvPr>
        </p:nvSpPr>
        <p:spPr/>
        <p:txBody>
          <a:bodyPr/>
          <a:lstStyle/>
          <a:p>
            <a:endParaRPr lang="zh-CN" altLang="en-US"/>
          </a:p>
        </p:txBody>
      </p:sp>
      <p:pic>
        <p:nvPicPr>
          <p:cNvPr id="4" name="图片 3" descr="麦当劳_画板 1 副本 6"/>
          <p:cNvPicPr>
            <a:picLocks noChangeAspect="1"/>
          </p:cNvPicPr>
          <p:nvPr/>
        </p:nvPicPr>
        <p:blipFill>
          <a:blip r:embed="rId2"/>
          <a:stretch>
            <a:fillRect/>
          </a:stretch>
        </p:blipFill>
        <p:spPr>
          <a:xfrm>
            <a:off x="0" y="0"/>
            <a:ext cx="12192635" cy="6858000"/>
          </a:xfrm>
          <a:prstGeom prst="rect">
            <a:avLst/>
          </a:prstGeom>
        </p:spPr>
      </p:pic>
      <p:sp>
        <p:nvSpPr>
          <p:cNvPr id="5" name="文本框 4"/>
          <p:cNvSpPr txBox="1"/>
          <p:nvPr/>
        </p:nvSpPr>
        <p:spPr>
          <a:xfrm>
            <a:off x="498817" y="817425"/>
            <a:ext cx="4226560" cy="584775"/>
          </a:xfrm>
          <a:prstGeom prst="rect">
            <a:avLst/>
          </a:prstGeom>
          <a:noFill/>
        </p:spPr>
        <p:txBody>
          <a:bodyPr wrap="square" rtlCol="0">
            <a:spAutoFit/>
          </a:bodyPr>
          <a:lstStyle/>
          <a:p>
            <a:r>
              <a:rPr lang="en-US" altLang="zh-CN" sz="3200" b="1">
                <a:solidFill>
                  <a:schemeClr val="bg1"/>
                </a:solidFill>
                <a:sym typeface="Wingdings 2" panose="05020102010507070707" pitchFamily="18" charset="2"/>
              </a:rPr>
              <a:t>Reference</a:t>
            </a:r>
            <a:endParaRPr lang="zh-CN" altLang="en-US" sz="3200" b="1" dirty="0">
              <a:solidFill>
                <a:schemeClr val="bg1"/>
              </a:solidFill>
            </a:endParaRPr>
          </a:p>
        </p:txBody>
      </p:sp>
      <p:sp>
        <p:nvSpPr>
          <p:cNvPr id="7" name="文本框 6"/>
          <p:cNvSpPr txBox="1"/>
          <p:nvPr/>
        </p:nvSpPr>
        <p:spPr>
          <a:xfrm>
            <a:off x="498818" y="1578599"/>
            <a:ext cx="11223490" cy="4651979"/>
          </a:xfrm>
          <a:prstGeom prst="rect">
            <a:avLst/>
          </a:prstGeom>
          <a:noFill/>
        </p:spPr>
        <p:txBody>
          <a:bodyPr wrap="square">
            <a:spAutoFit/>
          </a:bodyPr>
          <a:lstStyle/>
          <a:p>
            <a:pPr marL="457200" indent="-457200" algn="just">
              <a:lnSpc>
                <a:spcPct val="150000"/>
              </a:lnSpc>
              <a:buFont typeface="+mj-lt"/>
              <a:buAutoNum type="arabicPeriod"/>
            </a:pPr>
            <a:r>
              <a:rPr lang="en-US" altLang="zh-CN" sz="2000">
                <a:solidFill>
                  <a:schemeClr val="bg1"/>
                </a:solidFill>
              </a:rPr>
              <a:t>Foster</a:t>
            </a:r>
            <a:r>
              <a:rPr lang="en-US" altLang="zh-CN" sz="2000" dirty="0">
                <a:solidFill>
                  <a:schemeClr val="bg1"/>
                </a:solidFill>
              </a:rPr>
              <a:t>, G., 2007</a:t>
            </a:r>
            <a:r>
              <a:rPr lang="en-US" altLang="zh-CN" sz="2000">
                <a:solidFill>
                  <a:schemeClr val="bg1"/>
                </a:solidFill>
              </a:rPr>
              <a:t>. </a:t>
            </a:r>
            <a:r>
              <a:rPr lang="en-US" altLang="zh-CN" sz="2000" dirty="0">
                <a:solidFill>
                  <a:schemeClr val="bg1"/>
                </a:solidFill>
              </a:rPr>
              <a:t>The power of positive profit: how you can improve any bottom line in </a:t>
            </a:r>
            <a:r>
              <a:rPr lang="en-US" altLang="zh-CN" sz="2000">
                <a:solidFill>
                  <a:schemeClr val="bg1"/>
                </a:solidFill>
              </a:rPr>
              <a:t>sales, marketing</a:t>
            </a:r>
            <a:r>
              <a:rPr lang="en-US" altLang="zh-CN" sz="2000" dirty="0">
                <a:solidFill>
                  <a:schemeClr val="bg1"/>
                </a:solidFill>
              </a:rPr>
              <a:t>, and management </a:t>
            </a:r>
            <a:r>
              <a:rPr lang="en-US" altLang="zh-CN" sz="2000">
                <a:solidFill>
                  <a:schemeClr val="bg1"/>
                </a:solidFill>
              </a:rPr>
              <a:t>with MoneyMath</a:t>
            </a:r>
            <a:r>
              <a:rPr lang="en-US" altLang="zh-CN" sz="2000" dirty="0">
                <a:solidFill>
                  <a:schemeClr val="bg1"/>
                </a:solidFill>
              </a:rPr>
              <a:t>. John Wiley &amp; Sons.</a:t>
            </a:r>
            <a:endParaRPr lang="zh-CN" altLang="zh-CN" sz="2000" dirty="0">
              <a:solidFill>
                <a:schemeClr val="bg1"/>
              </a:solidFill>
            </a:endParaRPr>
          </a:p>
          <a:p>
            <a:pPr marL="457200" indent="-457200" algn="just">
              <a:lnSpc>
                <a:spcPct val="150000"/>
              </a:lnSpc>
              <a:buFont typeface="+mj-lt"/>
              <a:buAutoNum type="arabicPeriod"/>
            </a:pPr>
            <a:r>
              <a:rPr lang="en-US" altLang="zh-CN" sz="2000">
                <a:solidFill>
                  <a:schemeClr val="bg1"/>
                </a:solidFill>
              </a:rPr>
              <a:t>Kim</a:t>
            </a:r>
            <a:r>
              <a:rPr lang="en-US" altLang="zh-CN" sz="2000" dirty="0">
                <a:solidFill>
                  <a:schemeClr val="bg1"/>
                </a:solidFill>
              </a:rPr>
              <a:t>, Y.S., Hertzman, J. and Hwang, J.J., 2010. College students and quick-service restaurants: How students perceive restaurant food and services</a:t>
            </a:r>
            <a:r>
              <a:rPr lang="en-US" altLang="zh-CN" sz="2000">
                <a:solidFill>
                  <a:schemeClr val="bg1"/>
                </a:solidFill>
              </a:rPr>
              <a:t>. </a:t>
            </a:r>
            <a:r>
              <a:rPr lang="en-US" altLang="zh-CN" sz="2000" dirty="0">
                <a:solidFill>
                  <a:schemeClr val="bg1"/>
                </a:solidFill>
              </a:rPr>
              <a:t>Journal of foodservice </a:t>
            </a:r>
            <a:r>
              <a:rPr lang="en-US" altLang="zh-CN" sz="2000">
                <a:solidFill>
                  <a:schemeClr val="bg1"/>
                </a:solidFill>
              </a:rPr>
              <a:t>business research, 13</a:t>
            </a:r>
            <a:r>
              <a:rPr lang="en-US" altLang="zh-CN" sz="2000" dirty="0">
                <a:solidFill>
                  <a:schemeClr val="bg1"/>
                </a:solidFill>
              </a:rPr>
              <a:t>(4), pp.346-359.</a:t>
            </a:r>
            <a:endParaRPr lang="zh-CN" altLang="zh-CN" sz="2000" dirty="0">
              <a:solidFill>
                <a:schemeClr val="bg1"/>
              </a:solidFill>
            </a:endParaRPr>
          </a:p>
          <a:p>
            <a:pPr marL="457200" indent="-457200" algn="just">
              <a:lnSpc>
                <a:spcPct val="150000"/>
              </a:lnSpc>
              <a:buFont typeface="+mj-lt"/>
              <a:buAutoNum type="arabicPeriod"/>
            </a:pPr>
            <a:r>
              <a:rPr lang="en-US" altLang="zh-CN" sz="2000">
                <a:solidFill>
                  <a:schemeClr val="bg1"/>
                </a:solidFill>
              </a:rPr>
              <a:t>Kulkarni</a:t>
            </a:r>
            <a:r>
              <a:rPr lang="en-US" altLang="zh-CN" sz="2000" dirty="0">
                <a:solidFill>
                  <a:schemeClr val="bg1"/>
                </a:solidFill>
              </a:rPr>
              <a:t>, S. </a:t>
            </a:r>
            <a:r>
              <a:rPr lang="en-US" altLang="zh-CN" sz="2000">
                <a:solidFill>
                  <a:schemeClr val="bg1"/>
                </a:solidFill>
              </a:rPr>
              <a:t>and Lassar</a:t>
            </a:r>
            <a:r>
              <a:rPr lang="en-US" altLang="zh-CN" sz="2000" dirty="0">
                <a:solidFill>
                  <a:schemeClr val="bg1"/>
                </a:solidFill>
              </a:rPr>
              <a:t>, W., 2009. McDonald's ongoing marketing challenge: social perception in India</a:t>
            </a:r>
            <a:r>
              <a:rPr lang="en-US" altLang="zh-CN" sz="2000">
                <a:solidFill>
                  <a:schemeClr val="bg1"/>
                </a:solidFill>
              </a:rPr>
              <a:t>. </a:t>
            </a:r>
            <a:r>
              <a:rPr lang="en-US" altLang="zh-CN" sz="2000" dirty="0">
                <a:solidFill>
                  <a:schemeClr val="bg1"/>
                </a:solidFill>
              </a:rPr>
              <a:t>Online Journal of International </a:t>
            </a:r>
            <a:r>
              <a:rPr lang="en-US" altLang="zh-CN" sz="2000">
                <a:solidFill>
                  <a:schemeClr val="bg1"/>
                </a:solidFill>
              </a:rPr>
              <a:t>Case Analysis, 1</a:t>
            </a:r>
            <a:r>
              <a:rPr lang="en-US" altLang="zh-CN" sz="2000" dirty="0">
                <a:solidFill>
                  <a:schemeClr val="bg1"/>
                </a:solidFill>
              </a:rPr>
              <a:t>(2), p.1.</a:t>
            </a:r>
            <a:endParaRPr lang="zh-CN" altLang="zh-CN" sz="2000" dirty="0">
              <a:solidFill>
                <a:schemeClr val="bg1"/>
              </a:solidFill>
            </a:endParaRPr>
          </a:p>
          <a:p>
            <a:pPr marL="457200" indent="-457200" algn="just">
              <a:lnSpc>
                <a:spcPct val="150000"/>
              </a:lnSpc>
              <a:buFont typeface="+mj-lt"/>
              <a:buAutoNum type="arabicPeriod"/>
            </a:pPr>
            <a:r>
              <a:rPr lang="en-US" altLang="zh-CN" sz="2000">
                <a:solidFill>
                  <a:schemeClr val="bg1"/>
                </a:solidFill>
              </a:rPr>
              <a:t>Tien</a:t>
            </a:r>
            <a:r>
              <a:rPr lang="en-US" altLang="zh-CN" sz="2000" dirty="0">
                <a:solidFill>
                  <a:schemeClr val="bg1"/>
                </a:solidFill>
              </a:rPr>
              <a:t>, N.H., 2019. Customization and Standardization of the Business Strategy of Foreign Enterprises in Vietnam–the McDonald’s Case and the Fast Food Sector</a:t>
            </a:r>
            <a:r>
              <a:rPr lang="en-US" altLang="zh-CN" sz="2000">
                <a:solidFill>
                  <a:schemeClr val="bg1"/>
                </a:solidFill>
              </a:rPr>
              <a:t>.“. </a:t>
            </a:r>
            <a:r>
              <a:rPr lang="en-US" altLang="zh-CN" sz="2000" dirty="0">
                <a:solidFill>
                  <a:schemeClr val="bg1"/>
                </a:solidFill>
              </a:rPr>
              <a:t>International journal of research in marketing management </a:t>
            </a:r>
            <a:r>
              <a:rPr lang="en-US" altLang="zh-CN" sz="2000">
                <a:solidFill>
                  <a:schemeClr val="bg1"/>
                </a:solidFill>
              </a:rPr>
              <a:t>and sales, 1</a:t>
            </a:r>
            <a:r>
              <a:rPr lang="en-US" altLang="zh-CN" sz="2000" dirty="0">
                <a:solidFill>
                  <a:schemeClr val="bg1"/>
                </a:solidFill>
              </a:rPr>
              <a:t>(2), pp.44-50.</a:t>
            </a:r>
            <a:endParaRPr lang="zh-CN" altLang="zh-CN" sz="2000" dirty="0">
              <a:solidFill>
                <a:schemeClr val="bg1"/>
              </a:solidFill>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p:cNvSpPr txBox="1"/>
          <p:nvPr/>
        </p:nvSpPr>
        <p:spPr>
          <a:xfrm>
            <a:off x="358140" y="802640"/>
            <a:ext cx="4226560" cy="368300"/>
          </a:xfrm>
          <a:prstGeom prst="rect">
            <a:avLst/>
          </a:prstGeom>
          <a:noFill/>
        </p:spPr>
        <p:txBody>
          <a:bodyPr wrap="square" rtlCol="0">
            <a:spAutoFit/>
          </a:bodyPr>
          <a:lstStyle/>
          <a:p>
            <a:r>
              <a:rPr lang="zh-CN" altLang="en-US" b="1">
                <a:solidFill>
                  <a:schemeClr val="bg1"/>
                </a:solidFill>
              </a:rPr>
              <a:t>小标题</a:t>
            </a:r>
          </a:p>
        </p:txBody>
      </p:sp>
      <p:pic>
        <p:nvPicPr>
          <p:cNvPr id="3" name="图片 2" descr="麦当劳_画板 1 副本 7"/>
          <p:cNvPicPr>
            <a:picLocks noChangeAspect="1"/>
          </p:cNvPicPr>
          <p:nvPr/>
        </p:nvPicPr>
        <p:blipFill>
          <a:blip r:embed="rId3"/>
          <a:stretch>
            <a:fillRect/>
          </a:stretch>
        </p:blipFill>
        <p:spPr>
          <a:xfrm>
            <a:off x="635" y="0"/>
            <a:ext cx="12191365" cy="6858000"/>
          </a:xfrm>
          <a:prstGeom prst="rect">
            <a:avLst/>
          </a:prstGeom>
        </p:spPr>
      </p:pic>
      <p:sp>
        <p:nvSpPr>
          <p:cNvPr id="18" name="文本框 17"/>
          <p:cNvSpPr txBox="1"/>
          <p:nvPr/>
        </p:nvSpPr>
        <p:spPr>
          <a:xfrm>
            <a:off x="372888" y="2183110"/>
            <a:ext cx="5054518" cy="1938992"/>
          </a:xfrm>
          <a:prstGeom prst="rect">
            <a:avLst/>
          </a:prstGeom>
          <a:noFill/>
        </p:spPr>
        <p:txBody>
          <a:bodyPr wrap="square">
            <a:spAutoFit/>
          </a:bodyPr>
          <a:lstStyle/>
          <a:p>
            <a:r>
              <a:rPr lang="en-US" altLang="zh-CN" sz="2400" b="1">
                <a:solidFill>
                  <a:schemeClr val="bg1"/>
                </a:solidFill>
              </a:rPr>
              <a:t>Why is McDonald's successful?</a:t>
            </a:r>
          </a:p>
          <a:p>
            <a:endParaRPr lang="en-US" altLang="zh-CN" sz="2400" b="1">
              <a:solidFill>
                <a:schemeClr val="bg1"/>
              </a:solidFill>
            </a:endParaRPr>
          </a:p>
          <a:p>
            <a:r>
              <a:rPr lang="zh-CN" altLang="zh-CN" sz="2400" b="1">
                <a:solidFill>
                  <a:schemeClr val="bg1"/>
                </a:solidFill>
              </a:rPr>
              <a:t>Why and how does McDonald's market around brand value or brand image? </a:t>
            </a:r>
            <a:endParaRPr lang="zh-CN" altLang="en-US" sz="2400" b="1">
              <a:solidFill>
                <a:schemeClr val="bg1"/>
              </a:solidFill>
            </a:endParaRPr>
          </a:p>
        </p:txBody>
      </p:sp>
      <p:pic>
        <p:nvPicPr>
          <p:cNvPr id="1028"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6000" y="1414827"/>
            <a:ext cx="5195774" cy="2914363"/>
          </a:xfrm>
          <a:prstGeom prst="rect">
            <a:avLst/>
          </a:prstGeom>
          <a:noFill/>
          <a:extLst>
            <a:ext uri="{909E8E84-426E-40DD-AFC4-6F175D3DCCD1}">
              <a14:hiddenFill xmlns:a14="http://schemas.microsoft.com/office/drawing/2010/main">
                <a:solidFill>
                  <a:srgbClr val="FFFFFF"/>
                </a:solidFill>
              </a14:hiddenFill>
            </a:ext>
          </a:extLst>
        </p:spPr>
      </p:pic>
      <p:sp>
        <p:nvSpPr>
          <p:cNvPr id="19" name="文本框 18"/>
          <p:cNvSpPr txBox="1"/>
          <p:nvPr/>
        </p:nvSpPr>
        <p:spPr>
          <a:xfrm>
            <a:off x="358140" y="802640"/>
            <a:ext cx="4226560" cy="583565"/>
          </a:xfrm>
          <a:prstGeom prst="rect">
            <a:avLst/>
          </a:prstGeom>
          <a:noFill/>
        </p:spPr>
        <p:txBody>
          <a:bodyPr wrap="square" rtlCol="0">
            <a:spAutoFit/>
          </a:bodyPr>
          <a:lstStyle/>
          <a:p>
            <a:r>
              <a:rPr lang="en-US" altLang="zh-CN" sz="3200" b="1">
                <a:gradFill>
                  <a:gsLst>
                    <a:gs pos="0">
                      <a:srgbClr val="012D86"/>
                    </a:gs>
                    <a:gs pos="100000">
                      <a:srgbClr val="0E2557"/>
                    </a:gs>
                  </a:gsLst>
                  <a:lin scaled="0"/>
                </a:gradFill>
                <a:highlight>
                  <a:srgbClr val="FFFF00"/>
                </a:highlight>
                <a:sym typeface="+mn-ea"/>
              </a:rPr>
              <a:t>Structure of analysis</a:t>
            </a:r>
            <a:endParaRPr lang="zh-CN" altLang="en-US" sz="3200" b="1">
              <a:gradFill>
                <a:gsLst>
                  <a:gs pos="0">
                    <a:srgbClr val="012D86"/>
                  </a:gs>
                  <a:gs pos="100000">
                    <a:srgbClr val="0E2557"/>
                  </a:gs>
                </a:gsLst>
                <a:lin scaled="0"/>
              </a:gradFill>
              <a:highlight>
                <a:srgbClr val="FFFF00"/>
              </a:highlight>
            </a:endParaRPr>
          </a:p>
        </p:txBody>
      </p:sp>
    </p:spTree>
    <p:custDataLst>
      <p:tags r:id="rId1"/>
    </p:custData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p:cNvSpPr txBox="1"/>
          <p:nvPr/>
        </p:nvSpPr>
        <p:spPr>
          <a:xfrm>
            <a:off x="358140" y="802640"/>
            <a:ext cx="4226560" cy="368300"/>
          </a:xfrm>
          <a:prstGeom prst="rect">
            <a:avLst/>
          </a:prstGeom>
          <a:noFill/>
        </p:spPr>
        <p:txBody>
          <a:bodyPr wrap="square" rtlCol="0">
            <a:spAutoFit/>
          </a:bodyPr>
          <a:lstStyle/>
          <a:p>
            <a:r>
              <a:rPr lang="zh-CN" altLang="en-US" b="1">
                <a:solidFill>
                  <a:schemeClr val="bg1"/>
                </a:solidFill>
              </a:rPr>
              <a:t>小标题</a:t>
            </a:r>
          </a:p>
        </p:txBody>
      </p:sp>
      <p:pic>
        <p:nvPicPr>
          <p:cNvPr id="3" name="图片 2" descr="麦当劳_画板 1 副本 7"/>
          <p:cNvPicPr>
            <a:picLocks noChangeAspect="1"/>
          </p:cNvPicPr>
          <p:nvPr/>
        </p:nvPicPr>
        <p:blipFill>
          <a:blip r:embed="rId3"/>
          <a:stretch>
            <a:fillRect/>
          </a:stretch>
        </p:blipFill>
        <p:spPr>
          <a:xfrm>
            <a:off x="0" y="0"/>
            <a:ext cx="12191365" cy="6858000"/>
          </a:xfrm>
          <a:prstGeom prst="rect">
            <a:avLst/>
          </a:prstGeom>
        </p:spPr>
      </p:pic>
      <p:sp>
        <p:nvSpPr>
          <p:cNvPr id="2" name="椭圆 1"/>
          <p:cNvSpPr/>
          <p:nvPr/>
        </p:nvSpPr>
        <p:spPr>
          <a:xfrm>
            <a:off x="5970635" y="2246936"/>
            <a:ext cx="2870446" cy="2448233"/>
          </a:xfrm>
          <a:prstGeom prst="ellipse">
            <a:avLst/>
          </a:prstGeom>
          <a:noFill/>
          <a:ln w="28575">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026"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681574" y="3092995"/>
            <a:ext cx="1448568" cy="1086426"/>
          </a:xfrm>
          <a:prstGeom prst="rect">
            <a:avLst/>
          </a:prstGeom>
          <a:noFill/>
          <a:extLst>
            <a:ext uri="{909E8E84-426E-40DD-AFC4-6F175D3DCCD1}">
              <a14:hiddenFill xmlns:a14="http://schemas.microsoft.com/office/drawing/2010/main">
                <a:solidFill>
                  <a:srgbClr val="FFFFFF"/>
                </a:solidFill>
              </a14:hiddenFill>
            </a:ext>
          </a:extLst>
        </p:spPr>
      </p:pic>
      <p:sp>
        <p:nvSpPr>
          <p:cNvPr id="5" name="椭圆 4"/>
          <p:cNvSpPr/>
          <p:nvPr/>
        </p:nvSpPr>
        <p:spPr>
          <a:xfrm>
            <a:off x="4955458" y="1495425"/>
            <a:ext cx="4911213" cy="4098483"/>
          </a:xfrm>
          <a:prstGeom prst="ellipse">
            <a:avLst/>
          </a:prstGeom>
          <a:noFill/>
          <a:ln w="28575">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椭圆 7"/>
          <p:cNvSpPr/>
          <p:nvPr/>
        </p:nvSpPr>
        <p:spPr>
          <a:xfrm>
            <a:off x="3657599" y="693174"/>
            <a:ext cx="7418439" cy="5755945"/>
          </a:xfrm>
          <a:prstGeom prst="ellipse">
            <a:avLst/>
          </a:prstGeom>
          <a:noFill/>
          <a:ln w="28575">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文本框 8"/>
          <p:cNvSpPr txBox="1"/>
          <p:nvPr/>
        </p:nvSpPr>
        <p:spPr>
          <a:xfrm>
            <a:off x="6294355" y="2232360"/>
            <a:ext cx="2159507" cy="1036487"/>
          </a:xfrm>
          <a:prstGeom prst="rect">
            <a:avLst/>
          </a:prstGeom>
          <a:noFill/>
        </p:spPr>
        <p:txBody>
          <a:bodyPr wrap="square" rtlCol="0">
            <a:noAutofit/>
          </a:bodyPr>
          <a:lstStyle/>
          <a:p>
            <a:pPr algn="ctr" fontAlgn="auto"/>
            <a:r>
              <a:rPr lang="en-US" sz="2800" b="1"/>
              <a:t> </a:t>
            </a:r>
            <a:r>
              <a:rPr lang="en-US" sz="2000" b="1"/>
              <a:t>internal environment</a:t>
            </a:r>
          </a:p>
        </p:txBody>
      </p:sp>
      <p:sp>
        <p:nvSpPr>
          <p:cNvPr id="12" name="文本框 11"/>
          <p:cNvSpPr txBox="1"/>
          <p:nvPr/>
        </p:nvSpPr>
        <p:spPr>
          <a:xfrm>
            <a:off x="5748355" y="1811141"/>
            <a:ext cx="3255427" cy="603619"/>
          </a:xfrm>
          <a:prstGeom prst="rect">
            <a:avLst/>
          </a:prstGeom>
          <a:noFill/>
        </p:spPr>
        <p:txBody>
          <a:bodyPr wrap="square" rtlCol="0">
            <a:noAutofit/>
          </a:bodyPr>
          <a:lstStyle/>
          <a:p>
            <a:pPr algn="ctr"/>
            <a:r>
              <a:rPr lang="zh-CN" altLang="zh-CN" sz="2000" b="1" kern="0">
                <a:effectLst/>
                <a:ea typeface="Arial" panose="020B0604020202020204" pitchFamily="34" charset="0"/>
              </a:rPr>
              <a:t>industrial environment</a:t>
            </a:r>
            <a:endParaRPr lang="zh-CN" altLang="en-US" sz="2000"/>
          </a:p>
        </p:txBody>
      </p:sp>
      <p:sp>
        <p:nvSpPr>
          <p:cNvPr id="13" name="文本框 12"/>
          <p:cNvSpPr txBox="1"/>
          <p:nvPr/>
        </p:nvSpPr>
        <p:spPr>
          <a:xfrm>
            <a:off x="5870440" y="876424"/>
            <a:ext cx="3011259" cy="603619"/>
          </a:xfrm>
          <a:prstGeom prst="rect">
            <a:avLst/>
          </a:prstGeom>
          <a:noFill/>
        </p:spPr>
        <p:txBody>
          <a:bodyPr wrap="square" rtlCol="0">
            <a:noAutofit/>
          </a:bodyPr>
          <a:lstStyle/>
          <a:p>
            <a:pPr algn="ctr"/>
            <a:r>
              <a:rPr lang="en-US" altLang="zh-CN" sz="2000" b="1" kern="0">
                <a:effectLst/>
                <a:ea typeface="Arial" panose="020B0604020202020204" pitchFamily="34" charset="0"/>
              </a:rPr>
              <a:t>macro environment</a:t>
            </a:r>
            <a:endParaRPr lang="zh-CN" altLang="en-US" sz="2000"/>
          </a:p>
        </p:txBody>
      </p:sp>
      <p:sp>
        <p:nvSpPr>
          <p:cNvPr id="14" name="文本框 13"/>
          <p:cNvSpPr txBox="1"/>
          <p:nvPr/>
        </p:nvSpPr>
        <p:spPr>
          <a:xfrm>
            <a:off x="6375213" y="5796987"/>
            <a:ext cx="2078649" cy="426880"/>
          </a:xfrm>
          <a:prstGeom prst="rect">
            <a:avLst/>
          </a:prstGeom>
          <a:noFill/>
        </p:spPr>
        <p:txBody>
          <a:bodyPr wrap="square" rtlCol="0">
            <a:noAutofit/>
          </a:bodyPr>
          <a:lstStyle/>
          <a:p>
            <a:pPr algn="ctr"/>
            <a:r>
              <a:rPr lang="en-US" altLang="zh-CN" sz="2000" b="1"/>
              <a:t>PEST EL</a:t>
            </a:r>
            <a:endParaRPr lang="zh-CN" altLang="en-US" sz="2000" b="1"/>
          </a:p>
        </p:txBody>
      </p:sp>
      <p:sp>
        <p:nvSpPr>
          <p:cNvPr id="15" name="文本框 14"/>
          <p:cNvSpPr txBox="1"/>
          <p:nvPr/>
        </p:nvSpPr>
        <p:spPr>
          <a:xfrm>
            <a:off x="5870440" y="4902125"/>
            <a:ext cx="3255427" cy="603619"/>
          </a:xfrm>
          <a:prstGeom prst="rect">
            <a:avLst/>
          </a:prstGeom>
          <a:noFill/>
        </p:spPr>
        <p:txBody>
          <a:bodyPr wrap="square" rtlCol="0">
            <a:noAutofit/>
          </a:bodyPr>
          <a:lstStyle/>
          <a:p>
            <a:pPr algn="ctr"/>
            <a:r>
              <a:rPr lang="en-US" altLang="zh-CN" sz="2000" b="1" kern="0">
                <a:effectLst/>
                <a:ea typeface="Arial" panose="020B0604020202020204" pitchFamily="34" charset="0"/>
              </a:rPr>
              <a:t>Porter’s Five Forces </a:t>
            </a:r>
            <a:endParaRPr lang="zh-CN" altLang="en-US" sz="2000"/>
          </a:p>
        </p:txBody>
      </p:sp>
      <p:sp>
        <p:nvSpPr>
          <p:cNvPr id="16" name="文本框 15"/>
          <p:cNvSpPr txBox="1"/>
          <p:nvPr/>
        </p:nvSpPr>
        <p:spPr>
          <a:xfrm>
            <a:off x="6694225" y="4188407"/>
            <a:ext cx="1440623" cy="441189"/>
          </a:xfrm>
          <a:prstGeom prst="rect">
            <a:avLst/>
          </a:prstGeom>
          <a:noFill/>
        </p:spPr>
        <p:txBody>
          <a:bodyPr wrap="square" rtlCol="0">
            <a:noAutofit/>
          </a:bodyPr>
          <a:lstStyle/>
          <a:p>
            <a:pPr algn="ctr"/>
            <a:r>
              <a:rPr lang="en-US" altLang="zh-CN" sz="2000" b="1" kern="0">
                <a:effectLst/>
                <a:ea typeface="Arial" panose="020B0604020202020204" pitchFamily="34" charset="0"/>
              </a:rPr>
              <a:t>culture</a:t>
            </a:r>
            <a:endParaRPr lang="zh-CN" altLang="en-US" sz="2000"/>
          </a:p>
        </p:txBody>
      </p:sp>
      <p:sp>
        <p:nvSpPr>
          <p:cNvPr id="11" name="文本框 10"/>
          <p:cNvSpPr txBox="1"/>
          <p:nvPr/>
        </p:nvSpPr>
        <p:spPr>
          <a:xfrm>
            <a:off x="358140" y="802640"/>
            <a:ext cx="4226560" cy="583565"/>
          </a:xfrm>
          <a:prstGeom prst="rect">
            <a:avLst/>
          </a:prstGeom>
          <a:noFill/>
        </p:spPr>
        <p:txBody>
          <a:bodyPr wrap="square" rtlCol="0">
            <a:spAutoFit/>
          </a:bodyPr>
          <a:lstStyle/>
          <a:p>
            <a:r>
              <a:rPr lang="en-US" altLang="zh-CN" sz="3200" b="1">
                <a:gradFill>
                  <a:gsLst>
                    <a:gs pos="0">
                      <a:srgbClr val="012D86"/>
                    </a:gs>
                    <a:gs pos="100000">
                      <a:srgbClr val="0E2557"/>
                    </a:gs>
                  </a:gsLst>
                  <a:lin scaled="0"/>
                </a:gradFill>
                <a:highlight>
                  <a:srgbClr val="FFFF00"/>
                </a:highlight>
                <a:sym typeface="+mn-ea"/>
              </a:rPr>
              <a:t>Structure of analysis</a:t>
            </a:r>
            <a:endParaRPr lang="zh-CN" altLang="en-US" sz="3200" b="1">
              <a:gradFill>
                <a:gsLst>
                  <a:gs pos="0">
                    <a:srgbClr val="012D86"/>
                  </a:gs>
                  <a:gs pos="100000">
                    <a:srgbClr val="0E2557"/>
                  </a:gs>
                </a:gsLst>
                <a:lin scaled="0"/>
              </a:gradFill>
              <a:highlight>
                <a:srgbClr val="FFFF00"/>
              </a:highlight>
            </a:endParaRPr>
          </a:p>
        </p:txBody>
      </p:sp>
      <p:sp>
        <p:nvSpPr>
          <p:cNvPr id="17" name="文本框 16"/>
          <p:cNvSpPr txBox="1"/>
          <p:nvPr/>
        </p:nvSpPr>
        <p:spPr>
          <a:xfrm>
            <a:off x="424398" y="1935192"/>
            <a:ext cx="2890745" cy="3071719"/>
          </a:xfrm>
          <a:prstGeom prst="rect">
            <a:avLst/>
          </a:prstGeom>
          <a:noFill/>
        </p:spPr>
        <p:txBody>
          <a:bodyPr wrap="square" rtlCol="0">
            <a:noAutofit/>
          </a:bodyPr>
          <a:lstStyle/>
          <a:p>
            <a:pPr fontAlgn="auto">
              <a:lnSpc>
                <a:spcPts val="4060"/>
              </a:lnSpc>
            </a:pPr>
            <a:r>
              <a:rPr lang="en-US" sz="2400" b="1">
                <a:solidFill>
                  <a:schemeClr val="bg1"/>
                </a:solidFill>
              </a:rPr>
              <a:t>We use marketing tools to analyze these issues from macro to micro on three levels.</a:t>
            </a:r>
          </a:p>
        </p:txBody>
      </p:sp>
    </p:spTree>
    <p:custDataLst>
      <p:tags r:id="rId1"/>
    </p:custData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p:cNvSpPr txBox="1"/>
          <p:nvPr/>
        </p:nvSpPr>
        <p:spPr>
          <a:xfrm>
            <a:off x="358140" y="802640"/>
            <a:ext cx="4226560" cy="368300"/>
          </a:xfrm>
          <a:prstGeom prst="rect">
            <a:avLst/>
          </a:prstGeom>
          <a:noFill/>
        </p:spPr>
        <p:txBody>
          <a:bodyPr wrap="square" rtlCol="0">
            <a:spAutoFit/>
          </a:bodyPr>
          <a:lstStyle/>
          <a:p>
            <a:r>
              <a:rPr lang="zh-CN" altLang="en-US" b="1">
                <a:solidFill>
                  <a:schemeClr val="bg1"/>
                </a:solidFill>
              </a:rPr>
              <a:t>小标题</a:t>
            </a:r>
          </a:p>
        </p:txBody>
      </p:sp>
      <p:pic>
        <p:nvPicPr>
          <p:cNvPr id="3" name="图片 2" descr="麦当劳_画板 1 副本 7"/>
          <p:cNvPicPr>
            <a:picLocks noChangeAspect="1"/>
          </p:cNvPicPr>
          <p:nvPr/>
        </p:nvPicPr>
        <p:blipFill>
          <a:blip r:embed="rId3"/>
          <a:stretch>
            <a:fillRect/>
          </a:stretch>
        </p:blipFill>
        <p:spPr>
          <a:xfrm>
            <a:off x="0" y="0"/>
            <a:ext cx="12191365" cy="6858000"/>
          </a:xfrm>
          <a:prstGeom prst="rect">
            <a:avLst/>
          </a:prstGeom>
        </p:spPr>
      </p:pic>
      <p:pic>
        <p:nvPicPr>
          <p:cNvPr id="2" name="图片 1"/>
          <p:cNvPicPr>
            <a:picLocks noChangeAspect="1"/>
          </p:cNvPicPr>
          <p:nvPr/>
        </p:nvPicPr>
        <p:blipFill>
          <a:blip r:embed="rId4"/>
          <a:stretch>
            <a:fillRect/>
          </a:stretch>
        </p:blipFill>
        <p:spPr>
          <a:xfrm rot="16200000">
            <a:off x="8857031" y="748842"/>
            <a:ext cx="2604627" cy="3474197"/>
          </a:xfrm>
          <a:prstGeom prst="rect">
            <a:avLst/>
          </a:prstGeom>
        </p:spPr>
      </p:pic>
      <p:sp>
        <p:nvSpPr>
          <p:cNvPr id="5" name="文本框 4"/>
          <p:cNvSpPr txBox="1"/>
          <p:nvPr/>
        </p:nvSpPr>
        <p:spPr>
          <a:xfrm>
            <a:off x="358140" y="802640"/>
            <a:ext cx="2444054" cy="583565"/>
          </a:xfrm>
          <a:prstGeom prst="rect">
            <a:avLst/>
          </a:prstGeom>
          <a:noFill/>
        </p:spPr>
        <p:txBody>
          <a:bodyPr wrap="square" rtlCol="0">
            <a:spAutoFit/>
          </a:bodyPr>
          <a:lstStyle/>
          <a:p>
            <a:r>
              <a:rPr lang="en-US" altLang="zh-CN" sz="3200" b="1">
                <a:gradFill>
                  <a:gsLst>
                    <a:gs pos="0">
                      <a:srgbClr val="012D86"/>
                    </a:gs>
                    <a:gs pos="100000">
                      <a:srgbClr val="0E2557"/>
                    </a:gs>
                  </a:gsLst>
                  <a:lin scaled="0"/>
                </a:gradFill>
                <a:highlight>
                  <a:srgbClr val="FFFF00"/>
                </a:highlight>
                <a:sym typeface="+mn-ea"/>
              </a:rPr>
              <a:t>Conclusion</a:t>
            </a:r>
            <a:endParaRPr lang="zh-CN" altLang="en-US" sz="3200" b="1">
              <a:gradFill>
                <a:gsLst>
                  <a:gs pos="0">
                    <a:srgbClr val="012D86"/>
                  </a:gs>
                  <a:gs pos="100000">
                    <a:srgbClr val="0E2557"/>
                  </a:gs>
                </a:gsLst>
                <a:lin scaled="0"/>
              </a:gradFill>
              <a:highlight>
                <a:srgbClr val="FFFF00"/>
              </a:highlight>
            </a:endParaRPr>
          </a:p>
        </p:txBody>
      </p:sp>
      <p:sp>
        <p:nvSpPr>
          <p:cNvPr id="9" name="文本框 8"/>
          <p:cNvSpPr txBox="1"/>
          <p:nvPr/>
        </p:nvSpPr>
        <p:spPr>
          <a:xfrm>
            <a:off x="358140" y="1831945"/>
            <a:ext cx="4685808" cy="830997"/>
          </a:xfrm>
          <a:prstGeom prst="rect">
            <a:avLst/>
          </a:prstGeom>
          <a:noFill/>
        </p:spPr>
        <p:txBody>
          <a:bodyPr wrap="square">
            <a:spAutoFit/>
          </a:bodyPr>
          <a:lstStyle/>
          <a:p>
            <a:r>
              <a:rPr lang="en-US" altLang="zh-CN" sz="2400" b="1">
                <a:solidFill>
                  <a:schemeClr val="bg1"/>
                </a:solidFill>
              </a:rPr>
              <a:t>Make people identify and trust McDonald's</a:t>
            </a:r>
            <a:endParaRPr lang="zh-CN" altLang="en-US" sz="2400" b="1">
              <a:solidFill>
                <a:schemeClr val="bg1"/>
              </a:solidFill>
            </a:endParaRPr>
          </a:p>
        </p:txBody>
      </p:sp>
      <p:sp>
        <p:nvSpPr>
          <p:cNvPr id="11" name="文本框 10"/>
          <p:cNvSpPr txBox="1"/>
          <p:nvPr/>
        </p:nvSpPr>
        <p:spPr>
          <a:xfrm>
            <a:off x="358140" y="2861902"/>
            <a:ext cx="5410528" cy="1200329"/>
          </a:xfrm>
          <a:prstGeom prst="rect">
            <a:avLst/>
          </a:prstGeom>
          <a:noFill/>
        </p:spPr>
        <p:txBody>
          <a:bodyPr wrap="square">
            <a:spAutoFit/>
          </a:bodyPr>
          <a:lstStyle/>
          <a:p>
            <a:r>
              <a:rPr lang="en-US" altLang="zh-CN" sz="2400" b="1">
                <a:solidFill>
                  <a:schemeClr val="bg1"/>
                </a:solidFill>
              </a:rPr>
              <a:t>Bundle McDonald's with the concepts of health, green, and responsibility</a:t>
            </a:r>
            <a:endParaRPr lang="zh-CN" altLang="en-US" sz="2400" b="1">
              <a:solidFill>
                <a:schemeClr val="bg1"/>
              </a:solidFill>
            </a:endParaRPr>
          </a:p>
        </p:txBody>
      </p:sp>
      <p:sp>
        <p:nvSpPr>
          <p:cNvPr id="13" name="文本框 12"/>
          <p:cNvSpPr txBox="1"/>
          <p:nvPr/>
        </p:nvSpPr>
        <p:spPr>
          <a:xfrm>
            <a:off x="358140" y="4264054"/>
            <a:ext cx="6201696" cy="461665"/>
          </a:xfrm>
          <a:prstGeom prst="rect">
            <a:avLst/>
          </a:prstGeom>
          <a:noFill/>
        </p:spPr>
        <p:txBody>
          <a:bodyPr wrap="square">
            <a:spAutoFit/>
          </a:bodyPr>
          <a:lstStyle/>
          <a:p>
            <a:r>
              <a:rPr lang="en-US" altLang="zh-CN" sz="2400" b="1">
                <a:solidFill>
                  <a:schemeClr val="bg1"/>
                </a:solidFill>
              </a:rPr>
              <a:t>A deliberate psychological hint</a:t>
            </a:r>
            <a:endParaRPr lang="zh-CN" altLang="en-US" sz="2400" b="1">
              <a:solidFill>
                <a:schemeClr val="bg1"/>
              </a:solidFill>
            </a:endParaRPr>
          </a:p>
        </p:txBody>
      </p:sp>
      <p:sp>
        <p:nvSpPr>
          <p:cNvPr id="15" name="文本框 14"/>
          <p:cNvSpPr txBox="1"/>
          <p:nvPr/>
        </p:nvSpPr>
        <p:spPr>
          <a:xfrm>
            <a:off x="358140" y="4927542"/>
            <a:ext cx="6201696" cy="461665"/>
          </a:xfrm>
          <a:prstGeom prst="rect">
            <a:avLst/>
          </a:prstGeom>
          <a:noFill/>
        </p:spPr>
        <p:txBody>
          <a:bodyPr wrap="square">
            <a:spAutoFit/>
          </a:bodyPr>
          <a:lstStyle/>
          <a:p>
            <a:r>
              <a:rPr lang="en-US" altLang="zh-CN" sz="2400" b="1">
                <a:solidFill>
                  <a:schemeClr val="bg1"/>
                </a:solidFill>
              </a:rPr>
              <a:t>A superb marketing skill</a:t>
            </a:r>
            <a:endParaRPr lang="zh-CN" altLang="en-US" sz="2400" b="1">
              <a:solidFill>
                <a:schemeClr val="bg1"/>
              </a:solidFill>
            </a:endParaRPr>
          </a:p>
        </p:txBody>
      </p:sp>
      <p:pic>
        <p:nvPicPr>
          <p:cNvPr id="17" name="图片 16"/>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144646" y="1183627"/>
            <a:ext cx="3198041" cy="4264054"/>
          </a:xfrm>
          <a:prstGeom prst="rect">
            <a:avLst/>
          </a:prstGeom>
        </p:spPr>
      </p:pic>
    </p:spTree>
    <p:custDataLst>
      <p:tags r:id="rId1"/>
    </p:custData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p:cNvSpPr txBox="1"/>
          <p:nvPr/>
        </p:nvSpPr>
        <p:spPr>
          <a:xfrm>
            <a:off x="358140" y="802640"/>
            <a:ext cx="4226560" cy="368300"/>
          </a:xfrm>
          <a:prstGeom prst="rect">
            <a:avLst/>
          </a:prstGeom>
          <a:noFill/>
        </p:spPr>
        <p:txBody>
          <a:bodyPr wrap="square" rtlCol="0">
            <a:spAutoFit/>
          </a:bodyPr>
          <a:lstStyle/>
          <a:p>
            <a:r>
              <a:rPr lang="zh-CN" altLang="en-US" b="1">
                <a:solidFill>
                  <a:schemeClr val="bg1"/>
                </a:solidFill>
              </a:rPr>
              <a:t>小标题</a:t>
            </a:r>
          </a:p>
        </p:txBody>
      </p:sp>
      <p:pic>
        <p:nvPicPr>
          <p:cNvPr id="3" name="图片 2" descr="麦当劳_画板 1 副本 7"/>
          <p:cNvPicPr>
            <a:picLocks noChangeAspect="1"/>
          </p:cNvPicPr>
          <p:nvPr/>
        </p:nvPicPr>
        <p:blipFill>
          <a:blip r:embed="rId3"/>
          <a:stretch>
            <a:fillRect/>
          </a:stretch>
        </p:blipFill>
        <p:spPr>
          <a:xfrm>
            <a:off x="0" y="0"/>
            <a:ext cx="12191365" cy="6858000"/>
          </a:xfrm>
          <a:prstGeom prst="rect">
            <a:avLst/>
          </a:prstGeom>
        </p:spPr>
      </p:pic>
      <p:sp>
        <p:nvSpPr>
          <p:cNvPr id="5" name="文本框 4"/>
          <p:cNvSpPr txBox="1"/>
          <p:nvPr/>
        </p:nvSpPr>
        <p:spPr>
          <a:xfrm>
            <a:off x="358140" y="802640"/>
            <a:ext cx="2444054" cy="583565"/>
          </a:xfrm>
          <a:prstGeom prst="rect">
            <a:avLst/>
          </a:prstGeom>
          <a:noFill/>
        </p:spPr>
        <p:txBody>
          <a:bodyPr wrap="square" rtlCol="0">
            <a:spAutoFit/>
          </a:bodyPr>
          <a:lstStyle/>
          <a:p>
            <a:r>
              <a:rPr lang="en-US" altLang="zh-CN" sz="3200" b="1">
                <a:gradFill>
                  <a:gsLst>
                    <a:gs pos="0">
                      <a:srgbClr val="012D86"/>
                    </a:gs>
                    <a:gs pos="100000">
                      <a:srgbClr val="0E2557"/>
                    </a:gs>
                  </a:gsLst>
                  <a:lin scaled="0"/>
                </a:gradFill>
                <a:highlight>
                  <a:srgbClr val="FFFF00"/>
                </a:highlight>
                <a:sym typeface="+mn-ea"/>
              </a:rPr>
              <a:t>References:</a:t>
            </a:r>
            <a:endParaRPr lang="zh-CN" altLang="en-US" sz="3200" b="1">
              <a:gradFill>
                <a:gsLst>
                  <a:gs pos="0">
                    <a:srgbClr val="012D86"/>
                  </a:gs>
                  <a:gs pos="100000">
                    <a:srgbClr val="0E2557"/>
                  </a:gs>
                </a:gsLst>
                <a:lin scaled="0"/>
              </a:gradFill>
              <a:highlight>
                <a:srgbClr val="FFFF00"/>
              </a:highlight>
            </a:endParaRPr>
          </a:p>
        </p:txBody>
      </p:sp>
      <p:sp>
        <p:nvSpPr>
          <p:cNvPr id="10" name="文本框 9"/>
          <p:cNvSpPr txBox="1"/>
          <p:nvPr/>
        </p:nvSpPr>
        <p:spPr>
          <a:xfrm>
            <a:off x="1061883" y="1639413"/>
            <a:ext cx="10300028" cy="3913379"/>
          </a:xfrm>
          <a:prstGeom prst="rect">
            <a:avLst/>
          </a:prstGeom>
          <a:noFill/>
        </p:spPr>
        <p:txBody>
          <a:bodyPr wrap="square">
            <a:spAutoFit/>
          </a:bodyPr>
          <a:lstStyle/>
          <a:p>
            <a:pPr marL="457200" indent="-457200" algn="just">
              <a:lnSpc>
                <a:spcPts val="3000"/>
              </a:lnSpc>
              <a:buFont typeface="+mj-lt"/>
              <a:buAutoNum type="arabicPeriod"/>
            </a:pPr>
            <a:r>
              <a:rPr lang="en-US" altLang="zh-CN" sz="2400">
                <a:solidFill>
                  <a:schemeClr val="bg1"/>
                </a:solidFill>
              </a:rPr>
              <a:t>McDonald’s China (2022) </a:t>
            </a:r>
            <a:r>
              <a:rPr lang="en-US" altLang="zh-CN" sz="2400" i="1">
                <a:solidFill>
                  <a:schemeClr val="bg1"/>
                </a:solidFill>
              </a:rPr>
              <a:t>Corporate Social Responsibility</a:t>
            </a:r>
            <a:r>
              <a:rPr lang="en-US" altLang="zh-CN" sz="2400">
                <a:solidFill>
                  <a:schemeClr val="bg1"/>
                </a:solidFill>
              </a:rPr>
              <a:t>.Available at: https://www.mcdonalds.com.cn/index/Planet/Scale-for-good-(Accessed: 17 November 2022)</a:t>
            </a:r>
          </a:p>
          <a:p>
            <a:pPr marL="457200" indent="-457200" algn="just">
              <a:lnSpc>
                <a:spcPts val="3000"/>
              </a:lnSpc>
              <a:buFont typeface="+mj-lt"/>
              <a:buAutoNum type="arabicPeriod"/>
            </a:pPr>
            <a:r>
              <a:rPr lang="en-US" altLang="zh-CN" sz="2400">
                <a:solidFill>
                  <a:schemeClr val="bg1"/>
                </a:solidFill>
              </a:rPr>
              <a:t>Puspaningrum, A, S. (2020) ‘Social Media Marketing and Brand Loyalty: The Role of Brand Trust’, </a:t>
            </a:r>
            <a:r>
              <a:rPr lang="en-US" altLang="zh-CN" sz="2400" i="1">
                <a:solidFill>
                  <a:schemeClr val="bg1"/>
                </a:solidFill>
              </a:rPr>
              <a:t>JOURNAL OF ASIAN FINANCE ECONOMICS AND BUSINESS</a:t>
            </a:r>
            <a:r>
              <a:rPr lang="en-US" altLang="zh-CN" sz="2400">
                <a:solidFill>
                  <a:schemeClr val="bg1"/>
                </a:solidFill>
              </a:rPr>
              <a:t>, 7(12), pp. 951-958.</a:t>
            </a:r>
            <a:endParaRPr lang="zh-CN" altLang="zh-CN" sz="2400">
              <a:solidFill>
                <a:schemeClr val="bg1"/>
              </a:solidFill>
            </a:endParaRPr>
          </a:p>
          <a:p>
            <a:pPr marL="457200" indent="-457200" algn="just">
              <a:lnSpc>
                <a:spcPts val="3000"/>
              </a:lnSpc>
              <a:buFont typeface="+mj-lt"/>
              <a:buAutoNum type="arabicPeriod"/>
            </a:pPr>
            <a:r>
              <a:rPr lang="en-US" altLang="zh-CN" sz="2400">
                <a:solidFill>
                  <a:schemeClr val="bg1"/>
                </a:solidFill>
              </a:rPr>
              <a:t>Ji-Young, Jhun and Joo, Lee, Ae, S. (2010) ‘A Study on Brand Image Perception of Brand Recognition by Brand Logo Localization Factor : A Study based on McDonald's case’, </a:t>
            </a:r>
            <a:r>
              <a:rPr lang="en-US" altLang="zh-CN" sz="2400" i="1">
                <a:solidFill>
                  <a:schemeClr val="bg1"/>
                </a:solidFill>
              </a:rPr>
              <a:t>Journal of Foodservice Management</a:t>
            </a:r>
            <a:r>
              <a:rPr lang="en-US" altLang="zh-CN" sz="2400">
                <a:solidFill>
                  <a:schemeClr val="bg1"/>
                </a:solidFill>
              </a:rPr>
              <a:t>, 13(2), pp. 33-56.</a:t>
            </a:r>
            <a:endParaRPr lang="zh-CN" altLang="zh-CN" sz="2400">
              <a:solidFill>
                <a:schemeClr val="bg1"/>
              </a:solidFill>
            </a:endParaRPr>
          </a:p>
        </p:txBody>
      </p:sp>
    </p:spTree>
    <p:custDataLst>
      <p:tags r:id="rId1"/>
    </p:custData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p:cNvSpPr txBox="1"/>
          <p:nvPr/>
        </p:nvSpPr>
        <p:spPr>
          <a:xfrm>
            <a:off x="358140" y="802640"/>
            <a:ext cx="4226560" cy="368300"/>
          </a:xfrm>
          <a:prstGeom prst="rect">
            <a:avLst/>
          </a:prstGeom>
          <a:noFill/>
        </p:spPr>
        <p:txBody>
          <a:bodyPr wrap="square" rtlCol="0">
            <a:spAutoFit/>
          </a:bodyPr>
          <a:lstStyle/>
          <a:p>
            <a:r>
              <a:rPr lang="zh-CN" altLang="en-US" b="1">
                <a:solidFill>
                  <a:schemeClr val="bg1"/>
                </a:solidFill>
              </a:rPr>
              <a:t>小标题</a:t>
            </a:r>
          </a:p>
        </p:txBody>
      </p:sp>
      <p:pic>
        <p:nvPicPr>
          <p:cNvPr id="3" name="图片 2" descr="麦当劳_画板 1 副本 7"/>
          <p:cNvPicPr>
            <a:picLocks noChangeAspect="1"/>
          </p:cNvPicPr>
          <p:nvPr/>
        </p:nvPicPr>
        <p:blipFill>
          <a:blip r:embed="rId3"/>
          <a:stretch>
            <a:fillRect/>
          </a:stretch>
        </p:blipFill>
        <p:spPr>
          <a:xfrm>
            <a:off x="0" y="0"/>
            <a:ext cx="12191365" cy="6858000"/>
          </a:xfrm>
          <a:prstGeom prst="rect">
            <a:avLst/>
          </a:prstGeom>
        </p:spPr>
      </p:pic>
      <p:sp>
        <p:nvSpPr>
          <p:cNvPr id="5" name="文本框 4"/>
          <p:cNvSpPr txBox="1"/>
          <p:nvPr/>
        </p:nvSpPr>
        <p:spPr>
          <a:xfrm>
            <a:off x="358140" y="802640"/>
            <a:ext cx="3344430" cy="584775"/>
          </a:xfrm>
          <a:prstGeom prst="rect">
            <a:avLst/>
          </a:prstGeom>
          <a:noFill/>
        </p:spPr>
        <p:txBody>
          <a:bodyPr wrap="square" rtlCol="0">
            <a:spAutoFit/>
          </a:bodyPr>
          <a:lstStyle/>
          <a:p>
            <a:r>
              <a:rPr lang="en-US" altLang="zh-CN" sz="3200" b="1">
                <a:gradFill>
                  <a:gsLst>
                    <a:gs pos="0">
                      <a:srgbClr val="012D86"/>
                    </a:gs>
                    <a:gs pos="100000">
                      <a:srgbClr val="0E2557"/>
                    </a:gs>
                  </a:gsLst>
                  <a:lin scaled="0"/>
                </a:gradFill>
                <a:highlight>
                  <a:srgbClr val="FFFF00"/>
                </a:highlight>
                <a:sym typeface="+mn-ea"/>
              </a:rPr>
              <a:t>Reference List:</a:t>
            </a:r>
            <a:endParaRPr lang="zh-CN" altLang="en-US" sz="3200" b="1">
              <a:gradFill>
                <a:gsLst>
                  <a:gs pos="0">
                    <a:srgbClr val="012D86"/>
                  </a:gs>
                  <a:gs pos="100000">
                    <a:srgbClr val="0E2557"/>
                  </a:gs>
                </a:gsLst>
                <a:lin scaled="0"/>
              </a:gradFill>
              <a:highlight>
                <a:srgbClr val="FFFF00"/>
              </a:highlight>
            </a:endParaRPr>
          </a:p>
        </p:txBody>
      </p:sp>
      <p:sp>
        <p:nvSpPr>
          <p:cNvPr id="10" name="文本框 9"/>
          <p:cNvSpPr txBox="1"/>
          <p:nvPr/>
        </p:nvSpPr>
        <p:spPr>
          <a:xfrm>
            <a:off x="840737" y="1468079"/>
            <a:ext cx="10300028" cy="4587281"/>
          </a:xfrm>
          <a:prstGeom prst="rect">
            <a:avLst/>
          </a:prstGeom>
          <a:noFill/>
        </p:spPr>
        <p:txBody>
          <a:bodyPr wrap="square">
            <a:spAutoFit/>
          </a:bodyPr>
          <a:lstStyle/>
          <a:p>
            <a:pPr marL="342900" lvl="0" indent="-342900" latinLnBrk="1">
              <a:lnSpc>
                <a:spcPct val="150000"/>
              </a:lnSpc>
              <a:spcAft>
                <a:spcPts val="1000"/>
              </a:spcAft>
              <a:buFont typeface="+mj-lt"/>
              <a:buAutoNum type="arabicPeriod"/>
            </a:pPr>
            <a:r>
              <a:rPr lang="en-GB" altLang="zh-CN" sz="1800">
                <a:solidFill>
                  <a:schemeClr val="bg1"/>
                </a:solidFill>
                <a:effectLst/>
                <a:latin typeface="Arial" panose="020B0604020202020204" pitchFamily="34" charset="0"/>
                <a:ea typeface="Calibri" panose="020F0502020204030204" pitchFamily="34" charset="0"/>
                <a:cs typeface="Times New Roman" panose="02020603050405020304" pitchFamily="18" charset="0"/>
              </a:rPr>
              <a:t>Foster, G., 2007. </a:t>
            </a:r>
            <a:r>
              <a:rPr lang="en-GB" altLang="zh-CN" sz="1800" i="1">
                <a:solidFill>
                  <a:schemeClr val="bg1"/>
                </a:solidFill>
                <a:effectLst/>
                <a:latin typeface="Arial" panose="020B0604020202020204" pitchFamily="34" charset="0"/>
                <a:ea typeface="Calibri" panose="020F0502020204030204" pitchFamily="34" charset="0"/>
                <a:cs typeface="Times New Roman" panose="02020603050405020304" pitchFamily="18" charset="0"/>
              </a:rPr>
              <a:t>The power of positive profit: how you can improve any bottom line in sales, marketing, and management with MoneyMath</a:t>
            </a:r>
            <a:r>
              <a:rPr lang="en-GB" altLang="zh-CN" sz="180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John Wiley &amp; Sons.</a:t>
            </a:r>
            <a:endParaRPr lang="zh-CN" altLang="zh-CN" sz="180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latinLnBrk="1">
              <a:lnSpc>
                <a:spcPct val="150000"/>
              </a:lnSpc>
              <a:spcAft>
                <a:spcPts val="1000"/>
              </a:spcAft>
              <a:buFont typeface="+mj-lt"/>
              <a:buAutoNum type="arabicPeriod"/>
            </a:pPr>
            <a:r>
              <a:rPr lang="en-GB" altLang="zh-CN" sz="1800">
                <a:solidFill>
                  <a:schemeClr val="bg1"/>
                </a:solidFill>
                <a:effectLst/>
                <a:latin typeface="Arial" panose="020B0604020202020204" pitchFamily="34" charset="0"/>
                <a:ea typeface="Calibri" panose="020F0502020204030204" pitchFamily="34" charset="0"/>
                <a:cs typeface="Times New Roman" panose="02020603050405020304" pitchFamily="18" charset="0"/>
              </a:rPr>
              <a:t>Green Ideal.(2016) </a:t>
            </a:r>
            <a:r>
              <a:rPr lang="en-GB" altLang="zh-CN" sz="1800" i="1">
                <a:solidFill>
                  <a:schemeClr val="bg1"/>
                </a:solidFill>
                <a:effectLst/>
                <a:latin typeface="Arial" panose="020B0604020202020204" pitchFamily="34" charset="0"/>
                <a:ea typeface="Calibri" panose="020F0502020204030204" pitchFamily="34" charset="0"/>
                <a:cs typeface="Times New Roman" panose="02020603050405020304" pitchFamily="18" charset="0"/>
              </a:rPr>
              <a:t>McDonald’s Commits to Sustainable Practices for Beef, Poultry, Coffee, Palm Oil and Packaging</a:t>
            </a:r>
            <a:r>
              <a:rPr lang="en-GB" altLang="zh-CN" sz="1800" i="1">
                <a:solidFill>
                  <a:schemeClr val="bg1"/>
                </a:solidFill>
                <a:effectLst/>
                <a:latin typeface="Arial" panose="020B0604020202020204" pitchFamily="34" charset="0"/>
                <a:ea typeface="等线" panose="02010600030101010101" pitchFamily="2" charset="-122"/>
                <a:cs typeface="Times New Roman" panose="02020603050405020304" pitchFamily="18" charset="0"/>
              </a:rPr>
              <a:t>. </a:t>
            </a:r>
            <a:r>
              <a:rPr lang="en-GB" altLang="zh-CN" sz="1800">
                <a:solidFill>
                  <a:schemeClr val="bg1"/>
                </a:solidFill>
                <a:effectLst/>
                <a:latin typeface="Arial" panose="020B0604020202020204" pitchFamily="34" charset="0"/>
                <a:ea typeface="Calibri" panose="020F0502020204030204" pitchFamily="34" charset="0"/>
                <a:cs typeface="Times New Roman" panose="02020603050405020304" pitchFamily="18" charset="0"/>
              </a:rPr>
              <a:t>Available at: https://greenerideal.com/news/business/8681-mcdonalds-commits-to-sustainable-practices-for-beef-poultry-coffee-and-packaging/ (Accessed: 15 November 2022)</a:t>
            </a:r>
            <a:endParaRPr lang="zh-CN" altLang="zh-CN" sz="180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latinLnBrk="1">
              <a:lnSpc>
                <a:spcPct val="150000"/>
              </a:lnSpc>
              <a:spcAft>
                <a:spcPts val="1000"/>
              </a:spcAft>
              <a:buFont typeface="+mj-lt"/>
              <a:buAutoNum type="arabicPeriod"/>
            </a:pPr>
            <a:r>
              <a:rPr lang="en-GB" altLang="zh-CN" sz="1800">
                <a:solidFill>
                  <a:schemeClr val="bg1"/>
                </a:solidFill>
                <a:effectLst/>
                <a:latin typeface="Arial" panose="020B0604020202020204" pitchFamily="34" charset="0"/>
                <a:ea typeface="Calibri" panose="020F0502020204030204" pitchFamily="34" charset="0"/>
                <a:cs typeface="Times New Roman" panose="02020603050405020304" pitchFamily="18" charset="0"/>
              </a:rPr>
              <a:t>Hu Chao,(2021)</a:t>
            </a:r>
            <a:r>
              <a:rPr lang="en-GB" altLang="zh-CN" sz="1800" i="1">
                <a:solidFill>
                  <a:schemeClr val="bg1"/>
                </a:solidFill>
                <a:effectLst/>
                <a:latin typeface="Arial" panose="020B0604020202020204" pitchFamily="34" charset="0"/>
                <a:ea typeface="Calibri" panose="020F0502020204030204" pitchFamily="34" charset="0"/>
                <a:cs typeface="Times New Roman" panose="02020603050405020304" pitchFamily="18" charset="0"/>
              </a:rPr>
              <a:t>Minimalist marketing</a:t>
            </a:r>
            <a:r>
              <a:rPr lang="en-GB" altLang="zh-CN" sz="180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Beijing United Publishing Company</a:t>
            </a:r>
            <a:endParaRPr lang="zh-CN" altLang="zh-CN" sz="180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latinLnBrk="1">
              <a:lnSpc>
                <a:spcPct val="150000"/>
              </a:lnSpc>
              <a:spcAft>
                <a:spcPts val="1000"/>
              </a:spcAft>
              <a:buFont typeface="+mj-lt"/>
              <a:buAutoNum type="arabicPeriod"/>
            </a:pPr>
            <a:r>
              <a:rPr lang="en-GB" altLang="zh-CN" sz="1800">
                <a:solidFill>
                  <a:schemeClr val="bg1"/>
                </a:solidFill>
                <a:effectLst/>
                <a:latin typeface="Arial" panose="020B0604020202020204" pitchFamily="34" charset="0"/>
                <a:ea typeface="Calibri" panose="020F0502020204030204" pitchFamily="34" charset="0"/>
                <a:cs typeface="Times New Roman" panose="02020603050405020304" pitchFamily="18" charset="0"/>
              </a:rPr>
              <a:t>Ji-Young, Jhun and Joo, Lee, Ae, S. (2010) ‘A Study on Brand Image Perception of Brand Recognition by Brand Logo Localization Factor : A Study based on McDonald's case’, </a:t>
            </a:r>
            <a:r>
              <a:rPr lang="en-GB" altLang="zh-CN" sz="1800" i="1">
                <a:solidFill>
                  <a:schemeClr val="bg1"/>
                </a:solidFill>
                <a:effectLst/>
                <a:latin typeface="Arial" panose="020B0604020202020204" pitchFamily="34" charset="0"/>
                <a:ea typeface="Calibri" panose="020F0502020204030204" pitchFamily="34" charset="0"/>
                <a:cs typeface="Times New Roman" panose="02020603050405020304" pitchFamily="18" charset="0"/>
              </a:rPr>
              <a:t>Journal of Foodservice Management</a:t>
            </a:r>
            <a:r>
              <a:rPr lang="en-GB" altLang="zh-CN" sz="180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13(2), pp. 33-56.</a:t>
            </a:r>
            <a:endParaRPr lang="zh-CN" altLang="zh-CN" sz="180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custDataLst>
      <p:tags r:id="rId1"/>
    </p:custDataLst>
    <p:extLst>
      <p:ext uri="{BB962C8B-B14F-4D97-AF65-F5344CB8AC3E}">
        <p14:creationId xmlns:p14="http://schemas.microsoft.com/office/powerpoint/2010/main" val="80530669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p:cNvSpPr txBox="1"/>
          <p:nvPr/>
        </p:nvSpPr>
        <p:spPr>
          <a:xfrm>
            <a:off x="358140" y="802640"/>
            <a:ext cx="4226560" cy="368300"/>
          </a:xfrm>
          <a:prstGeom prst="rect">
            <a:avLst/>
          </a:prstGeom>
          <a:noFill/>
        </p:spPr>
        <p:txBody>
          <a:bodyPr wrap="square" rtlCol="0">
            <a:spAutoFit/>
          </a:bodyPr>
          <a:lstStyle/>
          <a:p>
            <a:r>
              <a:rPr lang="zh-CN" altLang="en-US" b="1">
                <a:solidFill>
                  <a:schemeClr val="bg1"/>
                </a:solidFill>
              </a:rPr>
              <a:t>小标题</a:t>
            </a:r>
          </a:p>
        </p:txBody>
      </p:sp>
      <p:pic>
        <p:nvPicPr>
          <p:cNvPr id="3" name="图片 2" descr="麦当劳_画板 1 副本 7"/>
          <p:cNvPicPr>
            <a:picLocks noChangeAspect="1"/>
          </p:cNvPicPr>
          <p:nvPr/>
        </p:nvPicPr>
        <p:blipFill>
          <a:blip r:embed="rId3"/>
          <a:stretch>
            <a:fillRect/>
          </a:stretch>
        </p:blipFill>
        <p:spPr>
          <a:xfrm>
            <a:off x="0" y="0"/>
            <a:ext cx="12191365" cy="6858000"/>
          </a:xfrm>
          <a:prstGeom prst="rect">
            <a:avLst/>
          </a:prstGeom>
        </p:spPr>
      </p:pic>
      <p:sp>
        <p:nvSpPr>
          <p:cNvPr id="5" name="文本框 4"/>
          <p:cNvSpPr txBox="1"/>
          <p:nvPr/>
        </p:nvSpPr>
        <p:spPr>
          <a:xfrm>
            <a:off x="358140" y="802640"/>
            <a:ext cx="3344430" cy="584775"/>
          </a:xfrm>
          <a:prstGeom prst="rect">
            <a:avLst/>
          </a:prstGeom>
          <a:noFill/>
        </p:spPr>
        <p:txBody>
          <a:bodyPr wrap="square" rtlCol="0">
            <a:spAutoFit/>
          </a:bodyPr>
          <a:lstStyle/>
          <a:p>
            <a:r>
              <a:rPr lang="en-US" altLang="zh-CN" sz="3200" b="1">
                <a:gradFill>
                  <a:gsLst>
                    <a:gs pos="0">
                      <a:srgbClr val="012D86"/>
                    </a:gs>
                    <a:gs pos="100000">
                      <a:srgbClr val="0E2557"/>
                    </a:gs>
                  </a:gsLst>
                  <a:lin scaled="0"/>
                </a:gradFill>
                <a:highlight>
                  <a:srgbClr val="FFFF00"/>
                </a:highlight>
                <a:sym typeface="+mn-ea"/>
              </a:rPr>
              <a:t>Reference List:</a:t>
            </a:r>
            <a:endParaRPr lang="zh-CN" altLang="en-US" sz="3200" b="1">
              <a:gradFill>
                <a:gsLst>
                  <a:gs pos="0">
                    <a:srgbClr val="012D86"/>
                  </a:gs>
                  <a:gs pos="100000">
                    <a:srgbClr val="0E2557"/>
                  </a:gs>
                </a:gsLst>
                <a:lin scaled="0"/>
              </a:gradFill>
              <a:highlight>
                <a:srgbClr val="FFFF00"/>
              </a:highlight>
            </a:endParaRPr>
          </a:p>
        </p:txBody>
      </p:sp>
      <p:sp>
        <p:nvSpPr>
          <p:cNvPr id="10" name="文本框 9"/>
          <p:cNvSpPr txBox="1"/>
          <p:nvPr/>
        </p:nvSpPr>
        <p:spPr>
          <a:xfrm>
            <a:off x="840737" y="1468079"/>
            <a:ext cx="10300028" cy="4715522"/>
          </a:xfrm>
          <a:prstGeom prst="rect">
            <a:avLst/>
          </a:prstGeom>
          <a:noFill/>
        </p:spPr>
        <p:txBody>
          <a:bodyPr wrap="square">
            <a:spAutoFit/>
          </a:bodyPr>
          <a:lstStyle/>
          <a:p>
            <a:pPr marL="342900" lvl="0" indent="-342900" latinLnBrk="1">
              <a:lnSpc>
                <a:spcPct val="150000"/>
              </a:lnSpc>
              <a:spcAft>
                <a:spcPts val="1000"/>
              </a:spcAft>
              <a:buFont typeface="+mj-lt"/>
              <a:buAutoNum type="arabicPeriod" startAt="5"/>
            </a:pPr>
            <a:r>
              <a:rPr lang="en-GB" altLang="zh-CN" sz="1800">
                <a:solidFill>
                  <a:schemeClr val="bg1"/>
                </a:solidFill>
                <a:effectLst/>
                <a:latin typeface="Arial" panose="020B0604020202020204" pitchFamily="34" charset="0"/>
                <a:ea typeface="Calibri" panose="020F0502020204030204" pitchFamily="34" charset="0"/>
                <a:cs typeface="Times New Roman" panose="02020603050405020304" pitchFamily="18" charset="0"/>
              </a:rPr>
              <a:t>KANTAR(2022) </a:t>
            </a:r>
            <a:r>
              <a:rPr lang="en-GB" altLang="zh-CN" sz="1800" i="1">
                <a:solidFill>
                  <a:schemeClr val="bg1"/>
                </a:solidFill>
                <a:effectLst/>
                <a:latin typeface="Arial" panose="020B0604020202020204" pitchFamily="34" charset="0"/>
                <a:ea typeface="Calibri" panose="020F0502020204030204" pitchFamily="34" charset="0"/>
                <a:cs typeface="Times New Roman" panose="02020603050405020304" pitchFamily="18" charset="0"/>
              </a:rPr>
              <a:t>Kantar BrandZ Global 2022_Infographic</a:t>
            </a:r>
            <a:r>
              <a:rPr lang="en-GB" altLang="zh-CN" sz="180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Available at: https://www.kantar.com/campaigns/brandz/global(Accessed: 15 November 2022)</a:t>
            </a:r>
            <a:endParaRPr lang="zh-CN" altLang="zh-CN" sz="180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latinLnBrk="1">
              <a:lnSpc>
                <a:spcPct val="150000"/>
              </a:lnSpc>
              <a:spcAft>
                <a:spcPts val="1000"/>
              </a:spcAft>
              <a:buFont typeface="+mj-lt"/>
              <a:buAutoNum type="arabicPeriod" startAt="5"/>
            </a:pPr>
            <a:r>
              <a:rPr lang="en-GB" altLang="zh-CN" sz="1800">
                <a:solidFill>
                  <a:schemeClr val="bg1"/>
                </a:solidFill>
                <a:effectLst/>
                <a:latin typeface="Arial" panose="020B0604020202020204" pitchFamily="34" charset="0"/>
                <a:ea typeface="Calibri" panose="020F0502020204030204" pitchFamily="34" charset="0"/>
                <a:cs typeface="Times New Roman" panose="02020603050405020304" pitchFamily="18" charset="0"/>
              </a:rPr>
              <a:t>Kim, Y.S., Hertzman, J. and Hwang, J.J., 2010. College students and quick-service restaurants: How students perceive restaurant food and services. </a:t>
            </a:r>
            <a:r>
              <a:rPr lang="en-GB" altLang="zh-CN" sz="1800" i="1">
                <a:solidFill>
                  <a:schemeClr val="bg1"/>
                </a:solidFill>
                <a:effectLst/>
                <a:latin typeface="Arial" panose="020B0604020202020204" pitchFamily="34" charset="0"/>
                <a:ea typeface="Calibri" panose="020F0502020204030204" pitchFamily="34" charset="0"/>
                <a:cs typeface="Times New Roman" panose="02020603050405020304" pitchFamily="18" charset="0"/>
              </a:rPr>
              <a:t>Journal of foodservice business research</a:t>
            </a:r>
            <a:r>
              <a:rPr lang="en-GB" altLang="zh-CN" sz="180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t>
            </a:r>
            <a:r>
              <a:rPr lang="en-GB" altLang="zh-CN" sz="1800" i="1">
                <a:solidFill>
                  <a:schemeClr val="bg1"/>
                </a:solidFill>
                <a:effectLst/>
                <a:latin typeface="Arial" panose="020B0604020202020204" pitchFamily="34" charset="0"/>
                <a:ea typeface="Calibri" panose="020F0502020204030204" pitchFamily="34" charset="0"/>
                <a:cs typeface="Times New Roman" panose="02020603050405020304" pitchFamily="18" charset="0"/>
              </a:rPr>
              <a:t>13</a:t>
            </a:r>
            <a:r>
              <a:rPr lang="en-GB" altLang="zh-CN" sz="1800">
                <a:solidFill>
                  <a:schemeClr val="bg1"/>
                </a:solidFill>
                <a:effectLst/>
                <a:latin typeface="Arial" panose="020B0604020202020204" pitchFamily="34" charset="0"/>
                <a:ea typeface="Calibri" panose="020F0502020204030204" pitchFamily="34" charset="0"/>
                <a:cs typeface="Times New Roman" panose="02020603050405020304" pitchFamily="18" charset="0"/>
              </a:rPr>
              <a:t>(4), pp.346-359.</a:t>
            </a:r>
            <a:endParaRPr lang="zh-CN" altLang="zh-CN" sz="180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latinLnBrk="1">
              <a:lnSpc>
                <a:spcPct val="150000"/>
              </a:lnSpc>
              <a:spcAft>
                <a:spcPts val="1000"/>
              </a:spcAft>
              <a:buFont typeface="+mj-lt"/>
              <a:buAutoNum type="arabicPeriod" startAt="5"/>
            </a:pPr>
            <a:r>
              <a:rPr lang="en-GB" altLang="zh-CN" sz="1800">
                <a:solidFill>
                  <a:schemeClr val="bg1"/>
                </a:solidFill>
                <a:effectLst/>
                <a:latin typeface="Arial" panose="020B0604020202020204" pitchFamily="34" charset="0"/>
                <a:ea typeface="Calibri" panose="020F0502020204030204" pitchFamily="34" charset="0"/>
                <a:cs typeface="Times New Roman" panose="02020603050405020304" pitchFamily="18" charset="0"/>
              </a:rPr>
              <a:t>Kulkarni, S. and Lassar, W., 2009. McDonald's ongoing marketing challenge: social perception in India. </a:t>
            </a:r>
            <a:r>
              <a:rPr lang="en-GB" altLang="zh-CN" sz="1800" i="1">
                <a:solidFill>
                  <a:schemeClr val="bg1"/>
                </a:solidFill>
                <a:effectLst/>
                <a:latin typeface="Arial" panose="020B0604020202020204" pitchFamily="34" charset="0"/>
                <a:ea typeface="Calibri" panose="020F0502020204030204" pitchFamily="34" charset="0"/>
                <a:cs typeface="Times New Roman" panose="02020603050405020304" pitchFamily="18" charset="0"/>
              </a:rPr>
              <a:t>Online Journal of International Case Analysis</a:t>
            </a:r>
            <a:r>
              <a:rPr lang="en-GB" altLang="zh-CN" sz="180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t>
            </a:r>
            <a:r>
              <a:rPr lang="en-GB" altLang="zh-CN" sz="1800" i="1">
                <a:solidFill>
                  <a:schemeClr val="bg1"/>
                </a:solidFill>
                <a:effectLst/>
                <a:latin typeface="Arial" panose="020B0604020202020204" pitchFamily="34" charset="0"/>
                <a:ea typeface="Calibri" panose="020F0502020204030204" pitchFamily="34" charset="0"/>
                <a:cs typeface="Times New Roman" panose="02020603050405020304" pitchFamily="18" charset="0"/>
              </a:rPr>
              <a:t>1</a:t>
            </a:r>
            <a:r>
              <a:rPr lang="en-GB" altLang="zh-CN" sz="1800">
                <a:solidFill>
                  <a:schemeClr val="bg1"/>
                </a:solidFill>
                <a:effectLst/>
                <a:latin typeface="Arial" panose="020B0604020202020204" pitchFamily="34" charset="0"/>
                <a:ea typeface="Calibri" panose="020F0502020204030204" pitchFamily="34" charset="0"/>
                <a:cs typeface="Times New Roman" panose="02020603050405020304" pitchFamily="18" charset="0"/>
              </a:rPr>
              <a:t>(2), p.1.</a:t>
            </a:r>
            <a:endParaRPr lang="zh-CN" altLang="zh-CN" sz="180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latinLnBrk="1">
              <a:lnSpc>
                <a:spcPct val="150000"/>
              </a:lnSpc>
              <a:spcAft>
                <a:spcPts val="1000"/>
              </a:spcAft>
              <a:buFont typeface="+mj-lt"/>
              <a:buAutoNum type="arabicPeriod" startAt="5"/>
            </a:pPr>
            <a:r>
              <a:rPr lang="en-GB" altLang="zh-CN" sz="1800">
                <a:solidFill>
                  <a:schemeClr val="bg1"/>
                </a:solidFill>
                <a:effectLst/>
                <a:latin typeface="Arial" panose="020B0604020202020204" pitchFamily="34" charset="0"/>
                <a:ea typeface="Calibri" panose="020F0502020204030204" pitchFamily="34" charset="0"/>
                <a:cs typeface="Times New Roman" panose="02020603050405020304" pitchFamily="18" charset="0"/>
              </a:rPr>
              <a:t>Ma Song,(2019)</a:t>
            </a:r>
            <a:r>
              <a:rPr lang="en-GB" altLang="zh-CN" sz="1800" i="1">
                <a:solidFill>
                  <a:schemeClr val="bg1"/>
                </a:solidFill>
                <a:effectLst/>
                <a:latin typeface="Arial" panose="020B0604020202020204" pitchFamily="34" charset="0"/>
                <a:ea typeface="Calibri" panose="020F0502020204030204" pitchFamily="34" charset="0"/>
                <a:cs typeface="Times New Roman" panose="02020603050405020304" pitchFamily="18" charset="0"/>
              </a:rPr>
              <a:t>Marketing notes, </a:t>
            </a:r>
            <a:r>
              <a:rPr lang="en-GB" altLang="zh-CN" sz="1800">
                <a:solidFill>
                  <a:schemeClr val="bg1"/>
                </a:solidFill>
                <a:effectLst/>
                <a:latin typeface="Arial" panose="020B0604020202020204" pitchFamily="34" charset="0"/>
                <a:ea typeface="Calibri" panose="020F0502020204030204" pitchFamily="34" charset="0"/>
                <a:cs typeface="Times New Roman" panose="02020603050405020304" pitchFamily="18" charset="0"/>
              </a:rPr>
              <a:t>China Citic Press</a:t>
            </a:r>
            <a:endParaRPr lang="zh-CN" altLang="zh-CN" sz="180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latinLnBrk="1">
              <a:lnSpc>
                <a:spcPct val="150000"/>
              </a:lnSpc>
              <a:spcAft>
                <a:spcPts val="1000"/>
              </a:spcAft>
              <a:buFont typeface="+mj-lt"/>
              <a:buAutoNum type="arabicPeriod" startAt="5"/>
            </a:pPr>
            <a:r>
              <a:rPr lang="en-GB" altLang="zh-CN" sz="1800">
                <a:solidFill>
                  <a:schemeClr val="bg1"/>
                </a:solidFill>
                <a:effectLst/>
                <a:latin typeface="Arial" panose="020B0604020202020204" pitchFamily="34" charset="0"/>
                <a:ea typeface="Calibri" panose="020F0502020204030204" pitchFamily="34" charset="0"/>
                <a:cs typeface="Times New Roman" panose="02020603050405020304" pitchFamily="18" charset="0"/>
              </a:rPr>
              <a:t>MBA Think tank encyclopedia</a:t>
            </a:r>
            <a:r>
              <a:rPr lang="en-GB" altLang="zh-CN" sz="1800">
                <a:solidFill>
                  <a:schemeClr val="bg1"/>
                </a:solidFill>
                <a:effectLst/>
                <a:latin typeface="宋体" panose="02010600030101010101" pitchFamily="2" charset="-122"/>
                <a:ea typeface="Calibri" panose="020F0502020204030204" pitchFamily="34" charset="0"/>
                <a:cs typeface="宋体" panose="02010600030101010101" pitchFamily="2" charset="-122"/>
              </a:rPr>
              <a:t>(</a:t>
            </a:r>
            <a:r>
              <a:rPr lang="en-GB" altLang="zh-CN" sz="1800">
                <a:solidFill>
                  <a:schemeClr val="bg1"/>
                </a:solidFill>
                <a:effectLst/>
                <a:latin typeface="Arial" panose="020B0604020202020204" pitchFamily="34" charset="0"/>
                <a:ea typeface="Calibri" panose="020F0502020204030204" pitchFamily="34" charset="0"/>
                <a:cs typeface="Times New Roman" panose="02020603050405020304" pitchFamily="18" charset="0"/>
              </a:rPr>
              <a:t>2022</a:t>
            </a:r>
            <a:r>
              <a:rPr lang="en-GB" altLang="zh-CN" sz="1800">
                <a:solidFill>
                  <a:schemeClr val="bg1"/>
                </a:solidFill>
                <a:effectLst/>
                <a:latin typeface="宋体" panose="02010600030101010101" pitchFamily="2" charset="-122"/>
                <a:ea typeface="Calibri" panose="020F0502020204030204" pitchFamily="34" charset="0"/>
                <a:cs typeface="宋体" panose="02010600030101010101" pitchFamily="2" charset="-122"/>
              </a:rPr>
              <a:t>)</a:t>
            </a:r>
            <a:r>
              <a:rPr lang="en-GB" altLang="zh-CN" sz="1800" i="1">
                <a:solidFill>
                  <a:schemeClr val="bg1"/>
                </a:solidFill>
                <a:effectLst/>
                <a:latin typeface="Arial" panose="020B0604020202020204" pitchFamily="34" charset="0"/>
                <a:ea typeface="Calibri" panose="020F0502020204030204" pitchFamily="34" charset="0"/>
                <a:cs typeface="Times New Roman" panose="02020603050405020304" pitchFamily="18" charset="0"/>
              </a:rPr>
              <a:t>Brand value</a:t>
            </a:r>
            <a:r>
              <a:rPr lang="en-GB" altLang="zh-CN" sz="180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Available at: https://wiki.mbalib.com/wiki/Brand_value(Accessed: 15 November 2022)</a:t>
            </a:r>
            <a:endParaRPr lang="zh-CN" altLang="zh-CN" sz="180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custDataLst>
      <p:tags r:id="rId1"/>
    </p:custDataLst>
    <p:extLst>
      <p:ext uri="{BB962C8B-B14F-4D97-AF65-F5344CB8AC3E}">
        <p14:creationId xmlns:p14="http://schemas.microsoft.com/office/powerpoint/2010/main" val="236522732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p:cNvSpPr txBox="1"/>
          <p:nvPr/>
        </p:nvSpPr>
        <p:spPr>
          <a:xfrm>
            <a:off x="358140" y="802640"/>
            <a:ext cx="4226560" cy="368300"/>
          </a:xfrm>
          <a:prstGeom prst="rect">
            <a:avLst/>
          </a:prstGeom>
          <a:noFill/>
        </p:spPr>
        <p:txBody>
          <a:bodyPr wrap="square" rtlCol="0">
            <a:spAutoFit/>
          </a:bodyPr>
          <a:lstStyle/>
          <a:p>
            <a:r>
              <a:rPr lang="zh-CN" altLang="en-US" b="1">
                <a:solidFill>
                  <a:schemeClr val="bg1"/>
                </a:solidFill>
              </a:rPr>
              <a:t>小标题</a:t>
            </a:r>
          </a:p>
        </p:txBody>
      </p:sp>
      <p:pic>
        <p:nvPicPr>
          <p:cNvPr id="3" name="图片 2" descr="麦当劳_画板 1 副本 7"/>
          <p:cNvPicPr>
            <a:picLocks noChangeAspect="1"/>
          </p:cNvPicPr>
          <p:nvPr/>
        </p:nvPicPr>
        <p:blipFill>
          <a:blip r:embed="rId3"/>
          <a:stretch>
            <a:fillRect/>
          </a:stretch>
        </p:blipFill>
        <p:spPr>
          <a:xfrm>
            <a:off x="0" y="0"/>
            <a:ext cx="12191365" cy="6858000"/>
          </a:xfrm>
          <a:prstGeom prst="rect">
            <a:avLst/>
          </a:prstGeom>
        </p:spPr>
      </p:pic>
      <p:sp>
        <p:nvSpPr>
          <p:cNvPr id="5" name="文本框 4"/>
          <p:cNvSpPr txBox="1"/>
          <p:nvPr/>
        </p:nvSpPr>
        <p:spPr>
          <a:xfrm>
            <a:off x="358140" y="802640"/>
            <a:ext cx="3344430" cy="584775"/>
          </a:xfrm>
          <a:prstGeom prst="rect">
            <a:avLst/>
          </a:prstGeom>
          <a:noFill/>
        </p:spPr>
        <p:txBody>
          <a:bodyPr wrap="square" rtlCol="0">
            <a:spAutoFit/>
          </a:bodyPr>
          <a:lstStyle/>
          <a:p>
            <a:r>
              <a:rPr lang="en-US" altLang="zh-CN" sz="3200" b="1">
                <a:gradFill>
                  <a:gsLst>
                    <a:gs pos="0">
                      <a:srgbClr val="012D86"/>
                    </a:gs>
                    <a:gs pos="100000">
                      <a:srgbClr val="0E2557"/>
                    </a:gs>
                  </a:gsLst>
                  <a:lin scaled="0"/>
                </a:gradFill>
                <a:highlight>
                  <a:srgbClr val="FFFF00"/>
                </a:highlight>
                <a:sym typeface="+mn-ea"/>
              </a:rPr>
              <a:t>Reference List:</a:t>
            </a:r>
            <a:endParaRPr lang="zh-CN" altLang="en-US" sz="3200" b="1">
              <a:gradFill>
                <a:gsLst>
                  <a:gs pos="0">
                    <a:srgbClr val="012D86"/>
                  </a:gs>
                  <a:gs pos="100000">
                    <a:srgbClr val="0E2557"/>
                  </a:gs>
                </a:gsLst>
                <a:lin scaled="0"/>
              </a:gradFill>
              <a:highlight>
                <a:srgbClr val="FFFF00"/>
              </a:highlight>
            </a:endParaRPr>
          </a:p>
        </p:txBody>
      </p:sp>
      <p:sp>
        <p:nvSpPr>
          <p:cNvPr id="10" name="文本框 9"/>
          <p:cNvSpPr txBox="1"/>
          <p:nvPr/>
        </p:nvSpPr>
        <p:spPr>
          <a:xfrm>
            <a:off x="840737" y="1468079"/>
            <a:ext cx="10300028" cy="4587281"/>
          </a:xfrm>
          <a:prstGeom prst="rect">
            <a:avLst/>
          </a:prstGeom>
          <a:noFill/>
        </p:spPr>
        <p:txBody>
          <a:bodyPr wrap="square">
            <a:spAutoFit/>
          </a:bodyPr>
          <a:lstStyle/>
          <a:p>
            <a:pPr marL="342900" lvl="0" indent="-342900" latinLnBrk="1">
              <a:lnSpc>
                <a:spcPct val="150000"/>
              </a:lnSpc>
              <a:spcAft>
                <a:spcPts val="1000"/>
              </a:spcAft>
              <a:buFont typeface="+mj-lt"/>
              <a:buAutoNum type="arabicPeriod" startAt="10"/>
            </a:pPr>
            <a:r>
              <a:rPr lang="en-GB" altLang="zh-CN" sz="1800">
                <a:solidFill>
                  <a:schemeClr val="bg1"/>
                </a:solidFill>
                <a:effectLst/>
                <a:latin typeface="Arial" panose="020B0604020202020204" pitchFamily="34" charset="0"/>
                <a:ea typeface="Calibri" panose="020F0502020204030204" pitchFamily="34" charset="0"/>
                <a:cs typeface="Times New Roman" panose="02020603050405020304" pitchFamily="18" charset="0"/>
              </a:rPr>
              <a:t>McDonald’s China (2022) </a:t>
            </a:r>
            <a:r>
              <a:rPr lang="en-GB" altLang="zh-CN" sz="1800" i="1">
                <a:solidFill>
                  <a:schemeClr val="bg1"/>
                </a:solidFill>
                <a:effectLst/>
                <a:latin typeface="Arial" panose="020B0604020202020204" pitchFamily="34" charset="0"/>
                <a:ea typeface="Calibri" panose="020F0502020204030204" pitchFamily="34" charset="0"/>
                <a:cs typeface="Times New Roman" panose="02020603050405020304" pitchFamily="18" charset="0"/>
              </a:rPr>
              <a:t>Corporate Social Responsibility</a:t>
            </a:r>
            <a:r>
              <a:rPr lang="en-GB" altLang="zh-CN" sz="180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Available at: https://www.mcdonalds.com.cn/index/Planet/Scale-for-good-(Accessed: 17 November 2022)</a:t>
            </a:r>
            <a:endParaRPr lang="zh-CN" altLang="zh-CN" sz="180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latinLnBrk="1">
              <a:lnSpc>
                <a:spcPct val="150000"/>
              </a:lnSpc>
              <a:spcAft>
                <a:spcPts val="1000"/>
              </a:spcAft>
              <a:buFont typeface="+mj-lt"/>
              <a:buAutoNum type="arabicPeriod" startAt="10"/>
            </a:pPr>
            <a:r>
              <a:rPr lang="en-GB" altLang="zh-CN" sz="1800">
                <a:solidFill>
                  <a:schemeClr val="bg1"/>
                </a:solidFill>
                <a:effectLst/>
                <a:latin typeface="Arial" panose="020B0604020202020204" pitchFamily="34" charset="0"/>
                <a:ea typeface="Calibri" panose="020F0502020204030204" pitchFamily="34" charset="0"/>
                <a:cs typeface="Times New Roman" panose="02020603050405020304" pitchFamily="18" charset="0"/>
              </a:rPr>
              <a:t>McDonald’s home page(2022) </a:t>
            </a:r>
            <a:r>
              <a:rPr lang="en-GB" altLang="zh-CN" sz="1800" i="1">
                <a:solidFill>
                  <a:schemeClr val="bg1"/>
                </a:solidFill>
                <a:effectLst/>
                <a:latin typeface="Arial" panose="020B0604020202020204" pitchFamily="34" charset="0"/>
                <a:ea typeface="Calibri" panose="020F0502020204030204" pitchFamily="34" charset="0"/>
                <a:cs typeface="Times New Roman" panose="02020603050405020304" pitchFamily="18" charset="0"/>
              </a:rPr>
              <a:t>About us</a:t>
            </a:r>
            <a:r>
              <a:rPr lang="en-GB" altLang="zh-CN" sz="180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Available at: https://www.mcdonalds.com/us/en-us/about-us.html(Accessed: 15 November 2022)</a:t>
            </a:r>
            <a:endParaRPr lang="zh-CN" altLang="zh-CN" sz="180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latinLnBrk="1">
              <a:lnSpc>
                <a:spcPct val="150000"/>
              </a:lnSpc>
              <a:spcAft>
                <a:spcPts val="1000"/>
              </a:spcAft>
              <a:buFont typeface="+mj-lt"/>
              <a:buAutoNum type="arabicPeriod" startAt="10"/>
            </a:pPr>
            <a:r>
              <a:rPr lang="en-GB" altLang="zh-CN" sz="1800">
                <a:solidFill>
                  <a:schemeClr val="bg1"/>
                </a:solidFill>
                <a:effectLst/>
                <a:latin typeface="Arial" panose="020B0604020202020204" pitchFamily="34" charset="0"/>
                <a:ea typeface="Calibri" panose="020F0502020204030204" pitchFamily="34" charset="0"/>
                <a:cs typeface="Times New Roman" panose="02020603050405020304" pitchFamily="18" charset="0"/>
              </a:rPr>
              <a:t>McDonalds.(2022) </a:t>
            </a:r>
            <a:r>
              <a:rPr lang="en-GB" altLang="zh-CN" sz="1800" i="1">
                <a:solidFill>
                  <a:schemeClr val="bg1"/>
                </a:solidFill>
                <a:effectLst/>
                <a:latin typeface="Arial" panose="020B0604020202020204" pitchFamily="34" charset="0"/>
                <a:ea typeface="Calibri" panose="020F0502020204030204" pitchFamily="34" charset="0"/>
                <a:cs typeface="Times New Roman" panose="02020603050405020304" pitchFamily="18" charset="0"/>
              </a:rPr>
              <a:t>Community Impact</a:t>
            </a:r>
            <a:r>
              <a:rPr lang="en-GB" altLang="zh-CN" sz="1800" i="1">
                <a:solidFill>
                  <a:schemeClr val="bg1"/>
                </a:solidFill>
                <a:effectLst/>
                <a:latin typeface="Arial" panose="020B0604020202020204" pitchFamily="34" charset="0"/>
                <a:ea typeface="等线" panose="02010600030101010101" pitchFamily="2" charset="-122"/>
                <a:cs typeface="Times New Roman" panose="02020603050405020304" pitchFamily="18" charset="0"/>
              </a:rPr>
              <a:t>. </a:t>
            </a:r>
            <a:r>
              <a:rPr lang="en-GB" altLang="zh-CN" sz="1800">
                <a:solidFill>
                  <a:schemeClr val="bg1"/>
                </a:solidFill>
                <a:effectLst/>
                <a:latin typeface="Arial" panose="020B0604020202020204" pitchFamily="34" charset="0"/>
                <a:ea typeface="Calibri" panose="020F0502020204030204" pitchFamily="34" charset="0"/>
                <a:cs typeface="Times New Roman" panose="02020603050405020304" pitchFamily="18" charset="0"/>
              </a:rPr>
              <a:t>Available at: https://corporate.mcdonalds.com/corpmcd/our-purpose-and-impact/community-connection/community-impact.html (Accessed: 15 November 2022)</a:t>
            </a:r>
            <a:endParaRPr lang="zh-CN" altLang="zh-CN" sz="180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latinLnBrk="1">
              <a:lnSpc>
                <a:spcPct val="150000"/>
              </a:lnSpc>
              <a:spcAft>
                <a:spcPts val="1000"/>
              </a:spcAft>
              <a:buFont typeface="+mj-lt"/>
              <a:buAutoNum type="arabicPeriod" startAt="10"/>
            </a:pPr>
            <a:r>
              <a:rPr lang="en-GB" altLang="zh-CN" sz="1800">
                <a:solidFill>
                  <a:schemeClr val="bg1"/>
                </a:solidFill>
                <a:effectLst/>
                <a:latin typeface="Arial" panose="020B0604020202020204" pitchFamily="34" charset="0"/>
                <a:ea typeface="Calibri" panose="020F0502020204030204" pitchFamily="34" charset="0"/>
                <a:cs typeface="Times New Roman" panose="02020603050405020304" pitchFamily="18" charset="0"/>
              </a:rPr>
              <a:t>McDonalds.(2022) </a:t>
            </a:r>
            <a:r>
              <a:rPr lang="en-GB" altLang="zh-CN" sz="1800" i="1">
                <a:solidFill>
                  <a:schemeClr val="bg1"/>
                </a:solidFill>
                <a:effectLst/>
                <a:latin typeface="Arial" panose="020B0604020202020204" pitchFamily="34" charset="0"/>
                <a:ea typeface="Calibri" panose="020F0502020204030204" pitchFamily="34" charset="0"/>
                <a:cs typeface="Times New Roman" panose="02020603050405020304" pitchFamily="18" charset="0"/>
              </a:rPr>
              <a:t>McDonald 2021 annual report</a:t>
            </a:r>
            <a:r>
              <a:rPr lang="en-GB" altLang="zh-CN" sz="1800">
                <a:solidFill>
                  <a:schemeClr val="bg1"/>
                </a:solidFill>
                <a:effectLst/>
                <a:latin typeface="Arial" panose="020B0604020202020204" pitchFamily="34" charset="0"/>
                <a:ea typeface="等线" panose="02010600030101010101" pitchFamily="2" charset="-122"/>
                <a:cs typeface="Times New Roman" panose="02020603050405020304" pitchFamily="18" charset="0"/>
              </a:rPr>
              <a:t>. </a:t>
            </a:r>
            <a:r>
              <a:rPr lang="en-GB" altLang="zh-CN" sz="1800">
                <a:solidFill>
                  <a:schemeClr val="bg1"/>
                </a:solidFill>
                <a:effectLst/>
                <a:latin typeface="Arial" panose="020B0604020202020204" pitchFamily="34" charset="0"/>
                <a:ea typeface="Calibri" panose="020F0502020204030204" pitchFamily="34" charset="0"/>
                <a:cs typeface="Times New Roman" panose="02020603050405020304" pitchFamily="18" charset="0"/>
              </a:rPr>
              <a:t>Available at: https://corporate.mcdonalds.com/content/dam/gwscorp/assets/investors/events-presentations/meeting-resources/MCD%202021%20Annual%20Report.pdf (Accessed: 15 November 2022)</a:t>
            </a:r>
            <a:endParaRPr lang="zh-CN" altLang="zh-CN" sz="180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custDataLst>
      <p:tags r:id="rId1"/>
    </p:custDataLst>
    <p:extLst>
      <p:ext uri="{BB962C8B-B14F-4D97-AF65-F5344CB8AC3E}">
        <p14:creationId xmlns:p14="http://schemas.microsoft.com/office/powerpoint/2010/main" val="77138747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p:cNvSpPr txBox="1"/>
          <p:nvPr/>
        </p:nvSpPr>
        <p:spPr>
          <a:xfrm>
            <a:off x="358140" y="802640"/>
            <a:ext cx="4226560" cy="368300"/>
          </a:xfrm>
          <a:prstGeom prst="rect">
            <a:avLst/>
          </a:prstGeom>
          <a:noFill/>
        </p:spPr>
        <p:txBody>
          <a:bodyPr wrap="square" rtlCol="0">
            <a:spAutoFit/>
          </a:bodyPr>
          <a:lstStyle/>
          <a:p>
            <a:r>
              <a:rPr lang="zh-CN" altLang="en-US" b="1">
                <a:solidFill>
                  <a:schemeClr val="bg1"/>
                </a:solidFill>
              </a:rPr>
              <a:t>小标题</a:t>
            </a:r>
          </a:p>
        </p:txBody>
      </p:sp>
      <p:pic>
        <p:nvPicPr>
          <p:cNvPr id="3" name="图片 2" descr="麦当劳_画板 1 副本 7"/>
          <p:cNvPicPr>
            <a:picLocks noChangeAspect="1"/>
          </p:cNvPicPr>
          <p:nvPr/>
        </p:nvPicPr>
        <p:blipFill>
          <a:blip r:embed="rId3"/>
          <a:stretch>
            <a:fillRect/>
          </a:stretch>
        </p:blipFill>
        <p:spPr>
          <a:xfrm>
            <a:off x="0" y="0"/>
            <a:ext cx="12191365" cy="6858000"/>
          </a:xfrm>
          <a:prstGeom prst="rect">
            <a:avLst/>
          </a:prstGeom>
        </p:spPr>
      </p:pic>
      <p:sp>
        <p:nvSpPr>
          <p:cNvPr id="5" name="文本框 4"/>
          <p:cNvSpPr txBox="1"/>
          <p:nvPr/>
        </p:nvSpPr>
        <p:spPr>
          <a:xfrm>
            <a:off x="358140" y="802640"/>
            <a:ext cx="3344430" cy="584775"/>
          </a:xfrm>
          <a:prstGeom prst="rect">
            <a:avLst/>
          </a:prstGeom>
          <a:noFill/>
        </p:spPr>
        <p:txBody>
          <a:bodyPr wrap="square" rtlCol="0">
            <a:spAutoFit/>
          </a:bodyPr>
          <a:lstStyle/>
          <a:p>
            <a:r>
              <a:rPr lang="en-US" altLang="zh-CN" sz="3200" b="1">
                <a:gradFill>
                  <a:gsLst>
                    <a:gs pos="0">
                      <a:srgbClr val="012D86"/>
                    </a:gs>
                    <a:gs pos="100000">
                      <a:srgbClr val="0E2557"/>
                    </a:gs>
                  </a:gsLst>
                  <a:lin scaled="0"/>
                </a:gradFill>
                <a:highlight>
                  <a:srgbClr val="FFFF00"/>
                </a:highlight>
                <a:sym typeface="+mn-ea"/>
              </a:rPr>
              <a:t>Reference List:</a:t>
            </a:r>
            <a:endParaRPr lang="zh-CN" altLang="en-US" sz="3200" b="1">
              <a:gradFill>
                <a:gsLst>
                  <a:gs pos="0">
                    <a:srgbClr val="012D86"/>
                  </a:gs>
                  <a:gs pos="100000">
                    <a:srgbClr val="0E2557"/>
                  </a:gs>
                </a:gsLst>
                <a:lin scaled="0"/>
              </a:gradFill>
              <a:highlight>
                <a:srgbClr val="FFFF00"/>
              </a:highlight>
            </a:endParaRPr>
          </a:p>
        </p:txBody>
      </p:sp>
      <p:sp>
        <p:nvSpPr>
          <p:cNvPr id="10" name="文本框 9"/>
          <p:cNvSpPr txBox="1"/>
          <p:nvPr/>
        </p:nvSpPr>
        <p:spPr>
          <a:xfrm>
            <a:off x="840737" y="1468079"/>
            <a:ext cx="10300028" cy="5002780"/>
          </a:xfrm>
          <a:prstGeom prst="rect">
            <a:avLst/>
          </a:prstGeom>
          <a:noFill/>
        </p:spPr>
        <p:txBody>
          <a:bodyPr wrap="square">
            <a:spAutoFit/>
          </a:bodyPr>
          <a:lstStyle/>
          <a:p>
            <a:pPr marL="342900" lvl="0" indent="-342900" latinLnBrk="1">
              <a:lnSpc>
                <a:spcPct val="150000"/>
              </a:lnSpc>
              <a:spcAft>
                <a:spcPts val="1000"/>
              </a:spcAft>
              <a:buFont typeface="+mj-lt"/>
              <a:buAutoNum type="arabicPeriod" startAt="14"/>
            </a:pPr>
            <a:r>
              <a:rPr lang="en-GB" altLang="zh-CN" sz="1800">
                <a:solidFill>
                  <a:schemeClr val="bg1"/>
                </a:solidFill>
                <a:effectLst/>
                <a:latin typeface="Arial" panose="020B0604020202020204" pitchFamily="34" charset="0"/>
                <a:ea typeface="Calibri" panose="020F0502020204030204" pitchFamily="34" charset="0"/>
                <a:cs typeface="Times New Roman" panose="02020603050405020304" pitchFamily="18" charset="0"/>
              </a:rPr>
              <a:t>McDonalds.(2022) </a:t>
            </a:r>
            <a:r>
              <a:rPr lang="en-GB" altLang="zh-CN" sz="1800" i="1">
                <a:solidFill>
                  <a:schemeClr val="bg1"/>
                </a:solidFill>
                <a:effectLst/>
                <a:latin typeface="Arial" panose="020B0604020202020204" pitchFamily="34" charset="0"/>
                <a:ea typeface="Calibri" panose="020F0502020204030204" pitchFamily="34" charset="0"/>
                <a:cs typeface="Times New Roman" panose="02020603050405020304" pitchFamily="18" charset="0"/>
              </a:rPr>
              <a:t>Our Mission and Values - McDonald's.</a:t>
            </a:r>
            <a:r>
              <a:rPr lang="en-GB" altLang="zh-CN" sz="180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Available at:https://corporate.mcdonalds.com/corpmcd/our-company/who-we-are/our-values.html(Accessed: 15 November 2022)</a:t>
            </a:r>
          </a:p>
          <a:p>
            <a:pPr marL="342900" lvl="0" indent="-342900" latinLnBrk="1">
              <a:lnSpc>
                <a:spcPct val="150000"/>
              </a:lnSpc>
              <a:spcAft>
                <a:spcPts val="1000"/>
              </a:spcAft>
              <a:buFont typeface="+mj-lt"/>
              <a:buAutoNum type="arabicPeriod" startAt="14"/>
            </a:pPr>
            <a:r>
              <a:rPr lang="en-GB" altLang="zh-CN" sz="1800">
                <a:solidFill>
                  <a:schemeClr val="bg1"/>
                </a:solidFill>
                <a:effectLst/>
                <a:latin typeface="Arial" panose="020B0604020202020204" pitchFamily="34" charset="0"/>
                <a:ea typeface="Calibri" panose="020F0502020204030204" pitchFamily="34" charset="0"/>
                <a:cs typeface="Times New Roman" panose="02020603050405020304" pitchFamily="18" charset="0"/>
              </a:rPr>
              <a:t>McDonalds.(2022) </a:t>
            </a:r>
            <a:r>
              <a:rPr lang="en-GB" altLang="zh-CN" sz="1800" i="1">
                <a:solidFill>
                  <a:schemeClr val="bg1"/>
                </a:solidFill>
                <a:effectLst/>
                <a:latin typeface="Arial" panose="020B0604020202020204" pitchFamily="34" charset="0"/>
                <a:ea typeface="Calibri" panose="020F0502020204030204" pitchFamily="34" charset="0"/>
                <a:cs typeface="Times New Roman" panose="02020603050405020304" pitchFamily="18" charset="0"/>
              </a:rPr>
              <a:t>Political Contributions.</a:t>
            </a:r>
            <a:r>
              <a:rPr lang="en-GB" altLang="zh-CN" sz="180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Available at: https://corporate.mcdonalds.com/corpmcd/investors/corporate-governance/policital-contributions-and-policy.html(Accessed: 15 November 2022)</a:t>
            </a:r>
            <a:endParaRPr lang="zh-CN" altLang="zh-CN" sz="180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latinLnBrk="1">
              <a:lnSpc>
                <a:spcPct val="150000"/>
              </a:lnSpc>
              <a:spcAft>
                <a:spcPts val="1000"/>
              </a:spcAft>
              <a:buFont typeface="+mj-lt"/>
              <a:buAutoNum type="arabicPeriod" startAt="14"/>
            </a:pPr>
            <a:r>
              <a:rPr lang="en-GB" altLang="zh-CN" sz="1800">
                <a:solidFill>
                  <a:schemeClr val="bg1"/>
                </a:solidFill>
                <a:effectLst/>
                <a:latin typeface="Arial" panose="020B0604020202020204" pitchFamily="34" charset="0"/>
                <a:ea typeface="Calibri" panose="020F0502020204030204" pitchFamily="34" charset="0"/>
                <a:cs typeface="Times New Roman" panose="02020603050405020304" pitchFamily="18" charset="0"/>
              </a:rPr>
              <a:t>McDonalds.(2022) </a:t>
            </a:r>
            <a:r>
              <a:rPr lang="en-GB" altLang="zh-CN" sz="1800" i="1">
                <a:solidFill>
                  <a:schemeClr val="bg1"/>
                </a:solidFill>
                <a:effectLst/>
                <a:latin typeface="Arial" panose="020B0604020202020204" pitchFamily="34" charset="0"/>
                <a:ea typeface="Calibri" panose="020F0502020204030204" pitchFamily="34" charset="0"/>
                <a:cs typeface="Times New Roman" panose="02020603050405020304" pitchFamily="18" charset="0"/>
              </a:rPr>
              <a:t>We’re Proud to be a Part of the Communities We Serve. Ronald McDonald House Charities.</a:t>
            </a:r>
            <a:r>
              <a:rPr lang="en-GB" altLang="zh-CN" sz="180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Available at: https://www.mcdonalds.com/us/en-us/community/giving-back-with-ronald-mcdonald-house.html(Accessed: 15 November 2022)</a:t>
            </a:r>
            <a:endParaRPr lang="zh-CN" altLang="zh-CN" sz="180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latinLnBrk="1">
              <a:lnSpc>
                <a:spcPct val="150000"/>
              </a:lnSpc>
              <a:spcAft>
                <a:spcPts val="1000"/>
              </a:spcAft>
              <a:buFont typeface="+mj-lt"/>
              <a:buAutoNum type="arabicPeriod" startAt="14"/>
            </a:pPr>
            <a:r>
              <a:rPr lang="en-GB" altLang="zh-CN" sz="1800">
                <a:solidFill>
                  <a:schemeClr val="bg1"/>
                </a:solidFill>
                <a:effectLst/>
                <a:latin typeface="Arial" panose="020B0604020202020204" pitchFamily="34" charset="0"/>
                <a:ea typeface="Calibri" panose="020F0502020204030204" pitchFamily="34" charset="0"/>
                <a:cs typeface="Times New Roman" panose="02020603050405020304" pitchFamily="18" charset="0"/>
              </a:rPr>
              <a:t>National Environmental Health Association(2021) </a:t>
            </a:r>
            <a:r>
              <a:rPr lang="en-GB" altLang="zh-CN" sz="1800" i="1">
                <a:solidFill>
                  <a:schemeClr val="bg1"/>
                </a:solidFill>
                <a:effectLst/>
                <a:latin typeface="Arial" panose="020B0604020202020204" pitchFamily="34" charset="0"/>
                <a:ea typeface="Calibri" panose="020F0502020204030204" pitchFamily="34" charset="0"/>
                <a:cs typeface="Times New Roman" panose="02020603050405020304" pitchFamily="18" charset="0"/>
              </a:rPr>
              <a:t>Advancing Food Safety with Emerging Technologies</a:t>
            </a:r>
            <a:r>
              <a:rPr lang="en-GB" altLang="zh-CN" sz="1800" i="1">
                <a:solidFill>
                  <a:schemeClr val="bg1"/>
                </a:solidFill>
                <a:effectLst/>
                <a:latin typeface="Arial" panose="020B0604020202020204" pitchFamily="34" charset="0"/>
                <a:ea typeface="等线" panose="02010600030101010101" pitchFamily="2" charset="-122"/>
                <a:cs typeface="Times New Roman" panose="02020603050405020304" pitchFamily="18" charset="0"/>
              </a:rPr>
              <a:t>. </a:t>
            </a:r>
            <a:r>
              <a:rPr lang="en-GB" altLang="zh-CN" sz="1800">
                <a:solidFill>
                  <a:schemeClr val="bg1"/>
                </a:solidFill>
                <a:effectLst/>
                <a:latin typeface="Arial" panose="020B0604020202020204" pitchFamily="34" charset="0"/>
                <a:ea typeface="Calibri" panose="020F0502020204030204" pitchFamily="34" charset="0"/>
                <a:cs typeface="Times New Roman" panose="02020603050405020304" pitchFamily="18" charset="0"/>
              </a:rPr>
              <a:t>Available at: https://www.neha.org/food-safety-technologies (Accessed: 15 November 2022)</a:t>
            </a:r>
            <a:endParaRPr lang="zh-CN" altLang="zh-CN" sz="180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custDataLst>
      <p:tags r:id="rId1"/>
    </p:custDataLst>
    <p:extLst>
      <p:ext uri="{BB962C8B-B14F-4D97-AF65-F5344CB8AC3E}">
        <p14:creationId xmlns:p14="http://schemas.microsoft.com/office/powerpoint/2010/main" val="276107613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p:cNvSpPr txBox="1"/>
          <p:nvPr/>
        </p:nvSpPr>
        <p:spPr>
          <a:xfrm>
            <a:off x="358140" y="802640"/>
            <a:ext cx="4226560" cy="368300"/>
          </a:xfrm>
          <a:prstGeom prst="rect">
            <a:avLst/>
          </a:prstGeom>
          <a:noFill/>
        </p:spPr>
        <p:txBody>
          <a:bodyPr wrap="square" rtlCol="0">
            <a:spAutoFit/>
          </a:bodyPr>
          <a:lstStyle/>
          <a:p>
            <a:r>
              <a:rPr lang="zh-CN" altLang="en-US" b="1">
                <a:solidFill>
                  <a:schemeClr val="bg1"/>
                </a:solidFill>
              </a:rPr>
              <a:t>小标题</a:t>
            </a:r>
          </a:p>
        </p:txBody>
      </p:sp>
      <p:pic>
        <p:nvPicPr>
          <p:cNvPr id="3" name="图片 2" descr="麦当劳_画板 1 副本 7"/>
          <p:cNvPicPr>
            <a:picLocks noChangeAspect="1"/>
          </p:cNvPicPr>
          <p:nvPr/>
        </p:nvPicPr>
        <p:blipFill>
          <a:blip r:embed="rId3"/>
          <a:stretch>
            <a:fillRect/>
          </a:stretch>
        </p:blipFill>
        <p:spPr>
          <a:xfrm>
            <a:off x="0" y="0"/>
            <a:ext cx="12191365" cy="6858000"/>
          </a:xfrm>
          <a:prstGeom prst="rect">
            <a:avLst/>
          </a:prstGeom>
        </p:spPr>
      </p:pic>
      <p:sp>
        <p:nvSpPr>
          <p:cNvPr id="5" name="文本框 4"/>
          <p:cNvSpPr txBox="1"/>
          <p:nvPr/>
        </p:nvSpPr>
        <p:spPr>
          <a:xfrm>
            <a:off x="358140" y="802640"/>
            <a:ext cx="3344430" cy="584775"/>
          </a:xfrm>
          <a:prstGeom prst="rect">
            <a:avLst/>
          </a:prstGeom>
          <a:noFill/>
        </p:spPr>
        <p:txBody>
          <a:bodyPr wrap="square" rtlCol="0">
            <a:spAutoFit/>
          </a:bodyPr>
          <a:lstStyle/>
          <a:p>
            <a:r>
              <a:rPr lang="en-US" altLang="zh-CN" sz="3200" b="1">
                <a:gradFill>
                  <a:gsLst>
                    <a:gs pos="0">
                      <a:srgbClr val="012D86"/>
                    </a:gs>
                    <a:gs pos="100000">
                      <a:srgbClr val="0E2557"/>
                    </a:gs>
                  </a:gsLst>
                  <a:lin scaled="0"/>
                </a:gradFill>
                <a:highlight>
                  <a:srgbClr val="FFFF00"/>
                </a:highlight>
                <a:sym typeface="+mn-ea"/>
              </a:rPr>
              <a:t>Reference List:</a:t>
            </a:r>
            <a:endParaRPr lang="zh-CN" altLang="en-US" sz="3200" b="1">
              <a:gradFill>
                <a:gsLst>
                  <a:gs pos="0">
                    <a:srgbClr val="012D86"/>
                  </a:gs>
                  <a:gs pos="100000">
                    <a:srgbClr val="0E2557"/>
                  </a:gs>
                </a:gsLst>
                <a:lin scaled="0"/>
              </a:gradFill>
              <a:highlight>
                <a:srgbClr val="FFFF00"/>
              </a:highlight>
            </a:endParaRPr>
          </a:p>
        </p:txBody>
      </p:sp>
      <p:sp>
        <p:nvSpPr>
          <p:cNvPr id="10" name="文本框 9"/>
          <p:cNvSpPr txBox="1"/>
          <p:nvPr/>
        </p:nvSpPr>
        <p:spPr>
          <a:xfrm>
            <a:off x="840737" y="1468079"/>
            <a:ext cx="10300028" cy="4171783"/>
          </a:xfrm>
          <a:prstGeom prst="rect">
            <a:avLst/>
          </a:prstGeom>
          <a:noFill/>
        </p:spPr>
        <p:txBody>
          <a:bodyPr wrap="square">
            <a:spAutoFit/>
          </a:bodyPr>
          <a:lstStyle/>
          <a:p>
            <a:pPr marL="342900" lvl="0" indent="-342900" latinLnBrk="1">
              <a:lnSpc>
                <a:spcPct val="150000"/>
              </a:lnSpc>
              <a:spcAft>
                <a:spcPts val="1000"/>
              </a:spcAft>
              <a:buFont typeface="+mj-lt"/>
              <a:buAutoNum type="arabicPeriod" startAt="18"/>
            </a:pPr>
            <a:r>
              <a:rPr lang="en-GB" altLang="zh-CN" sz="1800">
                <a:solidFill>
                  <a:schemeClr val="bg1"/>
                </a:solidFill>
                <a:effectLst/>
                <a:latin typeface="Arial" panose="020B0604020202020204" pitchFamily="34" charset="0"/>
                <a:ea typeface="Calibri" panose="020F0502020204030204" pitchFamily="34" charset="0"/>
                <a:cs typeface="Times New Roman" panose="02020603050405020304" pitchFamily="18" charset="0"/>
              </a:rPr>
              <a:t>Philip Kotler,(2010)</a:t>
            </a:r>
            <a:r>
              <a:rPr lang="en-GB" altLang="zh-CN" sz="1800" i="1">
                <a:solidFill>
                  <a:schemeClr val="bg1"/>
                </a:solidFill>
                <a:effectLst/>
                <a:latin typeface="Arial" panose="020B0604020202020204" pitchFamily="34" charset="0"/>
                <a:ea typeface="Calibri" panose="020F0502020204030204" pitchFamily="34" charset="0"/>
                <a:cs typeface="Times New Roman" panose="02020603050405020304" pitchFamily="18" charset="0"/>
              </a:rPr>
              <a:t>Principles of marketing</a:t>
            </a:r>
            <a:r>
              <a:rPr lang="en-GB" altLang="zh-CN" sz="180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China Renmin University Press</a:t>
            </a:r>
            <a:endParaRPr lang="zh-CN" altLang="zh-CN" sz="180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latinLnBrk="1">
              <a:lnSpc>
                <a:spcPct val="150000"/>
              </a:lnSpc>
              <a:spcAft>
                <a:spcPts val="1000"/>
              </a:spcAft>
              <a:buFont typeface="+mj-lt"/>
              <a:buAutoNum type="arabicPeriod" startAt="18"/>
            </a:pPr>
            <a:r>
              <a:rPr lang="en-GB" altLang="zh-CN" sz="1800">
                <a:solidFill>
                  <a:schemeClr val="bg1"/>
                </a:solidFill>
                <a:effectLst/>
                <a:latin typeface="Arial" panose="020B0604020202020204" pitchFamily="34" charset="0"/>
                <a:ea typeface="Calibri" panose="020F0502020204030204" pitchFamily="34" charset="0"/>
                <a:cs typeface="Times New Roman" panose="02020603050405020304" pitchFamily="18" charset="0"/>
              </a:rPr>
              <a:t>Puspaningrum, A, S. (2020) ‘Social Media Marketing and Brand Loyalty: The Role of Brand Trust’, </a:t>
            </a:r>
            <a:r>
              <a:rPr lang="en-GB" altLang="zh-CN" sz="1800" i="1">
                <a:solidFill>
                  <a:schemeClr val="bg1"/>
                </a:solidFill>
                <a:effectLst/>
                <a:latin typeface="Arial" panose="020B0604020202020204" pitchFamily="34" charset="0"/>
                <a:ea typeface="Calibri" panose="020F0502020204030204" pitchFamily="34" charset="0"/>
                <a:cs typeface="Times New Roman" panose="02020603050405020304" pitchFamily="18" charset="0"/>
              </a:rPr>
              <a:t>JOURNAL OF ASIAN FINANCE ECONOMICS AND BUSINESS</a:t>
            </a:r>
            <a:r>
              <a:rPr lang="en-GB" altLang="zh-CN" sz="180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7(12), pp. 951-958.</a:t>
            </a:r>
            <a:endParaRPr lang="zh-CN" altLang="zh-CN" sz="180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latinLnBrk="1">
              <a:lnSpc>
                <a:spcPct val="150000"/>
              </a:lnSpc>
              <a:spcAft>
                <a:spcPts val="1000"/>
              </a:spcAft>
              <a:buFont typeface="+mj-lt"/>
              <a:buAutoNum type="arabicPeriod" startAt="18"/>
            </a:pPr>
            <a:r>
              <a:rPr lang="en-GB" altLang="zh-CN" sz="1800">
                <a:solidFill>
                  <a:schemeClr val="bg1"/>
                </a:solidFill>
                <a:effectLst/>
                <a:latin typeface="Arial" panose="020B0604020202020204" pitchFamily="34" charset="0"/>
                <a:ea typeface="Calibri" panose="020F0502020204030204" pitchFamily="34" charset="0"/>
                <a:cs typeface="Times New Roman" panose="02020603050405020304" pitchFamily="18" charset="0"/>
              </a:rPr>
              <a:t>Tien, N.H., 2019. Customization and Standardization of the Business Strategy of Foreign Enterprises in Vietnam–the McDonald’s Case and the Fast Food Sector.“. </a:t>
            </a:r>
            <a:r>
              <a:rPr lang="en-GB" altLang="zh-CN" sz="1800" i="1">
                <a:solidFill>
                  <a:schemeClr val="bg1"/>
                </a:solidFill>
                <a:effectLst/>
                <a:latin typeface="Arial" panose="020B0604020202020204" pitchFamily="34" charset="0"/>
                <a:ea typeface="Calibri" panose="020F0502020204030204" pitchFamily="34" charset="0"/>
                <a:cs typeface="Times New Roman" panose="02020603050405020304" pitchFamily="18" charset="0"/>
              </a:rPr>
              <a:t>International journal of research in marketing management and sales</a:t>
            </a:r>
            <a:r>
              <a:rPr lang="en-GB" altLang="zh-CN" sz="180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t>
            </a:r>
            <a:r>
              <a:rPr lang="en-GB" altLang="zh-CN" sz="1800" i="1">
                <a:solidFill>
                  <a:schemeClr val="bg1"/>
                </a:solidFill>
                <a:effectLst/>
                <a:latin typeface="Arial" panose="020B0604020202020204" pitchFamily="34" charset="0"/>
                <a:ea typeface="Calibri" panose="020F0502020204030204" pitchFamily="34" charset="0"/>
                <a:cs typeface="Times New Roman" panose="02020603050405020304" pitchFamily="18" charset="0"/>
              </a:rPr>
              <a:t>1</a:t>
            </a:r>
            <a:r>
              <a:rPr lang="en-GB" altLang="zh-CN" sz="1800">
                <a:solidFill>
                  <a:schemeClr val="bg1"/>
                </a:solidFill>
                <a:effectLst/>
                <a:latin typeface="Arial" panose="020B0604020202020204" pitchFamily="34" charset="0"/>
                <a:ea typeface="Calibri" panose="020F0502020204030204" pitchFamily="34" charset="0"/>
                <a:cs typeface="Times New Roman" panose="02020603050405020304" pitchFamily="18" charset="0"/>
              </a:rPr>
              <a:t>(2), pp.44-50.</a:t>
            </a:r>
            <a:endParaRPr lang="zh-CN" altLang="zh-CN" sz="180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latinLnBrk="1">
              <a:lnSpc>
                <a:spcPct val="150000"/>
              </a:lnSpc>
              <a:spcAft>
                <a:spcPts val="1000"/>
              </a:spcAft>
              <a:buFont typeface="+mj-lt"/>
              <a:buAutoNum type="arabicPeriod" startAt="18"/>
            </a:pPr>
            <a:r>
              <a:rPr lang="en-GB" altLang="zh-CN" sz="1800">
                <a:solidFill>
                  <a:schemeClr val="bg1"/>
                </a:solidFill>
                <a:effectLst/>
                <a:latin typeface="Arial" panose="020B0604020202020204" pitchFamily="34" charset="0"/>
                <a:ea typeface="Calibri" panose="020F0502020204030204" pitchFamily="34" charset="0"/>
                <a:cs typeface="Times New Roman" panose="02020603050405020304" pitchFamily="18" charset="0"/>
              </a:rPr>
              <a:t>World Wildlife Fund (2018) </a:t>
            </a:r>
            <a:r>
              <a:rPr lang="en-GB" altLang="zh-CN" sz="1800" i="1">
                <a:solidFill>
                  <a:schemeClr val="bg1"/>
                </a:solidFill>
                <a:effectLst/>
                <a:latin typeface="Arial" panose="020B0604020202020204" pitchFamily="34" charset="0"/>
                <a:ea typeface="Calibri" panose="020F0502020204030204" pitchFamily="34" charset="0"/>
                <a:cs typeface="Times New Roman" panose="02020603050405020304" pitchFamily="18" charset="0"/>
              </a:rPr>
              <a:t>Why McDonald's is Stepping Up On Packaging and Waste Reduction</a:t>
            </a:r>
            <a:r>
              <a:rPr lang="en-GB" altLang="zh-CN" sz="1800" i="1">
                <a:solidFill>
                  <a:schemeClr val="bg1"/>
                </a:solidFill>
                <a:effectLst/>
                <a:latin typeface="Arial" panose="020B0604020202020204" pitchFamily="34" charset="0"/>
                <a:ea typeface="等线" panose="02010600030101010101" pitchFamily="2" charset="-122"/>
                <a:cs typeface="Times New Roman" panose="02020603050405020304" pitchFamily="18" charset="0"/>
              </a:rPr>
              <a:t>. </a:t>
            </a:r>
            <a:r>
              <a:rPr lang="en-GB" altLang="zh-CN" sz="1800">
                <a:solidFill>
                  <a:schemeClr val="bg1"/>
                </a:solidFill>
                <a:effectLst/>
                <a:latin typeface="Arial" panose="020B0604020202020204" pitchFamily="34" charset="0"/>
                <a:ea typeface="Calibri" panose="020F0502020204030204" pitchFamily="34" charset="0"/>
                <a:cs typeface="Times New Roman" panose="02020603050405020304" pitchFamily="18" charset="0"/>
              </a:rPr>
              <a:t>Available at: https://www.worldwildlife.org/blogs/sustainability-works/posts/why-mcdonald-s-is-stepping-up-on-packaging-and-waste-reduction(Accessed: 15 November 2022)</a:t>
            </a:r>
            <a:endParaRPr lang="zh-CN" altLang="zh-CN" sz="180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custDataLst>
      <p:tags r:id="rId1"/>
    </p:custDataLst>
    <p:extLst>
      <p:ext uri="{BB962C8B-B14F-4D97-AF65-F5344CB8AC3E}">
        <p14:creationId xmlns:p14="http://schemas.microsoft.com/office/powerpoint/2010/main" val="25895814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descr="麦当劳_画板 1 副本 2"/>
          <p:cNvPicPr>
            <a:picLocks noChangeAspect="1"/>
          </p:cNvPicPr>
          <p:nvPr/>
        </p:nvPicPr>
        <p:blipFill>
          <a:blip r:embed="rId3"/>
          <a:stretch>
            <a:fillRect/>
          </a:stretch>
        </p:blipFill>
        <p:spPr>
          <a:xfrm>
            <a:off x="0" y="0"/>
            <a:ext cx="12191365" cy="6858000"/>
          </a:xfrm>
          <a:prstGeom prst="rect">
            <a:avLst/>
          </a:prstGeom>
        </p:spPr>
      </p:pic>
    </p:spTree>
    <p:custDataLst>
      <p:tags r:id="rId1"/>
    </p:custData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COMMONDATA" val="eyJoZGlkIjoiOGI1ODM2NGJhOTQ1YTk1ZGE5YWQyYjBmOWJmZWRhNTgifQ=="/>
  <p:tag name="KSO_WPP_MARK_KEY" val="4b622379-11fb-49ff-bf94-8fb2c9dda95e"/>
</p:tagLst>
</file>

<file path=ppt/tags/tag2.xml><?xml version="1.0" encoding="utf-8"?>
<p:tagLst xmlns:a="http://schemas.openxmlformats.org/drawingml/2006/main" xmlns:r="http://schemas.openxmlformats.org/officeDocument/2006/relationships" xmlns:p="http://schemas.openxmlformats.org/presentationml/2006/main">
  <p:tag name="KSO_WM_TEMPLATE_THUMBS_INDEX" val="1、4、7、12、13、14、15、16、17、18、20、24、25、28、33、36、40、43、44"/>
  <p:tag name="KSO_WM_TEMPLATE_SUBCATEGORY" val="19"/>
  <p:tag name="KSO_WM_TAG_VERSION" val="1.0"/>
  <p:tag name="KSO_WM_BEAUTIFY_FLAG" val="#wm#"/>
  <p:tag name="KSO_WM_TEMPLATE_CATEGORY" val="custom"/>
  <p:tag name="KSO_WM_TEMPLATE_INDEX" val="20205176"/>
  <p:tag name="KSO_WM_TEMPLATE_MASTER_TYPE" val="0"/>
  <p:tag name="KSO_WM_TEMPLATE_COLOR_TYPE" val="1"/>
  <p:tag name="KSO_WM_UNIT_SHOW_EDIT_AREA_INDICATION" val="1"/>
</p:tagLst>
</file>

<file path=ppt/tags/tag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5176"/>
</p:tagLst>
</file>

<file path=ppt/tags/tag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5176"/>
</p:tagLst>
</file>

<file path=ppt/tags/tag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4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4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4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4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4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5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6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6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6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6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64.xml><?xml version="1.0" encoding="utf-8"?>
<p:tagLst xmlns:a="http://schemas.openxmlformats.org/drawingml/2006/main" xmlns:r="http://schemas.openxmlformats.org/officeDocument/2006/relationships" xmlns:p="http://schemas.openxmlformats.org/presentationml/2006/main">
  <p:tag name="KSO_WM_SLIDE_ID" val="custom20205176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176"/>
  <p:tag name="KSO_WM_SLIDE_LAYOUT" val="a_b"/>
  <p:tag name="KSO_WM_SLIDE_LAYOUT_CNT" val="1_1"/>
  <p:tag name="KSO_WM_UNIT_SHOW_EDIT_AREA_INDICATION" val="1"/>
  <p:tag name="KSO_WM_TEMPLATE_THUMBS_INDEX" val="1、4、7、12、13、14、15、16、17、18、20、24、25、28、33、36、40、43、44"/>
</p:tagLst>
</file>

<file path=ppt/tags/tag65.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05176"/>
</p:tagLst>
</file>

<file path=ppt/tags/tag66.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05176"/>
</p:tagLst>
</file>

<file path=ppt/tags/tag67.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05176"/>
</p:tagLst>
</file>

<file path=ppt/tags/tag68.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05176"/>
</p:tagLst>
</file>

<file path=ppt/tags/tag69.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05176"/>
</p:tagLst>
</file>

<file path=ppt/tags/tag70.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05176"/>
</p:tagLst>
</file>

<file path=ppt/tags/tag71.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05176"/>
</p:tagLst>
</file>

<file path=ppt/tags/tag72.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05176"/>
</p:tagLst>
</file>

<file path=ppt/tags/tag73.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05176"/>
</p:tagLst>
</file>

<file path=ppt/tags/tag74.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05176"/>
</p:tagLst>
</file>

<file path=ppt/tags/tag75.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05176"/>
</p:tagLst>
</file>

<file path=ppt/tags/tag76.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05176"/>
</p:tagLst>
</file>

<file path=ppt/tags/tag77.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05176"/>
</p:tagLst>
</file>

<file path=ppt/tags/tag78.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05176"/>
</p:tagLst>
</file>

<file path=ppt/tags/tag79.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05176"/>
</p:tagLst>
</file>

<file path=ppt/tags/tag80.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05176"/>
</p:tagLst>
</file>

<file path=ppt/tags/tag81.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05176"/>
</p:tagLst>
</file>

<file path=ppt/tags/tag82.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05176"/>
</p:tagLst>
</file>

<file path=ppt/tags/tag83.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05176"/>
</p:tagLst>
</file>

<file path=ppt/tags/tag84.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05176"/>
</p:tagLst>
</file>

<file path=ppt/tags/tag85.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05176"/>
</p:tagLst>
</file>

<file path=ppt/tags/tag86.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05176"/>
</p:tagLst>
</file>

<file path=ppt/tags/tag87.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05176"/>
</p:tagLst>
</file>

<file path=ppt/tags/tag88.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05176"/>
</p:tagLst>
</file>

<file path=ppt/tags/tag89.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05176"/>
</p:tagLst>
</file>

<file path=ppt/tags/tag90.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05176"/>
</p:tagLst>
</file>

<file path=ppt/tags/tag91.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05176"/>
</p:tagLst>
</file>

<file path=ppt/tags/tag92.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05176"/>
</p:tagLst>
</file>

<file path=ppt/tags/tag93.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05176"/>
</p:tagLst>
</file>

<file path=ppt/theme/theme1.xml><?xml version="1.0" encoding="utf-8"?>
<a:theme xmlns:a="http://schemas.openxmlformats.org/drawingml/2006/main" name="Office 主题​​">
  <a:themeElements>
    <a:clrScheme name="新版空白演示配色">
      <a:dk1>
        <a:srgbClr val="000000"/>
      </a:dk1>
      <a:lt1>
        <a:srgbClr val="FFFFFF"/>
      </a:lt1>
      <a:dk2>
        <a:srgbClr val="0F1423"/>
      </a:dk2>
      <a:lt2>
        <a:srgbClr val="FFFFFF"/>
      </a:lt2>
      <a:accent1>
        <a:srgbClr val="6096E6"/>
      </a:accent1>
      <a:accent2>
        <a:srgbClr val="58B6E5"/>
      </a:accent2>
      <a:accent3>
        <a:srgbClr val="56CA95"/>
      </a:accent3>
      <a:accent4>
        <a:srgbClr val="FFBA55"/>
      </a:accent4>
      <a:accent5>
        <a:srgbClr val="F18870"/>
      </a:accent5>
      <a:accent6>
        <a:srgbClr val="EC5F74"/>
      </a:accent6>
      <a:hlink>
        <a:srgbClr val="0563C1"/>
      </a:hlink>
      <a:folHlink>
        <a:srgbClr val="954D72"/>
      </a:folHlink>
    </a:clrScheme>
    <a:fontScheme name="自定义 9">
      <a:majorFont>
        <a:latin typeface="Arial"/>
        <a:ea typeface="微软雅黑"/>
        <a:cs typeface=""/>
      </a:majorFont>
      <a:minorFont>
        <a:latin typeface="Arial"/>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gs>
            <a:gs pos="100000">
              <a:schemeClr val="phClr">
                <a:lumMod val="85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54</TotalTime>
  <Words>2370</Words>
  <Application>Microsoft Office PowerPoint</Application>
  <PresentationFormat>宽屏</PresentationFormat>
  <Paragraphs>234</Paragraphs>
  <Slides>36</Slides>
  <Notes>9</Notes>
  <HiddenSlides>0</HiddenSlides>
  <MMClips>0</MMClips>
  <ScaleCrop>false</ScaleCrop>
  <HeadingPairs>
    <vt:vector size="6" baseType="variant">
      <vt:variant>
        <vt:lpstr>已用的字体</vt:lpstr>
      </vt:variant>
      <vt:variant>
        <vt:i4>5</vt:i4>
      </vt:variant>
      <vt:variant>
        <vt:lpstr>主题</vt:lpstr>
      </vt:variant>
      <vt:variant>
        <vt:i4>1</vt:i4>
      </vt:variant>
      <vt:variant>
        <vt:lpstr>幻灯片标题</vt:lpstr>
      </vt:variant>
      <vt:variant>
        <vt:i4>36</vt:i4>
      </vt:variant>
    </vt:vector>
  </HeadingPairs>
  <TitlesOfParts>
    <vt:vector size="42" baseType="lpstr">
      <vt:lpstr>等线</vt:lpstr>
      <vt:lpstr>宋体</vt:lpstr>
      <vt:lpstr>Arial</vt:lpstr>
      <vt:lpstr>Calibri</vt:lpstr>
      <vt:lpstr>Wingdings</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References</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LY</dc:creator>
  <cp:lastModifiedBy>Administrator</cp:lastModifiedBy>
  <cp:revision>213</cp:revision>
  <dcterms:created xsi:type="dcterms:W3CDTF">2019-06-19T02:08:00Z</dcterms:created>
  <dcterms:modified xsi:type="dcterms:W3CDTF">2022-11-18T06:42:25Z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2052-11.1.0.12763</vt:lpwstr>
  </property>
  <property fmtid="{D5CDD505-2E9C-101B-9397-08002B2CF9AE}" pid="3" name="ICV">
    <vt:lpwstr>92AA74FBFC2C4C8199A069F0A12B092A</vt:lpwstr>
  </property>
</Properties>
</file>