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4"/>
  </p:notesMasterIdLst>
  <p:sldIdLst>
    <p:sldId id="256" r:id="rId2"/>
    <p:sldId id="265" r:id="rId3"/>
    <p:sldId id="257" r:id="rId4"/>
    <p:sldId id="258" r:id="rId5"/>
    <p:sldId id="259" r:id="rId6"/>
    <p:sldId id="280" r:id="rId7"/>
    <p:sldId id="260" r:id="rId8"/>
    <p:sldId id="261" r:id="rId9"/>
    <p:sldId id="281" r:id="rId10"/>
    <p:sldId id="279" r:id="rId11"/>
    <p:sldId id="268" r:id="rId12"/>
    <p:sldId id="269" r:id="rId13"/>
    <p:sldId id="270" r:id="rId14"/>
    <p:sldId id="271" r:id="rId15"/>
    <p:sldId id="273" r:id="rId16"/>
    <p:sldId id="264" r:id="rId17"/>
    <p:sldId id="274" r:id="rId18"/>
    <p:sldId id="275" r:id="rId19"/>
    <p:sldId id="276" r:id="rId20"/>
    <p:sldId id="277" r:id="rId21"/>
    <p:sldId id="278" r:id="rId22"/>
    <p:sldId id="282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91" d="100"/>
          <a:sy n="91" d="100"/>
        </p:scale>
        <p:origin x="208" y="6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F60C44-DFA8-427B-B487-6E0A1EC291E8}" type="datetimeFigureOut">
              <a:rPr lang="en-GB" smtClean="0"/>
              <a:t>21/10/2024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CC296B-EA0D-4A2C-BD38-89038A969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5257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defRPr/>
            </a:pPr>
            <a:fld id="{AA422D8C-CDE9-4554-A23A-6392DA43EAA6}" type="slidenum">
              <a:rPr lang="en-GB" altLang="en-US" smtClean="0"/>
              <a:pPr eaLnBrk="1" hangingPunct="1">
                <a:defRPr/>
              </a:pPr>
              <a:t>12</a:t>
            </a:fld>
            <a:endParaRPr lang="en-GB" altLang="en-US"/>
          </a:p>
        </p:txBody>
      </p:sp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/>
          </a:extLst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7157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defRPr/>
            </a:pPr>
            <a:fld id="{5C8C3826-7267-459B-A8F6-4385751AAEBC}" type="slidenum">
              <a:rPr lang="en-GB" altLang="en-US" smtClean="0"/>
              <a:pPr eaLnBrk="1" hangingPunct="1">
                <a:defRPr/>
              </a:pPr>
              <a:t>13</a:t>
            </a:fld>
            <a:endParaRPr lang="en-GB" altLang="en-US"/>
          </a:p>
        </p:txBody>
      </p:sp>
      <p:sp>
        <p:nvSpPr>
          <p:cNvPr id="12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/>
          </a:extLst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18940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10/21/24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10/21/24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10/21/24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10/21/24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10/21/24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10/21/24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10/21/24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10/21/24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10/21/24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10/21/24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10/21/24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10/21/24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10/21/24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10/21/24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10/21/24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10/21/24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10/21/24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10/21/24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3000"/>
                <a:shade val="98000"/>
                <a:satMod val="150000"/>
                <a:lumMod val="102000"/>
              </a:schemeClr>
            </a:gs>
            <a:gs pos="50000">
              <a:schemeClr val="bg1">
                <a:tint val="98000"/>
                <a:shade val="90000"/>
                <a:satMod val="130000"/>
                <a:lumMod val="103000"/>
              </a:schemeClr>
            </a:gs>
            <a:gs pos="100000">
              <a:schemeClr val="bg1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770CA6A-B3B0-4826-A91F-B2B1F89220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76028" y="965200"/>
            <a:ext cx="6170943" cy="4329641"/>
          </a:xfrm>
        </p:spPr>
        <p:txBody>
          <a:bodyPr anchor="ctr">
            <a:normAutofit/>
          </a:bodyPr>
          <a:lstStyle/>
          <a:p>
            <a:r>
              <a:rPr lang="cy-GB" sz="5400"/>
              <a:t>Ailddiffinio eich Cynnig Prosiect Drafft </a:t>
            </a:r>
            <a:r>
              <a:rPr lang="en-GB" sz="5400"/>
              <a:t>
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65200" y="965200"/>
            <a:ext cx="3367361" cy="4329641"/>
          </a:xfrm>
        </p:spPr>
        <p:txBody>
          <a:bodyPr anchor="ctr">
            <a:normAutofit/>
          </a:bodyPr>
          <a:lstStyle/>
          <a:p>
            <a:pPr algn="r"/>
            <a:r>
              <a:rPr lang="cy-GB" dirty="0"/>
              <a:t>BMSS6007 </a:t>
            </a:r>
            <a:endParaRPr lang="cy-GB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6FE641DB-A503-41DE-ACA6-36B41C6C2B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5" y="1621260"/>
            <a:ext cx="0" cy="301752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>
            <a:extLst>
              <a:ext uri="{FF2B5EF4-FFF2-40B4-BE49-F238E27FC236}">
                <a16:creationId xmlns:a16="http://schemas.microsoft.com/office/drawing/2014/main" id="{0CE42A09-4F29-4DF7-BE2A-F91C882A2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353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7543" y="901532"/>
            <a:ext cx="10023566" cy="1293028"/>
          </a:xfrm>
        </p:spPr>
        <p:txBody>
          <a:bodyPr/>
          <a:lstStyle/>
          <a:p>
            <a:pPr algn="l"/>
            <a:r>
              <a:rPr lang="cy-GB" dirty="0"/>
              <a:t>Wythnos 4 – datblygu eich cynnig</a:t>
            </a:r>
            <a:r>
              <a:rPr lang="en-GB" dirty="0"/>
              <a:t>
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y-GB" dirty="0"/>
              <a:t>Erbyn diwedd wythnos 4 dylech fod wedi:</a:t>
            </a:r>
          </a:p>
          <a:p>
            <a:endParaRPr lang="cy-GB" dirty="0"/>
          </a:p>
          <a:p>
            <a:r>
              <a:rPr lang="cy-GB" dirty="0"/>
              <a:t>Cysylltu ag aelod y staff / eich goruchwyliwr a ddyrannwyd</a:t>
            </a:r>
          </a:p>
          <a:p>
            <a:pPr lvl="1"/>
            <a:r>
              <a:rPr lang="cy-GB" dirty="0"/>
              <a:t>Bydd y goruchwylwyr wedi eu cwblhau unwaith y bydd y syniadau wedi'u cadarnhau / y cynigion wedi’u cyflwyno
Tan y pwynt hwn, mae croeso i chi gysylltu ag unrhyw aelod priodol o’r staff</a:t>
            </a:r>
          </a:p>
          <a:p>
            <a:r>
              <a:rPr lang="cy-GB" dirty="0"/>
              <a:t>Trafod eich syniadau cychwynnol gyda staff
Cyflwyno cynllun / cynnig drafft i aelod o’r staff os bydd angen adborth cynnar arnoch</a:t>
            </a:r>
          </a:p>
          <a:p>
            <a:r>
              <a:rPr lang="cy-GB" dirty="0"/>
              <a:t>Dechrau gweithio drwy 'Adnoddau Cam 1 – dylunio ac archwilio’ </a:t>
            </a:r>
          </a:p>
          <a:p>
            <a:endParaRPr lang="cy-GB" dirty="0"/>
          </a:p>
          <a:p>
            <a:r>
              <a:rPr lang="cy-GB" dirty="0"/>
              <a:t>Cyflwynwch eich cynnig i'r ddolen Turnitin ar Moodle – dydd Gwener 25 Hydref</a:t>
            </a:r>
          </a:p>
        </p:txBody>
      </p:sp>
    </p:spTree>
    <p:extLst>
      <p:ext uri="{BB962C8B-B14F-4D97-AF65-F5344CB8AC3E}">
        <p14:creationId xmlns:p14="http://schemas.microsoft.com/office/powerpoint/2010/main" val="18042254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b="1" dirty="0"/>
              <a:t>Cyngor sy'n benodol i'r cynnig</a:t>
            </a:r>
            <a:r>
              <a:rPr lang="en-GB" b="1" dirty="0"/>
              <a:t>: 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194560"/>
            <a:ext cx="10820400" cy="4308877"/>
          </a:xfrm>
        </p:spPr>
        <p:txBody>
          <a:bodyPr>
            <a:normAutofit/>
          </a:bodyPr>
          <a:lstStyle/>
          <a:p>
            <a:r>
              <a:rPr lang="cy-GB" dirty="0"/>
              <a:t>Deall y bydd y cynnig yn ddogfen a drafodwyd, felly byddwch yn barod i'w ddrafftio, ei ailddrafftio, a'i ailgyflwyno. </a:t>
            </a:r>
          </a:p>
          <a:p>
            <a:pPr lvl="1"/>
            <a:r>
              <a:rPr lang="cy-GB" dirty="0"/>
              <a:t>Meddylia am y cynnig yn gyflwyniad i'ch traethawd ymchwil—nid pennod, nid adolygiad llenyddiaeth helaeth, nid cyfle i ymarfer y gwrthdaro mawr yn eich maes. </a:t>
            </a:r>
          </a:p>
          <a:p>
            <a:pPr lvl="1"/>
            <a:r>
              <a:rPr lang="cy-GB" dirty="0"/>
              <a:t>Rydych chi’n "pontio'r bwlch" rhwng y gwaith presennol a'ch gwaith. </a:t>
            </a:r>
          </a:p>
          <a:p>
            <a:pPr lvl="1"/>
            <a:r>
              <a:rPr lang="cy-GB" dirty="0"/>
              <a:t>Cofiwch nad contract yw'r cynnig yn gontract sy'n penderfynu beth fydd eich prosiect yn ei ddangos. </a:t>
            </a:r>
          </a:p>
          <a:p>
            <a:r>
              <a:rPr lang="cy-GB" dirty="0"/>
              <a:t>Mae'n debygol y byddwch yn addasu a mireinio eich cwmpas, eich dadl, a’ch dulliau. </a:t>
            </a:r>
          </a:p>
          <a:p>
            <a:r>
              <a:rPr lang="cy-GB" dirty="0"/>
              <a:t>Cofiwch nad yw eich cynnig i fod i gyfyngu ar eich syniadau, ond i'ch helpu i feddwl mewn termau ymarferol am sut rydych chi'n bwriadu ymchwilio ac ysgrifennu eich traethawd hir</a:t>
            </a:r>
            <a:r>
              <a:rPr lang="en-GB" dirty="0"/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54488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0" y="469733"/>
            <a:ext cx="8610600" cy="1293028"/>
          </a:xfrm>
        </p:spPr>
        <p:txBody>
          <a:bodyPr/>
          <a:lstStyle/>
          <a:p>
            <a:pPr algn="ctr"/>
            <a:r>
              <a:rPr lang="cy-GB" b="1" dirty="0"/>
              <a:t>Teitl</a:t>
            </a:r>
            <a:r>
              <a:rPr lang="en-GB" b="1" dirty="0"/>
              <a:t>
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70180"/>
            <a:ext cx="10820400" cy="48627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cy-GB" dirty="0"/>
              <a:t>Yn y cyfnod cynnar hwn, yr unig beth y mae angen i chi ei ddarparu yw teitl y gwaith. </a:t>
            </a:r>
          </a:p>
          <a:p>
            <a:r>
              <a:rPr lang="cy-GB" dirty="0"/>
              <a:t>Gallwch chi benderfynu ar yr union eiriad ar gyfer eich teitl pan fyddwch yn agosach at gwblhau eich traethawd hir. </a:t>
            </a:r>
          </a:p>
          <a:p>
            <a:r>
              <a:rPr lang="cy-GB" dirty="0"/>
              <a:t>Serch hynny, hyd yn oed ar y dechrau, anelwch at greu teitl sy'n cyfleu syniad eich ymchwiliad. </a:t>
            </a:r>
          </a:p>
          <a:p>
            <a:r>
              <a:rPr lang="cy-GB" dirty="0"/>
              <a:t>Fel arfer, mae teitl sy'n dechrau "Astudiaeth mewn . . ." yn rhy niwlog; penderfynwch a ydych am gymharu, coladu, asesu, ac ati. </a:t>
            </a:r>
          </a:p>
          <a:p>
            <a:r>
              <a:rPr lang="cy-GB" dirty="0"/>
              <a:t>Dylai teitl da: </a:t>
            </a:r>
          </a:p>
          <a:p>
            <a:pPr lvl="1"/>
            <a:r>
              <a:rPr lang="cy-GB" dirty="0" err="1"/>
              <a:t>Orient</a:t>
            </a:r>
            <a:r>
              <a:rPr lang="cy-GB" dirty="0"/>
              <a:t> dy ddarllenwyr i'r pwnc y byddi </a:t>
            </a:r>
            <a:r>
              <a:rPr lang="cy-GB" dirty="0" err="1"/>
              <a:t>di'n</a:t>
            </a:r>
            <a:r>
              <a:rPr lang="cy-GB" dirty="0"/>
              <a:t> ymchwilio. </a:t>
            </a:r>
          </a:p>
          <a:p>
            <a:pPr lvl="1"/>
            <a:r>
              <a:rPr lang="cy-GB" dirty="0"/>
              <a:t>Nodi'r math o astudiaeth y byddwch chi'n ei chynnal. </a:t>
            </a:r>
          </a:p>
          <a:p>
            <a:r>
              <a:rPr lang="cy-GB" dirty="0"/>
              <a:t>Tasg: Mynnwch gip ar rai erthyglau ymchwil yn eich maes dewisol</a:t>
            </a:r>
            <a:r>
              <a:rPr lang="en-GB" dirty="0"/>
              <a:t>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99936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15360" y="982088"/>
            <a:ext cx="7799252" cy="1293028"/>
          </a:xfrm>
        </p:spPr>
        <p:txBody>
          <a:bodyPr>
            <a:normAutofit fontScale="90000"/>
          </a:bodyPr>
          <a:lstStyle/>
          <a:p>
            <a:r>
              <a:rPr lang="cy-GB" b="1" dirty="0"/>
              <a:t>Mae'r cyflwyniad yn helpu i roi eich prosiect mewn persbectif gyda phrosiectau eraill ar bynciau tebyg</a:t>
            </a:r>
            <a:r>
              <a:rPr lang="en-GB" b="1" dirty="0"/>
              <a:t>.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6120" y="2448560"/>
            <a:ext cx="10820400" cy="4024125"/>
          </a:xfrm>
        </p:spPr>
        <p:txBody>
          <a:bodyPr>
            <a:normAutofit fontScale="92500" lnSpcReduction="10000"/>
          </a:bodyPr>
          <a:lstStyle/>
          <a:p>
            <a:r>
              <a:rPr lang="cy-GB" dirty="0"/>
              <a:t>Yn gyffredinol, mae'r cyflwyniad yn rhoi gwybodaeth gefndirol angenrheidiol am eich astudiaeth ac yn rhoi rhyw syniad 'r darllenwyr o'ch diddordeb ymchwil cyffredinol. </a:t>
            </a:r>
          </a:p>
          <a:p>
            <a:r>
              <a:rPr lang="cy-GB" dirty="0"/>
              <a:t>Dylai cyflwyniad da: </a:t>
            </a:r>
          </a:p>
          <a:p>
            <a:pPr lvl="1"/>
            <a:r>
              <a:rPr lang="cy-GB" dirty="0"/>
              <a:t>Osod y diriogaeth gyffredinol (y byd go iawn neu ymchwil) lle lleolir yr ymchwil.  </a:t>
            </a:r>
          </a:p>
          <a:p>
            <a:pPr lvl="1"/>
            <a:r>
              <a:rPr lang="cy-GB" dirty="0"/>
              <a:t>Disgrifiwch sylfeini eang eich astudiaeth, gan gynnwys rhai cyfeiriadau at lenyddiaeth bresennol a/neu sefyllfaoedd sylwgar empirig. </a:t>
            </a:r>
          </a:p>
          <a:p>
            <a:r>
              <a:rPr lang="cy-GB" dirty="0"/>
              <a:t>Mewn geiriau eraill, mae angen i'r cyflwyniad roi digon o gefndir i ddarllenwyr ddeall o ble mae eich astudiaeth yn dod. </a:t>
            </a:r>
          </a:p>
          <a:p>
            <a:r>
              <a:rPr lang="cy-GB" dirty="0"/>
              <a:t>Nodwch gwmpas cyffredinol eich prosiect, ond peidiwch â mynd i gymaint o fanylder nes bod adrannau (dull) diweddarach yn dod yn amherthnasol. </a:t>
            </a:r>
          </a:p>
          <a:p>
            <a:r>
              <a:rPr lang="cy-GB" dirty="0"/>
              <a:t>Rhowch drosolwg o'r adrannau a fydd yn ymddangos yn eich cynnig (dewisol).  </a:t>
            </a:r>
          </a:p>
          <a:p>
            <a:r>
              <a:rPr lang="cy-GB" dirty="0"/>
              <a:t>Taniwch ddiddordeb y darllenwyr.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5087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3680" y="1101257"/>
            <a:ext cx="10002520" cy="1293028"/>
          </a:xfrm>
        </p:spPr>
        <p:txBody>
          <a:bodyPr/>
          <a:lstStyle/>
          <a:p>
            <a:r>
              <a:rPr lang="cy-GB" dirty="0"/>
              <a:t>Tasg: Cynllun strwythur cyflwyno</a:t>
            </a:r>
            <a:r>
              <a:rPr lang="en-GB" dirty="0"/>
              <a:t>
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y-GB" dirty="0"/>
              <a:t>Yr wythnos diwethaf edrychwyd ar strwythur cyflwyniad mewn erthygl cyfnodolyn...
Cyffredinol – penodol.</a:t>
            </a:r>
          </a:p>
          <a:p>
            <a:pPr marL="0" indent="0">
              <a:buNone/>
            </a:pPr>
            <a:endParaRPr lang="cy-GB" dirty="0"/>
          </a:p>
          <a:p>
            <a:pPr marL="0" indent="0">
              <a:buNone/>
            </a:pPr>
            <a:r>
              <a:rPr lang="cy-GB" dirty="0"/>
              <a:t>Nodwch y pynciau allweddol fydd gennych yn eich cyflwyniad
Esboniwch drefn y rhain i rywun arall yn y dosbarth</a:t>
            </a:r>
            <a:r>
              <a:rPr lang="en-GB" dirty="0"/>
              <a:t>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3667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b="1" dirty="0"/>
              <a:t>Datganiad o'r Broblem </a:t>
            </a:r>
            <a:r>
              <a:rPr lang="en-GB" b="1" dirty="0"/>
              <a:t>
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y-GB" dirty="0"/>
              <a:t>Gellir ymgorffori'r adran hon yn eich cyflwyniad. </a:t>
            </a:r>
          </a:p>
          <a:p>
            <a:r>
              <a:rPr lang="cy-GB" dirty="0"/>
              <a:t>Ar ryw adeg mae angen i chi nodi'n glir y broblem neu'r bwlch gwybodaeth y mae eich prosiect yn ymateb iddo. </a:t>
            </a:r>
          </a:p>
          <a:p>
            <a:r>
              <a:rPr lang="cy-GB" dirty="0"/>
              <a:t>Dylai'r adran hon ateb y cwestiwn: "Beth yw'r bwlch y mae angen ei lenwi?" a/neu "Beth yw'r broblem y mae angen ei datrys?" 
Nodwch y broblem yn glir mewn paragraff. </a:t>
            </a:r>
          </a:p>
          <a:p>
            <a:r>
              <a:rPr lang="cy-GB" dirty="0"/>
              <a:t>Cyfyngwch ar y newidynnau rydych chi'n mynd i'r afael â nhw wrth nodi eich problem neu’ch cwestiwn. </a:t>
            </a:r>
          </a:p>
          <a:p>
            <a:r>
              <a:rPr lang="cy-GB" dirty="0"/>
              <a:t>Efallai y byddwch am ystyried fframio eich "datganiad" problem ar ffurf cwestiwn, gan eich bod wir yn ceisio ateb cwestiwn (neu set o gwestiynau) yn eich astudiaeth</a:t>
            </a:r>
            <a:r>
              <a:rPr lang="en-GB" dirty="0"/>
              <a:t>.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88434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742769" y="1334784"/>
            <a:ext cx="11584577" cy="1293028"/>
          </a:xfrm>
        </p:spPr>
        <p:txBody>
          <a:bodyPr>
            <a:normAutofit/>
          </a:bodyPr>
          <a:lstStyle/>
          <a:p>
            <a:r>
              <a:rPr lang="cy-GB" b="1" dirty="0" err="1"/>
              <a:t>RhesymWAITH</a:t>
            </a:r>
            <a:r>
              <a:rPr lang="cy-GB" b="1" dirty="0"/>
              <a:t> / Cwestiynau Ymchwil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y-GB" dirty="0"/>
              <a:t>Mae'r rhan fwyaf o'r cynigion yn cynnwys datganiad clir o nod ac amcanion yr ymchwil, gan gynnwys disgrifiad o'r cwestiynau y mae'r ymchwil yn ceisio eu hateb neu'r rhagdybiaethau y mae'r ymchwil yn eu cynnig. </a:t>
            </a:r>
          </a:p>
          <a:p>
            <a:r>
              <a:rPr lang="cy-GB" dirty="0"/>
              <a:t>Gellir cynnwys hyn yn rhan o'r cyflwyniad, neu gall fod yn adran ar wahân (ychydig ar ôl y cyflwyniad). </a:t>
            </a:r>
          </a:p>
          <a:p>
            <a:r>
              <a:rPr lang="cy-GB" dirty="0"/>
              <a:t>Unwaith y byddwch yn dechrau eich ymchwil traethawd hir, efallai y gwelwch fod eich nodau'n newid mewn pwyslais neu mewn nifer. </a:t>
            </a:r>
          </a:p>
          <a:p>
            <a:r>
              <a:rPr lang="cy-GB" dirty="0"/>
              <a:t>Ymchwil dulliau cymysg – gall un adran fod yn fwy o ran maint. </a:t>
            </a:r>
          </a:p>
          <a:p>
            <a:r>
              <a:rPr lang="cy-GB" dirty="0"/>
              <a:t>Yr hyn sy'n hanfodol i chi ar hyn o bryd, yw nodi ar gyfer eich darllenwyr—ac i </a:t>
            </a:r>
            <a:r>
              <a:rPr lang="cy-GB" dirty="0" err="1"/>
              <a:t>chi'ch</a:t>
            </a:r>
            <a:r>
              <a:rPr lang="cy-GB" dirty="0"/>
              <a:t> hun—union ffocws eich ymchwil a nodi’r cysyniadau allweddol y byddwch yn eu hastudio</a:t>
            </a:r>
            <a:r>
              <a:rPr lang="en-GB" dirty="0"/>
              <a:t>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0303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5663" y="1196172"/>
            <a:ext cx="9429817" cy="1293028"/>
          </a:xfrm>
        </p:spPr>
        <p:txBody>
          <a:bodyPr>
            <a:normAutofit fontScale="90000"/>
          </a:bodyPr>
          <a:lstStyle/>
          <a:p>
            <a:r>
              <a:rPr lang="cy-GB" b="1" dirty="0" err="1"/>
              <a:t>RhesymWAITH</a:t>
            </a:r>
            <a:r>
              <a:rPr lang="cy-GB" b="1" dirty="0"/>
              <a:t> / Cwestiynau Ymchwil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y-GB" dirty="0"/>
              <a:t>Dylech ddangos cyfraniadau gwreiddiol eich astudiaeth drwy egluro sut mae eich cwestiynau ymchwil neu'ch dull ymchwil yn wahanol i ymchwil flaenorol (beth fyddwch chi'n ei ychwanegu at y maes gwybodaeth?). 
</a:t>
            </a:r>
          </a:p>
          <a:p>
            <a:r>
              <a:rPr lang="cy-GB" dirty="0"/>
              <a:t>Tasg: Nodwch hyn ar gyfer eich prosiect a'i esbonio i rywun yn y grŵp</a:t>
            </a:r>
            <a:r>
              <a:rPr lang="en-GB"/>
              <a:t>. 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51566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0700" y="703413"/>
            <a:ext cx="8610600" cy="1293028"/>
          </a:xfrm>
        </p:spPr>
        <p:txBody>
          <a:bodyPr/>
          <a:lstStyle/>
          <a:p>
            <a:r>
              <a:rPr lang="cy-GB" dirty="0"/>
              <a:t>Tasg: Nodau ac amcanion</a:t>
            </a:r>
            <a:r>
              <a:rPr lang="en-GB" dirty="0"/>
              <a:t>
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194560"/>
            <a:ext cx="10820400" cy="4277360"/>
          </a:xfrm>
        </p:spPr>
        <p:txBody>
          <a:bodyPr/>
          <a:lstStyle/>
          <a:p>
            <a:r>
              <a:rPr lang="cy-GB" dirty="0"/>
              <a:t>Darllenwch drwy'r llaw ar </a:t>
            </a:r>
            <a:r>
              <a:rPr lang="cy-GB" dirty="0" err="1"/>
              <a:t>Moodle</a:t>
            </a:r>
            <a:r>
              <a:rPr lang="cy-GB" dirty="0"/>
              <a:t> – Nodau, amcanion a damcaniaethau</a:t>
            </a:r>
            <a:endParaRPr lang="en-GB" dirty="0"/>
          </a:p>
          <a:p>
            <a:endParaRPr lang="en-GB" dirty="0"/>
          </a:p>
          <a:p>
            <a:r>
              <a:rPr lang="cy-GB" dirty="0"/>
              <a:t>Nodwch beth fydd nod eich prosiect – i beth ydych chi'n ymchwilio?</a:t>
            </a:r>
          </a:p>
          <a:p>
            <a:r>
              <a:rPr lang="cy-GB" dirty="0"/>
              <a:t>Nodwch eich amcanion – beth fyddwch chi'n ei wneud yn ymarferol i gyflawni eich nodau?.</a:t>
            </a:r>
          </a:p>
          <a:p>
            <a:endParaRPr lang="cy-GB" dirty="0"/>
          </a:p>
          <a:p>
            <a:r>
              <a:rPr lang="cy-GB" dirty="0"/>
              <a:t>E.e. </a:t>
            </a:r>
          </a:p>
          <a:p>
            <a:r>
              <a:rPr lang="cy-GB" dirty="0"/>
              <a:t>Nod: penderfynu ar rymoedd adwaith daear wrth gerdded a rhedeg
Amcanion: 1 – Mesur grymoedd adwaith daear gan ddefnyddio plât grym</a:t>
            </a:r>
          </a:p>
          <a:p>
            <a:pPr lvl="1"/>
            <a:r>
              <a:rPr lang="cy-GB" dirty="0"/>
              <a:t>2 – Mesur cyflymder cerdded a rhedeg gan ddefnyddio giatiau amseru. </a:t>
            </a:r>
          </a:p>
        </p:txBody>
      </p:sp>
    </p:spTree>
    <p:extLst>
      <p:ext uri="{BB962C8B-B14F-4D97-AF65-F5344CB8AC3E}">
        <p14:creationId xmlns:p14="http://schemas.microsoft.com/office/powerpoint/2010/main" val="13543629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1902941" y="1383957"/>
            <a:ext cx="8307859" cy="1093385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cy-GB" dirty="0"/>
              <a:t>Amlinelliad o fethodoleg arfaethedig ar gyfer yr astudiaeth - gan ddarparu rhesymeg gref dros y dewisiadau a wnaed</a:t>
            </a:r>
            <a:r>
              <a:rPr lang="en-GB" dirty="0"/>
              <a:t>. 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GB" dirty="0"/>
          </a:p>
          <a:p>
            <a:pPr eaLnBrk="1" hangingPunct="1">
              <a:buFont typeface="Wingdings" panose="05000000000000000000" pitchFamily="2" charset="2"/>
              <a:buNone/>
              <a:defRPr/>
            </a:pPr>
            <a:endParaRPr lang="en-GB" dirty="0"/>
          </a:p>
          <a:p>
            <a:pPr>
              <a:buNone/>
              <a:defRPr/>
            </a:pPr>
            <a:r>
              <a:rPr lang="cy-GB" dirty="0"/>
              <a:t>Os cesglir data / darperir data…</a:t>
            </a:r>
          </a:p>
          <a:p>
            <a:pPr>
              <a:defRPr/>
            </a:pPr>
            <a:r>
              <a:rPr lang="cy-GB" dirty="0"/>
              <a:t>Dylunio – beth? </a:t>
            </a:r>
            <a:r>
              <a:rPr lang="cy-GB" dirty="0" err="1"/>
              <a:t>Ans</a:t>
            </a:r>
            <a:r>
              <a:rPr lang="cy-GB" dirty="0"/>
              <a:t> / </a:t>
            </a:r>
            <a:r>
              <a:rPr lang="cy-GB" dirty="0" err="1"/>
              <a:t>Meint</a:t>
            </a:r>
            <a:r>
              <a:rPr lang="cy-GB" dirty="0"/>
              <a:t> / Adolygu / Dulliau cymysg
Cyfranogwyr – pwy?
Gweithdrefnau – sut? Math o brofi / lleoliad / amseru</a:t>
            </a:r>
          </a:p>
        </p:txBody>
      </p:sp>
    </p:spTree>
    <p:extLst>
      <p:ext uri="{BB962C8B-B14F-4D97-AF65-F5344CB8AC3E}">
        <p14:creationId xmlns:p14="http://schemas.microsoft.com/office/powerpoint/2010/main" val="41706913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873760" y="662773"/>
            <a:ext cx="8610600" cy="1293028"/>
          </a:xfrm>
        </p:spPr>
        <p:txBody>
          <a:bodyPr/>
          <a:lstStyle/>
          <a:p>
            <a:pPr>
              <a:defRPr/>
            </a:pPr>
            <a:r>
              <a:rPr lang="cy-GB" dirty="0" err="1"/>
              <a:t>CyfranogWYR</a:t>
            </a:r>
            <a:r>
              <a:rPr lang="cy-GB" dirty="0"/>
              <a:t>
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73290" y="2294457"/>
            <a:ext cx="8229600" cy="4895850"/>
          </a:xfrm>
        </p:spPr>
        <p:txBody>
          <a:bodyPr/>
          <a:lstStyle/>
          <a:p>
            <a:pPr>
              <a:defRPr/>
            </a:pPr>
            <a:r>
              <a:rPr lang="cy-GB" dirty="0"/>
              <a:t>Archwiliwch y sampl cyfranogwyr arfaethedig ar gyfer eich prosiect. </a:t>
            </a:r>
          </a:p>
          <a:p>
            <a:pPr>
              <a:defRPr/>
            </a:pPr>
            <a:r>
              <a:rPr lang="cy-GB" dirty="0"/>
              <a:t>Ar gyfer eich prosiect, ystyriwch y canlynol…</a:t>
            </a:r>
          </a:p>
          <a:p>
            <a:pPr lvl="1">
              <a:defRPr/>
            </a:pPr>
            <a:r>
              <a:rPr lang="cy-GB" dirty="0"/>
              <a:t>a yw'n realistig?</a:t>
            </a:r>
          </a:p>
          <a:p>
            <a:pPr lvl="1">
              <a:defRPr/>
            </a:pPr>
            <a:r>
              <a:rPr lang="cy-GB" dirty="0"/>
              <a:t>a yw'r nifer yn briodol?</a:t>
            </a:r>
          </a:p>
          <a:p>
            <a:pPr lvl="1">
              <a:defRPr/>
            </a:pPr>
            <a:r>
              <a:rPr lang="cy-GB" dirty="0"/>
              <a:t>a yw'n briodol ar gyfer yr astudiaeth arfaethedig? </a:t>
            </a:r>
          </a:p>
          <a:p>
            <a:pPr lvl="1">
              <a:defRPr/>
            </a:pPr>
            <a:r>
              <a:rPr lang="cy-GB" dirty="0"/>
              <a:t>Oes unrhyw broblemau posib gyda'r sampl y mae angen i chi fod yn ymwybodol ohonyn nhw?</a:t>
            </a:r>
          </a:p>
          <a:p>
            <a:pPr marL="457200" lvl="1" indent="0">
              <a:buNone/>
              <a:defRPr/>
            </a:pPr>
            <a:r>
              <a:rPr lang="cy-GB" dirty="0"/>
              <a:t>Os oes gennych unrhyw amheuaeth, holwch!</a:t>
            </a:r>
          </a:p>
        </p:txBody>
      </p:sp>
    </p:spTree>
    <p:extLst>
      <p:ext uri="{BB962C8B-B14F-4D97-AF65-F5344CB8AC3E}">
        <p14:creationId xmlns:p14="http://schemas.microsoft.com/office/powerpoint/2010/main" val="17356909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y-GB" dirty="0"/>
              <a:t>Gweithdrefnau a Dylunio</a:t>
            </a:r>
            <a:r>
              <a:rPr lang="en-GB" dirty="0"/>
              <a:t>
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cy-GB" sz="2400" dirty="0"/>
              <a:t>Edrychwch ar y dull ar gyfer eich prosiect arfaethedig.</a:t>
            </a:r>
          </a:p>
          <a:p>
            <a:pPr lvl="1">
              <a:defRPr/>
            </a:pPr>
            <a:r>
              <a:rPr lang="cy-GB" sz="2400" dirty="0"/>
              <a:t>Cyfweliad (math) / arolwg / data labordy / holiaduron / adolygiad systematig / adolygiad llenyddiaeth naratif</a:t>
            </a:r>
          </a:p>
          <a:p>
            <a:pPr>
              <a:defRPr/>
            </a:pPr>
            <a:r>
              <a:rPr lang="cy-GB" sz="2400" dirty="0"/>
              <a:t>A yw hyn yn briodol i ateb y cwestiwn?</a:t>
            </a:r>
          </a:p>
          <a:p>
            <a:pPr lvl="1" eaLnBrk="1" hangingPunct="1">
              <a:defRPr/>
            </a:pPr>
            <a:r>
              <a:rPr lang="cy-GB" sz="2400" dirty="0"/>
              <a:t>Pam naratif yn hytrach na SR</a:t>
            </a:r>
          </a:p>
          <a:p>
            <a:pPr>
              <a:defRPr/>
            </a:pPr>
            <a:r>
              <a:rPr lang="cy-GB" sz="2400" dirty="0"/>
              <a:t>A fyddai unrhyw ddulliau gwahanol yn well i ateb y cwestiwn?</a:t>
            </a:r>
          </a:p>
          <a:p>
            <a:pPr lvl="1">
              <a:defRPr/>
            </a:pPr>
            <a:r>
              <a:rPr lang="cy-GB" dirty="0"/>
              <a:t>Cymhelliant i ymarfer corff – sawl mesur ar gael + dull ansawdd</a:t>
            </a:r>
          </a:p>
          <a:p>
            <a:pPr>
              <a:defRPr/>
            </a:pPr>
            <a:r>
              <a:rPr lang="cy-GB" sz="2400" dirty="0"/>
              <a:t>A yw'n bosib / realistig ychwanegu unrhyw ddulliau pellach i gasglu gwybodaeth.</a:t>
            </a:r>
          </a:p>
          <a:p>
            <a:pPr lvl="1">
              <a:defRPr/>
            </a:pPr>
            <a:r>
              <a:rPr lang="cy-GB" dirty="0"/>
              <a:t>Dulliau cymysg – holiadur a dilyn cyfweliad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780867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1021930" y="1146434"/>
            <a:ext cx="9708273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cy-GB" dirty="0"/>
              <a:t>NODI dulliau dadansoddi data i'w defnyddio</a:t>
            </a:r>
            <a:r>
              <a:rPr lang="en-GB" dirty="0"/>
              <a:t>. </a:t>
            </a:r>
            <a:br>
              <a:rPr lang="en-GB" dirty="0"/>
            </a:br>
            <a:endParaRPr lang="en-GB" dirty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194560"/>
            <a:ext cx="10820400" cy="4262224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  <a:buFont typeface="Wingdings" charset="0"/>
              <a:buChar char="Ø"/>
              <a:defRPr/>
            </a:pPr>
            <a:r>
              <a:rPr lang="cy-GB" sz="2800" dirty="0"/>
              <a:t>Adolygu llenyddiaeth - Sut fydd hyn yn cael ei reoli? Rhestr wirio meini prawf ar gyfer cynnwys / cronfeydd data i gynnwys / amserlen / ieithoedd / dyddiadau cyhoeddi
Dadansoddiad ystadegol? </a:t>
            </a:r>
          </a:p>
          <a:p>
            <a:pPr lvl="1">
              <a:lnSpc>
                <a:spcPct val="80000"/>
              </a:lnSpc>
              <a:buFont typeface="Wingdings" charset="0"/>
              <a:buChar char="l"/>
              <a:defRPr/>
            </a:pPr>
            <a:r>
              <a:rPr lang="cy-GB" sz="2400" dirty="0"/>
              <a:t>Holiaduron</a:t>
            </a:r>
          </a:p>
          <a:p>
            <a:pPr>
              <a:lnSpc>
                <a:spcPct val="80000"/>
              </a:lnSpc>
              <a:buFont typeface="Wingdings" charset="0"/>
              <a:buChar char="Ø"/>
              <a:defRPr/>
            </a:pPr>
            <a:r>
              <a:rPr lang="cy-GB" sz="2800" dirty="0"/>
              <a:t>Parametrig / </a:t>
            </a:r>
            <a:r>
              <a:rPr lang="cy-GB" sz="2800" dirty="0" err="1"/>
              <a:t>amharametrig</a:t>
            </a:r>
            <a:r>
              <a:rPr lang="cy-GB" sz="2800" dirty="0"/>
              <a:t> (graddiwch atebion / amlder atebion ie neu nage)?</a:t>
            </a:r>
          </a:p>
          <a:p>
            <a:pPr lvl="1">
              <a:lnSpc>
                <a:spcPct val="80000"/>
              </a:lnSpc>
              <a:buFont typeface="Wingdings" charset="0"/>
              <a:buChar char="l"/>
              <a:defRPr/>
            </a:pPr>
            <a:r>
              <a:rPr lang="cy-GB" sz="2400" dirty="0"/>
              <a:t>Os nad ydych yn gwybod pa ddadansoddiad data y bydd ei angen arnoch, siaradwch ag aelod o’r staff o'ch maes astudio am hyn hyn...</a:t>
            </a:r>
          </a:p>
          <a:p>
            <a:pPr>
              <a:lnSpc>
                <a:spcPct val="80000"/>
              </a:lnSpc>
              <a:buFont typeface="Wingdings" charset="0"/>
              <a:buChar char="Ø"/>
              <a:defRPr/>
            </a:pPr>
            <a:r>
              <a:rPr lang="cy-GB" sz="2800" dirty="0"/>
              <a:t>Dadansoddi data ansoddol?</a:t>
            </a:r>
          </a:p>
          <a:p>
            <a:pPr lvl="1">
              <a:lnSpc>
                <a:spcPct val="80000"/>
              </a:lnSpc>
              <a:buFont typeface="Wingdings" charset="0"/>
              <a:buChar char="l"/>
              <a:defRPr/>
            </a:pPr>
            <a:r>
              <a:rPr lang="cy-GB" sz="2400" dirty="0"/>
              <a:t>Cyfweliadau
Holiaduron penagored</a:t>
            </a:r>
          </a:p>
          <a:p>
            <a:pPr marL="457200" lvl="1" indent="0" eaLnBrk="1" hangingPunct="1">
              <a:lnSpc>
                <a:spcPct val="80000"/>
              </a:lnSpc>
              <a:buNone/>
              <a:defRPr/>
            </a:pPr>
            <a:endParaRPr lang="en-GB" sz="2400" dirty="0"/>
          </a:p>
          <a:p>
            <a:pPr eaLnBrk="1" hangingPunct="1">
              <a:lnSpc>
                <a:spcPct val="80000"/>
              </a:lnSpc>
              <a:buFont typeface="Wingdings" charset="0"/>
              <a:buChar char="Ø"/>
              <a:defRPr/>
            </a:pPr>
            <a:endParaRPr lang="en-GB" sz="2800" dirty="0"/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1577975" y="2971801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>
              <a:defRPr/>
            </a:pPr>
            <a:endParaRPr lang="en-GB">
              <a:solidFill>
                <a:schemeClr val="tx2"/>
              </a:solidFill>
              <a:latin typeface="Arial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13952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124566" y="1787040"/>
            <a:ext cx="9820242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cy-GB" dirty="0"/>
              <a:t>Amlinelliad o amserlen arfaethedig ar gyfer cwblhau'r adrannau o'r traethawd hir</a:t>
            </a:r>
            <a:r>
              <a:rPr lang="en-GB" dirty="0"/>
              <a:t>. 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00065" y="3845314"/>
            <a:ext cx="8229600" cy="3633788"/>
          </a:xfrm>
        </p:spPr>
        <p:txBody>
          <a:bodyPr/>
          <a:lstStyle/>
          <a:p>
            <a:pPr>
              <a:defRPr/>
            </a:pPr>
            <a:r>
              <a:rPr lang="cy-GB" dirty="0"/>
              <a:t>Yn hollol i chi, fodd bynnag, gwiriwch fod hyn yn realistig.</a:t>
            </a:r>
          </a:p>
          <a:p>
            <a:pPr>
              <a:defRPr/>
            </a:pPr>
            <a:r>
              <a:rPr lang="cy-GB" dirty="0"/>
              <a:t>Byddwch yn onest... pryd bydd gennych ymrwymiadau eraill i’w hystyried.</a:t>
            </a:r>
          </a:p>
          <a:p>
            <a:pPr>
              <a:defRPr/>
            </a:pPr>
            <a:r>
              <a:rPr lang="cy-GB" dirty="0"/>
              <a:t>Tasg: trafodwch gyda gweddill eich grŵp pa mor hir rydych chi'n rhagweld, yn realistig, y bydd ei angen i gwblhau pob adran.</a:t>
            </a:r>
          </a:p>
        </p:txBody>
      </p:sp>
    </p:spTree>
    <p:extLst>
      <p:ext uri="{BB962C8B-B14F-4D97-AF65-F5344CB8AC3E}">
        <p14:creationId xmlns:p14="http://schemas.microsoft.com/office/powerpoint/2010/main" val="41177158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/>
              <a:t>Enghreifftiau O adran Y Cynnig</a:t>
            </a:r>
            <a:r>
              <a:rPr lang="en-GB" dirty="0"/>
              <a:t>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cy-GB" dirty="0"/>
              <a:t>Beirniadaeth ar y cynnig…</a:t>
            </a:r>
          </a:p>
          <a:p>
            <a:endParaRPr lang="cy-GB" dirty="0"/>
          </a:p>
          <a:p>
            <a:r>
              <a:rPr lang="cy-GB" dirty="0"/>
              <a:t>Edrychwch drwy'r rhai a ddarparwyd ar </a:t>
            </a:r>
            <a:r>
              <a:rPr lang="cy-GB" dirty="0" err="1"/>
              <a:t>Teams</a:t>
            </a:r>
            <a:r>
              <a:rPr lang="cy-GB" dirty="0"/>
              <a:t> / </a:t>
            </a:r>
            <a:r>
              <a:rPr lang="cy-GB" dirty="0" err="1"/>
              <a:t>Moodle</a:t>
            </a:r>
            <a:r>
              <a:rPr lang="cy-GB" dirty="0"/>
              <a:t> os nad ydych eisoes wedi gwneud hynny. </a:t>
            </a:r>
          </a:p>
        </p:txBody>
      </p:sp>
    </p:spTree>
    <p:extLst>
      <p:ext uri="{BB962C8B-B14F-4D97-AF65-F5344CB8AC3E}">
        <p14:creationId xmlns:p14="http://schemas.microsoft.com/office/powerpoint/2010/main" val="6462090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8880" y="764373"/>
            <a:ext cx="10307320" cy="1293028"/>
          </a:xfrm>
        </p:spPr>
        <p:txBody>
          <a:bodyPr>
            <a:normAutofit fontScale="90000"/>
          </a:bodyPr>
          <a:lstStyle/>
          <a:p>
            <a:r>
              <a:rPr lang="pt-BR" dirty="0"/>
              <a:t>Defnyddio adnoddau o ansawdd da
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32365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720" y="1895003"/>
            <a:ext cx="11333480" cy="1143000"/>
          </a:xfrm>
        </p:spPr>
        <p:txBody>
          <a:bodyPr>
            <a:normAutofit fontScale="90000"/>
          </a:bodyPr>
          <a:lstStyle/>
          <a:p>
            <a:r>
              <a:rPr lang="cy-GB" dirty="0"/>
              <a:t>Tasg: Dewch o hyd i ddau adnodd perthnasol ar gyfer eich pwnc ARFAETHEDIG – DEFNYDDIWCH Y cwestiynau canlynol</a:t>
            </a:r>
            <a:r>
              <a:rPr lang="en-US" dirty="0"/>
              <a:t>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3322320"/>
            <a:ext cx="10820400" cy="2896365"/>
          </a:xfrm>
        </p:spPr>
        <p:txBody>
          <a:bodyPr>
            <a:normAutofit/>
          </a:bodyPr>
          <a:lstStyle/>
          <a:p>
            <a:r>
              <a:rPr lang="cy-GB" dirty="0"/>
              <a:t>Beth yw cymwysterau a statws yr awdur?</a:t>
            </a:r>
          </a:p>
          <a:p>
            <a:pPr lvl="1"/>
            <a:r>
              <a:rPr lang="cy-GB" dirty="0"/>
              <a:t>Â phwy y maent yn gysylltiedig?</a:t>
            </a:r>
          </a:p>
          <a:p>
            <a:r>
              <a:rPr lang="cy-GB" dirty="0"/>
              <a:t>A yw'r deunydd yn gyfoes?</a:t>
            </a:r>
          </a:p>
          <a:p>
            <a:r>
              <a:rPr lang="cy-GB" dirty="0"/>
              <a:t>A yw'r deunydd wedi'i ysgrifennu'n glir?</a:t>
            </a:r>
          </a:p>
          <a:p>
            <a:r>
              <a:rPr lang="cy-GB" dirty="0"/>
              <a:t>Ydy cwmpas y deunydd yn glir?</a:t>
            </a:r>
          </a:p>
          <a:p>
            <a:r>
              <a:rPr lang="cy-GB" dirty="0"/>
              <a:t>A yw'n amlwg at bwy yr anelir y wybodaeth?</a:t>
            </a:r>
          </a:p>
          <a:p>
            <a:r>
              <a:rPr lang="cy-GB" dirty="0"/>
              <a:t>A yw'n berthnasol (i'ch cwestiwn)?</a:t>
            </a:r>
          </a:p>
        </p:txBody>
      </p:sp>
    </p:spTree>
    <p:extLst>
      <p:ext uri="{BB962C8B-B14F-4D97-AF65-F5344CB8AC3E}">
        <p14:creationId xmlns:p14="http://schemas.microsoft.com/office/powerpoint/2010/main" val="1865108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5840" y="662773"/>
            <a:ext cx="8610600" cy="1293028"/>
          </a:xfrm>
        </p:spPr>
        <p:txBody>
          <a:bodyPr/>
          <a:lstStyle/>
          <a:p>
            <a:r>
              <a:rPr lang="cy-GB" dirty="0"/>
              <a:t>Darllen yn feirniadol</a:t>
            </a:r>
            <a:r>
              <a:rPr lang="en-US" dirty="0"/>
              <a:t>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5840" y="1955801"/>
            <a:ext cx="9845040" cy="4651728"/>
          </a:xfrm>
        </p:spPr>
        <p:txBody>
          <a:bodyPr>
            <a:normAutofit/>
          </a:bodyPr>
          <a:lstStyle/>
          <a:p>
            <a:r>
              <a:rPr lang="cy-GB" dirty="0"/>
              <a:t>Deall – Beth yw prif ddiben y papur? Ydych chi wedi amgyffred beth mae'r awdur yn ei ddweud?</a:t>
            </a:r>
          </a:p>
          <a:p>
            <a:r>
              <a:rPr lang="cy-GB" dirty="0"/>
              <a:t>Cymharu – Sut mae'r papur yn cymharu neu'n ymwneud â gwaith arall yn yr un maes?</a:t>
            </a:r>
          </a:p>
          <a:p>
            <a:r>
              <a:rPr lang="cy-GB" dirty="0"/>
              <a:t>Dehongli – Ydy casgliadau'r awduron yn dilyn o'r canlyniadau neu oes gennych chi safbwynt gwahanol?</a:t>
            </a:r>
          </a:p>
          <a:p>
            <a:r>
              <a:rPr lang="cy-GB" dirty="0"/>
              <a:t>Dadansoddi – Ydy'r papur wedi'i strwythuro'n dda? Ydy'r dystiolaeth yn cefnogi'r ddadl? Ydy'r awdur yn gwneud rhagdybiaethau? Ydych chi'n cytuno â'r casgliadau? Ydyn nhw wedi gwahaniaethu rhwng dyfalu a ffaith?</a:t>
            </a:r>
          </a:p>
          <a:p>
            <a:r>
              <a:rPr lang="cy-GB" dirty="0"/>
              <a:t>Cyfuno – Sut mae'r awduron yn dod i'w casgliadau? </a:t>
            </a:r>
          </a:p>
          <a:p>
            <a:r>
              <a:rPr lang="cy-GB" dirty="0"/>
              <a:t>Gwerthuso – Ydy'r gwaith yn wyddoniaeth dda? Anodd iawn i'w ateb ar hyn o bryd….</a:t>
            </a:r>
          </a:p>
        </p:txBody>
      </p:sp>
    </p:spTree>
    <p:extLst>
      <p:ext uri="{BB962C8B-B14F-4D97-AF65-F5344CB8AC3E}">
        <p14:creationId xmlns:p14="http://schemas.microsoft.com/office/powerpoint/2010/main" val="36323788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6039" y="713573"/>
            <a:ext cx="8610600" cy="1293028"/>
          </a:xfrm>
        </p:spPr>
        <p:txBody>
          <a:bodyPr/>
          <a:lstStyle/>
          <a:p>
            <a:r>
              <a:rPr lang="cy-GB" dirty="0"/>
              <a:t>Technegau darllen</a:t>
            </a:r>
            <a:r>
              <a:rPr lang="en-US" dirty="0"/>
              <a:t>
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9760" y="2225743"/>
            <a:ext cx="9306879" cy="4207498"/>
          </a:xfrm>
        </p:spPr>
        <p:txBody>
          <a:bodyPr>
            <a:normAutofit/>
          </a:bodyPr>
          <a:lstStyle/>
          <a:p>
            <a:r>
              <a:rPr lang="en-US" dirty="0"/>
              <a:t>1</a:t>
            </a:r>
            <a:r>
              <a:rPr lang="cy-GB" dirty="0"/>
              <a:t>. Arolwg – sgimio’n gyflym i roi trosolwg i chi</a:t>
            </a:r>
          </a:p>
          <a:p>
            <a:pPr lvl="1"/>
            <a:r>
              <a:rPr lang="cy-GB" dirty="0"/>
              <a:t>Am beth mae’n sôn? Ydy </a:t>
            </a:r>
            <a:r>
              <a:rPr lang="cy-GB" dirty="0" err="1"/>
              <a:t>e'n</a:t>
            </a:r>
            <a:r>
              <a:rPr lang="cy-GB" dirty="0"/>
              <a:t> berthnasol i mi? </a:t>
            </a:r>
          </a:p>
          <a:p>
            <a:r>
              <a:rPr lang="cy-GB" dirty="0"/>
              <a:t>2. Cwestiwn – pennwch ddiben eich darllen... PAM dwi'n darllen hwn? BETH ydw i'n chwilio amdano?</a:t>
            </a:r>
          </a:p>
          <a:p>
            <a:r>
              <a:rPr lang="cy-GB" dirty="0"/>
              <a:t>Mynnwch ffocws clir…</a:t>
            </a:r>
          </a:p>
          <a:p>
            <a:r>
              <a:rPr lang="cy-GB" dirty="0"/>
              <a:t>3. Darllen – darllen arafach mwy trylwyr ar gyfer deall.</a:t>
            </a:r>
          </a:p>
          <a:p>
            <a:r>
              <a:rPr lang="cy-GB" dirty="0"/>
              <a:t>4. </a:t>
            </a:r>
            <a:r>
              <a:rPr lang="cy-GB" dirty="0" err="1"/>
              <a:t>Atalw</a:t>
            </a:r>
            <a:r>
              <a:rPr lang="cy-GB" dirty="0"/>
              <a:t> – gwneud nodiadau.</a:t>
            </a:r>
          </a:p>
          <a:p>
            <a:endParaRPr lang="cy-GB" dirty="0"/>
          </a:p>
          <a:p>
            <a:r>
              <a:rPr lang="cy-GB" dirty="0"/>
              <a:t>Darllenwch yn ddethol gyda dull trefnus…</a:t>
            </a:r>
          </a:p>
        </p:txBody>
      </p:sp>
    </p:spTree>
    <p:extLst>
      <p:ext uri="{BB962C8B-B14F-4D97-AF65-F5344CB8AC3E}">
        <p14:creationId xmlns:p14="http://schemas.microsoft.com/office/powerpoint/2010/main" val="28538351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8800" y="764373"/>
            <a:ext cx="10947400" cy="1293028"/>
          </a:xfrm>
        </p:spPr>
        <p:txBody>
          <a:bodyPr/>
          <a:lstStyle/>
          <a:p>
            <a:r>
              <a:rPr lang="cy-GB" dirty="0"/>
              <a:t>Problemau cyffredin i'w hosgoi…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5040" y="2441334"/>
            <a:ext cx="10210800" cy="3991908"/>
          </a:xfrm>
        </p:spPr>
        <p:txBody>
          <a:bodyPr>
            <a:normAutofit/>
          </a:bodyPr>
          <a:lstStyle/>
          <a:p>
            <a:r>
              <a:rPr lang="cy-GB" dirty="0"/>
              <a:t>Dim rhesymeg glir dros y gwaith a ddarparwyd – pam mae eich pwnc (a'ch adran eich hun) yn haeddu eu hastudio?</a:t>
            </a:r>
          </a:p>
          <a:p>
            <a:r>
              <a:rPr lang="cy-GB" dirty="0"/>
              <a:t>Ysgrifennu oddi ar bwnc. A yw POPETH yn ymwneud â phwnc eich adran a'r cwestiwn cyffredinol? </a:t>
            </a:r>
          </a:p>
          <a:p>
            <a:r>
              <a:rPr lang="cy-GB" dirty="0"/>
              <a:t>Cadwch eich cwestiwn wrth law…</a:t>
            </a:r>
          </a:p>
          <a:p>
            <a:r>
              <a:rPr lang="cy-GB" dirty="0"/>
              <a:t>Tan neu </a:t>
            </a:r>
            <a:r>
              <a:rPr lang="cy-GB" dirty="0" err="1"/>
              <a:t>orgyfeirio</a:t>
            </a:r>
            <a:r>
              <a:rPr lang="cy-GB" dirty="0"/>
              <a:t> – gormod o lawer neu lawer gormod! Byddwch yn ddethol (sgil!)</a:t>
            </a:r>
          </a:p>
          <a:p>
            <a:r>
              <a:rPr lang="cy-GB" dirty="0"/>
              <a:t>Gorddibyniaeth ar un neu ddwy ffynhonnell – peryglon defnyddio gwerslyfrau neu erthyglau adolygu</a:t>
            </a:r>
            <a:r>
              <a:rPr lang="en-US" dirty="0"/>
              <a:t>!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59839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" y="2288373"/>
            <a:ext cx="11480800" cy="1293028"/>
          </a:xfrm>
        </p:spPr>
        <p:txBody>
          <a:bodyPr>
            <a:normAutofit fontScale="90000"/>
          </a:bodyPr>
          <a:lstStyle/>
          <a:p>
            <a:r>
              <a:rPr lang="cy-GB" dirty="0"/>
              <a:t>ysgrifennu CYNNIG / cwestiynau / </a:t>
            </a:r>
            <a:r>
              <a:rPr lang="cy-GB" dirty="0" err="1"/>
              <a:t>cYMORth</a:t>
            </a:r>
            <a:r>
              <a:rPr lang="en-GB" dirty="0"/>
              <a:t>
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4240" y="3429000"/>
            <a:ext cx="10820400" cy="4024125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9134844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1031</TotalTime>
  <Words>1738</Words>
  <Application>Microsoft Macintosh PowerPoint</Application>
  <PresentationFormat>Widescreen</PresentationFormat>
  <Paragraphs>138</Paragraphs>
  <Slides>22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Century Gothic</vt:lpstr>
      <vt:lpstr>Wingdings</vt:lpstr>
      <vt:lpstr>Vapor Trail</vt:lpstr>
      <vt:lpstr>Ailddiffinio eich Cynnig Prosiect Drafft 
</vt:lpstr>
      <vt:lpstr>Wythnos 4 – datblygu eich cynnig
</vt:lpstr>
      <vt:lpstr>Cyngor sy'n benodol i'r cynnig:  </vt:lpstr>
      <vt:lpstr>Teitl
</vt:lpstr>
      <vt:lpstr>Mae'r cyflwyniad yn helpu i roi eich prosiect mewn persbectif gyda phrosiectau eraill ar bynciau tebyg.  </vt:lpstr>
      <vt:lpstr>Tasg: Cynllun strwythur cyflwyno
</vt:lpstr>
      <vt:lpstr>Datganiad o'r Broblem 
</vt:lpstr>
      <vt:lpstr>RhesymWAITH / Cwestiynau Ymchwil  </vt:lpstr>
      <vt:lpstr>RhesymWAITH / Cwestiynau Ymchwil  </vt:lpstr>
      <vt:lpstr>Tasg: Nodau ac amcanion
</vt:lpstr>
      <vt:lpstr>Amlinelliad o fethodoleg arfaethedig ar gyfer yr astudiaeth - gan ddarparu rhesymeg gref dros y dewisiadau a wnaed. </vt:lpstr>
      <vt:lpstr>CyfranogWYR
</vt:lpstr>
      <vt:lpstr>Gweithdrefnau a Dylunio
</vt:lpstr>
      <vt:lpstr>NODI dulliau dadansoddi data i'w defnyddio.  </vt:lpstr>
      <vt:lpstr>Amlinelliad o amserlen arfaethedig ar gyfer cwblhau'r adrannau o'r traethawd hir. </vt:lpstr>
      <vt:lpstr>Enghreifftiau O adran Y Cynnig…</vt:lpstr>
      <vt:lpstr>Defnyddio adnoddau o ansawdd da
</vt:lpstr>
      <vt:lpstr>Tasg: Dewch o hyd i ddau adnodd perthnasol ar gyfer eich pwnc ARFAETHEDIG – DEFNYDDIWCH Y cwestiynau canlynol…</vt:lpstr>
      <vt:lpstr>Darllen yn feirniadol…</vt:lpstr>
      <vt:lpstr>Technegau darllen
</vt:lpstr>
      <vt:lpstr>Problemau cyffredin i'w hosgoi…</vt:lpstr>
      <vt:lpstr>ysgrifennu CYNNIG / cwestiynau / cYMORth
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Connaughton, Declan</dc:creator>
  <cp:lastModifiedBy>Alison Connaughton</cp:lastModifiedBy>
  <cp:revision>30</cp:revision>
  <dcterms:created xsi:type="dcterms:W3CDTF">2019-10-28T20:49:49Z</dcterms:created>
  <dcterms:modified xsi:type="dcterms:W3CDTF">2024-10-21T19:23:49Z</dcterms:modified>
</cp:coreProperties>
</file>