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notesSlide9.xml" ContentType="application/vnd.openxmlformats-officedocument.presentationml.notesSlide+xml"/>
  <Override PartName="/ppt/notesSlides/_rels/notesSlide9.xml.rels" ContentType="application/vnd.openxmlformats-package.relationships+xml"/>
  <Override PartName="/ppt/notesSlides/_rels/notesSlide1.xml.rels" ContentType="application/vnd.openxmlformats-package.relationships+xml"/>
  <Override PartName="/ppt/notesSlides/_rels/notesSlide10.xml.rels" ContentType="application/vnd.openxmlformats-package.relationships+xml"/>
  <Override PartName="/ppt/notesSlides/_rels/notesSlide2.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notesSlide2.xml" ContentType="application/vnd.openxmlformats-officedocument.presentationml.notesSlide+xml"/>
  <Override PartName="/ppt/notesSlides/notesSlide10.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1.png" ContentType="image/png"/>
  <Override PartName="/ppt/media/image2.jpeg" ContentType="image/jpeg"/>
  <Override PartName="/ppt/media/image3.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8" name="PlaceHolder 1"/>
          <p:cNvSpPr>
            <a:spLocks noGrp="1"/>
          </p:cNvSpPr>
          <p:nvPr>
            <p:ph type="sldImg"/>
          </p:nvPr>
        </p:nvSpPr>
        <p:spPr>
          <a:xfrm>
            <a:off x="720360" y="900000"/>
            <a:ext cx="6094440" cy="341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9" name="PlaceHolder 2"/>
          <p:cNvSpPr>
            <a:spLocks noGrp="1"/>
          </p:cNvSpPr>
          <p:nvPr>
            <p:ph type="body"/>
          </p:nvPr>
        </p:nvSpPr>
        <p:spPr>
          <a:xfrm>
            <a:off x="720360" y="4680000"/>
            <a:ext cx="6094440" cy="501480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60" name="PlaceHolder 3"/>
          <p:cNvSpPr>
            <a:spLocks noGrp="1"/>
          </p:cNvSpPr>
          <p:nvPr>
            <p:ph type="hdr"/>
          </p:nvPr>
        </p:nvSpPr>
        <p:spPr>
          <a:xfrm>
            <a:off x="0" y="0"/>
            <a:ext cx="3255840" cy="509760"/>
          </a:xfrm>
          <a:prstGeom prst="rect">
            <a:avLst/>
          </a:prstGeom>
        </p:spPr>
        <p:txBody>
          <a:bodyPr lIns="0" rIns="0" tIns="0" bIns="0">
            <a:noAutofit/>
          </a:bodyPr>
          <a:p>
            <a:pP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1" name="PlaceHolder 4"/>
          <p:cNvSpPr>
            <a:spLocks noGrp="1"/>
          </p:cNvSpPr>
          <p:nvPr>
            <p:ph type="dt"/>
          </p:nvPr>
        </p:nvSpPr>
        <p:spPr>
          <a:xfrm>
            <a:off x="4277880" y="0"/>
            <a:ext cx="3256200" cy="509760"/>
          </a:xfrm>
          <a:prstGeom prst="rect">
            <a:avLst/>
          </a:prstGeom>
        </p:spPr>
        <p:txBody>
          <a:bodyPr lIns="0" rIns="0" tIns="0" bIns="0">
            <a:noAutofit/>
          </a:bodyPr>
          <a:p>
            <a:pPr algn="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2" name="PlaceHolder 5"/>
          <p:cNvSpPr>
            <a:spLocks noGrp="1"/>
          </p:cNvSpPr>
          <p:nvPr>
            <p:ph type="ftr"/>
          </p:nvPr>
        </p:nvSpPr>
        <p:spPr>
          <a:xfrm>
            <a:off x="0" y="10156680"/>
            <a:ext cx="3255840" cy="509760"/>
          </a:xfrm>
          <a:prstGeom prst="rect">
            <a:avLst/>
          </a:prstGeom>
        </p:spPr>
        <p:txBody>
          <a:bodyPr lIns="0" rIns="0" tIns="0" bIns="0" anchor="b">
            <a:noAutofit/>
          </a:bodyPr>
          <a:p>
            <a:pP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3" name="PlaceHolder 6"/>
          <p:cNvSpPr>
            <a:spLocks noGrp="1"/>
          </p:cNvSpPr>
          <p:nvPr>
            <p:ph type="sldNum"/>
          </p:nvPr>
        </p:nvSpPr>
        <p:spPr>
          <a:xfrm>
            <a:off x="4277880" y="10156680"/>
            <a:ext cx="3256200" cy="509760"/>
          </a:xfrm>
          <a:prstGeom prst="rect">
            <a:avLst/>
          </a:prstGeom>
        </p:spPr>
        <p:txBody>
          <a:bodyPr lIns="0" rIns="0" tIns="0" bIns="0" anchor="b">
            <a:noAutofit/>
          </a:bodyPr>
          <a:p>
            <a:pPr algn="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fld id="{42C41D70-12BF-4EB7-8632-BB61638B66B6}"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PlaceHolder 1"/>
          <p:cNvSpPr>
            <a:spLocks noGrp="1"/>
          </p:cNvSpPr>
          <p:nvPr>
            <p:ph type="sldImg"/>
          </p:nvPr>
        </p:nvSpPr>
        <p:spPr>
          <a:xfrm>
            <a:off x="720720" y="900000"/>
            <a:ext cx="6119640" cy="3441960"/>
          </a:xfrm>
          <a:prstGeom prst="rect">
            <a:avLst/>
          </a:prstGeom>
        </p:spPr>
      </p:sp>
      <p:sp>
        <p:nvSpPr>
          <p:cNvPr id="86"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PlaceHolder 1"/>
          <p:cNvSpPr>
            <a:spLocks noGrp="1"/>
          </p:cNvSpPr>
          <p:nvPr>
            <p:ph type="sldImg"/>
          </p:nvPr>
        </p:nvSpPr>
        <p:spPr>
          <a:xfrm>
            <a:off x="720720" y="900000"/>
            <a:ext cx="6119640" cy="3441960"/>
          </a:xfrm>
          <a:prstGeom prst="rect">
            <a:avLst/>
          </a:prstGeom>
        </p:spPr>
      </p:sp>
      <p:sp>
        <p:nvSpPr>
          <p:cNvPr id="88"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 name="PlaceHolder 1"/>
          <p:cNvSpPr>
            <a:spLocks noGrp="1"/>
          </p:cNvSpPr>
          <p:nvPr>
            <p:ph type="sldImg"/>
          </p:nvPr>
        </p:nvSpPr>
        <p:spPr>
          <a:xfrm>
            <a:off x="720720" y="900000"/>
            <a:ext cx="6119640" cy="3441960"/>
          </a:xfrm>
          <a:prstGeom prst="rect">
            <a:avLst/>
          </a:prstGeom>
        </p:spPr>
      </p:sp>
      <p:sp>
        <p:nvSpPr>
          <p:cNvPr id="90"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1" name="PlaceHolder 1"/>
          <p:cNvSpPr>
            <a:spLocks noGrp="1"/>
          </p:cNvSpPr>
          <p:nvPr>
            <p:ph type="sldImg"/>
          </p:nvPr>
        </p:nvSpPr>
        <p:spPr>
          <a:xfrm>
            <a:off x="720720" y="900000"/>
            <a:ext cx="6119640" cy="3441960"/>
          </a:xfrm>
          <a:prstGeom prst="rect">
            <a:avLst/>
          </a:prstGeom>
        </p:spPr>
      </p:sp>
      <p:sp>
        <p:nvSpPr>
          <p:cNvPr id="92"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sldImg"/>
          </p:nvPr>
        </p:nvSpPr>
        <p:spPr>
          <a:xfrm>
            <a:off x="720720" y="900000"/>
            <a:ext cx="6119640" cy="3441960"/>
          </a:xfrm>
          <a:prstGeom prst="rect">
            <a:avLst/>
          </a:prstGeom>
        </p:spPr>
      </p:sp>
      <p:sp>
        <p:nvSpPr>
          <p:cNvPr id="94"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5" name="PlaceHolder 1"/>
          <p:cNvSpPr>
            <a:spLocks noGrp="1"/>
          </p:cNvSpPr>
          <p:nvPr>
            <p:ph type="sldImg"/>
          </p:nvPr>
        </p:nvSpPr>
        <p:spPr>
          <a:xfrm>
            <a:off x="720720" y="900000"/>
            <a:ext cx="6116760" cy="3438720"/>
          </a:xfrm>
          <a:prstGeom prst="rect">
            <a:avLst/>
          </a:prstGeom>
        </p:spPr>
      </p:sp>
      <p:sp>
        <p:nvSpPr>
          <p:cNvPr id="96" name=""/>
          <p:cNvSpPr/>
          <p:nvPr/>
        </p:nvSpPr>
        <p:spPr>
          <a:xfrm>
            <a:off x="720720" y="4680000"/>
            <a:ext cx="6116760" cy="50371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360"/>
            <a:ext cx="9047160" cy="32623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360"/>
            <a:ext cx="904716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360"/>
            <a:ext cx="441468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8640" y="1368360"/>
            <a:ext cx="441468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3280" y="215640"/>
            <a:ext cx="8074080" cy="372420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8640" y="1368360"/>
            <a:ext cx="441468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2920" y="307260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360"/>
            <a:ext cx="441468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864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8640" y="307260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864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2920" y="3072600"/>
            <a:ext cx="904716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360"/>
            <a:ext cx="904716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2920" y="3072600"/>
            <a:ext cx="904716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864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2920" y="307260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8640" y="307260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36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2200" y="136836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1120" y="136836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2920" y="307260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2200" y="307260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1120" y="307260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360"/>
            <a:ext cx="9047160" cy="326232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2920" y="5165640"/>
            <a:ext cx="2322360" cy="365040"/>
          </a:xfrm>
          <a:prstGeom prst="rect">
            <a:avLst/>
          </a:prstGeom>
        </p:spPr>
        <p:txBody>
          <a:bodyPr lIns="0" rIns="0" tIns="0" bIns="0">
            <a:noAutofit/>
          </a:bodyPr>
          <a:p>
            <a:pPr>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8080" y="5165640"/>
            <a:ext cx="3170160" cy="365040"/>
          </a:xfrm>
          <a:prstGeom prst="rect">
            <a:avLst/>
          </a:prstGeom>
        </p:spPr>
        <p:txBody>
          <a:bodyPr lIns="0" rIns="0" tIns="0" bIns="0">
            <a:noAutofit/>
          </a:bodyPr>
          <a:p>
            <a:pPr>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720" y="5165640"/>
            <a:ext cx="2322720" cy="365040"/>
          </a:xfrm>
          <a:prstGeom prst="rect">
            <a:avLst/>
          </a:prstGeom>
        </p:spPr>
        <p:txBody>
          <a:bodyPr lIns="0" rIns="0" tIns="0" bIns="0">
            <a:noAutofit/>
          </a:bodyPr>
          <a:p>
            <a:pPr>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fld id="{E14AC349-6E3C-492E-99BC-7D75A57C5ECA}"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4"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Alexander and Roman emperors (again)</a:t>
            </a:r>
            <a:endParaRPr b="0" lang="en-GB" sz="3200" spc="-1" strike="noStrike">
              <a:solidFill>
                <a:srgbClr val="000000"/>
              </a:solidFill>
              <a:latin typeface="Times New Roman"/>
            </a:endParaRPr>
          </a:p>
        </p:txBody>
      </p:sp>
      <p:pic>
        <p:nvPicPr>
          <p:cNvPr id="65" name="" descr=""/>
          <p:cNvPicPr/>
          <p:nvPr/>
        </p:nvPicPr>
        <p:blipFill>
          <a:blip r:embed="rId1"/>
          <a:stretch/>
        </p:blipFill>
        <p:spPr>
          <a:xfrm>
            <a:off x="2995560" y="1224000"/>
            <a:ext cx="2405160" cy="436248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3300" spc="-1" strike="noStrike">
                <a:solidFill>
                  <a:srgbClr val="000000"/>
                </a:solidFill>
                <a:latin typeface="Times New Roman"/>
              </a:rPr>
              <a:t>Alexander and Rome: Pompey</a:t>
            </a:r>
            <a:endParaRPr b="0" lang="en-GB" sz="3300" spc="-1" strike="noStrike">
              <a:solidFill>
                <a:srgbClr val="000000"/>
              </a:solidFill>
              <a:latin typeface="Times New Roman"/>
            </a:endParaRPr>
          </a:p>
        </p:txBody>
      </p:sp>
      <p:sp>
        <p:nvSpPr>
          <p:cNvPr id="67"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0360"/>
                <a:tab algn="l" pos="539640"/>
                <a:tab algn="l" pos="988920"/>
                <a:tab algn="l" pos="1438200"/>
                <a:tab algn="l" pos="1887480"/>
                <a:tab algn="l" pos="2336760"/>
                <a:tab algn="l" pos="2786040"/>
                <a:tab algn="l" pos="3235320"/>
                <a:tab algn="l" pos="3684240"/>
                <a:tab algn="l" pos="4133520"/>
                <a:tab algn="l" pos="4582800"/>
                <a:tab algn="l" pos="5032080"/>
                <a:tab algn="l" pos="5486400"/>
                <a:tab algn="l" pos="5943600"/>
                <a:tab algn="l" pos="6379920"/>
                <a:tab algn="l" pos="6829200"/>
                <a:tab algn="l" pos="7278480"/>
                <a:tab algn="l" pos="7727760"/>
                <a:tab algn="l" pos="8177040"/>
                <a:tab algn="l" pos="862632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We have previously touched on the use made of Alexander by Roman emperors (cf. Erskine, </a:t>
            </a:r>
            <a:r>
              <a:rPr b="0" i="1" lang="de-DE" sz="1800" spc="-1" strike="noStrike">
                <a:solidFill>
                  <a:srgbClr val="010101"/>
                </a:solidFill>
                <a:latin typeface="Times New Roman"/>
                <a:ea typeface="Times New Roman"/>
              </a:rPr>
              <a:t>Greece and Rome</a:t>
            </a:r>
            <a:r>
              <a:rPr b="0" lang="de-DE" sz="1800" spc="-1" strike="noStrike">
                <a:solidFill>
                  <a:srgbClr val="010101"/>
                </a:solidFill>
                <a:latin typeface="Times New Roman"/>
                <a:ea typeface="Times New Roman"/>
              </a:rPr>
              <a:t> 2002; Erickson 2018) e.g. Pompey</a:t>
            </a:r>
            <a:endParaRPr b="1" lang="en-GB" sz="1800" spc="-1" strike="noStrike">
              <a:solidFill>
                <a:srgbClr val="000000"/>
              </a:solidFill>
              <a:latin typeface="Times New Roman"/>
            </a:endParaRPr>
          </a:p>
          <a:p>
            <a:pPr algn="just">
              <a:lnSpc>
                <a:spcPct val="95000"/>
              </a:lnSpc>
              <a:spcAft>
                <a:spcPts val="1060"/>
              </a:spcAft>
              <a:tabLst>
                <a:tab algn="l" pos="0"/>
                <a:tab algn="l" pos="90360"/>
                <a:tab algn="l" pos="539640"/>
                <a:tab algn="l" pos="988920"/>
                <a:tab algn="l" pos="1438200"/>
                <a:tab algn="l" pos="1887480"/>
                <a:tab algn="l" pos="2336760"/>
                <a:tab algn="l" pos="2786040"/>
                <a:tab algn="l" pos="3235320"/>
                <a:tab algn="l" pos="3684240"/>
                <a:tab algn="l" pos="4133520"/>
                <a:tab algn="l" pos="4582800"/>
                <a:tab algn="l" pos="5032080"/>
                <a:tab algn="l" pos="5486400"/>
                <a:tab algn="l" pos="5943600"/>
                <a:tab algn="l" pos="6379920"/>
                <a:tab algn="l" pos="6829200"/>
                <a:tab algn="l" pos="7278480"/>
                <a:tab algn="l" pos="7727760"/>
                <a:tab algn="l" pos="8177040"/>
                <a:tab algn="l" pos="862632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BUT “Pompey’s successes in the east were far from complete from the perspective of a second Alexander. The Parthians who had claimed from the Seleucids the majority of the eastern half of Alexander’s empire and could be looked to as the successors to the Persians remained unconquered.” (Erickson 2018: 258)</a:t>
            </a:r>
            <a:endParaRPr b="1" lang="en-GB" sz="1800" spc="-1" strike="noStrike">
              <a:solidFill>
                <a:srgbClr val="000000"/>
              </a:solidFill>
              <a:latin typeface="Times New Roman"/>
            </a:endParaRPr>
          </a:p>
          <a:p>
            <a:pPr algn="just">
              <a:lnSpc>
                <a:spcPct val="100000"/>
              </a:lnSpc>
              <a:tabLst>
                <a:tab algn="l" pos="0"/>
                <a:tab algn="l" pos="90360"/>
                <a:tab algn="l" pos="539640"/>
                <a:tab algn="l" pos="988920"/>
                <a:tab algn="l" pos="1438200"/>
                <a:tab algn="l" pos="1887480"/>
                <a:tab algn="l" pos="2336760"/>
                <a:tab algn="l" pos="2786040"/>
                <a:tab algn="l" pos="3235320"/>
                <a:tab algn="l" pos="3684240"/>
                <a:tab algn="l" pos="4133520"/>
                <a:tab algn="l" pos="4582800"/>
                <a:tab algn="l" pos="5032080"/>
                <a:tab algn="l" pos="5486400"/>
                <a:tab algn="l" pos="5943600"/>
                <a:tab algn="l" pos="6379920"/>
                <a:tab algn="l" pos="6829200"/>
                <a:tab algn="l" pos="7278480"/>
                <a:tab algn="l" pos="7727760"/>
                <a:tab algn="l" pos="8177040"/>
                <a:tab algn="l" pos="862632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pic>
        <p:nvPicPr>
          <p:cNvPr id="68" name="" descr=""/>
          <p:cNvPicPr/>
          <p:nvPr/>
        </p:nvPicPr>
        <p:blipFill>
          <a:blip r:embed="rId1"/>
          <a:stretch/>
        </p:blipFill>
        <p:spPr>
          <a:xfrm>
            <a:off x="6908760" y="3041640"/>
            <a:ext cx="1371600" cy="1998720"/>
          </a:xfrm>
          <a:prstGeom prst="rect">
            <a:avLst/>
          </a:prstGeom>
          <a:ln w="0">
            <a:noFill/>
          </a:ln>
        </p:spPr>
      </p:pic>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9" name=""/>
          <p:cNvSpPr txBox="1"/>
          <p:nvPr/>
        </p:nvSpPr>
        <p:spPr>
          <a:xfrm>
            <a:off x="502920" y="216000"/>
            <a:ext cx="8086680" cy="815760"/>
          </a:xfrm>
          <a:prstGeom prst="rect">
            <a:avLst/>
          </a:prstGeom>
          <a:noFill/>
          <a:ln w="0">
            <a:noFill/>
          </a:ln>
        </p:spPr>
        <p:txBody>
          <a:bodyPr lIns="0" rIns="0" tIns="0" bIns="0" anchor="ctr">
            <a:noAutofit/>
          </a:bodyPr>
          <a:p>
            <a:pPr algn="ctr">
              <a:tabLst>
                <a:tab algn="l" pos="0"/>
                <a:tab algn="l" pos="436320"/>
                <a:tab algn="l" pos="885600"/>
                <a:tab algn="l" pos="1334880"/>
                <a:tab algn="l" pos="1784160"/>
                <a:tab algn="l" pos="2233440"/>
                <a:tab algn="l" pos="2682720"/>
                <a:tab algn="l" pos="3132000"/>
                <a:tab algn="l" pos="3581280"/>
                <a:tab algn="l" pos="4030560"/>
                <a:tab algn="l" pos="4479840"/>
                <a:tab algn="l" pos="4929120"/>
                <a:tab algn="l" pos="5378400"/>
                <a:tab algn="l" pos="5827680"/>
                <a:tab algn="l" pos="6276960"/>
                <a:tab algn="l" pos="6725880"/>
                <a:tab algn="l" pos="7175160"/>
                <a:tab algn="l" pos="7624440"/>
                <a:tab algn="l" pos="8073720"/>
                <a:tab algn="l" pos="8523000"/>
                <a:tab algn="l" pos="897228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Alexander and Julius Caesar</a:t>
            </a:r>
            <a:endParaRPr b="0" lang="en-GB" sz="3300" spc="-1" strike="noStrike">
              <a:solidFill>
                <a:srgbClr val="000000"/>
              </a:solidFill>
              <a:latin typeface="Times New Roman"/>
            </a:endParaRPr>
          </a:p>
        </p:txBody>
      </p:sp>
      <p:sp>
        <p:nvSpPr>
          <p:cNvPr id="70" name=""/>
          <p:cNvSpPr txBox="1"/>
          <p:nvPr/>
        </p:nvSpPr>
        <p:spPr>
          <a:xfrm>
            <a:off x="503280" y="1368000"/>
            <a:ext cx="9059760" cy="3274920"/>
          </a:xfrm>
          <a:prstGeom prst="rect">
            <a:avLst/>
          </a:prstGeom>
          <a:noFill/>
          <a:ln w="0">
            <a:noFill/>
          </a:ln>
        </p:spPr>
        <p:txBody>
          <a:bodyPr lIns="0" rIns="0" tIns="15120" bIns="0">
            <a:normAutofit/>
          </a:bodyPr>
          <a:p>
            <a:pPr algn="just">
              <a:lnSpc>
                <a:spcPct val="100000"/>
              </a:lnSpc>
              <a:tabLst>
                <a:tab algn="l" pos="0"/>
                <a:tab algn="l" pos="189864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As Pompey’s rivals emerged from his shadow, they too sought their own comparisons with Alexander. For Caesar, Suetonius’ </a:t>
            </a:r>
            <a:r>
              <a:rPr b="0" i="1" lang="en-GB" sz="1800" spc="-1" strike="noStrike">
                <a:solidFill>
                  <a:srgbClr val="010101"/>
                </a:solidFill>
                <a:latin typeface="Times New Roman"/>
                <a:ea typeface="Times New Roman"/>
              </a:rPr>
              <a:t>Life of Julius Caesar</a:t>
            </a:r>
            <a:r>
              <a:rPr b="0" lang="en-GB" sz="1800" spc="-1" strike="noStrike">
                <a:solidFill>
                  <a:srgbClr val="010101"/>
                </a:solidFill>
                <a:latin typeface="Times New Roman"/>
                <a:ea typeface="Times New Roman"/>
              </a:rPr>
              <a:t> gives us the story of his encounter with the statue of Alexander in Spain and his own insubstantial career at the same age and also there are his reported plans for an</a:t>
            </a:r>
            <a:r>
              <a:rPr b="0" lang="en-GB" sz="1800" spc="-1" strike="noStrike">
                <a:solidFill>
                  <a:srgbClr val="000000"/>
                </a:solidFill>
                <a:latin typeface="Times New Roman"/>
                <a:ea typeface="Times New Roman"/>
              </a:rPr>
              <a:t> invasion of Parthia” (Erickson 2018: 258)</a:t>
            </a:r>
            <a:endParaRPr b="1" lang="en-GB" sz="1800" spc="-1" strike="noStrike">
              <a:solidFill>
                <a:srgbClr val="000000"/>
              </a:solidFill>
              <a:latin typeface="Times New Roman"/>
            </a:endParaRPr>
          </a:p>
          <a:p>
            <a:pPr algn="just">
              <a:lnSpc>
                <a:spcPct val="100000"/>
              </a:lnSpc>
              <a:tabLst>
                <a:tab algn="l" pos="0"/>
                <a:tab algn="l" pos="189864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a:p>
            <a:pPr algn="just">
              <a:lnSpc>
                <a:spcPct val="100000"/>
              </a:lnSpc>
              <a:tabLst>
                <a:tab algn="l" pos="0"/>
                <a:tab algn="l" pos="189864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statue of </a:t>
            </a:r>
            <a:r>
              <a:rPr b="0" lang="en-GB" sz="1800" spc="-1" strike="noStrike">
                <a:solidFill>
                  <a:srgbClr val="000000"/>
                </a:solidFill>
                <a:latin typeface="Times New Roman"/>
                <a:ea typeface="Lucida Sans Unicode"/>
              </a:rPr>
              <a:t>Alexander</a:t>
            </a:r>
            <a:r>
              <a:rPr b="0" lang="en-GB" sz="1800" spc="-1" strike="noStrike">
                <a:solidFill>
                  <a:srgbClr val="010101"/>
                </a:solidFill>
                <a:latin typeface="Times New Roman"/>
                <a:ea typeface="Times New Roman"/>
              </a:rPr>
              <a:t> in the temple of Hercules at Gades&gt; Caesar bemoans that he has achieved nothing.</a:t>
            </a:r>
            <a:endParaRPr b="1" lang="en-GB" sz="1800" spc="-1" strike="noStrike">
              <a:solidFill>
                <a:srgbClr val="000000"/>
              </a:solidFill>
              <a:latin typeface="Times New Roman"/>
            </a:endParaRPr>
          </a:p>
          <a:p>
            <a:pPr algn="just">
              <a:lnSpc>
                <a:spcPct val="100000"/>
              </a:lnSpc>
              <a:tabLst>
                <a:tab algn="l" pos="0"/>
                <a:tab algn="l" pos="189864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R</a:t>
            </a:r>
            <a:r>
              <a:rPr b="0" lang="en-GB" sz="1800" spc="-1" strike="noStrike">
                <a:solidFill>
                  <a:srgbClr val="000000"/>
                </a:solidFill>
                <a:latin typeface="Times New Roman"/>
                <a:ea typeface="Lucida Sans Unicode"/>
              </a:rPr>
              <a:t>umour he’d move capital to Troy or Alexandria (Suet</a:t>
            </a:r>
            <a:r>
              <a:rPr b="0" lang="en-GB" sz="1800" spc="-1" strike="noStrike">
                <a:solidFill>
                  <a:srgbClr val="010101"/>
                </a:solidFill>
                <a:latin typeface="Times New Roman"/>
                <a:ea typeface="Times New Roman"/>
              </a:rPr>
              <a:t>.</a:t>
            </a:r>
            <a:r>
              <a:rPr b="0" i="1" lang="en-GB" sz="1800" spc="-1" strike="noStrike">
                <a:solidFill>
                  <a:srgbClr val="010101"/>
                </a:solidFill>
                <a:latin typeface="Times New Roman"/>
                <a:ea typeface="Times New Roman"/>
              </a:rPr>
              <a:t> </a:t>
            </a:r>
            <a:r>
              <a:rPr b="0" i="1" lang="en-GB" sz="1800" spc="-1" strike="noStrike">
                <a:solidFill>
                  <a:srgbClr val="010101"/>
                </a:solidFill>
                <a:latin typeface="Times New Roman"/>
                <a:ea typeface="Lucida Sans Unicode"/>
              </a:rPr>
              <a:t>Life of Julius Caesar</a:t>
            </a:r>
            <a:r>
              <a:rPr b="0" lang="en-GB" sz="1800" spc="-1" strike="noStrike">
                <a:solidFill>
                  <a:srgbClr val="010101"/>
                </a:solidFill>
                <a:latin typeface="Times New Roman"/>
                <a:ea typeface="Times New Roman"/>
              </a:rPr>
              <a:t> 79.3;  Nicolaus of Damasacus </a:t>
            </a:r>
            <a:r>
              <a:rPr b="0" i="1" lang="en-GB" sz="1800" spc="-1" strike="noStrike">
                <a:solidFill>
                  <a:srgbClr val="010101"/>
                </a:solidFill>
                <a:latin typeface="Times New Roman"/>
                <a:ea typeface="Times New Roman"/>
              </a:rPr>
              <a:t>Caes</a:t>
            </a:r>
            <a:r>
              <a:rPr b="0" lang="en-GB" sz="1800" spc="-1" strike="noStrike">
                <a:solidFill>
                  <a:srgbClr val="010101"/>
                </a:solidFill>
                <a:latin typeface="Times New Roman"/>
                <a:ea typeface="Times New Roman"/>
              </a:rPr>
              <a:t>. 20; nb Octavian made a similar charge about Antony: note luxury associations)</a:t>
            </a: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1" name=""/>
          <p:cNvSpPr txBox="1"/>
          <p:nvPr/>
        </p:nvSpPr>
        <p:spPr>
          <a:xfrm>
            <a:off x="502920" y="216000"/>
            <a:ext cx="8086680" cy="815760"/>
          </a:xfrm>
          <a:prstGeom prst="rect">
            <a:avLst/>
          </a:prstGeom>
          <a:noFill/>
          <a:ln w="0">
            <a:noFill/>
          </a:ln>
        </p:spPr>
        <p:txBody>
          <a:bodyPr lIns="0" rIns="0" tIns="0" bIns="0" anchor="ctr">
            <a:noAutofit/>
          </a:bodyPr>
          <a:p>
            <a:pPr algn="ctr">
              <a:tabLst>
                <a:tab algn="l" pos="0"/>
                <a:tab algn="l" pos="436320"/>
                <a:tab algn="l" pos="885600"/>
                <a:tab algn="l" pos="1334880"/>
                <a:tab algn="l" pos="1784160"/>
                <a:tab algn="l" pos="2233440"/>
                <a:tab algn="l" pos="2682720"/>
                <a:tab algn="l" pos="3132000"/>
                <a:tab algn="l" pos="3581280"/>
                <a:tab algn="l" pos="4030560"/>
                <a:tab algn="l" pos="4479840"/>
                <a:tab algn="l" pos="4929120"/>
                <a:tab algn="l" pos="5378400"/>
                <a:tab algn="l" pos="5827680"/>
                <a:tab algn="l" pos="6276960"/>
                <a:tab algn="l" pos="6725880"/>
                <a:tab algn="l" pos="7175160"/>
                <a:tab algn="l" pos="7624440"/>
                <a:tab algn="l" pos="8073720"/>
                <a:tab algn="l" pos="8523000"/>
                <a:tab algn="l" pos="897228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Alexander and Octavian (Augustus)</a:t>
            </a:r>
            <a:endParaRPr b="0" lang="en-GB" sz="3300" spc="-1" strike="noStrike">
              <a:solidFill>
                <a:srgbClr val="000000"/>
              </a:solidFill>
              <a:latin typeface="Times New Roman"/>
            </a:endParaRPr>
          </a:p>
        </p:txBody>
      </p:sp>
      <p:sp>
        <p:nvSpPr>
          <p:cNvPr id="72" name=""/>
          <p:cNvSpPr txBox="1"/>
          <p:nvPr/>
        </p:nvSpPr>
        <p:spPr>
          <a:xfrm>
            <a:off x="503280" y="1368000"/>
            <a:ext cx="9059760" cy="3274920"/>
          </a:xfrm>
          <a:prstGeom prst="rect">
            <a:avLst/>
          </a:prstGeom>
          <a:noFill/>
          <a:ln w="0">
            <a:noFill/>
          </a:ln>
        </p:spPr>
        <p:txBody>
          <a:bodyPr lIns="0" rIns="0" tIns="15120" bIns="0">
            <a:normAutofit fontScale="97000"/>
          </a:bodyPr>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(Octavian visited tomb of Alexander) “</a:t>
            </a:r>
            <a:r>
              <a:rPr b="0" lang="en-GB" sz="1800" spc="-1" strike="noStrike">
                <a:solidFill>
                  <a:srgbClr val="000000"/>
                </a:solidFill>
                <a:latin typeface="Times New Roman"/>
                <a:ea typeface="Lucida Sans Unicode"/>
              </a:rPr>
              <a:t>About this time he had the sarcophagus and body of Alexander the Great brought forth from its shrine, and after gazing on it, showed his respect by placing upon it a golden crown and strewing it with flowers; and being then asked whether he wished to see the tomb of the Ptolemies as well, he replied, "My wish was to see a king, not corpses."  (</a:t>
            </a:r>
            <a:r>
              <a:rPr b="0" lang="en-GB" sz="1800" spc="-1" strike="noStrike">
                <a:solidFill>
                  <a:srgbClr val="010101"/>
                </a:solidFill>
                <a:latin typeface="Times New Roman"/>
                <a:ea typeface="Times New Roman"/>
              </a:rPr>
              <a:t>Suetonius </a:t>
            </a:r>
            <a:r>
              <a:rPr b="0" i="1" lang="en-GB" sz="1800" spc="-1" strike="noStrike">
                <a:solidFill>
                  <a:srgbClr val="010101"/>
                </a:solidFill>
                <a:latin typeface="Times New Roman"/>
                <a:ea typeface="Times New Roman"/>
              </a:rPr>
              <a:t>Aug</a:t>
            </a:r>
            <a:r>
              <a:rPr b="0" lang="en-GB" sz="1800" spc="-1" strike="noStrike">
                <a:solidFill>
                  <a:srgbClr val="010101"/>
                </a:solidFill>
                <a:latin typeface="Times New Roman"/>
                <a:ea typeface="Times New Roman"/>
              </a:rPr>
              <a:t>. 18.1)</a:t>
            </a:r>
            <a:endParaRPr b="1" lang="en-GB" sz="1800" spc="-1" strike="noStrike">
              <a:solidFill>
                <a:srgbClr val="000000"/>
              </a:solidFill>
              <a:latin typeface="Times New Roman"/>
            </a:endParaRPr>
          </a:p>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used a seal with a portrait of Alexander; promised the Alexandrians that he would spare their city out of respect to their founder (see Tracy 2009)</a:t>
            </a:r>
            <a:endParaRPr b="1" lang="en-GB" sz="1800" spc="-1" strike="noStrike">
              <a:solidFill>
                <a:srgbClr val="000000"/>
              </a:solidFill>
              <a:latin typeface="Times New Roman"/>
            </a:endParaRPr>
          </a:p>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rPr>
              <a:t>Augustus also apparently at this time commissioned paintings by Apelles depicting Alexander’s conquests over the Persians. Given Gaius’ upcoming campaign, these paintings must have been meant to highlight the similarities between Persia’s greatest conqueror and the future undertaking of the emperor’s grandson.” (Poirot 2014, diss. </a:t>
            </a:r>
            <a:r>
              <a:rPr b="0" lang="en-GB" sz="1800" spc="-1" strike="noStrike">
                <a:solidFill>
                  <a:srgbClr val="010101"/>
                </a:solidFill>
                <a:latin typeface="Times New Roman"/>
                <a:ea typeface="Times New Roman"/>
              </a:rPr>
              <a:t>‘The Romano-Parthian Cold War: Julio-Claudian Foreign Policy in the First Century CE and Tacitus' </a:t>
            </a:r>
            <a:r>
              <a:rPr b="0" i="1" lang="en-GB" sz="1800" spc="-1" strike="noStrike">
                <a:solidFill>
                  <a:srgbClr val="000000"/>
                </a:solidFill>
                <a:latin typeface="Times New Roman"/>
                <a:ea typeface="Times New Roman"/>
              </a:rPr>
              <a:t>Annales</a:t>
            </a: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rPr>
              <a:t>)</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2920" y="216000"/>
            <a:ext cx="8086680" cy="815760"/>
          </a:xfrm>
          <a:prstGeom prst="rect">
            <a:avLst/>
          </a:prstGeom>
          <a:noFill/>
          <a:ln w="0">
            <a:noFill/>
          </a:ln>
        </p:spPr>
        <p:txBody>
          <a:bodyPr lIns="0" rIns="0" tIns="0" bIns="0" anchor="ctr">
            <a:noAutofit/>
          </a:bodyPr>
          <a:p>
            <a:pPr algn="ctr">
              <a:tabLst>
                <a:tab algn="l" pos="0"/>
                <a:tab algn="l" pos="436320"/>
                <a:tab algn="l" pos="885600"/>
                <a:tab algn="l" pos="1334880"/>
                <a:tab algn="l" pos="1784160"/>
                <a:tab algn="l" pos="2233440"/>
                <a:tab algn="l" pos="2682720"/>
                <a:tab algn="l" pos="3132000"/>
                <a:tab algn="l" pos="3581280"/>
                <a:tab algn="l" pos="4030560"/>
                <a:tab algn="l" pos="4479840"/>
                <a:tab algn="l" pos="4929120"/>
                <a:tab algn="l" pos="5378400"/>
                <a:tab algn="l" pos="5827680"/>
                <a:tab algn="l" pos="6276960"/>
                <a:tab algn="l" pos="6725880"/>
                <a:tab algn="l" pos="7175160"/>
                <a:tab algn="l" pos="7624440"/>
                <a:tab algn="l" pos="8073720"/>
                <a:tab algn="l" pos="8523000"/>
                <a:tab algn="l" pos="897228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Alexander and Roman emperors</a:t>
            </a:r>
            <a:endParaRPr b="0" lang="en-GB" sz="3300" spc="-1" strike="noStrike">
              <a:solidFill>
                <a:srgbClr val="000000"/>
              </a:solidFill>
              <a:latin typeface="Times New Roman"/>
            </a:endParaRPr>
          </a:p>
        </p:txBody>
      </p:sp>
      <p:sp>
        <p:nvSpPr>
          <p:cNvPr id="74" name=""/>
          <p:cNvSpPr txBox="1"/>
          <p:nvPr/>
        </p:nvSpPr>
        <p:spPr>
          <a:xfrm>
            <a:off x="503280" y="1368000"/>
            <a:ext cx="9059760" cy="3274920"/>
          </a:xfrm>
          <a:prstGeom prst="rect">
            <a:avLst/>
          </a:prstGeom>
          <a:noFill/>
          <a:ln w="0">
            <a:noFill/>
          </a:ln>
        </p:spPr>
        <p:txBody>
          <a:bodyPr lIns="0" rIns="0" tIns="15120" bIns="0">
            <a:normAutofit/>
          </a:bodyPr>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10101"/>
                </a:solidFill>
                <a:latin typeface="Times New Roman"/>
                <a:ea typeface="Times New Roman"/>
              </a:rPr>
              <a:t>Gaius Caesar (Augustus’ grandson, d. 4 CE)/ Alexander</a:t>
            </a:r>
            <a:endParaRPr b="1" lang="en-GB" sz="1800" spc="-1" strike="noStrike">
              <a:solidFill>
                <a:srgbClr val="000000"/>
              </a:solidFill>
              <a:latin typeface="Times New Roman"/>
            </a:endParaRPr>
          </a:p>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cf. Poirot, J. J. ‘The Romano-Parthian Cold War: Julio-Claudian Foreign Policy in the First Century CE and Tacitus' </a:t>
            </a:r>
            <a:r>
              <a:rPr b="0" i="1" lang="en-GB" sz="1800" spc="-1" strike="noStrike">
                <a:solidFill>
                  <a:srgbClr val="000000"/>
                </a:solidFill>
                <a:latin typeface="Times New Roman"/>
                <a:ea typeface="Times New Roman"/>
              </a:rPr>
              <a:t>Annales</a:t>
            </a:r>
            <a:r>
              <a:rPr b="0" lang="en-GB" sz="1800" spc="-1" strike="noStrike">
                <a:solidFill>
                  <a:srgbClr val="000000"/>
                </a:solidFill>
                <a:latin typeface="Times New Roman"/>
                <a:ea typeface="Times New Roman"/>
              </a:rPr>
              <a:t>’ (LSU diss., 2014): “</a:t>
            </a:r>
            <a:r>
              <a:rPr b="0" lang="en-GB" sz="1800" spc="-1" strike="noStrike">
                <a:solidFill>
                  <a:srgbClr val="010101"/>
                </a:solidFill>
                <a:latin typeface="Times New Roman"/>
                <a:ea typeface="Times New Roman"/>
              </a:rPr>
              <a:t>Gaius was probably depicted as a veritable Alexander the Great, and his eastern mission was almost certainly billed as the final, long-awaited Roman retribution for Crassus and Carrhae.” [Punic wars]</a:t>
            </a:r>
            <a:endParaRPr b="1" lang="en-GB" sz="1800" spc="-1" strike="noStrike">
              <a:solidFill>
                <a:srgbClr val="000000"/>
              </a:solidFill>
              <a:latin typeface="Times New Roman"/>
            </a:endParaRPr>
          </a:p>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 </a:t>
            </a:r>
            <a:r>
              <a:rPr b="0" lang="en-GB" sz="1800" spc="-1" strike="noStrike">
                <a:solidFill>
                  <a:srgbClr val="000000"/>
                </a:solidFill>
                <a:latin typeface="Times New Roman"/>
              </a:rPr>
              <a:t>e.g. Nero (e.g. ordered Lysippus statue of Alexander to be gilded; see e.g. Champlin, </a:t>
            </a:r>
            <a:r>
              <a:rPr b="0" i="1" lang="en-GB" sz="1800" spc="-1" strike="noStrike">
                <a:solidFill>
                  <a:srgbClr val="000000"/>
                </a:solidFill>
                <a:latin typeface="Times New Roman"/>
              </a:rPr>
              <a:t>Nero</a:t>
            </a:r>
            <a:r>
              <a:rPr b="0" lang="en-GB" sz="1800" spc="-1" strike="noStrike">
                <a:solidFill>
                  <a:srgbClr val="000000"/>
                </a:solidFill>
                <a:latin typeface="Times New Roman"/>
              </a:rPr>
              <a:t> 2003)</a:t>
            </a:r>
            <a:endParaRPr b="1" lang="en-GB" sz="1800" spc="-1" strike="noStrike">
              <a:solidFill>
                <a:srgbClr val="000000"/>
              </a:solidFill>
              <a:latin typeface="Times New Roman"/>
            </a:endParaRPr>
          </a:p>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a:p>
            <a:pPr marL="342720" indent="-334800">
              <a:lnSpc>
                <a:spcPct val="95000"/>
              </a:lnSpc>
              <a:spcAft>
                <a:spcPts val="1060"/>
              </a:spcAft>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 </a:t>
            </a:r>
            <a:r>
              <a:rPr b="0" lang="en-GB" sz="1800" spc="-1" strike="noStrike">
                <a:solidFill>
                  <a:srgbClr val="000000"/>
                </a:solidFill>
                <a:latin typeface="Times New Roman"/>
              </a:rPr>
              <a:t>variability in Lucan for application of Alexander figures e.g. Caesar (</a:t>
            </a:r>
            <a:r>
              <a:rPr b="0" lang="en-GB" sz="1800" spc="-1" strike="noStrike">
                <a:solidFill>
                  <a:srgbClr val="333333"/>
                </a:solidFill>
                <a:latin typeface="Times New Roman"/>
                <a:ea typeface="Times New Roman"/>
              </a:rPr>
              <a:t>Leigh 2009: 242 argues Lucan figures Caesar as an Achilles figure across the intermediary figure of Alexander the Great)</a:t>
            </a:r>
            <a:r>
              <a:rPr b="0" lang="en-GB" sz="1800" spc="-1" strike="noStrike">
                <a:solidFill>
                  <a:srgbClr val="000000"/>
                </a:solidFill>
                <a:latin typeface="Times New Roman"/>
              </a:rPr>
              <a:t>, Pompey the Great, Cato (water; cf. Leigh 2000)</a:t>
            </a: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5" name=""/>
          <p:cNvSpPr txBox="1"/>
          <p:nvPr/>
        </p:nvSpPr>
        <p:spPr>
          <a:xfrm>
            <a:off x="502920" y="216000"/>
            <a:ext cx="8086680" cy="815760"/>
          </a:xfrm>
          <a:prstGeom prst="rect">
            <a:avLst/>
          </a:prstGeom>
          <a:noFill/>
          <a:ln w="0">
            <a:noFill/>
          </a:ln>
        </p:spPr>
        <p:txBody>
          <a:bodyPr lIns="0" rIns="0" tIns="0" bIns="0" anchor="ctr">
            <a:noAutofit/>
          </a:bodyPr>
          <a:p>
            <a:pPr>
              <a:lnSpc>
                <a:spcPct val="95000"/>
              </a:lnSpc>
              <a:spcAft>
                <a:spcPts val="1060"/>
              </a:spcAft>
              <a:tabLst>
                <a:tab algn="l" pos="0"/>
                <a:tab algn="l" pos="436320"/>
                <a:tab algn="l" pos="885600"/>
                <a:tab algn="l" pos="1334880"/>
                <a:tab algn="l" pos="1784160"/>
                <a:tab algn="l" pos="2233440"/>
                <a:tab algn="l" pos="2682720"/>
                <a:tab algn="l" pos="3132000"/>
                <a:tab algn="l" pos="3581280"/>
                <a:tab algn="l" pos="4030560"/>
                <a:tab algn="l" pos="4479840"/>
                <a:tab algn="l" pos="4929120"/>
                <a:tab algn="l" pos="5378400"/>
                <a:tab algn="l" pos="5827680"/>
                <a:tab algn="l" pos="6276960"/>
                <a:tab algn="l" pos="6725880"/>
                <a:tab algn="l" pos="7175160"/>
                <a:tab algn="l" pos="7624440"/>
                <a:tab algn="l" pos="8073720"/>
                <a:tab algn="l" pos="8523000"/>
                <a:tab algn="l" pos="897228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2600" spc="-1" strike="noStrike">
                <a:solidFill>
                  <a:srgbClr val="000000"/>
                </a:solidFill>
                <a:latin typeface="Times New Roman"/>
              </a:rPr>
              <a:t>Cicero epistle to (historian) Lucceius (</a:t>
            </a:r>
            <a:r>
              <a:rPr b="0" i="1" lang="en-GB" sz="2600" spc="-1" strike="noStrike">
                <a:solidFill>
                  <a:srgbClr val="000000"/>
                </a:solidFill>
                <a:latin typeface="Times New Roman"/>
              </a:rPr>
              <a:t>Fam</a:t>
            </a:r>
            <a:r>
              <a:rPr b="0" lang="en-GB" sz="2600" spc="-1" strike="noStrike">
                <a:solidFill>
                  <a:srgbClr val="000000"/>
                </a:solidFill>
                <a:latin typeface="Times New Roman"/>
              </a:rPr>
              <a:t>. 5.12), 55 BC</a:t>
            </a:r>
            <a:endParaRPr b="0" lang="en-GB" sz="2600" spc="-1" strike="noStrike">
              <a:solidFill>
                <a:srgbClr val="000000"/>
              </a:solidFill>
              <a:latin typeface="Times New Roman"/>
            </a:endParaRPr>
          </a:p>
        </p:txBody>
      </p:sp>
      <p:sp>
        <p:nvSpPr>
          <p:cNvPr id="76" name=""/>
          <p:cNvSpPr txBox="1"/>
          <p:nvPr/>
        </p:nvSpPr>
        <p:spPr>
          <a:xfrm>
            <a:off x="503280" y="1368000"/>
            <a:ext cx="9059760" cy="3274920"/>
          </a:xfrm>
          <a:prstGeom prst="rect">
            <a:avLst/>
          </a:prstGeom>
          <a:noFill/>
          <a:ln w="0">
            <a:noFill/>
          </a:ln>
        </p:spPr>
        <p:txBody>
          <a:bodyPr lIns="0" rIns="0" tIns="15120" bIns="0">
            <a:normAutofit fontScale="94000"/>
          </a:bodyPr>
          <a:p>
            <a:pPr>
              <a:spcAft>
                <a:spcPts val="1060"/>
              </a:spcAft>
              <a:tabLst>
                <a:tab algn="l" pos="0"/>
                <a:tab algn="l" pos="436320"/>
                <a:tab algn="l" pos="885600"/>
                <a:tab algn="l" pos="1334880"/>
                <a:tab algn="l" pos="1784160"/>
                <a:tab algn="l" pos="2233440"/>
                <a:tab algn="l" pos="2682720"/>
                <a:tab algn="l" pos="3132000"/>
                <a:tab algn="l" pos="3581280"/>
                <a:tab algn="l" pos="4030560"/>
                <a:tab algn="l" pos="4479840"/>
                <a:tab algn="l" pos="4929120"/>
                <a:tab algn="l" pos="5378400"/>
                <a:tab algn="l" pos="5827680"/>
                <a:tab algn="l" pos="6276960"/>
                <a:tab algn="l" pos="6725880"/>
                <a:tab algn="l" pos="7175160"/>
                <a:tab algn="l" pos="7624440"/>
                <a:tab algn="l" pos="8073720"/>
                <a:tab algn="l" pos="8523000"/>
                <a:tab algn="l" pos="897228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00020"/>
                </a:solidFill>
                <a:latin typeface="Times New Roman"/>
              </a:rPr>
              <a:t>Story that Alexander visited tomb of Achilles at Sigeum:</a:t>
            </a:r>
            <a:endParaRPr b="1" lang="en-GB" sz="1800" spc="-1" strike="noStrike">
              <a:solidFill>
                <a:srgbClr val="000000"/>
              </a:solidFill>
              <a:latin typeface="Times New Roman"/>
            </a:endParaRPr>
          </a:p>
          <a:p>
            <a:pPr>
              <a:spcAft>
                <a:spcPts val="1060"/>
              </a:spcAft>
              <a:tabLst>
                <a:tab algn="l" pos="0"/>
                <a:tab algn="l" pos="436320"/>
                <a:tab algn="l" pos="885600"/>
                <a:tab algn="l" pos="1334880"/>
                <a:tab algn="l" pos="1784160"/>
                <a:tab algn="l" pos="2233440"/>
                <a:tab algn="l" pos="2682720"/>
                <a:tab algn="l" pos="3132000"/>
                <a:tab algn="l" pos="3581280"/>
                <a:tab algn="l" pos="4030560"/>
                <a:tab algn="l" pos="4479840"/>
                <a:tab algn="l" pos="4929120"/>
                <a:tab algn="l" pos="5378400"/>
                <a:tab algn="l" pos="5827680"/>
                <a:tab algn="l" pos="6276960"/>
                <a:tab algn="l" pos="6725880"/>
                <a:tab algn="l" pos="7175160"/>
                <a:tab algn="l" pos="7624440"/>
                <a:tab algn="l" pos="8073720"/>
                <a:tab algn="l" pos="8523000"/>
                <a:tab algn="l" pos="897228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r>
              <a:rPr b="0" lang="en-GB" sz="1800" spc="-1" strike="noStrike">
                <a:solidFill>
                  <a:srgbClr val="000020"/>
                </a:solidFill>
                <a:latin typeface="Times New Roman"/>
              </a:rPr>
              <a:t>“</a:t>
            </a:r>
            <a:r>
              <a:rPr b="0" lang="en-GB" sz="1800" spc="-1" strike="noStrike">
                <a:solidFill>
                  <a:srgbClr val="000020"/>
                </a:solidFill>
                <a:latin typeface="Times New Roman"/>
              </a:rPr>
              <a:t>For the famous Alexander himself did not wish to be painted by Apelles, and to have his statue made by Lysippus above all others, merely from personal favour to them, but because he thought that their art would be a glory at once to them and to himself….. And, moreover, it will more redound to my present exultation and the honour of my memory to have found my way into your history, than if I had done so into that of others, in this, that I shall profit not only by the genius of the writer—as Timoleon did by that of Timæus, Themistocles by that of Herodotus—but also by the authority of a man of a most illustrious and well-established character, and one well known and of the first repute for his conduct in the most important and weighty matters of state; so that I shall seem to have gained not only </a:t>
            </a:r>
            <a:r>
              <a:rPr b="1" lang="en-GB" sz="1800" spc="-1" strike="noStrike">
                <a:solidFill>
                  <a:srgbClr val="000020"/>
                </a:solidFill>
                <a:latin typeface="Times New Roman"/>
              </a:rPr>
              <a:t>the fame which Alexander on his visit to Sigeum said had been bestowed on Achilles by Homer,</a:t>
            </a:r>
            <a:r>
              <a:rPr b="0" lang="en-GB" sz="1800" spc="-1" strike="noStrike">
                <a:solidFill>
                  <a:srgbClr val="000020"/>
                </a:solidFill>
                <a:latin typeface="Times New Roman"/>
              </a:rPr>
              <a:t> but also the weighty testimony of a great and illustrious man.”</a:t>
            </a:r>
            <a:endParaRPr b="1" lang="en-GB" sz="1800" spc="-1" strike="noStrike">
              <a:solidFill>
                <a:srgbClr val="000000"/>
              </a:solidFill>
              <a:latin typeface="Times New Roman"/>
            </a:endParaRPr>
          </a:p>
          <a:p>
            <a:pPr>
              <a:spcAft>
                <a:spcPts val="1060"/>
              </a:spcAft>
              <a:tabLst>
                <a:tab algn="l" pos="0"/>
                <a:tab algn="l" pos="436320"/>
                <a:tab algn="l" pos="885600"/>
                <a:tab algn="l" pos="1334880"/>
                <a:tab algn="l" pos="1784160"/>
                <a:tab algn="l" pos="2233440"/>
                <a:tab algn="l" pos="2682720"/>
                <a:tab algn="l" pos="3132000"/>
                <a:tab algn="l" pos="3581280"/>
                <a:tab algn="l" pos="4030560"/>
                <a:tab algn="l" pos="4479840"/>
                <a:tab algn="l" pos="4929120"/>
                <a:tab algn="l" pos="5378400"/>
                <a:tab algn="l" pos="5827680"/>
                <a:tab algn="l" pos="6276960"/>
                <a:tab algn="l" pos="6725880"/>
                <a:tab algn="l" pos="7175160"/>
                <a:tab algn="l" pos="7624440"/>
                <a:tab algn="l" pos="8073720"/>
                <a:tab algn="l" pos="8523000"/>
                <a:tab algn="l" pos="8972280"/>
                <a:tab algn="l" pos="8974080"/>
                <a:tab algn="l" pos="9423360"/>
                <a:tab algn="l" pos="9872640"/>
                <a:tab algn="l" pos="10321920"/>
                <a:tab algn="l" pos="10770840"/>
                <a:tab algn="l" pos="1077264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3300" spc="-1" strike="noStrike">
                <a:solidFill>
                  <a:srgbClr val="000000"/>
                </a:solidFill>
                <a:latin typeface="Times New Roman"/>
              </a:rPr>
              <a:t>Importance of communicating glory at Rome</a:t>
            </a:r>
            <a:endParaRPr b="0" lang="en-GB" sz="3300" spc="-1" strike="noStrike">
              <a:solidFill>
                <a:srgbClr val="000000"/>
              </a:solidFill>
              <a:latin typeface="Times New Roman"/>
            </a:endParaRPr>
          </a:p>
        </p:txBody>
      </p:sp>
      <p:sp>
        <p:nvSpPr>
          <p:cNvPr id="78" name=""/>
          <p:cNvSpPr txBox="1"/>
          <p:nvPr/>
        </p:nvSpPr>
        <p:spPr>
          <a:xfrm>
            <a:off x="502920" y="129492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0360"/>
                <a:tab algn="l" pos="539640"/>
                <a:tab algn="l" pos="988920"/>
                <a:tab algn="l" pos="1438200"/>
                <a:tab algn="l" pos="1887480"/>
                <a:tab algn="l" pos="2336760"/>
                <a:tab algn="l" pos="2786040"/>
                <a:tab algn="l" pos="3235320"/>
                <a:tab algn="l" pos="3684240"/>
                <a:tab algn="l" pos="4133520"/>
                <a:tab algn="l" pos="4582800"/>
                <a:tab algn="l" pos="5032080"/>
                <a:tab algn="l" pos="5486400"/>
                <a:tab algn="l" pos="5943600"/>
                <a:tab algn="l" pos="6379920"/>
                <a:tab algn="l" pos="6829200"/>
                <a:tab algn="l" pos="7278480"/>
                <a:tab algn="l" pos="7727760"/>
                <a:tab algn="l" pos="8177040"/>
                <a:tab algn="l" pos="862632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Arial"/>
              </a:rPr>
              <a:t>“</a:t>
            </a:r>
            <a:r>
              <a:rPr b="1" lang="de-DE" sz="1800" spc="-1" strike="noStrike">
                <a:solidFill>
                  <a:srgbClr val="000000"/>
                </a:solidFill>
                <a:latin typeface="Times New Roman"/>
                <a:ea typeface="Arial"/>
              </a:rPr>
              <a:t>The poet could be a kind of public relations officer</a:t>
            </a:r>
            <a:r>
              <a:rPr b="0" lang="de-DE" sz="1800" spc="-1" strike="noStrike">
                <a:solidFill>
                  <a:srgbClr val="000000"/>
                </a:solidFill>
                <a:latin typeface="Times New Roman"/>
                <a:ea typeface="Arial"/>
              </a:rPr>
              <a:t>. When Fulvius Nobilior took Ennius with him on his campaign in Aetolia in 189 B.c. no doubt he intended that the poet would celebrate his exploits in verse, as indeed he did. So too the poem of Hostius on the Istrian war of 129 B.C. was written for the glory of the Roman commander Sempronius Tuditanus. Greek writers as well as Roman were in demand for the same purpose; as Cicero says in </a:t>
            </a:r>
            <a:r>
              <a:rPr b="0" i="1" lang="de-DE" sz="1800" spc="-1" strike="noStrike">
                <a:solidFill>
                  <a:srgbClr val="000000"/>
                </a:solidFill>
                <a:latin typeface="Times New Roman"/>
                <a:ea typeface="Arial"/>
              </a:rPr>
              <a:t>Pro Archia</a:t>
            </a:r>
            <a:r>
              <a:rPr b="0" lang="de-DE" sz="1800" spc="-1" strike="noStrike">
                <a:solidFill>
                  <a:srgbClr val="000000"/>
                </a:solidFill>
                <a:latin typeface="Times New Roman"/>
                <a:ea typeface="Arial"/>
              </a:rPr>
              <a:t> Greek was more widely read than Latin. </a:t>
            </a:r>
            <a:r>
              <a:rPr b="1" lang="de-DE" sz="1800" spc="-1" strike="noStrike">
                <a:solidFill>
                  <a:srgbClr val="000000"/>
                </a:solidFill>
                <a:latin typeface="Times New Roman"/>
                <a:ea typeface="Arial"/>
              </a:rPr>
              <a:t>Archias</a:t>
            </a:r>
            <a:r>
              <a:rPr b="0" lang="de-DE" sz="1800" spc="-1" strike="noStrike">
                <a:solidFill>
                  <a:srgbClr val="000000"/>
                </a:solidFill>
                <a:latin typeface="Times New Roman"/>
                <a:ea typeface="Arial"/>
              </a:rPr>
              <a:t> specialized in writing laudatory poems on the exploits of leading Romans. He accompanied Lucullus on his campaigns against Mithridates and duly wrote about them, and he celebrated Marius' wars against the Cimbri. Cicero tried to get him to write on that glorious theme, Cicero's consulship. Archias made a start but did not get far; he was already engaged on singing the praises” (Clarke ‘Poets and patrons at Rome’ </a:t>
            </a:r>
            <a:r>
              <a:rPr b="0" i="1" lang="de-DE" sz="1800" spc="-1" strike="noStrike">
                <a:solidFill>
                  <a:srgbClr val="000000"/>
                </a:solidFill>
                <a:latin typeface="Times New Roman"/>
                <a:ea typeface="Arial"/>
              </a:rPr>
              <a:t>Greece &amp; Rome</a:t>
            </a:r>
            <a:r>
              <a:rPr b="0" lang="de-DE" sz="1800" spc="-1" strike="noStrike">
                <a:solidFill>
                  <a:srgbClr val="000000"/>
                </a:solidFill>
                <a:latin typeface="Times New Roman"/>
                <a:ea typeface="Arial"/>
              </a:rPr>
              <a:t> Vol. 25, No. 1 (Apr., 1978), pp. 46-54, p48)</a:t>
            </a:r>
            <a:endParaRPr b="1" lang="en-GB" sz="1800" spc="-1" strike="noStrike">
              <a:solidFill>
                <a:srgbClr val="000000"/>
              </a:solidFill>
              <a:latin typeface="Times New Roman"/>
            </a:endParaRPr>
          </a:p>
        </p:txBody>
      </p:sp>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9" name=""/>
          <p:cNvSpPr txBox="1"/>
          <p:nvPr/>
        </p:nvSpPr>
        <p:spPr>
          <a:xfrm>
            <a:off x="503280" y="216000"/>
            <a:ext cx="8099280" cy="828720"/>
          </a:xfrm>
          <a:prstGeom prst="rect">
            <a:avLst/>
          </a:prstGeom>
          <a:noFill/>
          <a:ln w="0">
            <a:noFill/>
          </a:ln>
        </p:spPr>
        <p:txBody>
          <a:bodyPr lIns="0" rIns="0" tIns="20880" bIns="0" anchor="ctr">
            <a:noAutofit/>
          </a:bodyPr>
          <a:p>
            <a:pPr algn="just">
              <a:lnSpc>
                <a:spcPct val="100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roid Sans Fallback"/>
              </a:rPr>
              <a:t>Cicero </a:t>
            </a:r>
            <a:r>
              <a:rPr b="0" i="1" lang="de-DE" sz="3300" spc="-1" strike="noStrike">
                <a:solidFill>
                  <a:srgbClr val="000000"/>
                </a:solidFill>
                <a:latin typeface="Times New Roman"/>
                <a:ea typeface="Droid Sans Fallback"/>
              </a:rPr>
              <a:t>Pro Archia </a:t>
            </a:r>
            <a:r>
              <a:rPr b="0" lang="de-DE" sz="3300" spc="-1" strike="noStrike">
                <a:solidFill>
                  <a:srgbClr val="000000"/>
                </a:solidFill>
                <a:latin typeface="Times New Roman"/>
                <a:ea typeface="Droid Sans Fallback"/>
              </a:rPr>
              <a:t>(62 BC): defence of poet Archias</a:t>
            </a:r>
            <a:endParaRPr b="0" lang="en-GB" sz="3300" spc="-1" strike="noStrike">
              <a:solidFill>
                <a:srgbClr val="000000"/>
              </a:solidFill>
              <a:latin typeface="Times New Roman"/>
            </a:endParaRPr>
          </a:p>
        </p:txBody>
      </p:sp>
      <p:sp>
        <p:nvSpPr>
          <p:cNvPr id="80" name=""/>
          <p:cNvSpPr txBox="1"/>
          <p:nvPr/>
        </p:nvSpPr>
        <p:spPr>
          <a:xfrm>
            <a:off x="466560" y="1368000"/>
            <a:ext cx="9072720" cy="3287880"/>
          </a:xfrm>
          <a:prstGeom prst="rect">
            <a:avLst/>
          </a:prstGeom>
          <a:noFill/>
          <a:ln w="0">
            <a:noFill/>
          </a:ln>
        </p:spPr>
        <p:txBody>
          <a:bodyPr lIns="0" rIns="0" tIns="15120" bIns="0">
            <a:normAutofit/>
          </a:bodyPr>
          <a:p>
            <a:pPr>
              <a:lnSpc>
                <a:spcPct val="95000"/>
              </a:lnSpc>
              <a:spcAft>
                <a:spcPts val="1060"/>
              </a:spcAft>
              <a:tabLst>
                <a:tab algn="l" pos="0"/>
                <a:tab algn="l" pos="90360"/>
                <a:tab algn="l" pos="539640"/>
                <a:tab algn="l" pos="988920"/>
                <a:tab algn="l" pos="1438200"/>
                <a:tab algn="l" pos="1887480"/>
                <a:tab algn="l" pos="2336760"/>
                <a:tab algn="l" pos="2786040"/>
                <a:tab algn="l" pos="3235320"/>
                <a:tab algn="l" pos="3684240"/>
                <a:tab algn="l" pos="4133520"/>
                <a:tab algn="l" pos="4582800"/>
                <a:tab algn="l" pos="5032080"/>
                <a:tab algn="l" pos="5486400"/>
                <a:tab algn="l" pos="5943600"/>
                <a:tab algn="l" pos="6379920"/>
                <a:tab algn="l" pos="6829200"/>
                <a:tab algn="l" pos="7278480"/>
                <a:tab algn="l" pos="7727760"/>
                <a:tab algn="l" pos="8177040"/>
                <a:tab algn="l" pos="862632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Noto Sans"/>
              </a:rPr>
              <a:t>shall we eject from our franchise one for whom many states have striven, and whom Heraclea has gained, and constituted her citizen by due process of law?</a:t>
            </a:r>
            <a:endParaRPr b="1" lang="en-GB" sz="1800" spc="-1" strike="noStrike">
              <a:solidFill>
                <a:srgbClr val="000000"/>
              </a:solidFill>
              <a:latin typeface="Times New Roman"/>
            </a:endParaRPr>
          </a:p>
          <a:p>
            <a:pPr algn="just">
              <a:lnSpc>
                <a:spcPct val="100000"/>
              </a:lnSpc>
              <a:spcAft>
                <a:spcPts val="1060"/>
              </a:spcAft>
              <a:tabLst>
                <a:tab algn="l" pos="0"/>
                <a:tab algn="l" pos="90360"/>
                <a:tab algn="l" pos="539640"/>
                <a:tab algn="l" pos="988920"/>
                <a:tab algn="l" pos="1438200"/>
                <a:tab algn="l" pos="1887480"/>
                <a:tab algn="l" pos="2336760"/>
                <a:tab algn="l" pos="2786040"/>
                <a:tab algn="l" pos="3235320"/>
                <a:tab algn="l" pos="3684240"/>
                <a:tab algn="l" pos="4133520"/>
                <a:tab algn="l" pos="4582800"/>
                <a:tab algn="l" pos="5032080"/>
                <a:tab algn="l" pos="5486400"/>
                <a:tab algn="l" pos="5943600"/>
                <a:tab algn="l" pos="6379920"/>
                <a:tab algn="l" pos="6829200"/>
                <a:tab algn="l" pos="7278480"/>
                <a:tab algn="l" pos="7727760"/>
                <a:tab algn="l" pos="8177040"/>
                <a:tab algn="l" pos="862632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For if anyone thinks that the glory won by the writing of Greek verse is naturally less than that accorded to the poet who writes in Latin, he is entirely in the wrong. Greek literature is read in nearly every nation under heaven, while the vogue of Latin is confined to its own boundaries, and they are, we must grant, narrow. Seeing, therefore, that the activities of our race know no barrier save the limits of the round earth, we ought to be ambitious that whithersoever our arms have penetrated there also our fame and glory should extend; for the reason that literature exalts the nation whose high deeds it sings, and at the same time there can be no doubt that those who stake their lives to fight in honour’s cause find therein a lofty incentive to [24] peril and endeavour.</a:t>
            </a:r>
            <a:endParaRPr b="1" lang="en-GB" sz="1800" spc="-1" strike="noStrike">
              <a:solidFill>
                <a:srgbClr val="000000"/>
              </a:solidFill>
              <a:latin typeface="Times New Roman"/>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1"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i="1" lang="de-DE" sz="3300" spc="-1" strike="noStrike">
                <a:solidFill>
                  <a:srgbClr val="000000"/>
                </a:solidFill>
                <a:latin typeface="Times New Roman"/>
              </a:rPr>
              <a:t>Pro Archia</a:t>
            </a:r>
            <a:endParaRPr b="0" lang="en-GB" sz="3300" spc="-1" strike="noStrike">
              <a:solidFill>
                <a:srgbClr val="000000"/>
              </a:solidFill>
              <a:latin typeface="Times New Roman"/>
            </a:endParaRPr>
          </a:p>
        </p:txBody>
      </p:sp>
      <p:sp>
        <p:nvSpPr>
          <p:cNvPr id="82"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0360"/>
                <a:tab algn="l" pos="539640"/>
                <a:tab algn="l" pos="988920"/>
                <a:tab algn="l" pos="1438200"/>
                <a:tab algn="l" pos="1887480"/>
                <a:tab algn="l" pos="2336760"/>
                <a:tab algn="l" pos="2786040"/>
                <a:tab algn="l" pos="3235320"/>
                <a:tab algn="l" pos="3684240"/>
                <a:tab algn="l" pos="4133520"/>
                <a:tab algn="l" pos="4582800"/>
                <a:tab algn="l" pos="5032080"/>
                <a:tab algn="l" pos="5486400"/>
                <a:tab algn="l" pos="5943600"/>
                <a:tab algn="l" pos="6379920"/>
                <a:tab algn="l" pos="6829200"/>
                <a:tab algn="l" pos="7278480"/>
                <a:tab algn="l" pos="7727760"/>
                <a:tab algn="l" pos="8177040"/>
                <a:tab algn="l" pos="862632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We read that </a:t>
            </a:r>
            <a:r>
              <a:rPr b="0" lang="de-DE" sz="1800" spc="-1" strike="noStrike" u="sng">
                <a:solidFill>
                  <a:srgbClr val="000000"/>
                </a:solidFill>
                <a:uFillTx/>
                <a:latin typeface="Times New Roman"/>
                <a:ea typeface="Noto Sans"/>
              </a:rPr>
              <a:t>Alexander the Great carried in his train numbers of epic poets and historians. And yet, standing before the tomb of Achilles at Sigeum, he exclaimed,—“Fortunate youth, to have found in Homer an herald of thy valour!”</a:t>
            </a:r>
            <a:r>
              <a:rPr b="0" lang="de-DE" sz="1800" spc="-1" strike="noStrike">
                <a:solidFill>
                  <a:srgbClr val="000000"/>
                </a:solidFill>
                <a:latin typeface="Times New Roman"/>
                <a:ea typeface="Noto Sans"/>
              </a:rPr>
              <a:t> Well might he so exclaim, for had the </a:t>
            </a:r>
            <a:r>
              <a:rPr b="0" i="1" lang="de-DE" sz="1800" spc="-1" strike="noStrike">
                <a:solidFill>
                  <a:srgbClr val="000000"/>
                </a:solidFill>
                <a:latin typeface="Times New Roman"/>
                <a:ea typeface="Noto Sans"/>
              </a:rPr>
              <a:t>Iliad</a:t>
            </a:r>
            <a:r>
              <a:rPr b="0" lang="de-DE" sz="1800" spc="-1" strike="noStrike">
                <a:solidFill>
                  <a:srgbClr val="000000"/>
                </a:solidFill>
                <a:latin typeface="Times New Roman"/>
                <a:ea typeface="Noto Sans"/>
              </a:rPr>
              <a:t> never existed, the same mound which covered Achilles’ bones would also have overwhelmed his memory. Again, did not he to whom our own age has accorded the title of Great [Pompey], whose successes have been commensurate with his high qualities, present with the citizenship before a mass meeting of his troops Theophanes of Mytilene, the historian of his campaigns? </a:t>
            </a:r>
            <a:endParaRPr b="1"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3" name=""/>
          <p:cNvSpPr txBox="1"/>
          <p:nvPr/>
        </p:nvSpPr>
        <p:spPr>
          <a:xfrm>
            <a:off x="502920" y="215640"/>
            <a:ext cx="8096040" cy="825480"/>
          </a:xfrm>
          <a:prstGeom prst="rect">
            <a:avLst/>
          </a:prstGeom>
          <a:noFill/>
          <a:ln w="0">
            <a:noFill/>
          </a:ln>
        </p:spPr>
        <p:txBody>
          <a:bodyPr lIns="0" rIns="0" tIns="0" bIns="0" anchor="ctr">
            <a:noAutofit/>
          </a:bodyPr>
          <a:p>
            <a:pPr algn="ctr">
              <a:lnSpc>
                <a:spcPct val="95000"/>
              </a:lnSpc>
              <a:tabLst>
                <a:tab algn="l" pos="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Cicero </a:t>
            </a:r>
            <a:r>
              <a:rPr b="0" i="1" lang="en-GB" sz="3200" spc="-1" strike="noStrike">
                <a:solidFill>
                  <a:srgbClr val="000000"/>
                </a:solidFill>
                <a:latin typeface="Times New Roman"/>
                <a:ea typeface="Times New Roman"/>
              </a:rPr>
              <a:t>Pro Archia</a:t>
            </a:r>
            <a:endParaRPr b="0" lang="en-GB" sz="3200" spc="-1" strike="noStrike">
              <a:solidFill>
                <a:srgbClr val="000000"/>
              </a:solidFill>
              <a:latin typeface="Times New Roman"/>
            </a:endParaRPr>
          </a:p>
        </p:txBody>
      </p:sp>
      <p:sp>
        <p:nvSpPr>
          <p:cNvPr id="84" name=""/>
          <p:cNvSpPr txBox="1"/>
          <p:nvPr/>
        </p:nvSpPr>
        <p:spPr>
          <a:xfrm>
            <a:off x="502920" y="1368360"/>
            <a:ext cx="9069480" cy="3284640"/>
          </a:xfrm>
          <a:prstGeom prst="rect">
            <a:avLst/>
          </a:prstGeom>
          <a:noFill/>
          <a:ln w="0">
            <a:noFill/>
          </a:ln>
        </p:spPr>
        <p:txBody>
          <a:bodyPr lIns="0" rIns="0" tIns="15120" bIns="0">
            <a:normAutofit/>
          </a:bodyPr>
          <a:p>
            <a:pPr marL="342720" indent="-322200">
              <a:lnSpc>
                <a:spcPct val="95000"/>
              </a:lnSpc>
              <a:spcAft>
                <a:spcPts val="1060"/>
              </a:spcAft>
              <a:tabLst>
                <a:tab algn="l" pos="0"/>
                <a:tab algn="l" pos="32832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Were not our brave fellows, soldiers and peasants though they were, so smitten with the glamour of renown that they loudly applauded the act, feeling that they too had a share in the glory that had been shed upon their [25] leader? Accordingly, if Archias were not legally a Roman citizen already, it would have been beyond his power, presumably, to win the gift of citizenship from some military commander.” (Cic. </a:t>
            </a:r>
            <a:r>
              <a:rPr b="0" i="1" lang="de-DE" sz="1800" spc="-1" strike="noStrike">
                <a:solidFill>
                  <a:srgbClr val="000000"/>
                </a:solidFill>
                <a:latin typeface="Times New Roman"/>
                <a:ea typeface="Noto Sans"/>
              </a:rPr>
              <a:t>Pro Archia</a:t>
            </a:r>
            <a:r>
              <a:rPr b="0" lang="de-DE" sz="1800" spc="-1" strike="noStrike">
                <a:solidFill>
                  <a:srgbClr val="000000"/>
                </a:solidFill>
                <a:latin typeface="Times New Roman"/>
                <a:ea typeface="Noto Sans"/>
              </a:rPr>
              <a:t> 23-5)</a:t>
            </a:r>
            <a:endParaRPr b="1" lang="en-GB" sz="1800" spc="-1" strike="noStrike">
              <a:solidFill>
                <a:srgbClr val="000000"/>
              </a:solidFill>
              <a:latin typeface="Times New Roman"/>
            </a:endParaRPr>
          </a:p>
          <a:p>
            <a:pPr marL="342720" indent="-322200">
              <a:lnSpc>
                <a:spcPct val="95000"/>
              </a:lnSpc>
              <a:spcAft>
                <a:spcPts val="1060"/>
              </a:spcAft>
              <a:tabLst>
                <a:tab algn="l" pos="0"/>
                <a:tab algn="l" pos="328320"/>
                <a:tab algn="l" pos="433080"/>
                <a:tab algn="l" pos="882360"/>
                <a:tab algn="l" pos="1331640"/>
                <a:tab algn="l" pos="1780920"/>
                <a:tab algn="l" pos="2230200"/>
                <a:tab algn="l" pos="2679480"/>
                <a:tab algn="l" pos="3128760"/>
                <a:tab algn="l" pos="3578040"/>
                <a:tab algn="l" pos="4027320"/>
                <a:tab algn="l" pos="4476600"/>
                <a:tab algn="l" pos="4925880"/>
                <a:tab algn="l" pos="5375160"/>
                <a:tab algn="l" pos="5824440"/>
                <a:tab algn="l" pos="6273720"/>
                <a:tab algn="l" pos="6723000"/>
                <a:tab algn="l" pos="7172280"/>
                <a:tab algn="l" pos="7621560"/>
                <a:tab algn="l" pos="8070840"/>
                <a:tab algn="l" pos="8519760"/>
                <a:tab algn="l" pos="8969040"/>
                <a:tab algn="l" pos="8970840"/>
                <a:tab algn="l" pos="9420120"/>
                <a:tab algn="l" pos="9869400"/>
                <a:tab algn="l" pos="10318680"/>
                <a:tab algn="l" pos="10767960"/>
                <a:tab algn="l" pos="10769400"/>
                <a:tab algn="l" pos="1077084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Agenda for bringing in anecdote?</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16625</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2026-01-13T14:21:58Z</dcterms:modified>
  <cp:revision>13</cp:revision>
  <dc:subject/>
  <dc:title>Vintage</dc:title>
</cp:coreProperties>
</file>