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9"/>
  </p:notesMasterIdLst>
  <p:handoutMasterIdLst>
    <p:handoutMasterId r:id="rId40"/>
  </p:handoutMasterIdLst>
  <p:sldIdLst>
    <p:sldId id="258" r:id="rId5"/>
    <p:sldId id="277" r:id="rId6"/>
    <p:sldId id="278" r:id="rId7"/>
    <p:sldId id="284" r:id="rId8"/>
    <p:sldId id="324" r:id="rId9"/>
    <p:sldId id="321" r:id="rId10"/>
    <p:sldId id="607" r:id="rId11"/>
    <p:sldId id="328" r:id="rId12"/>
    <p:sldId id="318" r:id="rId13"/>
    <p:sldId id="317" r:id="rId14"/>
    <p:sldId id="301" r:id="rId15"/>
    <p:sldId id="598" r:id="rId16"/>
    <p:sldId id="597" r:id="rId17"/>
    <p:sldId id="601" r:id="rId18"/>
    <p:sldId id="602" r:id="rId19"/>
    <p:sldId id="326" r:id="rId20"/>
    <p:sldId id="327" r:id="rId21"/>
    <p:sldId id="320" r:id="rId22"/>
    <p:sldId id="300" r:id="rId23"/>
    <p:sldId id="599" r:id="rId24"/>
    <p:sldId id="329" r:id="rId25"/>
    <p:sldId id="322" r:id="rId26"/>
    <p:sldId id="323" r:id="rId27"/>
    <p:sldId id="604" r:id="rId28"/>
    <p:sldId id="325" r:id="rId29"/>
    <p:sldId id="605" r:id="rId30"/>
    <p:sldId id="606" r:id="rId31"/>
    <p:sldId id="608" r:id="rId32"/>
    <p:sldId id="609" r:id="rId33"/>
    <p:sldId id="610" r:id="rId34"/>
    <p:sldId id="276" r:id="rId35"/>
    <p:sldId id="611" r:id="rId36"/>
    <p:sldId id="612" r:id="rId37"/>
    <p:sldId id="31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353" autoAdjust="0"/>
    <p:restoredTop sz="78944" autoAdjust="0"/>
  </p:normalViewPr>
  <p:slideViewPr>
    <p:cSldViewPr>
      <p:cViewPr varScale="1">
        <p:scale>
          <a:sx n="99" d="100"/>
          <a:sy n="99" d="100"/>
        </p:scale>
        <p:origin x="1960" y="16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notesMaster" Target="notesMasters/notesMaster1.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25/09/2024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6D40210-9A76-4288-B9FD-2E6EF58FA949}" type="datetimeFigureOut">
              <a:rPr lang="en-GB" smtClean="0"/>
              <a:t>25/09/2024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EA8173-6EA7-483C-A1E0-CFB4950086E9}" type="slidenum">
              <a:rPr lang="en-GB" smtClean="0"/>
              <a:t>‹#›</a:t>
            </a:fld>
            <a:endParaRPr lang="en-GB"/>
          </a:p>
        </p:txBody>
      </p:sp>
    </p:spTree>
    <p:extLst>
      <p:ext uri="{BB962C8B-B14F-4D97-AF65-F5344CB8AC3E}">
        <p14:creationId xmlns:p14="http://schemas.microsoft.com/office/powerpoint/2010/main" val="21609818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4</a:t>
            </a:fld>
            <a:endParaRPr lang="en-GB"/>
          </a:p>
        </p:txBody>
      </p:sp>
    </p:spTree>
    <p:extLst>
      <p:ext uri="{BB962C8B-B14F-4D97-AF65-F5344CB8AC3E}">
        <p14:creationId xmlns:p14="http://schemas.microsoft.com/office/powerpoint/2010/main" val="14174869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5</a:t>
            </a:fld>
            <a:endParaRPr lang="en-GB"/>
          </a:p>
        </p:txBody>
      </p:sp>
    </p:spTree>
    <p:extLst>
      <p:ext uri="{BB962C8B-B14F-4D97-AF65-F5344CB8AC3E}">
        <p14:creationId xmlns:p14="http://schemas.microsoft.com/office/powerpoint/2010/main" val="23178295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6</a:t>
            </a:fld>
            <a:endParaRPr lang="en-GB"/>
          </a:p>
        </p:txBody>
      </p:sp>
    </p:spTree>
    <p:extLst>
      <p:ext uri="{BB962C8B-B14F-4D97-AF65-F5344CB8AC3E}">
        <p14:creationId xmlns:p14="http://schemas.microsoft.com/office/powerpoint/2010/main" val="3440887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10</a:t>
            </a:fld>
            <a:endParaRPr lang="en-GB"/>
          </a:p>
        </p:txBody>
      </p:sp>
    </p:spTree>
    <p:extLst>
      <p:ext uri="{BB962C8B-B14F-4D97-AF65-F5344CB8AC3E}">
        <p14:creationId xmlns:p14="http://schemas.microsoft.com/office/powerpoint/2010/main" val="30985990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DFB5605F-EA57-4E39-AB7C-1B5F2F13C8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AAE94EA5-AAA4-46F0-BF59-F898FC90511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6D409801-8169-44D5-8876-94CB889F096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eaLnBrk="0" fontAlgn="base" hangingPunct="0">
              <a:spcBef>
                <a:spcPct val="0"/>
              </a:spcBef>
              <a:spcAft>
                <a:spcPct val="0"/>
              </a:spcAft>
              <a:defRPr>
                <a:solidFill>
                  <a:schemeClr val="tx1"/>
                </a:solidFill>
                <a:latin typeface="Tw Cen MT" panose="020B0602020104020603" pitchFamily="34" charset="0"/>
              </a:defRPr>
            </a:lvl6pPr>
            <a:lvl7pPr marL="2971800" indent="-228600" eaLnBrk="0" fontAlgn="base" hangingPunct="0">
              <a:spcBef>
                <a:spcPct val="0"/>
              </a:spcBef>
              <a:spcAft>
                <a:spcPct val="0"/>
              </a:spcAft>
              <a:defRPr>
                <a:solidFill>
                  <a:schemeClr val="tx1"/>
                </a:solidFill>
                <a:latin typeface="Tw Cen MT" panose="020B0602020104020603" pitchFamily="34" charset="0"/>
              </a:defRPr>
            </a:lvl7pPr>
            <a:lvl8pPr marL="3429000" indent="-228600" eaLnBrk="0" fontAlgn="base" hangingPunct="0">
              <a:spcBef>
                <a:spcPct val="0"/>
              </a:spcBef>
              <a:spcAft>
                <a:spcPct val="0"/>
              </a:spcAft>
              <a:defRPr>
                <a:solidFill>
                  <a:schemeClr val="tx1"/>
                </a:solidFill>
                <a:latin typeface="Tw Cen MT" panose="020B0602020104020603" pitchFamily="34" charset="0"/>
              </a:defRPr>
            </a:lvl8pPr>
            <a:lvl9pPr marL="3886200" indent="-228600" eaLnBrk="0" fontAlgn="base" hangingPunct="0">
              <a:spcBef>
                <a:spcPct val="0"/>
              </a:spcBef>
              <a:spcAft>
                <a:spcPct val="0"/>
              </a:spcAft>
              <a:defRPr>
                <a:solidFill>
                  <a:schemeClr val="tx1"/>
                </a:solidFill>
                <a:latin typeface="Tw Cen MT" panose="020B0602020104020603" pitchFamily="34" charset="0"/>
              </a:defRPr>
            </a:lvl9pPr>
          </a:lstStyle>
          <a:p>
            <a:fld id="{09CACF7D-019C-44F4-8C51-E5EF05998590}" type="slidenum">
              <a:rPr lang="en-GB" altLang="en-US" smtClean="0">
                <a:latin typeface="Calibri" panose="020F0502020204030204" pitchFamily="34" charset="0"/>
              </a:rPr>
              <a:pPr/>
              <a:t>11</a:t>
            </a:fld>
            <a:endParaRPr lang="en-GB" altLang="en-US">
              <a:latin typeface="Calibri" panose="020F0502020204030204"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7136370D-149F-436E-ACCB-700DBC1923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36F264A3-68A2-4DD9-BD7B-46BDC83FB8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buFont typeface="Arial" panose="020B0604020202020204" pitchFamily="34" charset="0"/>
              <a:buNone/>
            </a:pPr>
            <a:endParaRPr lang="en-GB" altLang="en-US" dirty="0"/>
          </a:p>
        </p:txBody>
      </p:sp>
      <p:sp>
        <p:nvSpPr>
          <p:cNvPr id="25604" name="Slide Number Placeholder 3">
            <a:extLst>
              <a:ext uri="{FF2B5EF4-FFF2-40B4-BE49-F238E27FC236}">
                <a16:creationId xmlns:a16="http://schemas.microsoft.com/office/drawing/2014/main" id="{F7D970B2-B261-4527-B3ED-9542EEDE23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eaLnBrk="0" fontAlgn="base" hangingPunct="0">
              <a:spcBef>
                <a:spcPct val="0"/>
              </a:spcBef>
              <a:spcAft>
                <a:spcPct val="0"/>
              </a:spcAft>
              <a:defRPr>
                <a:solidFill>
                  <a:schemeClr val="tx1"/>
                </a:solidFill>
                <a:latin typeface="Tw Cen MT" panose="020B0602020104020603" pitchFamily="34" charset="0"/>
              </a:defRPr>
            </a:lvl6pPr>
            <a:lvl7pPr marL="2971800" indent="-228600" eaLnBrk="0" fontAlgn="base" hangingPunct="0">
              <a:spcBef>
                <a:spcPct val="0"/>
              </a:spcBef>
              <a:spcAft>
                <a:spcPct val="0"/>
              </a:spcAft>
              <a:defRPr>
                <a:solidFill>
                  <a:schemeClr val="tx1"/>
                </a:solidFill>
                <a:latin typeface="Tw Cen MT" panose="020B0602020104020603" pitchFamily="34" charset="0"/>
              </a:defRPr>
            </a:lvl7pPr>
            <a:lvl8pPr marL="3429000" indent="-228600" eaLnBrk="0" fontAlgn="base" hangingPunct="0">
              <a:spcBef>
                <a:spcPct val="0"/>
              </a:spcBef>
              <a:spcAft>
                <a:spcPct val="0"/>
              </a:spcAft>
              <a:defRPr>
                <a:solidFill>
                  <a:schemeClr val="tx1"/>
                </a:solidFill>
                <a:latin typeface="Tw Cen MT" panose="020B0602020104020603" pitchFamily="34" charset="0"/>
              </a:defRPr>
            </a:lvl8pPr>
            <a:lvl9pPr marL="3886200" indent="-228600" eaLnBrk="0" fontAlgn="base" hangingPunct="0">
              <a:spcBef>
                <a:spcPct val="0"/>
              </a:spcBef>
              <a:spcAft>
                <a:spcPct val="0"/>
              </a:spcAft>
              <a:defRPr>
                <a:solidFill>
                  <a:schemeClr val="tx1"/>
                </a:solidFill>
                <a:latin typeface="Tw Cen MT" panose="020B0602020104020603" pitchFamily="34" charset="0"/>
              </a:defRPr>
            </a:lvl9pPr>
          </a:lstStyle>
          <a:p>
            <a:fld id="{0151054B-6BDD-4553-B280-A819ACC98E30}" type="slidenum">
              <a:rPr lang="en-GB" altLang="en-US" smtClean="0">
                <a:latin typeface="Calibri" panose="020F0502020204030204" pitchFamily="34" charset="0"/>
              </a:rPr>
              <a:pPr/>
              <a:t>13</a:t>
            </a:fld>
            <a:endParaRPr lang="en-GB" altLang="en-US">
              <a:latin typeface="Calibri" panose="020F0502020204030204" pitchFamily="34" charset="0"/>
            </a:endParaRPr>
          </a:p>
        </p:txBody>
      </p:sp>
    </p:spTree>
    <p:extLst>
      <p:ext uri="{BB962C8B-B14F-4D97-AF65-F5344CB8AC3E}">
        <p14:creationId xmlns:p14="http://schemas.microsoft.com/office/powerpoint/2010/main" val="37028666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7136370D-149F-436E-ACCB-700DBC1923C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36F264A3-68A2-4DD9-BD7B-46BDC83FB8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indent="0">
              <a:buFont typeface="Arial" panose="020B0604020202020204" pitchFamily="34" charset="0"/>
              <a:buNone/>
            </a:pPr>
            <a:endParaRPr lang="en-GB" altLang="en-US" dirty="0"/>
          </a:p>
        </p:txBody>
      </p:sp>
      <p:sp>
        <p:nvSpPr>
          <p:cNvPr id="25604" name="Slide Number Placeholder 3">
            <a:extLst>
              <a:ext uri="{FF2B5EF4-FFF2-40B4-BE49-F238E27FC236}">
                <a16:creationId xmlns:a16="http://schemas.microsoft.com/office/drawing/2014/main" id="{F7D970B2-B261-4527-B3ED-9542EEDE233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Tw Cen MT" panose="020B0602020104020603" pitchFamily="34" charset="0"/>
              </a:defRPr>
            </a:lvl1pPr>
            <a:lvl2pPr marL="742950" indent="-285750">
              <a:defRPr>
                <a:solidFill>
                  <a:schemeClr val="tx1"/>
                </a:solidFill>
                <a:latin typeface="Tw Cen MT" panose="020B0602020104020603" pitchFamily="34" charset="0"/>
              </a:defRPr>
            </a:lvl2pPr>
            <a:lvl3pPr marL="1143000" indent="-228600">
              <a:defRPr>
                <a:solidFill>
                  <a:schemeClr val="tx1"/>
                </a:solidFill>
                <a:latin typeface="Tw Cen MT" panose="020B0602020104020603" pitchFamily="34" charset="0"/>
              </a:defRPr>
            </a:lvl3pPr>
            <a:lvl4pPr marL="1600200" indent="-228600">
              <a:defRPr>
                <a:solidFill>
                  <a:schemeClr val="tx1"/>
                </a:solidFill>
                <a:latin typeface="Tw Cen MT" panose="020B0602020104020603" pitchFamily="34" charset="0"/>
              </a:defRPr>
            </a:lvl4pPr>
            <a:lvl5pPr marL="2057400" indent="-228600">
              <a:defRPr>
                <a:solidFill>
                  <a:schemeClr val="tx1"/>
                </a:solidFill>
                <a:latin typeface="Tw Cen MT" panose="020B0602020104020603" pitchFamily="34" charset="0"/>
              </a:defRPr>
            </a:lvl5pPr>
            <a:lvl6pPr marL="2514600" indent="-228600" eaLnBrk="0" fontAlgn="base" hangingPunct="0">
              <a:spcBef>
                <a:spcPct val="0"/>
              </a:spcBef>
              <a:spcAft>
                <a:spcPct val="0"/>
              </a:spcAft>
              <a:defRPr>
                <a:solidFill>
                  <a:schemeClr val="tx1"/>
                </a:solidFill>
                <a:latin typeface="Tw Cen MT" panose="020B0602020104020603" pitchFamily="34" charset="0"/>
              </a:defRPr>
            </a:lvl6pPr>
            <a:lvl7pPr marL="2971800" indent="-228600" eaLnBrk="0" fontAlgn="base" hangingPunct="0">
              <a:spcBef>
                <a:spcPct val="0"/>
              </a:spcBef>
              <a:spcAft>
                <a:spcPct val="0"/>
              </a:spcAft>
              <a:defRPr>
                <a:solidFill>
                  <a:schemeClr val="tx1"/>
                </a:solidFill>
                <a:latin typeface="Tw Cen MT" panose="020B0602020104020603" pitchFamily="34" charset="0"/>
              </a:defRPr>
            </a:lvl7pPr>
            <a:lvl8pPr marL="3429000" indent="-228600" eaLnBrk="0" fontAlgn="base" hangingPunct="0">
              <a:spcBef>
                <a:spcPct val="0"/>
              </a:spcBef>
              <a:spcAft>
                <a:spcPct val="0"/>
              </a:spcAft>
              <a:defRPr>
                <a:solidFill>
                  <a:schemeClr val="tx1"/>
                </a:solidFill>
                <a:latin typeface="Tw Cen MT" panose="020B0602020104020603" pitchFamily="34" charset="0"/>
              </a:defRPr>
            </a:lvl8pPr>
            <a:lvl9pPr marL="3886200" indent="-228600" eaLnBrk="0" fontAlgn="base" hangingPunct="0">
              <a:spcBef>
                <a:spcPct val="0"/>
              </a:spcBef>
              <a:spcAft>
                <a:spcPct val="0"/>
              </a:spcAft>
              <a:defRPr>
                <a:solidFill>
                  <a:schemeClr val="tx1"/>
                </a:solidFill>
                <a:latin typeface="Tw Cen MT" panose="020B0602020104020603" pitchFamily="34" charset="0"/>
              </a:defRPr>
            </a:lvl9pPr>
          </a:lstStyle>
          <a:p>
            <a:fld id="{0151054B-6BDD-4553-B280-A819ACC98E30}" type="slidenum">
              <a:rPr lang="en-GB" altLang="en-US" smtClean="0">
                <a:latin typeface="Calibri" panose="020F0502020204030204" pitchFamily="34" charset="0"/>
              </a:rPr>
              <a:pPr/>
              <a:t>20</a:t>
            </a:fld>
            <a:endParaRPr lang="en-GB" altLang="en-US">
              <a:latin typeface="Calibri" panose="020F0502020204030204" pitchFamily="34" charset="0"/>
            </a:endParaRPr>
          </a:p>
        </p:txBody>
      </p:sp>
    </p:spTree>
    <p:extLst>
      <p:ext uri="{BB962C8B-B14F-4D97-AF65-F5344CB8AC3E}">
        <p14:creationId xmlns:p14="http://schemas.microsoft.com/office/powerpoint/2010/main" val="2910318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21</a:t>
            </a:fld>
            <a:endParaRPr lang="en-GB"/>
          </a:p>
        </p:txBody>
      </p:sp>
    </p:spTree>
    <p:extLst>
      <p:ext uri="{BB962C8B-B14F-4D97-AF65-F5344CB8AC3E}">
        <p14:creationId xmlns:p14="http://schemas.microsoft.com/office/powerpoint/2010/main" val="11066898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31</a:t>
            </a:fld>
            <a:endParaRPr lang="en-GB"/>
          </a:p>
        </p:txBody>
      </p:sp>
    </p:spTree>
    <p:extLst>
      <p:ext uri="{BB962C8B-B14F-4D97-AF65-F5344CB8AC3E}">
        <p14:creationId xmlns:p14="http://schemas.microsoft.com/office/powerpoint/2010/main" val="7407975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7EA8173-6EA7-483C-A1E0-CFB4950086E9}" type="slidenum">
              <a:rPr lang="en-GB" smtClean="0"/>
              <a:t>34</a:t>
            </a:fld>
            <a:endParaRPr lang="en-GB"/>
          </a:p>
        </p:txBody>
      </p:sp>
    </p:spTree>
    <p:extLst>
      <p:ext uri="{BB962C8B-B14F-4D97-AF65-F5344CB8AC3E}">
        <p14:creationId xmlns:p14="http://schemas.microsoft.com/office/powerpoint/2010/main" val="24433739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25/09/2024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25/09/2024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25/09/2024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25/09/2024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25/09/2024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25/09/2024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25/09/2024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Main headings, text and bullet points">
    <p:spTree>
      <p:nvGrpSpPr>
        <p:cNvPr id="1" name=""/>
        <p:cNvGrpSpPr/>
        <p:nvPr/>
      </p:nvGrpSpPr>
      <p:grpSpPr>
        <a:xfrm>
          <a:off x="0" y="0"/>
          <a:ext cx="0" cy="0"/>
          <a:chOff x="0" y="0"/>
          <a:chExt cx="0" cy="0"/>
        </a:xfrm>
      </p:grpSpPr>
      <p:sp>
        <p:nvSpPr>
          <p:cNvPr id="4" name="Title 3"/>
          <p:cNvSpPr>
            <a:spLocks noGrp="1"/>
          </p:cNvSpPr>
          <p:nvPr>
            <p:ph type="title"/>
          </p:nvPr>
        </p:nvSpPr>
        <p:spPr>
          <a:xfrm>
            <a:off x="899591" y="689701"/>
            <a:ext cx="7886700" cy="1011108"/>
          </a:xfrm>
          <a:prstGeom prst="rect">
            <a:avLst/>
          </a:prstGeom>
        </p:spPr>
        <p:txBody>
          <a:bodyPr/>
          <a:lstStyle>
            <a:lvl1pPr>
              <a:defRPr>
                <a:solidFill>
                  <a:srgbClr val="7A7392"/>
                </a:solidFill>
              </a:defRPr>
            </a:lvl1pPr>
          </a:lstStyle>
          <a:p>
            <a:pPr lvl="0"/>
            <a:r>
              <a:rPr lang="en-US"/>
              <a:t>Click to edit Master title style</a:t>
            </a:r>
            <a:endParaRPr lang="en-GB" dirty="0"/>
          </a:p>
        </p:txBody>
      </p:sp>
      <p:sp>
        <p:nvSpPr>
          <p:cNvPr id="6" name="Text Placeholder 5"/>
          <p:cNvSpPr>
            <a:spLocks noGrp="1"/>
          </p:cNvSpPr>
          <p:nvPr>
            <p:ph type="body" sz="quarter" idx="11"/>
          </p:nvPr>
        </p:nvSpPr>
        <p:spPr>
          <a:xfrm>
            <a:off x="899591" y="1700808"/>
            <a:ext cx="6551612" cy="4608512"/>
          </a:xfrm>
          <a:prstGeom prst="rect">
            <a:avLst/>
          </a:prstGeom>
        </p:spPr>
        <p:txBody>
          <a:bodyPr lIns="0" tIns="0" rIns="0" bIns="0"/>
          <a:lstStyle>
            <a:lvl1pPr marL="266700" indent="-257175">
              <a:buClr>
                <a:srgbClr val="7A7392"/>
              </a:buClr>
              <a:tabLst/>
              <a:defRPr sz="1800">
                <a:latin typeface="+mn-lt"/>
                <a:ea typeface="Tahoma" panose="020B0604030504040204" pitchFamily="34" charset="0"/>
                <a:cs typeface="Tahoma" panose="020B0604030504040204" pitchFamily="34" charset="0"/>
              </a:defRPr>
            </a:lvl1pPr>
            <a:lvl2pPr marL="541338" indent="-274638">
              <a:buClr>
                <a:srgbClr val="7A7392"/>
              </a:buClr>
              <a:buFont typeface="Courier New" panose="02070309020205020404" pitchFamily="49" charset="0"/>
              <a:buChar char="o"/>
              <a:defRPr sz="1800">
                <a:latin typeface="+mn-lt"/>
                <a:ea typeface="Tahoma" panose="020B0604030504040204" pitchFamily="34" charset="0"/>
                <a:cs typeface="Tahoma" panose="020B0604030504040204" pitchFamily="34" charset="0"/>
              </a:defRPr>
            </a:lvl2pPr>
            <a:lvl3pPr marL="808038" indent="-266700">
              <a:buClr>
                <a:srgbClr val="7A7392"/>
              </a:buClr>
              <a:buFont typeface="Arial" panose="020B0604020202020204" pitchFamily="34" charset="0"/>
              <a:buChar char="̶"/>
              <a:defRPr sz="1800">
                <a:latin typeface="+mn-lt"/>
                <a:ea typeface="Tahoma" panose="020B0604030504040204" pitchFamily="34" charset="0"/>
                <a:cs typeface="Tahoma" panose="020B0604030504040204" pitchFamily="34" charset="0"/>
              </a:defRPr>
            </a:lvl3pPr>
            <a:lvl4pPr>
              <a:defRPr sz="1600">
                <a:latin typeface="Tahoma" panose="020B0604030504040204" pitchFamily="34" charset="0"/>
                <a:ea typeface="Tahoma" panose="020B0604030504040204" pitchFamily="34" charset="0"/>
                <a:cs typeface="Tahoma" panose="020B0604030504040204" pitchFamily="34" charset="0"/>
              </a:defRPr>
            </a:lvl4pPr>
            <a:lvl5pPr>
              <a:defRPr sz="1600">
                <a:latin typeface="Tahoma" panose="020B0604030504040204" pitchFamily="34" charset="0"/>
                <a:ea typeface="Tahoma" panose="020B0604030504040204" pitchFamily="34" charset="0"/>
                <a:cs typeface="Tahoma" panose="020B0604030504040204" pitchFamily="34" charset="0"/>
              </a:defRPr>
            </a:lvl5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583003300"/>
      </p:ext>
    </p:extLst>
  </p:cSld>
  <p:clrMapOvr>
    <a:masterClrMapping/>
  </p:clrMapOvr>
  <p:transition spd="slow">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25/09/2024</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3.xml"/></Relationships>
</file>

<file path=ppt/slides/_rels/slide2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www.genomicsengland.co.uk/" TargetMode="External"/><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14DD2-4A84-4A38-9C18-84E3FDFA6794}"/>
              </a:ext>
            </a:extLst>
          </p:cNvPr>
          <p:cNvSpPr>
            <a:spLocks noGrp="1"/>
          </p:cNvSpPr>
          <p:nvPr>
            <p:ph type="ctrTitle"/>
          </p:nvPr>
        </p:nvSpPr>
        <p:spPr>
          <a:xfrm>
            <a:off x="683568" y="764704"/>
            <a:ext cx="7772400" cy="1470025"/>
          </a:xfrm>
        </p:spPr>
        <p:txBody>
          <a:bodyPr>
            <a:normAutofit fontScale="90000"/>
          </a:bodyPr>
          <a:lstStyle/>
          <a:p>
            <a:br>
              <a:rPr lang="en-GB" sz="3200" b="1" i="1" dirty="0">
                <a:solidFill>
                  <a:schemeClr val="bg1"/>
                </a:solidFill>
                <a:cs typeface="Arial" panose="020B0604020202020204" pitchFamily="34" charset="0"/>
              </a:rPr>
            </a:br>
            <a:br>
              <a:rPr lang="en-GB" sz="3200" b="1" i="1" dirty="0">
                <a:solidFill>
                  <a:schemeClr val="bg1"/>
                </a:solidFill>
                <a:cs typeface="Arial" panose="020B0604020202020204" pitchFamily="34" charset="0"/>
              </a:rPr>
            </a:br>
            <a:r>
              <a:rPr lang="en-GB" sz="3200" b="1" i="1" dirty="0">
                <a:solidFill>
                  <a:schemeClr val="bg1"/>
                </a:solidFill>
                <a:cs typeface="Arial" panose="020B0604020202020204" pitchFamily="34" charset="0"/>
              </a:rPr>
              <a:t>Digital Transformation in the Health and Care Professionals</a:t>
            </a:r>
            <a:br>
              <a:rPr lang="en-GB" sz="3200" b="1" i="1" dirty="0">
                <a:solidFill>
                  <a:schemeClr val="bg1"/>
                </a:solidFill>
                <a:cs typeface="Arial" panose="020B0604020202020204" pitchFamily="34" charset="0"/>
              </a:rPr>
            </a:br>
            <a:r>
              <a:rPr lang="en-GB" sz="3200" b="1" i="1" dirty="0">
                <a:solidFill>
                  <a:schemeClr val="bg1"/>
                </a:solidFill>
                <a:cs typeface="Arial" panose="020B0604020202020204" pitchFamily="34" charset="0"/>
              </a:rPr>
              <a:t>BMHP6026_LON</a:t>
            </a:r>
            <a:endParaRPr lang="en-GB" sz="3200" i="1" dirty="0">
              <a:solidFill>
                <a:schemeClr val="bg1"/>
              </a:solidFill>
              <a:cs typeface="Arial" panose="020B0604020202020204" pitchFamily="34" charset="0"/>
            </a:endParaRPr>
          </a:p>
        </p:txBody>
      </p:sp>
      <p:sp>
        <p:nvSpPr>
          <p:cNvPr id="3" name="Subtitle 2">
            <a:extLst>
              <a:ext uri="{FF2B5EF4-FFF2-40B4-BE49-F238E27FC236}">
                <a16:creationId xmlns:a16="http://schemas.microsoft.com/office/drawing/2014/main" id="{F0BC8BCD-C032-47DB-8881-416DA81CAE0F}"/>
              </a:ext>
            </a:extLst>
          </p:cNvPr>
          <p:cNvSpPr>
            <a:spLocks noGrp="1"/>
          </p:cNvSpPr>
          <p:nvPr>
            <p:ph type="subTitle" idx="1"/>
          </p:nvPr>
        </p:nvSpPr>
        <p:spPr>
          <a:xfrm>
            <a:off x="1547664" y="4077072"/>
            <a:ext cx="6400800" cy="1752600"/>
          </a:xfrm>
        </p:spPr>
        <p:txBody>
          <a:bodyPr/>
          <a:lstStyle/>
          <a:p>
            <a:endParaRPr lang="en-GB" b="1" dirty="0">
              <a:solidFill>
                <a:schemeClr val="bg1"/>
              </a:solidFill>
              <a:cs typeface="Arial" panose="020B0604020202020204" pitchFamily="34" charset="0"/>
            </a:endParaRPr>
          </a:p>
          <a:p>
            <a:endParaRPr lang="en-GB" dirty="0">
              <a:cs typeface="Arial" panose="020B0604020202020204" pitchFamily="34" charset="0"/>
            </a:endParaRPr>
          </a:p>
        </p:txBody>
      </p:sp>
      <p:sp>
        <p:nvSpPr>
          <p:cNvPr id="5" name="TextBox 4">
            <a:extLst>
              <a:ext uri="{FF2B5EF4-FFF2-40B4-BE49-F238E27FC236}">
                <a16:creationId xmlns:a16="http://schemas.microsoft.com/office/drawing/2014/main" id="{A241E7F5-8D1F-4694-5F7B-54DC6A67B496}"/>
              </a:ext>
            </a:extLst>
          </p:cNvPr>
          <p:cNvSpPr txBox="1"/>
          <p:nvPr/>
        </p:nvSpPr>
        <p:spPr>
          <a:xfrm>
            <a:off x="1255676" y="3068684"/>
            <a:ext cx="6984776" cy="1569660"/>
          </a:xfrm>
          <a:prstGeom prst="rect">
            <a:avLst/>
          </a:prstGeom>
          <a:noFill/>
        </p:spPr>
        <p:txBody>
          <a:bodyPr wrap="square">
            <a:spAutoFit/>
          </a:bodyPr>
          <a:lstStyle/>
          <a:p>
            <a:pPr algn="ctr"/>
            <a:endParaRPr lang="en-GB" sz="3200" b="1" i="1" dirty="0">
              <a:solidFill>
                <a:schemeClr val="bg1"/>
              </a:solidFill>
              <a:cs typeface="Arial" panose="020B0604020202020204" pitchFamily="34" charset="0"/>
            </a:endParaRPr>
          </a:p>
          <a:p>
            <a:pPr algn="ctr"/>
            <a:r>
              <a:rPr lang="en-GB" sz="3200" b="1" i="1" dirty="0">
                <a:solidFill>
                  <a:schemeClr val="bg1"/>
                </a:solidFill>
                <a:cs typeface="Arial" panose="020B0604020202020204" pitchFamily="34" charset="0"/>
              </a:rPr>
              <a:t>Week 5: Application to Public Health, Community Benefits</a:t>
            </a:r>
          </a:p>
        </p:txBody>
      </p:sp>
    </p:spTree>
    <p:extLst>
      <p:ext uri="{BB962C8B-B14F-4D97-AF65-F5344CB8AC3E}">
        <p14:creationId xmlns:p14="http://schemas.microsoft.com/office/powerpoint/2010/main" val="23188027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p:txBody>
          <a:bodyPr>
            <a:normAutofit fontScale="92500"/>
          </a:bodyPr>
          <a:lstStyle/>
          <a:p>
            <a:pPr marL="0" indent="0">
              <a:buNone/>
            </a:pPr>
            <a:r>
              <a:rPr lang="en-GB" dirty="0"/>
              <a:t>Upon successful completion of this module, you should be able to: </a:t>
            </a:r>
            <a:endParaRPr lang="en-GB" sz="2600" dirty="0"/>
          </a:p>
          <a:p>
            <a:r>
              <a:rPr lang="en-GB" sz="2600" kern="0" dirty="0">
                <a:effectLst/>
                <a:ea typeface="Times New Roman" panose="02020603050405020304" pitchFamily="18" charset="0"/>
              </a:rPr>
              <a:t>Understand the Role of Digital Health Innovations</a:t>
            </a:r>
            <a:r>
              <a:rPr lang="en-GB" sz="2600" dirty="0">
                <a:effectLst/>
              </a:rPr>
              <a:t> </a:t>
            </a:r>
          </a:p>
          <a:p>
            <a:r>
              <a:rPr lang="en-GB" sz="2600" kern="0" dirty="0">
                <a:effectLst/>
                <a:ea typeface="Times New Roman" panose="02020603050405020304" pitchFamily="18" charset="0"/>
              </a:rPr>
              <a:t>Evaluate the NHS App and Other Digital Health Tools</a:t>
            </a:r>
            <a:r>
              <a:rPr lang="en-GB" sz="2600" dirty="0">
                <a:effectLst/>
              </a:rPr>
              <a:t> </a:t>
            </a:r>
          </a:p>
          <a:p>
            <a:r>
              <a:rPr lang="en-GB" sz="2600" kern="0" dirty="0">
                <a:effectLst/>
                <a:ea typeface="Times New Roman" panose="02020603050405020304" pitchFamily="18" charset="0"/>
              </a:rPr>
              <a:t>Assess the Impact of Genomic Research in Public Health</a:t>
            </a:r>
            <a:r>
              <a:rPr lang="en-GB" sz="2600" dirty="0">
                <a:effectLst/>
              </a:rPr>
              <a:t> </a:t>
            </a:r>
          </a:p>
          <a:p>
            <a:r>
              <a:rPr lang="en-GB" sz="2600" kern="0" dirty="0">
                <a:effectLst/>
                <a:ea typeface="Times New Roman" panose="02020603050405020304" pitchFamily="18" charset="0"/>
              </a:rPr>
              <a:t>Examine the Community Benefits of Digital Health Innovations</a:t>
            </a:r>
            <a:r>
              <a:rPr lang="en-GB" sz="2600" dirty="0">
                <a:effectLst/>
              </a:rPr>
              <a:t> </a:t>
            </a:r>
          </a:p>
          <a:p>
            <a:r>
              <a:rPr lang="en-GB" sz="2600" kern="0" dirty="0">
                <a:effectLst/>
                <a:ea typeface="Times New Roman" panose="02020603050405020304" pitchFamily="18" charset="0"/>
              </a:rPr>
              <a:t>Engage in Critical Reflection and Group Discussion</a:t>
            </a:r>
            <a:r>
              <a:rPr lang="en-GB" sz="2600" dirty="0">
                <a:effectLst/>
              </a:rPr>
              <a:t> </a:t>
            </a:r>
            <a:endParaRPr lang="en-GB" sz="2600" dirty="0"/>
          </a:p>
        </p:txBody>
      </p:sp>
    </p:spTree>
    <p:extLst>
      <p:ext uri="{BB962C8B-B14F-4D97-AF65-F5344CB8AC3E}">
        <p14:creationId xmlns:p14="http://schemas.microsoft.com/office/powerpoint/2010/main" val="36337279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normAutofit/>
          </a:bodyPr>
          <a:lstStyle/>
          <a:p>
            <a:pPr>
              <a:lnSpc>
                <a:spcPct val="150000"/>
              </a:lnSpc>
              <a:buFont typeface="Wingdings" panose="05000000000000000000" pitchFamily="2" charset="2"/>
              <a:buChar char="§"/>
            </a:pPr>
            <a:r>
              <a:rPr lang="en-GB" sz="2000" dirty="0"/>
              <a:t>This module focuses on the transformative impact of digital innovations in public health, exploring how advanced technologies are reshaping healthcare systems and community health outcomes. The lecture covers key digital health platforms, such as the </a:t>
            </a:r>
            <a:r>
              <a:rPr lang="en-GB" sz="2000" b="1" dirty="0"/>
              <a:t>NHS App</a:t>
            </a:r>
            <a:r>
              <a:rPr lang="en-GB" sz="2000" dirty="0"/>
              <a:t>, </a:t>
            </a:r>
            <a:r>
              <a:rPr lang="en-GB" sz="2000" b="1" dirty="0"/>
              <a:t>Babylon Health</a:t>
            </a:r>
            <a:r>
              <a:rPr lang="en-GB" sz="2000" dirty="0"/>
              <a:t>, and </a:t>
            </a:r>
            <a:r>
              <a:rPr lang="en-GB" sz="2000" b="1" dirty="0"/>
              <a:t>COVID-19 contact tracing apps</a:t>
            </a:r>
            <a:r>
              <a:rPr lang="en-GB" sz="2000" dirty="0"/>
              <a:t>, demonstrating their role in enhancing healthcare accessibility, promoting efficiency, and empowering patients to take control of their health.</a:t>
            </a:r>
          </a:p>
        </p:txBody>
      </p:sp>
    </p:spTree>
    <p:extLst>
      <p:ext uri="{BB962C8B-B14F-4D97-AF65-F5344CB8AC3E}">
        <p14:creationId xmlns:p14="http://schemas.microsoft.com/office/powerpoint/2010/main" val="1893254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764704"/>
            <a:ext cx="7772400" cy="1362075"/>
          </a:xfrm>
        </p:spPr>
        <p:txBody>
          <a:bodyPr>
            <a:noAutofit/>
          </a:bodyPr>
          <a:lstStyle/>
          <a:p>
            <a:pPr algn="ctr"/>
            <a:r>
              <a:rPr lang="en-GB" sz="3200" kern="0" dirty="0">
                <a:effectLst/>
                <a:latin typeface="+mn-lt"/>
                <a:ea typeface="Times New Roman" panose="02020603050405020304" pitchFamily="18" charset="0"/>
              </a:rPr>
              <a:t>What is Digital Health Innovation/Transformation?</a:t>
            </a:r>
            <a:r>
              <a:rPr lang="en-GB" sz="3200" dirty="0">
                <a:effectLst/>
                <a:latin typeface="+mn-lt"/>
              </a:rPr>
              <a:t> </a:t>
            </a:r>
            <a:endParaRPr lang="en-GB" sz="3200" i="1" dirty="0">
              <a:latin typeface="+mn-lt"/>
            </a:endParaRP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64288" y="3717032"/>
            <a:ext cx="1979712" cy="2002074"/>
          </a:xfrm>
          <a:prstGeom prst="rect">
            <a:avLst/>
          </a:prstGeom>
        </p:spPr>
      </p:pic>
      <p:pic>
        <p:nvPicPr>
          <p:cNvPr id="6" name="Picture 5" descr="A hand touching a screen with icons&#10;&#10;Description automatically generated">
            <a:extLst>
              <a:ext uri="{FF2B5EF4-FFF2-40B4-BE49-F238E27FC236}">
                <a16:creationId xmlns:a16="http://schemas.microsoft.com/office/drawing/2014/main" id="{885BC28A-ABF5-8D07-92AF-842C6AAFB2D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9552" y="1922321"/>
            <a:ext cx="8280920" cy="1794711"/>
          </a:xfrm>
          <a:prstGeom prst="rect">
            <a:avLst/>
          </a:prstGeom>
        </p:spPr>
      </p:pic>
    </p:spTree>
    <p:extLst>
      <p:ext uri="{BB962C8B-B14F-4D97-AF65-F5344CB8AC3E}">
        <p14:creationId xmlns:p14="http://schemas.microsoft.com/office/powerpoint/2010/main" val="32556064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09FD2-56BB-A159-8F19-AFB7F4BFD2B2}"/>
              </a:ext>
            </a:extLst>
          </p:cNvPr>
          <p:cNvSpPr>
            <a:spLocks noGrp="1"/>
          </p:cNvSpPr>
          <p:nvPr>
            <p:ph type="title"/>
          </p:nvPr>
        </p:nvSpPr>
        <p:spPr>
          <a:xfrm>
            <a:off x="457200" y="274638"/>
            <a:ext cx="8229600" cy="1143000"/>
          </a:xfrm>
        </p:spPr>
        <p:txBody>
          <a:bodyPr anchor="ctr">
            <a:normAutofit/>
          </a:bodyPr>
          <a:lstStyle/>
          <a:p>
            <a:pPr>
              <a:lnSpc>
                <a:spcPct val="90000"/>
              </a:lnSpc>
            </a:pPr>
            <a:r>
              <a:rPr kumimoji="0" lang="en-GB" sz="3700" b="1" u="none" strike="noStrike" kern="1200" cap="all" spc="0" normalizeH="0" baseline="0" noProof="0">
                <a:ln>
                  <a:noFill/>
                </a:ln>
                <a:effectLst/>
                <a:uLnTx/>
                <a:uFillTx/>
              </a:rPr>
              <a:t>What is digital health innovation</a:t>
            </a:r>
            <a:endParaRPr lang="en-GB" sz="3700"/>
          </a:p>
        </p:txBody>
      </p:sp>
      <p:sp>
        <p:nvSpPr>
          <p:cNvPr id="3" name="Content Placeholder 2">
            <a:extLst>
              <a:ext uri="{FF2B5EF4-FFF2-40B4-BE49-F238E27FC236}">
                <a16:creationId xmlns:a16="http://schemas.microsoft.com/office/drawing/2014/main" id="{437E8294-8BE4-5655-02B6-47204C4F7C39}"/>
              </a:ext>
            </a:extLst>
          </p:cNvPr>
          <p:cNvSpPr>
            <a:spLocks noGrp="1"/>
          </p:cNvSpPr>
          <p:nvPr>
            <p:ph sz="half" idx="1"/>
          </p:nvPr>
        </p:nvSpPr>
        <p:spPr>
          <a:xfrm>
            <a:off x="457200" y="1600201"/>
            <a:ext cx="4038600" cy="3989040"/>
          </a:xfrm>
        </p:spPr>
        <p:txBody>
          <a:bodyPr>
            <a:normAutofit/>
          </a:bodyPr>
          <a:lstStyle/>
          <a:p>
            <a:pPr>
              <a:lnSpc>
                <a:spcPct val="90000"/>
              </a:lnSpc>
            </a:pPr>
            <a:endParaRPr lang="en-GB" sz="2000">
              <a:effectLst/>
            </a:endParaRPr>
          </a:p>
          <a:p>
            <a:pPr marL="742950" lvl="1" indent="-285750">
              <a:lnSpc>
                <a:spcPct val="90000"/>
              </a:lnSpc>
              <a:spcAft>
                <a:spcPts val="800"/>
              </a:spcAft>
              <a:buSzPts val="1000"/>
              <a:buFont typeface="Courier New" panose="02070309020205020404" pitchFamily="49" charset="0"/>
              <a:buChar char="o"/>
              <a:tabLst>
                <a:tab pos="914400" algn="l"/>
              </a:tabLst>
            </a:pPr>
            <a:r>
              <a:rPr lang="en-GB" sz="2000" b="1" kern="0">
                <a:effectLst/>
              </a:rPr>
              <a:t>Definition:</a:t>
            </a:r>
            <a:r>
              <a:rPr lang="en-GB" sz="2000" kern="0">
                <a:effectLst/>
              </a:rPr>
              <a:t> Digital health innovation refers to the integration of advanced technologies such as artificial intelligence (AI), mobile health (mHealth) apps, telemedicine, wearables, and genomics to enhance healthcare delivery and public health outcomes.</a:t>
            </a:r>
            <a:endParaRPr lang="en-GB" sz="2000" kern="100">
              <a:effectLst/>
            </a:endParaRPr>
          </a:p>
        </p:txBody>
      </p:sp>
      <p:pic>
        <p:nvPicPr>
          <p:cNvPr id="7" name="Picture 6" descr="A blue screen with a map of the earth&#10;&#10;Description automatically generated">
            <a:extLst>
              <a:ext uri="{FF2B5EF4-FFF2-40B4-BE49-F238E27FC236}">
                <a16:creationId xmlns:a16="http://schemas.microsoft.com/office/drawing/2014/main" id="{9F32D54A-1A3D-1882-13FC-983281AC1775}"/>
              </a:ext>
            </a:extLst>
          </p:cNvPr>
          <p:cNvPicPr>
            <a:picLocks noChangeAspect="1"/>
          </p:cNvPicPr>
          <p:nvPr/>
        </p:nvPicPr>
        <p:blipFill>
          <a:blip r:embed="rId3">
            <a:extLst>
              <a:ext uri="{28A0092B-C50C-407E-A947-70E740481C1C}">
                <a14:useLocalDpi xmlns:a14="http://schemas.microsoft.com/office/drawing/2010/main" val="0"/>
              </a:ext>
            </a:extLst>
          </a:blip>
          <a:srcRect l="7946" r="22451" b="3"/>
          <a:stretch/>
        </p:blipFill>
        <p:spPr>
          <a:xfrm>
            <a:off x="4648200" y="1600201"/>
            <a:ext cx="4038600" cy="3989040"/>
          </a:xfrm>
          <a:prstGeom prst="rect">
            <a:avLst/>
          </a:prstGeom>
          <a:noFill/>
        </p:spPr>
      </p:pic>
    </p:spTree>
    <p:extLst>
      <p:ext uri="{BB962C8B-B14F-4D97-AF65-F5344CB8AC3E}">
        <p14:creationId xmlns:p14="http://schemas.microsoft.com/office/powerpoint/2010/main" val="28879001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15AE7-15FB-F72B-D34F-A9C15796F23C}"/>
              </a:ext>
            </a:extLst>
          </p:cNvPr>
          <p:cNvSpPr>
            <a:spLocks noGrp="1"/>
          </p:cNvSpPr>
          <p:nvPr>
            <p:ph type="title"/>
          </p:nvPr>
        </p:nvSpPr>
        <p:spPr/>
        <p:txBody>
          <a:bodyPr/>
          <a:lstStyle/>
          <a:p>
            <a:r>
              <a:rPr lang="en-GB" b="1" dirty="0"/>
              <a:t>Key Technologies</a:t>
            </a:r>
            <a:endParaRPr lang="en-GB" dirty="0"/>
          </a:p>
        </p:txBody>
      </p:sp>
      <p:sp>
        <p:nvSpPr>
          <p:cNvPr id="3" name="Content Placeholder 2">
            <a:extLst>
              <a:ext uri="{FF2B5EF4-FFF2-40B4-BE49-F238E27FC236}">
                <a16:creationId xmlns:a16="http://schemas.microsoft.com/office/drawing/2014/main" id="{61FEC996-2DAA-DB20-E5F9-F0E9E317644D}"/>
              </a:ext>
            </a:extLst>
          </p:cNvPr>
          <p:cNvSpPr>
            <a:spLocks noGrp="1"/>
          </p:cNvSpPr>
          <p:nvPr>
            <p:ph idx="1"/>
          </p:nvPr>
        </p:nvSpPr>
        <p:spPr>
          <a:xfrm>
            <a:off x="0" y="908720"/>
            <a:ext cx="8786607" cy="4743102"/>
          </a:xfrm>
        </p:spPr>
        <p:txBody>
          <a:bodyPr>
            <a:normAutofit lnSpcReduction="10000"/>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Artificial Intelligence (AI):</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Used for predictive analytics, diagnosis, and personalized care.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mHealth Apps: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Mobile applications that offer healthcare information, services, and self-management tools.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Wearable Devices: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Gadgets like fitness trackers and smartwatches that monitor health metrics in real time.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Telemedicine:</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Remote healthcare services that connect patients and healthcare professionals using digital communication tools.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latin typeface="Times New Roman" panose="02020603050405020304" pitchFamily="18" charset="0"/>
                <a:ea typeface="Times New Roman" panose="02020603050405020304" pitchFamily="18" charset="0"/>
                <a:cs typeface="Times New Roman" panose="02020603050405020304" pitchFamily="18" charset="0"/>
              </a:rPr>
              <a:t>Genomics:</a:t>
            </a:r>
            <a:r>
              <a:rPr lang="en-GB" sz="2000" kern="0" dirty="0">
                <a:effectLst/>
                <a:latin typeface="Times New Roman" panose="02020603050405020304" pitchFamily="18" charset="0"/>
                <a:ea typeface="Times New Roman" panose="02020603050405020304" pitchFamily="18" charset="0"/>
                <a:cs typeface="Times New Roman" panose="02020603050405020304" pitchFamily="18" charset="0"/>
              </a:rPr>
              <a:t> The use of genomic data for personalised medicine, disease prevention, and public health policy.</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656187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635923C8-C1E7-F46F-04DE-F6E413994C44}"/>
              </a:ext>
            </a:extLst>
          </p:cNvPr>
          <p:cNvSpPr>
            <a:spLocks noGrp="1"/>
          </p:cNvSpPr>
          <p:nvPr>
            <p:ph type="title"/>
          </p:nvPr>
        </p:nvSpPr>
        <p:spPr>
          <a:xfrm>
            <a:off x="457200" y="274638"/>
            <a:ext cx="8229600" cy="1143000"/>
          </a:xfrm>
        </p:spPr>
        <p:txBody>
          <a:bodyPr anchor="ctr">
            <a:normAutofit/>
          </a:bodyPr>
          <a:lstStyle/>
          <a:p>
            <a:r>
              <a:rPr lang="en-US" dirty="0"/>
              <a:t>Key Technologies</a:t>
            </a:r>
          </a:p>
        </p:txBody>
      </p:sp>
      <p:pic>
        <p:nvPicPr>
          <p:cNvPr id="5" name="Content Placeholder 4" descr="A diagram of a health care company&#10;&#10;Description automatically generated with medium confidence">
            <a:extLst>
              <a:ext uri="{FF2B5EF4-FFF2-40B4-BE49-F238E27FC236}">
                <a16:creationId xmlns:a16="http://schemas.microsoft.com/office/drawing/2014/main" id="{902DE7D3-9679-76A4-A21F-80DC4AC459B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7200" y="1727631"/>
            <a:ext cx="8229600" cy="3662171"/>
          </a:xfrm>
          <a:noFill/>
        </p:spPr>
      </p:pic>
    </p:spTree>
    <p:extLst>
      <p:ext uri="{BB962C8B-B14F-4D97-AF65-F5344CB8AC3E}">
        <p14:creationId xmlns:p14="http://schemas.microsoft.com/office/powerpoint/2010/main" val="3391740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356EC6-2C07-C465-0922-6D152013D686}"/>
              </a:ext>
            </a:extLst>
          </p:cNvPr>
          <p:cNvSpPr>
            <a:spLocks noGrp="1"/>
          </p:cNvSpPr>
          <p:nvPr>
            <p:ph type="title"/>
          </p:nvPr>
        </p:nvSpPr>
        <p:spPr>
          <a:xfrm>
            <a:off x="457200" y="274638"/>
            <a:ext cx="8229600" cy="1143000"/>
          </a:xfrm>
        </p:spPr>
        <p:txBody>
          <a:bodyPr anchor="ctr">
            <a:normAutofit/>
          </a:bodyPr>
          <a:lstStyle/>
          <a:p>
            <a:r>
              <a:rPr lang="en-GB" b="1" dirty="0"/>
              <a:t>Purpose in Public Health</a:t>
            </a:r>
            <a:endParaRPr lang="en-GB" dirty="0"/>
          </a:p>
        </p:txBody>
      </p:sp>
      <p:sp>
        <p:nvSpPr>
          <p:cNvPr id="3" name="Content Placeholder 2">
            <a:extLst>
              <a:ext uri="{FF2B5EF4-FFF2-40B4-BE49-F238E27FC236}">
                <a16:creationId xmlns:a16="http://schemas.microsoft.com/office/drawing/2014/main" id="{779C724B-CA19-2973-4B14-4DDBB6E3D482}"/>
              </a:ext>
            </a:extLst>
          </p:cNvPr>
          <p:cNvSpPr>
            <a:spLocks noGrp="1"/>
          </p:cNvSpPr>
          <p:nvPr>
            <p:ph sz="half" idx="1"/>
          </p:nvPr>
        </p:nvSpPr>
        <p:spPr>
          <a:xfrm>
            <a:off x="457200" y="1600201"/>
            <a:ext cx="4038600" cy="3989040"/>
          </a:xfrm>
        </p:spPr>
        <p:txBody>
          <a:bodyPr>
            <a:normAutofit/>
          </a:bodyPr>
          <a:lstStyle/>
          <a:p>
            <a:pPr>
              <a:lnSpc>
                <a:spcPct val="90000"/>
              </a:lnSpc>
            </a:pPr>
            <a:endParaRPr lang="en-GB" sz="2000">
              <a:effectLst/>
            </a:endParaRPr>
          </a:p>
          <a:p>
            <a:pPr marL="742950" lvl="1" indent="-285750">
              <a:lnSpc>
                <a:spcPct val="90000"/>
              </a:lnSpc>
              <a:spcAft>
                <a:spcPts val="800"/>
              </a:spcAft>
              <a:buSzPts val="1000"/>
              <a:buFont typeface="Courier New" panose="02070309020205020404" pitchFamily="49" charset="0"/>
              <a:buChar char="o"/>
              <a:tabLst>
                <a:tab pos="914400" algn="l"/>
              </a:tabLst>
            </a:pPr>
            <a:r>
              <a:rPr lang="en-GB" sz="2000" b="1" kern="0">
                <a:effectLst/>
              </a:rPr>
              <a:t>Purpose in Public Health:</a:t>
            </a:r>
            <a:r>
              <a:rPr lang="en-GB" sz="2000" kern="0">
                <a:effectLst/>
              </a:rPr>
              <a:t> These technologies enhance healthcare accessibility, provide tools for early diagnosis, support preventive care, improve patient engagement, and promote health equity by reaching underserved populations.</a:t>
            </a:r>
            <a:endParaRPr lang="en-GB" sz="2000" kern="100">
              <a:effectLst/>
            </a:endParaRPr>
          </a:p>
        </p:txBody>
      </p:sp>
      <p:pic>
        <p:nvPicPr>
          <p:cNvPr id="6" name="Picture 5" descr="A doctor using a tablet&#10;&#10;Description automatically generated">
            <a:extLst>
              <a:ext uri="{FF2B5EF4-FFF2-40B4-BE49-F238E27FC236}">
                <a16:creationId xmlns:a16="http://schemas.microsoft.com/office/drawing/2014/main" id="{7ADA5C51-EDD1-3490-DD89-C7393E551F91}"/>
              </a:ext>
            </a:extLst>
          </p:cNvPr>
          <p:cNvPicPr>
            <a:picLocks noChangeAspect="1"/>
          </p:cNvPicPr>
          <p:nvPr/>
        </p:nvPicPr>
        <p:blipFill>
          <a:blip r:embed="rId2">
            <a:extLst>
              <a:ext uri="{28A0092B-C50C-407E-A947-70E740481C1C}">
                <a14:useLocalDpi xmlns:a14="http://schemas.microsoft.com/office/drawing/2010/main" val="0"/>
              </a:ext>
            </a:extLst>
          </a:blip>
          <a:srcRect l="36544" r="9797" b="-1"/>
          <a:stretch/>
        </p:blipFill>
        <p:spPr>
          <a:xfrm>
            <a:off x="4648200" y="1600201"/>
            <a:ext cx="4038600" cy="3989040"/>
          </a:xfrm>
          <a:prstGeom prst="rect">
            <a:avLst/>
          </a:prstGeom>
          <a:noFill/>
        </p:spPr>
      </p:pic>
    </p:spTree>
    <p:extLst>
      <p:ext uri="{BB962C8B-B14F-4D97-AF65-F5344CB8AC3E}">
        <p14:creationId xmlns:p14="http://schemas.microsoft.com/office/powerpoint/2010/main" val="23147132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11560" y="332656"/>
            <a:ext cx="7772400" cy="1362075"/>
          </a:xfrm>
        </p:spPr>
        <p:txBody>
          <a:bodyPr>
            <a:normAutofit/>
          </a:bodyPr>
          <a:lstStyle/>
          <a:p>
            <a:pPr algn="ctr"/>
            <a:r>
              <a:rPr lang="en-GB" sz="3200" i="1" dirty="0"/>
              <a:t>Purpose in Public health</a:t>
            </a:r>
          </a:p>
        </p:txBody>
      </p:sp>
      <p:sp>
        <p:nvSpPr>
          <p:cNvPr id="4" name="TextBox 3">
            <a:extLst>
              <a:ext uri="{FF2B5EF4-FFF2-40B4-BE49-F238E27FC236}">
                <a16:creationId xmlns:a16="http://schemas.microsoft.com/office/drawing/2014/main" id="{A6F18F34-C05F-FB46-620D-61177B4C3BFB}"/>
              </a:ext>
            </a:extLst>
          </p:cNvPr>
          <p:cNvSpPr txBox="1"/>
          <p:nvPr/>
        </p:nvSpPr>
        <p:spPr>
          <a:xfrm>
            <a:off x="-74748" y="1013693"/>
            <a:ext cx="9145016" cy="3518399"/>
          </a:xfrm>
          <a:prstGeom prst="rect">
            <a:avLst/>
          </a:prstGeom>
          <a:noFill/>
        </p:spPr>
        <p:txBody>
          <a:bodyPr wrap="square" rtlCol="0">
            <a:spAutoFit/>
          </a:bodyPr>
          <a:lstStyle/>
          <a:p>
            <a:pPr marL="457200">
              <a:lnSpc>
                <a:spcPct val="115000"/>
              </a:lnSpc>
              <a:spcAft>
                <a:spcPts val="800"/>
              </a:spcAft>
            </a:pPr>
            <a:r>
              <a:rPr lang="en-GB" sz="2800" kern="0" dirty="0">
                <a:effectLst/>
                <a:ea typeface="Times New Roman" panose="02020603050405020304" pitchFamily="18" charset="0"/>
                <a:cs typeface="Times New Roman" panose="02020603050405020304" pitchFamily="18" charset="0"/>
              </a:rPr>
              <a:t>Digital health innovations have the potential to significantly reshape public health strategies. By making healthcare services more accessible, cost-effective, and personalised, these technologies enable public health systems to address pressing challenges such as chronic diseases, health disparities, and pandemic management. </a:t>
            </a:r>
            <a:endParaRPr lang="en-GB" sz="28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0562165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vector graphics&#10;&#10;Description automatically generated">
            <a:extLst>
              <a:ext uri="{FF2B5EF4-FFF2-40B4-BE49-F238E27FC236}">
                <a16:creationId xmlns:a16="http://schemas.microsoft.com/office/drawing/2014/main" id="{F5DDC4D5-91EA-EC16-CF8A-774CFD0F2A62}"/>
              </a:ext>
            </a:extLst>
          </p:cNvPr>
          <p:cNvPicPr>
            <a:picLocks noChangeAspect="1"/>
          </p:cNvPicPr>
          <p:nvPr/>
        </p:nvPicPr>
        <p:blipFill>
          <a:blip r:embed="rId3"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
        <p:nvSpPr>
          <p:cNvPr id="7" name="Title 6">
            <a:extLst>
              <a:ext uri="{FF2B5EF4-FFF2-40B4-BE49-F238E27FC236}">
                <a16:creationId xmlns:a16="http://schemas.microsoft.com/office/drawing/2014/main" id="{703F0692-3C70-6A35-05B2-EFFD330E378D}"/>
              </a:ext>
            </a:extLst>
          </p:cNvPr>
          <p:cNvSpPr>
            <a:spLocks noGrp="1"/>
          </p:cNvSpPr>
          <p:nvPr>
            <p:ph type="title"/>
          </p:nvPr>
        </p:nvSpPr>
        <p:spPr/>
        <p:txBody>
          <a:bodyPr>
            <a:normAutofit fontScale="90000"/>
          </a:bodyPr>
          <a:lstStyle/>
          <a:p>
            <a:br>
              <a:rPr lang="en-GB" kern="0" dirty="0">
                <a:ea typeface="Times New Roman" panose="02020603050405020304" pitchFamily="18" charset="0"/>
                <a:cs typeface="Times New Roman" panose="02020603050405020304" pitchFamily="18" charset="0"/>
              </a:rPr>
            </a:br>
            <a:br>
              <a:rPr lang="en-GB" kern="0" dirty="0">
                <a:ea typeface="Times New Roman" panose="02020603050405020304" pitchFamily="18" charset="0"/>
                <a:cs typeface="Times New Roman" panose="02020603050405020304" pitchFamily="18" charset="0"/>
              </a:rPr>
            </a:br>
            <a:br>
              <a:rPr lang="en-GB" kern="0" dirty="0">
                <a:ea typeface="Times New Roman" panose="02020603050405020304" pitchFamily="18" charset="0"/>
                <a:cs typeface="Times New Roman" panose="02020603050405020304" pitchFamily="18" charset="0"/>
              </a:rPr>
            </a:br>
            <a:br>
              <a:rPr lang="en-GB" kern="0" dirty="0">
                <a:ea typeface="Times New Roman" panose="02020603050405020304" pitchFamily="18" charset="0"/>
                <a:cs typeface="Times New Roman" panose="02020603050405020304" pitchFamily="18" charset="0"/>
              </a:rPr>
            </a:br>
            <a:br>
              <a:rPr lang="en-GB" kern="0" dirty="0">
                <a:ea typeface="Times New Roman" panose="02020603050405020304" pitchFamily="18" charset="0"/>
                <a:cs typeface="Times New Roman" panose="02020603050405020304" pitchFamily="18" charset="0"/>
              </a:rPr>
            </a:br>
            <a:br>
              <a:rPr lang="en-GB" kern="0" dirty="0">
                <a:ea typeface="Times New Roman" panose="02020603050405020304" pitchFamily="18" charset="0"/>
                <a:cs typeface="Times New Roman" panose="02020603050405020304" pitchFamily="18" charset="0"/>
              </a:rPr>
            </a:br>
            <a:br>
              <a:rPr lang="en-GB" kern="0" dirty="0">
                <a:ea typeface="Times New Roman" panose="02020603050405020304" pitchFamily="18" charset="0"/>
                <a:cs typeface="Times New Roman" panose="02020603050405020304" pitchFamily="18" charset="0"/>
              </a:rPr>
            </a:br>
            <a:r>
              <a:rPr lang="en-GB" kern="0" dirty="0">
                <a:ea typeface="Times New Roman" panose="02020603050405020304" pitchFamily="18" charset="0"/>
                <a:cs typeface="Times New Roman" panose="02020603050405020304" pitchFamily="18" charset="0"/>
              </a:rPr>
              <a:t>H</a:t>
            </a:r>
            <a:r>
              <a:rPr lang="en-GB" sz="4400" kern="0" dirty="0">
                <a:effectLst/>
                <a:ea typeface="Times New Roman" panose="02020603050405020304" pitchFamily="18" charset="0"/>
                <a:cs typeface="Times New Roman" panose="02020603050405020304" pitchFamily="18" charset="0"/>
              </a:rPr>
              <a:t>ow does these innovations impact healthcare efficiency and patient outcomes.</a:t>
            </a:r>
            <a:br>
              <a:rPr lang="en-GB" dirty="0"/>
            </a:br>
            <a:endParaRPr lang="en-US" dirty="0"/>
          </a:p>
        </p:txBody>
      </p:sp>
    </p:spTree>
    <p:extLst>
      <p:ext uri="{BB962C8B-B14F-4D97-AF65-F5344CB8AC3E}">
        <p14:creationId xmlns:p14="http://schemas.microsoft.com/office/powerpoint/2010/main" val="19954329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Title 1">
            <a:extLst>
              <a:ext uri="{FF2B5EF4-FFF2-40B4-BE49-F238E27FC236}">
                <a16:creationId xmlns:a16="http://schemas.microsoft.com/office/drawing/2014/main" id="{36A6E88B-6D08-4BB7-B291-562C471EEA53}"/>
              </a:ext>
            </a:extLst>
          </p:cNvPr>
          <p:cNvSpPr>
            <a:spLocks noGrp="1"/>
          </p:cNvSpPr>
          <p:nvPr>
            <p:ph type="title"/>
          </p:nvPr>
        </p:nvSpPr>
        <p:spPr>
          <a:xfrm>
            <a:off x="457200" y="274638"/>
            <a:ext cx="8229600" cy="1143000"/>
          </a:xfrm>
        </p:spPr>
        <p:txBody>
          <a:bodyPr anchor="ctr">
            <a:normAutofit/>
          </a:bodyPr>
          <a:lstStyle/>
          <a:p>
            <a:pPr>
              <a:spcAft>
                <a:spcPts val="800"/>
              </a:spcAft>
            </a:pPr>
            <a:r>
              <a:rPr lang="en-GB" b="1" kern="0">
                <a:effectLst/>
              </a:rPr>
              <a:t>NHS App (2019)</a:t>
            </a:r>
            <a:endParaRPr lang="en-GB" kern="100">
              <a:effectLst/>
            </a:endParaRPr>
          </a:p>
        </p:txBody>
      </p:sp>
      <p:sp>
        <p:nvSpPr>
          <p:cNvPr id="3" name="Content Placeholder 2">
            <a:extLst>
              <a:ext uri="{FF2B5EF4-FFF2-40B4-BE49-F238E27FC236}">
                <a16:creationId xmlns:a16="http://schemas.microsoft.com/office/drawing/2014/main" id="{E4168837-9BA9-486C-9515-A4273CBCB8FA}"/>
              </a:ext>
            </a:extLst>
          </p:cNvPr>
          <p:cNvSpPr>
            <a:spLocks noGrp="1"/>
          </p:cNvSpPr>
          <p:nvPr>
            <p:ph sz="half" idx="1"/>
          </p:nvPr>
        </p:nvSpPr>
        <p:spPr>
          <a:xfrm>
            <a:off x="73295" y="1456184"/>
            <a:ext cx="4172272" cy="3989040"/>
          </a:xfrm>
        </p:spPr>
        <p:txBody>
          <a:bodyPr>
            <a:normAutofit/>
          </a:bodyPr>
          <a:lstStyle/>
          <a:p>
            <a:pPr>
              <a:lnSpc>
                <a:spcPct val="90000"/>
              </a:lnSpc>
            </a:pPr>
            <a:endParaRPr lang="en-GB" sz="2000" dirty="0">
              <a:effectLst/>
            </a:endParaRPr>
          </a:p>
          <a:p>
            <a:pPr marL="742950" lvl="1" indent="-285750">
              <a:lnSpc>
                <a:spcPct val="90000"/>
              </a:lnSpc>
              <a:spcAft>
                <a:spcPts val="800"/>
              </a:spcAft>
              <a:buSzPts val="1000"/>
              <a:buFont typeface="Courier New" panose="02070309020205020404" pitchFamily="49" charset="0"/>
              <a:buChar char="o"/>
              <a:tabLst>
                <a:tab pos="914400" algn="l"/>
              </a:tabLst>
            </a:pPr>
            <a:r>
              <a:rPr lang="en-GB" sz="2000" kern="0" dirty="0">
                <a:effectLst/>
              </a:rPr>
              <a:t>The NHS App, launched in 2019, is a digital platform that provides citizens of the UK with direct access to healthcare services. It was developed as part of the NHS’s digital health strategy to enhance healthcare accessibility and promote public health.</a:t>
            </a:r>
            <a:endParaRPr lang="en-GB" sz="2000" kern="100" dirty="0">
              <a:effectLst/>
            </a:endParaRPr>
          </a:p>
          <a:p>
            <a:pPr marL="0" indent="0">
              <a:lnSpc>
                <a:spcPct val="90000"/>
              </a:lnSpc>
              <a:buClrTx/>
              <a:buNone/>
              <a:defRPr/>
            </a:pPr>
            <a:endParaRPr lang="en-GB" sz="2000" dirty="0"/>
          </a:p>
        </p:txBody>
      </p:sp>
      <p:pic>
        <p:nvPicPr>
          <p:cNvPr id="5" name="Picture 4" descr="A cell phone with a blue screen&#10;&#10;Description automatically generated">
            <a:extLst>
              <a:ext uri="{FF2B5EF4-FFF2-40B4-BE49-F238E27FC236}">
                <a16:creationId xmlns:a16="http://schemas.microsoft.com/office/drawing/2014/main" id="{38043B8F-BC09-506F-9F02-C65FF6DEFF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95800" y="1268760"/>
            <a:ext cx="4540696" cy="4176464"/>
          </a:xfrm>
          <a:prstGeom prst="rect">
            <a:avLst/>
          </a:prstGeom>
          <a:noFill/>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498973"/>
            <a:ext cx="7772400" cy="930027"/>
          </a:xfrm>
        </p:spPr>
        <p:txBody>
          <a:bodyPr>
            <a:normAutofit fontScale="90000"/>
          </a:bodyPr>
          <a:lstStyle/>
          <a:p>
            <a:pPr algn="ctr"/>
            <a:r>
              <a:rPr lang="en-GB" i="1" dirty="0"/>
              <a:t>What are the key features of the </a:t>
            </a:r>
            <a:r>
              <a:rPr lang="en-GB" i="1" dirty="0" err="1"/>
              <a:t>nhs</a:t>
            </a:r>
            <a:r>
              <a:rPr lang="en-GB" i="1" dirty="0"/>
              <a:t> app (2019)?</a:t>
            </a:r>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89475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0C86A98-6DFF-4BCB-8ED8-071B2170378E}"/>
              </a:ext>
            </a:extLst>
          </p:cNvPr>
          <p:cNvSpPr>
            <a:spLocks noGrp="1"/>
          </p:cNvSpPr>
          <p:nvPr>
            <p:ph type="title"/>
          </p:nvPr>
        </p:nvSpPr>
        <p:spPr>
          <a:xfrm>
            <a:off x="628650" y="332656"/>
            <a:ext cx="7886700" cy="1011108"/>
          </a:xfrm>
        </p:spPr>
        <p:txBody>
          <a:bodyPr>
            <a:normAutofit/>
          </a:bodyPr>
          <a:lstStyle/>
          <a:p>
            <a:r>
              <a:rPr lang="en-GB" altLang="en-US" b="1" dirty="0">
                <a:solidFill>
                  <a:schemeClr val="tx1"/>
                </a:solidFill>
              </a:rPr>
              <a:t>Key Features of NHS App</a:t>
            </a:r>
          </a:p>
        </p:txBody>
      </p:sp>
      <p:sp>
        <p:nvSpPr>
          <p:cNvPr id="3" name="Content Placeholder 2">
            <a:extLst>
              <a:ext uri="{FF2B5EF4-FFF2-40B4-BE49-F238E27FC236}">
                <a16:creationId xmlns:a16="http://schemas.microsoft.com/office/drawing/2014/main" id="{F5859CE6-4CDC-4A69-AEC8-99A4CA0BDCA5}"/>
              </a:ext>
            </a:extLst>
          </p:cNvPr>
          <p:cNvSpPr>
            <a:spLocks noGrp="1"/>
          </p:cNvSpPr>
          <p:nvPr>
            <p:ph type="body" sz="quarter" idx="11"/>
          </p:nvPr>
        </p:nvSpPr>
        <p:spPr>
          <a:xfrm>
            <a:off x="251520" y="1343764"/>
            <a:ext cx="8022171" cy="4188428"/>
          </a:xfrm>
        </p:spPr>
        <p:txBody>
          <a:bodyPr>
            <a:norm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GP Appointment Booking:</a:t>
            </a:r>
            <a:r>
              <a:rPr lang="en-GB" sz="2000" kern="0" dirty="0">
                <a:effectLst/>
                <a:ea typeface="Times New Roman" panose="02020603050405020304" pitchFamily="18" charset="0"/>
                <a:cs typeface="Times New Roman" panose="02020603050405020304" pitchFamily="18" charset="0"/>
              </a:rPr>
              <a:t> Users can book, cancel, and manage appointments with their General Practitioners (GPs) online, reducing the need for in-person visits.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Repeat Prescriptions:</a:t>
            </a:r>
            <a:r>
              <a:rPr lang="en-GB" sz="2000" kern="0" dirty="0">
                <a:effectLst/>
                <a:ea typeface="Times New Roman" panose="02020603050405020304" pitchFamily="18" charset="0"/>
                <a:cs typeface="Times New Roman" panose="02020603050405020304" pitchFamily="18" charset="0"/>
              </a:rPr>
              <a:t> Patients can order repeat prescriptions through the app, which is sent directly to their chosen pharmacy.</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Access to Medical Records:</a:t>
            </a:r>
            <a:r>
              <a:rPr lang="en-GB" sz="2000" kern="0" dirty="0">
                <a:effectLst/>
                <a:ea typeface="Times New Roman" panose="02020603050405020304" pitchFamily="18" charset="0"/>
                <a:cs typeface="Times New Roman" panose="02020603050405020304" pitchFamily="18" charset="0"/>
              </a:rPr>
              <a:t> Users can view their medical records, including past treatments and medications, giving them more control over their health.</a:t>
            </a:r>
            <a:endParaRPr lang="en-GB" sz="2000" kern="100" dirty="0">
              <a:effectLst/>
              <a:ea typeface="Aptos" panose="020B0004020202020204" pitchFamily="34" charset="0"/>
              <a:cs typeface="Times New Roman" panose="02020603050405020304" pitchFamily="18" charset="0"/>
            </a:endParaRPr>
          </a:p>
          <a:p>
            <a:pPr marL="457200" indent="-457200">
              <a:buClrTx/>
              <a:buFont typeface="Wingdings" panose="05000000000000000000" pitchFamily="2" charset="2"/>
              <a:buChar char="§"/>
              <a:defRPr/>
            </a:pPr>
            <a:endParaRPr lang="en-US" sz="2800" dirty="0"/>
          </a:p>
          <a:p>
            <a:pPr marL="0" indent="0">
              <a:buClrTx/>
              <a:buNone/>
              <a:defRPr/>
            </a:pPr>
            <a:endParaRPr lang="en-US" sz="2800" dirty="0"/>
          </a:p>
        </p:txBody>
      </p:sp>
    </p:spTree>
    <p:extLst>
      <p:ext uri="{BB962C8B-B14F-4D97-AF65-F5344CB8AC3E}">
        <p14:creationId xmlns:p14="http://schemas.microsoft.com/office/powerpoint/2010/main" val="1879898603"/>
      </p:ext>
    </p:extLst>
  </p:cSld>
  <p:clrMapOvr>
    <a:masterClrMapping/>
  </p:clrMapOvr>
  <p:transition spd="slow">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i="1" cap="none" dirty="0"/>
              <a:t>Key Features Of The NHS App</a:t>
            </a:r>
          </a:p>
        </p:txBody>
      </p:sp>
      <p:sp>
        <p:nvSpPr>
          <p:cNvPr id="5" name="TextBox 4">
            <a:extLst>
              <a:ext uri="{FF2B5EF4-FFF2-40B4-BE49-F238E27FC236}">
                <a16:creationId xmlns:a16="http://schemas.microsoft.com/office/drawing/2014/main" id="{B0ABCF69-8151-94DA-D793-3132865CFC60}"/>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endParaRPr lang="en-US" dirty="0">
              <a:effectLst/>
            </a:endParaRPr>
          </a:p>
          <a:p>
            <a:pPr marL="342900" indent="-342900">
              <a:lnSpc>
                <a:spcPct val="90000"/>
              </a:lnSpc>
              <a:spcBef>
                <a:spcPct val="20000"/>
              </a:spcBef>
              <a:spcAft>
                <a:spcPts val="800"/>
              </a:spcAft>
              <a:buSzPts val="1000"/>
              <a:buFont typeface="Arial" pitchFamily="34" charset="0"/>
              <a:buChar char="•"/>
              <a:tabLst>
                <a:tab pos="1371600" algn="l"/>
              </a:tabLst>
            </a:pPr>
            <a:r>
              <a:rPr lang="en-US" b="1" dirty="0">
                <a:effectLst/>
              </a:rPr>
              <a:t>Health Information and Advice:</a:t>
            </a:r>
            <a:r>
              <a:rPr lang="en-US" dirty="0">
                <a:effectLst/>
              </a:rPr>
              <a:t> The app provides verified information on a range of health conditions, enabling users to make informed decisions about their health.</a:t>
            </a:r>
          </a:p>
          <a:p>
            <a:pPr marL="342900" indent="-342900">
              <a:lnSpc>
                <a:spcPct val="90000"/>
              </a:lnSpc>
              <a:spcBef>
                <a:spcPct val="20000"/>
              </a:spcBef>
              <a:spcAft>
                <a:spcPts val="800"/>
              </a:spcAft>
              <a:buSzPts val="1000"/>
              <a:buFont typeface="Arial" pitchFamily="34" charset="0"/>
              <a:buChar char="•"/>
              <a:tabLst>
                <a:tab pos="1371600" algn="l"/>
              </a:tabLst>
            </a:pPr>
            <a:r>
              <a:rPr lang="en-US" b="1" dirty="0">
                <a:effectLst/>
              </a:rPr>
              <a:t>COVID-19 Pandemic Support:</a:t>
            </a:r>
            <a:r>
              <a:rPr lang="en-US" dirty="0">
                <a:effectLst/>
              </a:rPr>
              <a:t> During the COVID-19 pandemic, the NHS App played a critical role in symptom tracking, booking vaccination appointments, and providing access to digital vaccine passports.</a:t>
            </a:r>
          </a:p>
        </p:txBody>
      </p:sp>
      <p:pic>
        <p:nvPicPr>
          <p:cNvPr id="8" name="Picture 7" descr="A screen shot of a cell phone&#10;&#10;Description automatically generated">
            <a:extLst>
              <a:ext uri="{FF2B5EF4-FFF2-40B4-BE49-F238E27FC236}">
                <a16:creationId xmlns:a16="http://schemas.microsoft.com/office/drawing/2014/main" id="{36C44D5B-7718-57EA-2532-0BE705E14E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1417638"/>
            <a:ext cx="4316288" cy="3989040"/>
          </a:xfrm>
          <a:prstGeom prst="rect">
            <a:avLst/>
          </a:prstGeom>
          <a:noFill/>
        </p:spPr>
      </p:pic>
    </p:spTree>
    <p:extLst>
      <p:ext uri="{BB962C8B-B14F-4D97-AF65-F5344CB8AC3E}">
        <p14:creationId xmlns:p14="http://schemas.microsoft.com/office/powerpoint/2010/main" val="14278490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1E505-B7ED-4518-D2CD-F4BC2202B612}"/>
              </a:ext>
            </a:extLst>
          </p:cNvPr>
          <p:cNvSpPr>
            <a:spLocks noGrp="1"/>
          </p:cNvSpPr>
          <p:nvPr>
            <p:ph type="title"/>
          </p:nvPr>
        </p:nvSpPr>
        <p:spPr/>
        <p:txBody>
          <a:bodyPr/>
          <a:lstStyle/>
          <a:p>
            <a:r>
              <a:rPr lang="en-GB" b="1" dirty="0"/>
              <a:t>Public Health Benefits</a:t>
            </a:r>
          </a:p>
        </p:txBody>
      </p:sp>
      <p:sp>
        <p:nvSpPr>
          <p:cNvPr id="3" name="Content Placeholder 2">
            <a:extLst>
              <a:ext uri="{FF2B5EF4-FFF2-40B4-BE49-F238E27FC236}">
                <a16:creationId xmlns:a16="http://schemas.microsoft.com/office/drawing/2014/main" id="{95D1798D-D0B5-749F-FF6A-67E4C70B9080}"/>
              </a:ext>
            </a:extLst>
          </p:cNvPr>
          <p:cNvSpPr>
            <a:spLocks noGrp="1"/>
          </p:cNvSpPr>
          <p:nvPr>
            <p:ph idx="1"/>
          </p:nvPr>
        </p:nvSpPr>
        <p:spPr>
          <a:xfrm>
            <a:off x="-180528" y="980728"/>
            <a:ext cx="9217024" cy="4320480"/>
          </a:xfrm>
        </p:spPr>
        <p:txBody>
          <a:bodyPr>
            <a:norm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Improved Access:</a:t>
            </a:r>
            <a:r>
              <a:rPr lang="en-GB" sz="2000" kern="0" dirty="0">
                <a:effectLst/>
                <a:ea typeface="Times New Roman" panose="02020603050405020304" pitchFamily="18" charset="0"/>
                <a:cs typeface="Times New Roman" panose="02020603050405020304" pitchFamily="18" charset="0"/>
              </a:rPr>
              <a:t> The app enhances accessibility, especially for individuals who may have difficulty visiting healthcare facilities, such as those in rural areas or with mobility issues.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Efficiency in Healthcare Delivery:</a:t>
            </a:r>
            <a:r>
              <a:rPr lang="en-GB" sz="2000" kern="0" dirty="0">
                <a:effectLst/>
                <a:ea typeface="Times New Roman" panose="02020603050405020304" pitchFamily="18" charset="0"/>
                <a:cs typeface="Times New Roman" panose="02020603050405020304" pitchFamily="18" charset="0"/>
              </a:rPr>
              <a:t> The app reduces waiting times for routine healthcare services and streamlines processes like prescription refills and appointments.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Empowered Patients:</a:t>
            </a:r>
            <a:r>
              <a:rPr lang="en-GB" sz="2000" kern="0" dirty="0">
                <a:effectLst/>
                <a:ea typeface="Times New Roman" panose="02020603050405020304" pitchFamily="18" charset="0"/>
                <a:cs typeface="Times New Roman" panose="02020603050405020304" pitchFamily="18" charset="0"/>
              </a:rPr>
              <a:t> By providing access to medical records and health advice, it empowers users to proactively manage their health.</a:t>
            </a:r>
            <a:endParaRPr lang="en-GB" sz="2000" kern="100" dirty="0">
              <a:effectLst/>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7922547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457200" y="274638"/>
            <a:ext cx="8229600" cy="1143000"/>
          </a:xfrm>
        </p:spPr>
        <p:txBody>
          <a:bodyPr vert="horz" lIns="91440" tIns="45720" rIns="91440" bIns="45720" rtlCol="0" anchor="ctr">
            <a:normAutofit/>
          </a:bodyPr>
          <a:lstStyle/>
          <a:p>
            <a:r>
              <a:rPr lang="en-GB" i="1" cap="none" dirty="0"/>
              <a:t>Public Health Benefits</a:t>
            </a:r>
            <a:endParaRPr lang="en-GB" i="1" cap="none"/>
          </a:p>
        </p:txBody>
      </p:sp>
      <p:sp>
        <p:nvSpPr>
          <p:cNvPr id="4" name="TextBox 3">
            <a:extLst>
              <a:ext uri="{FF2B5EF4-FFF2-40B4-BE49-F238E27FC236}">
                <a16:creationId xmlns:a16="http://schemas.microsoft.com/office/drawing/2014/main" id="{6846867C-87EE-28DF-9CA3-8E347C4F25EE}"/>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r>
              <a:rPr lang="en-US" sz="2200" dirty="0">
                <a:effectLst/>
              </a:rPr>
              <a:t>The NHS App is an example of how digital platforms can transform healthcare delivery by promoting patient autonomy and reducing the strain on healthcare systems. Its role during the COVID-19 pandemic highlights the importance of digital tools in times of public health crises. </a:t>
            </a:r>
            <a:endParaRPr lang="en-US" sz="2200" dirty="0"/>
          </a:p>
        </p:txBody>
      </p:sp>
      <p:pic>
        <p:nvPicPr>
          <p:cNvPr id="7" name="Picture 6" descr="A cell phone with a blue and white screen&#10;&#10;Description automatically generated">
            <a:extLst>
              <a:ext uri="{FF2B5EF4-FFF2-40B4-BE49-F238E27FC236}">
                <a16:creationId xmlns:a16="http://schemas.microsoft.com/office/drawing/2014/main" id="{3ED2222E-3E4D-5A9D-819E-C4FF54384601}"/>
              </a:ext>
            </a:extLst>
          </p:cNvPr>
          <p:cNvPicPr>
            <a:picLocks noChangeAspect="1"/>
          </p:cNvPicPr>
          <p:nvPr/>
        </p:nvPicPr>
        <p:blipFill>
          <a:blip r:embed="rId2">
            <a:extLst>
              <a:ext uri="{28A0092B-C50C-407E-A947-70E740481C1C}">
                <a14:useLocalDpi xmlns:a14="http://schemas.microsoft.com/office/drawing/2010/main" val="0"/>
              </a:ext>
            </a:extLst>
          </a:blip>
          <a:srcRect t="21105" r="1" b="24076"/>
          <a:stretch/>
        </p:blipFill>
        <p:spPr>
          <a:xfrm>
            <a:off x="4648200" y="1196752"/>
            <a:ext cx="4038600" cy="4392489"/>
          </a:xfrm>
          <a:prstGeom prst="rect">
            <a:avLst/>
          </a:prstGeom>
          <a:noFill/>
        </p:spPr>
      </p:pic>
    </p:spTree>
    <p:extLst>
      <p:ext uri="{BB962C8B-B14F-4D97-AF65-F5344CB8AC3E}">
        <p14:creationId xmlns:p14="http://schemas.microsoft.com/office/powerpoint/2010/main" val="391446628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4C2EA-10D7-9A40-4B69-0CEBE1F4A399}"/>
              </a:ext>
            </a:extLst>
          </p:cNvPr>
          <p:cNvSpPr>
            <a:spLocks noGrp="1"/>
          </p:cNvSpPr>
          <p:nvPr>
            <p:ph type="title"/>
          </p:nvPr>
        </p:nvSpPr>
        <p:spPr>
          <a:xfrm>
            <a:off x="755576" y="1916832"/>
            <a:ext cx="6855296" cy="1872207"/>
          </a:xfrm>
        </p:spPr>
        <p:txBody>
          <a:bodyPr anchor="ctr">
            <a:normAutofit fontScale="90000"/>
          </a:bodyPr>
          <a:lstStyle/>
          <a:p>
            <a:pPr marL="457200">
              <a:lnSpc>
                <a:spcPct val="115000"/>
              </a:lnSpc>
              <a:spcAft>
                <a:spcPts val="800"/>
              </a:spcAft>
            </a:pPr>
            <a:r>
              <a:rPr lang="en-GB" sz="1800" kern="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2800" b="1" kern="0" dirty="0">
                <a:ea typeface="Times New Roman" panose="02020603050405020304" pitchFamily="18" charset="0"/>
                <a:cs typeface="Times New Roman" panose="02020603050405020304" pitchFamily="18" charset="0"/>
              </a:rPr>
              <a:t>A</a:t>
            </a:r>
            <a:r>
              <a:rPr lang="en-GB" sz="2800" b="1" kern="0" dirty="0">
                <a:effectLst/>
                <a:ea typeface="Times New Roman" panose="02020603050405020304" pitchFamily="18" charset="0"/>
                <a:cs typeface="Times New Roman" panose="02020603050405020304" pitchFamily="18" charset="0"/>
              </a:rPr>
              <a:t>nalyse how apps like the NHS App can help reduce health inequalities and improve healthcare delivery for underserved communities.</a:t>
            </a:r>
            <a:endParaRPr lang="en-GB" sz="2800" b="1" kern="100" dirty="0">
              <a:effectLst/>
              <a:ea typeface="Aptos" panose="020B0004020202020204" pitchFamily="34" charset="0"/>
              <a:cs typeface="Times New Roman" panose="02020603050405020304" pitchFamily="18" charset="0"/>
            </a:endParaRPr>
          </a:p>
        </p:txBody>
      </p:sp>
      <p:pic>
        <p:nvPicPr>
          <p:cNvPr id="5" name="Picture 4" descr="A picture containing vector graphics&#10;&#10;Description automatically generated">
            <a:extLst>
              <a:ext uri="{FF2B5EF4-FFF2-40B4-BE49-F238E27FC236}">
                <a16:creationId xmlns:a16="http://schemas.microsoft.com/office/drawing/2014/main" id="{C6D69DAE-896F-2498-6EFA-3EF058F038F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64730497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1D5551-BEE7-58F8-DEA8-3C9789A24E80}"/>
              </a:ext>
            </a:extLst>
          </p:cNvPr>
          <p:cNvSpPr>
            <a:spLocks noGrp="1"/>
          </p:cNvSpPr>
          <p:nvPr>
            <p:ph type="title"/>
          </p:nvPr>
        </p:nvSpPr>
        <p:spPr>
          <a:xfrm>
            <a:off x="457200" y="274638"/>
            <a:ext cx="8229600" cy="1143000"/>
          </a:xfrm>
        </p:spPr>
        <p:txBody>
          <a:bodyPr anchor="ctr">
            <a:normAutofit/>
          </a:bodyPr>
          <a:lstStyle/>
          <a:p>
            <a:pPr>
              <a:lnSpc>
                <a:spcPct val="90000"/>
              </a:lnSpc>
            </a:pPr>
            <a:r>
              <a:rPr lang="en-GB" sz="3700" b="1" kern="0">
                <a:effectLst/>
              </a:rPr>
              <a:t>Babylon Health and AI-powered GP Consultations</a:t>
            </a:r>
            <a:r>
              <a:rPr lang="en-GB" sz="3700">
                <a:effectLst/>
              </a:rPr>
              <a:t> </a:t>
            </a:r>
            <a:endParaRPr lang="en-GB" sz="3700" b="1"/>
          </a:p>
        </p:txBody>
      </p:sp>
      <p:sp>
        <p:nvSpPr>
          <p:cNvPr id="3" name="Content Placeholder 2">
            <a:extLst>
              <a:ext uri="{FF2B5EF4-FFF2-40B4-BE49-F238E27FC236}">
                <a16:creationId xmlns:a16="http://schemas.microsoft.com/office/drawing/2014/main" id="{5C038954-41DD-FF7E-C3BD-21D279BF3386}"/>
              </a:ext>
            </a:extLst>
          </p:cNvPr>
          <p:cNvSpPr>
            <a:spLocks noGrp="1"/>
          </p:cNvSpPr>
          <p:nvPr>
            <p:ph sz="half" idx="1"/>
          </p:nvPr>
        </p:nvSpPr>
        <p:spPr>
          <a:xfrm>
            <a:off x="457200" y="1600201"/>
            <a:ext cx="4038600" cy="3989040"/>
          </a:xfrm>
        </p:spPr>
        <p:txBody>
          <a:bodyPr>
            <a:normAutofit/>
          </a:bodyPr>
          <a:lstStyle/>
          <a:p>
            <a:pPr>
              <a:lnSpc>
                <a:spcPct val="90000"/>
              </a:lnSpc>
            </a:pPr>
            <a:endParaRPr lang="en-GB" sz="2200">
              <a:effectLst/>
            </a:endParaRPr>
          </a:p>
          <a:p>
            <a:pPr marL="742950" lvl="1" indent="-285750">
              <a:lnSpc>
                <a:spcPct val="90000"/>
              </a:lnSpc>
              <a:spcAft>
                <a:spcPts val="800"/>
              </a:spcAft>
              <a:buSzPts val="1000"/>
              <a:buFont typeface="Courier New" panose="02070309020205020404" pitchFamily="49" charset="0"/>
              <a:buChar char="o"/>
              <a:tabLst>
                <a:tab pos="914400" algn="l"/>
              </a:tabLst>
            </a:pPr>
            <a:r>
              <a:rPr lang="en-GB" sz="2200" kern="0">
                <a:effectLst/>
              </a:rPr>
              <a:t>Babylon Health is a digital health service that offers virtual GP consultations and AI-driven healthcare services. Launched in 2017, it aims to increase access to healthcare and provide faster, more efficient patient care.</a:t>
            </a:r>
            <a:endParaRPr lang="en-GB" sz="2200" kern="100">
              <a:effectLst/>
            </a:endParaRPr>
          </a:p>
          <a:p>
            <a:pPr>
              <a:lnSpc>
                <a:spcPct val="90000"/>
              </a:lnSpc>
            </a:pPr>
            <a:endParaRPr lang="en-GB" sz="2200"/>
          </a:p>
        </p:txBody>
      </p:sp>
      <p:pic>
        <p:nvPicPr>
          <p:cNvPr id="6" name="Picture 5" descr="A screenshot of a phone&#10;&#10;Description automatically generated">
            <a:extLst>
              <a:ext uri="{FF2B5EF4-FFF2-40B4-BE49-F238E27FC236}">
                <a16:creationId xmlns:a16="http://schemas.microsoft.com/office/drawing/2014/main" id="{88AAA50E-F123-CB91-5443-4B9350DCFF32}"/>
              </a:ext>
            </a:extLst>
          </p:cNvPr>
          <p:cNvPicPr>
            <a:picLocks noChangeAspect="1"/>
          </p:cNvPicPr>
          <p:nvPr/>
        </p:nvPicPr>
        <p:blipFill>
          <a:blip r:embed="rId2">
            <a:extLst>
              <a:ext uri="{28A0092B-C50C-407E-A947-70E740481C1C}">
                <a14:useLocalDpi xmlns:a14="http://schemas.microsoft.com/office/drawing/2010/main" val="0"/>
              </a:ext>
            </a:extLst>
          </a:blip>
          <a:srcRect l="45943" r="4195"/>
          <a:stretch/>
        </p:blipFill>
        <p:spPr>
          <a:xfrm>
            <a:off x="4648200" y="1600201"/>
            <a:ext cx="4038600" cy="3989040"/>
          </a:xfrm>
          <a:prstGeom prst="rect">
            <a:avLst/>
          </a:prstGeom>
          <a:noFill/>
        </p:spPr>
      </p:pic>
    </p:spTree>
    <p:extLst>
      <p:ext uri="{BB962C8B-B14F-4D97-AF65-F5344CB8AC3E}">
        <p14:creationId xmlns:p14="http://schemas.microsoft.com/office/powerpoint/2010/main" val="7644826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332656"/>
            <a:ext cx="7772400" cy="1362075"/>
          </a:xfrm>
        </p:spPr>
        <p:txBody>
          <a:bodyPr>
            <a:normAutofit/>
          </a:bodyPr>
          <a:lstStyle/>
          <a:p>
            <a:pPr algn="ctr"/>
            <a:r>
              <a:rPr lang="en-GB" sz="3600" b="1" kern="0" cap="none" dirty="0">
                <a:effectLst/>
                <a:latin typeface="Times New Roman" panose="02020603050405020304" pitchFamily="18" charset="0"/>
                <a:ea typeface="Times New Roman" panose="02020603050405020304" pitchFamily="18" charset="0"/>
              </a:rPr>
              <a:t>Key Features</a:t>
            </a:r>
            <a:r>
              <a:rPr lang="en-GB" sz="3600" cap="none" dirty="0">
                <a:effectLst/>
              </a:rPr>
              <a:t> </a:t>
            </a:r>
            <a:endParaRPr lang="en-GB" sz="3600" i="1" cap="none" dirty="0"/>
          </a:p>
        </p:txBody>
      </p:sp>
      <p:sp>
        <p:nvSpPr>
          <p:cNvPr id="4" name="TextBox 3">
            <a:extLst>
              <a:ext uri="{FF2B5EF4-FFF2-40B4-BE49-F238E27FC236}">
                <a16:creationId xmlns:a16="http://schemas.microsoft.com/office/drawing/2014/main" id="{D09B1332-C840-A276-ED94-28871C802CD1}"/>
              </a:ext>
            </a:extLst>
          </p:cNvPr>
          <p:cNvSpPr txBox="1"/>
          <p:nvPr/>
        </p:nvSpPr>
        <p:spPr>
          <a:xfrm>
            <a:off x="359532" y="908720"/>
            <a:ext cx="8424936" cy="4791376"/>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Virtual GP Consultations:</a:t>
            </a:r>
            <a:r>
              <a:rPr lang="en-GB" sz="2000" kern="0" dirty="0">
                <a:effectLst/>
                <a:ea typeface="Times New Roman" panose="02020603050405020304" pitchFamily="18" charset="0"/>
                <a:cs typeface="Times New Roman" panose="02020603050405020304" pitchFamily="18" charset="0"/>
              </a:rPr>
              <a:t> Patients can consult with NHS-registered doctors via video calls, 24/7. This service reduces the need for in-person visits, making it convenient for those with mobility challenges or in remote locations.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AI Symptom Checker:</a:t>
            </a:r>
            <a:r>
              <a:rPr lang="en-GB" sz="2000" kern="0" dirty="0">
                <a:effectLst/>
                <a:ea typeface="Times New Roman" panose="02020603050405020304" pitchFamily="18" charset="0"/>
                <a:cs typeface="Times New Roman" panose="02020603050405020304" pitchFamily="18" charset="0"/>
              </a:rPr>
              <a:t> Babylon's AI-based tool allows users to input their symptoms and receive preliminary medical advice. The AI algorithm uses vast medical data to help users understand their symptoms and the potential conditions.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Health Monitoring:</a:t>
            </a:r>
            <a:r>
              <a:rPr lang="en-GB" sz="2000" kern="0" dirty="0">
                <a:effectLst/>
                <a:ea typeface="Times New Roman" panose="02020603050405020304" pitchFamily="18" charset="0"/>
                <a:cs typeface="Times New Roman" panose="02020603050405020304" pitchFamily="18" charset="0"/>
              </a:rPr>
              <a:t> The platform offers continuous health monitoring for chronic conditions like diabetes or hypertension, allowing for early intervention and better disease management.</a:t>
            </a: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88224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70C86A98-6DFF-4BCB-8ED8-071B2170378E}"/>
              </a:ext>
            </a:extLst>
          </p:cNvPr>
          <p:cNvSpPr>
            <a:spLocks noGrp="1"/>
          </p:cNvSpPr>
          <p:nvPr>
            <p:ph type="title"/>
          </p:nvPr>
        </p:nvSpPr>
        <p:spPr>
          <a:xfrm>
            <a:off x="457200" y="128830"/>
            <a:ext cx="8229600" cy="1143000"/>
          </a:xfrm>
        </p:spPr>
        <p:txBody>
          <a:bodyPr anchor="ctr">
            <a:normAutofit/>
          </a:bodyPr>
          <a:lstStyle/>
          <a:p>
            <a:r>
              <a:rPr lang="en-GB" sz="3600" b="1" kern="0" dirty="0">
                <a:effectLst/>
                <a:latin typeface="Times New Roman" panose="02020603050405020304" pitchFamily="18" charset="0"/>
                <a:ea typeface="Times New Roman" panose="02020603050405020304" pitchFamily="18" charset="0"/>
              </a:rPr>
              <a:t>Public Health Benefits</a:t>
            </a:r>
            <a:r>
              <a:rPr lang="en-GB" sz="3600" dirty="0">
                <a:effectLst/>
              </a:rPr>
              <a:t> </a:t>
            </a:r>
            <a:endParaRPr lang="en-GB" altLang="en-US" sz="3600" b="1" dirty="0"/>
          </a:p>
        </p:txBody>
      </p:sp>
      <p:sp>
        <p:nvSpPr>
          <p:cNvPr id="6" name="TextBox 5">
            <a:extLst>
              <a:ext uri="{FF2B5EF4-FFF2-40B4-BE49-F238E27FC236}">
                <a16:creationId xmlns:a16="http://schemas.microsoft.com/office/drawing/2014/main" id="{8321AED5-4650-166F-58A6-73DDAA5F4744}"/>
              </a:ext>
            </a:extLst>
          </p:cNvPr>
          <p:cNvSpPr txBox="1"/>
          <p:nvPr/>
        </p:nvSpPr>
        <p:spPr>
          <a:xfrm>
            <a:off x="0" y="1253346"/>
            <a:ext cx="8686800" cy="4083490"/>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Increased Accessibility:</a:t>
            </a:r>
            <a:r>
              <a:rPr lang="en-GB" sz="2000" kern="0" dirty="0">
                <a:effectLst/>
                <a:ea typeface="Times New Roman" panose="02020603050405020304" pitchFamily="18" charset="0"/>
                <a:cs typeface="Times New Roman" panose="02020603050405020304" pitchFamily="18" charset="0"/>
              </a:rPr>
              <a:t> Virtual consultations eliminate geographical barriers, providing healthcare access to those in rural areas or with transportation limitations.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Cost-Effective Care:</a:t>
            </a:r>
            <a:r>
              <a:rPr lang="en-GB" sz="2000" kern="0" dirty="0">
                <a:effectLst/>
                <a:ea typeface="Times New Roman" panose="02020603050405020304" pitchFamily="18" charset="0"/>
                <a:cs typeface="Times New Roman" panose="02020603050405020304" pitchFamily="18" charset="0"/>
              </a:rPr>
              <a:t> The AI-driven approach allows patients to receive preliminary healthcare guidance without needing immediate in-person consultations, helping reduce the burden on healthcare systems.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Proactive Health Management:</a:t>
            </a:r>
            <a:r>
              <a:rPr lang="en-GB" sz="2000" kern="0" dirty="0">
                <a:effectLst/>
                <a:ea typeface="Times New Roman" panose="02020603050405020304" pitchFamily="18" charset="0"/>
                <a:cs typeface="Times New Roman" panose="02020603050405020304" pitchFamily="18" charset="0"/>
              </a:rPr>
              <a:t> Continuous monitoring helps patients manage their health more effectively and reduces the risk of complications from chronic conditions.</a:t>
            </a: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81959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3B335-03C2-717D-9ABB-6B81B9844034}"/>
              </a:ext>
            </a:extLst>
          </p:cNvPr>
          <p:cNvSpPr>
            <a:spLocks noGrp="1"/>
          </p:cNvSpPr>
          <p:nvPr>
            <p:ph type="title"/>
          </p:nvPr>
        </p:nvSpPr>
        <p:spPr/>
        <p:txBody>
          <a:bodyPr/>
          <a:lstStyle/>
          <a:p>
            <a:r>
              <a:rPr lang="en-GB" b="1" dirty="0"/>
              <a:t>Babylon Health and AI</a:t>
            </a:r>
          </a:p>
        </p:txBody>
      </p:sp>
      <p:sp>
        <p:nvSpPr>
          <p:cNvPr id="3" name="Content Placeholder 2">
            <a:extLst>
              <a:ext uri="{FF2B5EF4-FFF2-40B4-BE49-F238E27FC236}">
                <a16:creationId xmlns:a16="http://schemas.microsoft.com/office/drawing/2014/main" id="{832EDC43-0BAA-1FDC-493E-864CE9C207B8}"/>
              </a:ext>
            </a:extLst>
          </p:cNvPr>
          <p:cNvSpPr>
            <a:spLocks noGrp="1"/>
          </p:cNvSpPr>
          <p:nvPr>
            <p:ph idx="1"/>
          </p:nvPr>
        </p:nvSpPr>
        <p:spPr>
          <a:xfrm>
            <a:off x="534380" y="1556792"/>
            <a:ext cx="8075240" cy="3917032"/>
          </a:xfrm>
        </p:spPr>
        <p:txBody>
          <a:bodyPr>
            <a:normAutofit/>
          </a:bodyPr>
          <a:lstStyle/>
          <a:p>
            <a:pPr marL="0" indent="0">
              <a:lnSpc>
                <a:spcPct val="150000"/>
              </a:lnSpc>
              <a:buFont typeface="Arial" panose="020B0604020202020204" pitchFamily="34" charset="0"/>
              <a:buNone/>
            </a:pPr>
            <a:r>
              <a:rPr lang="en-GB" sz="2400" kern="0" dirty="0">
                <a:effectLst/>
                <a:ea typeface="Times New Roman" panose="02020603050405020304" pitchFamily="18" charset="0"/>
              </a:rPr>
              <a:t>Babylon Health is a prime example of how telemedicine and AI can transform healthcare by making it more accessible, especially to underserved communities. The integration of AI in healthcare could improve diagnosis accuracy, reduce costs, and support earlier intervention in disease management. </a:t>
            </a:r>
          </a:p>
          <a:p>
            <a:pPr marL="0" indent="0">
              <a:lnSpc>
                <a:spcPct val="150000"/>
              </a:lnSpc>
              <a:buFont typeface="Arial" panose="020B0604020202020204" pitchFamily="34" charset="0"/>
              <a:buNone/>
            </a:pPr>
            <a:endParaRPr lang="en-GB" sz="2000" kern="0" dirty="0">
              <a:effectLst/>
              <a:ea typeface="Times New Roman" panose="02020603050405020304" pitchFamily="18" charset="0"/>
            </a:endParaRPr>
          </a:p>
          <a:p>
            <a:pPr marL="0" indent="0">
              <a:lnSpc>
                <a:spcPct val="150000"/>
              </a:lnSpc>
              <a:buFont typeface="Arial" panose="020B0604020202020204" pitchFamily="34" charset="0"/>
              <a:buNone/>
            </a:pPr>
            <a:endParaRPr lang="en-GB" sz="2000" dirty="0"/>
          </a:p>
        </p:txBody>
      </p:sp>
    </p:spTree>
    <p:extLst>
      <p:ext uri="{BB962C8B-B14F-4D97-AF65-F5344CB8AC3E}">
        <p14:creationId xmlns:p14="http://schemas.microsoft.com/office/powerpoint/2010/main" val="1017587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7D32F-E958-463E-BE8F-D85CC7F583E7}"/>
              </a:ext>
            </a:extLst>
          </p:cNvPr>
          <p:cNvSpPr>
            <a:spLocks noGrp="1"/>
          </p:cNvSpPr>
          <p:nvPr>
            <p:ph type="title"/>
          </p:nvPr>
        </p:nvSpPr>
        <p:spPr>
          <a:xfrm>
            <a:off x="685800" y="2066925"/>
            <a:ext cx="7772400" cy="1362075"/>
          </a:xfrm>
        </p:spPr>
        <p:txBody>
          <a:bodyPr>
            <a:normAutofit fontScale="90000"/>
          </a:bodyPr>
          <a:lstStyle/>
          <a:p>
            <a:pPr algn="ctr"/>
            <a:r>
              <a:rPr lang="en-GB" sz="4000" kern="0" cap="none" dirty="0">
                <a:ea typeface="Times New Roman" panose="02020603050405020304" pitchFamily="18" charset="0"/>
                <a:cs typeface="Times New Roman" panose="02020603050405020304" pitchFamily="18" charset="0"/>
              </a:rPr>
              <a:t>Are there</a:t>
            </a:r>
            <a:r>
              <a:rPr lang="en-GB" sz="4000" kern="0" cap="none" dirty="0">
                <a:effectLst/>
                <a:ea typeface="Times New Roman" panose="02020603050405020304" pitchFamily="18" charset="0"/>
                <a:cs typeface="Times New Roman" panose="02020603050405020304" pitchFamily="18" charset="0"/>
              </a:rPr>
              <a:t> ethical and privacy concerns associated with AI in healthcare?</a:t>
            </a:r>
            <a:br>
              <a:rPr lang="en-GB" sz="4000" kern="100" dirty="0">
                <a:effectLst/>
                <a:ea typeface="Aptos" panose="020B0004020202020204" pitchFamily="34" charset="0"/>
                <a:cs typeface="Times New Roman" panose="02020603050405020304" pitchFamily="18" charset="0"/>
              </a:rPr>
            </a:br>
            <a:br>
              <a:rPr lang="en-GB" i="1" dirty="0"/>
            </a:br>
            <a:endParaRPr lang="en-GB" i="1" dirty="0"/>
          </a:p>
        </p:txBody>
      </p:sp>
      <p:pic>
        <p:nvPicPr>
          <p:cNvPr id="3" name="Picture 2" descr="A picture containing vector graphics&#10;&#10;Description automatically generated">
            <a:extLst>
              <a:ext uri="{FF2B5EF4-FFF2-40B4-BE49-F238E27FC236}">
                <a16:creationId xmlns:a16="http://schemas.microsoft.com/office/drawing/2014/main" id="{DEFF3AB8-C9E3-4EA9-818E-74F07C05A95A}"/>
              </a:ext>
            </a:extLst>
          </p:cNvPr>
          <p:cNvPicPr>
            <a:picLocks noChangeAspect="1"/>
          </p:cNvPicPr>
          <p:nvPr/>
        </p:nvPicPr>
        <p:blipFill>
          <a:blip r:embed="rId2" cstate="print">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7132732" y="3638947"/>
            <a:ext cx="1979712" cy="2002074"/>
          </a:xfrm>
          <a:prstGeom prst="rect">
            <a:avLst/>
          </a:prstGeom>
        </p:spPr>
      </p:pic>
    </p:spTree>
    <p:extLst>
      <p:ext uri="{BB962C8B-B14F-4D97-AF65-F5344CB8AC3E}">
        <p14:creationId xmlns:p14="http://schemas.microsoft.com/office/powerpoint/2010/main" val="285807246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685B7-14BD-AF8A-459E-0911260AC00D}"/>
              </a:ext>
            </a:extLst>
          </p:cNvPr>
          <p:cNvSpPr>
            <a:spLocks noGrp="1"/>
          </p:cNvSpPr>
          <p:nvPr>
            <p:ph type="title"/>
          </p:nvPr>
        </p:nvSpPr>
        <p:spPr/>
        <p:txBody>
          <a:bodyPr>
            <a:normAutofit/>
          </a:bodyPr>
          <a:lstStyle/>
          <a:p>
            <a:r>
              <a:rPr lang="en-GB" sz="3600" b="1" kern="0" dirty="0">
                <a:effectLst/>
                <a:ea typeface="Times New Roman" panose="02020603050405020304" pitchFamily="18" charset="0"/>
              </a:rPr>
              <a:t>COVID-19 Contact Tracing Apps</a:t>
            </a:r>
            <a:r>
              <a:rPr lang="en-GB" sz="3600" dirty="0">
                <a:effectLst/>
              </a:rPr>
              <a:t> </a:t>
            </a:r>
            <a:endParaRPr lang="en-GB" sz="3600" b="1" dirty="0"/>
          </a:p>
        </p:txBody>
      </p:sp>
      <p:sp>
        <p:nvSpPr>
          <p:cNvPr id="3" name="Content Placeholder 2">
            <a:extLst>
              <a:ext uri="{FF2B5EF4-FFF2-40B4-BE49-F238E27FC236}">
                <a16:creationId xmlns:a16="http://schemas.microsoft.com/office/drawing/2014/main" id="{DE92FAC3-BDFE-461E-5CCF-2D18B376907D}"/>
              </a:ext>
            </a:extLst>
          </p:cNvPr>
          <p:cNvSpPr>
            <a:spLocks noGrp="1"/>
          </p:cNvSpPr>
          <p:nvPr>
            <p:ph idx="1"/>
          </p:nvPr>
        </p:nvSpPr>
        <p:spPr>
          <a:xfrm>
            <a:off x="-118863" y="861268"/>
            <a:ext cx="4330824" cy="3917032"/>
          </a:xfrm>
        </p:spPr>
        <p:txBody>
          <a:bodyPr>
            <a:norm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a:effectLst/>
                <a:ea typeface="Times New Roman" panose="02020603050405020304" pitchFamily="18" charset="0"/>
                <a:cs typeface="Times New Roman" panose="02020603050405020304" pitchFamily="18" charset="0"/>
              </a:rPr>
              <a:t>The COVID-19 pandemic saw a surge in the use of digital contact tracing apps, including the NHS COVID-19 App. These apps leverage Bluetooth technology to track users’ close contacts and notify them of potential exposure to the virus.</a:t>
            </a:r>
            <a:endParaRPr lang="en-GB" sz="2000" kern="100" dirty="0">
              <a:effectLst/>
              <a:ea typeface="Aptos" panose="020B0004020202020204" pitchFamily="34" charset="0"/>
              <a:cs typeface="Times New Roman" panose="02020603050405020304" pitchFamily="18" charset="0"/>
            </a:endParaRPr>
          </a:p>
        </p:txBody>
      </p:sp>
      <p:pic>
        <p:nvPicPr>
          <p:cNvPr id="7" name="Picture 6" descr="A person holding a phone&#10;&#10;Description automatically generated">
            <a:extLst>
              <a:ext uri="{FF2B5EF4-FFF2-40B4-BE49-F238E27FC236}">
                <a16:creationId xmlns:a16="http://schemas.microsoft.com/office/drawing/2014/main" id="{16347C72-07C7-E3F1-8857-DF03BBE1DAF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61657" y="1210646"/>
            <a:ext cx="4330824" cy="4306586"/>
          </a:xfrm>
          <a:prstGeom prst="rect">
            <a:avLst/>
          </a:prstGeom>
        </p:spPr>
      </p:pic>
    </p:spTree>
    <p:extLst>
      <p:ext uri="{BB962C8B-B14F-4D97-AF65-F5344CB8AC3E}">
        <p14:creationId xmlns:p14="http://schemas.microsoft.com/office/powerpoint/2010/main" val="105726720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2A538C1A-8284-A8C0-1421-C0DCAA1FA8D1}"/>
              </a:ext>
            </a:extLst>
          </p:cNvPr>
          <p:cNvSpPr>
            <a:spLocks noGrp="1"/>
          </p:cNvSpPr>
          <p:nvPr>
            <p:ph type="title"/>
          </p:nvPr>
        </p:nvSpPr>
        <p:spPr>
          <a:xfrm>
            <a:off x="457200" y="-243408"/>
            <a:ext cx="8229600" cy="1143000"/>
          </a:xfrm>
        </p:spPr>
        <p:txBody>
          <a:bodyPr>
            <a:normAutofit/>
          </a:bodyPr>
          <a:lstStyle/>
          <a:p>
            <a:r>
              <a:rPr lang="en-GB" sz="3600" b="1" kern="0" dirty="0">
                <a:effectLst/>
                <a:latin typeface="Times New Roman" panose="02020603050405020304" pitchFamily="18" charset="0"/>
                <a:ea typeface="Times New Roman" panose="02020603050405020304" pitchFamily="18" charset="0"/>
              </a:rPr>
              <a:t>Key Features</a:t>
            </a:r>
            <a:r>
              <a:rPr lang="en-GB" sz="3600" dirty="0">
                <a:effectLst/>
              </a:rPr>
              <a:t> </a:t>
            </a:r>
            <a:endParaRPr lang="en-US" sz="3600" dirty="0"/>
          </a:p>
        </p:txBody>
      </p:sp>
      <p:sp>
        <p:nvSpPr>
          <p:cNvPr id="5" name="TextBox 4">
            <a:extLst>
              <a:ext uri="{FF2B5EF4-FFF2-40B4-BE49-F238E27FC236}">
                <a16:creationId xmlns:a16="http://schemas.microsoft.com/office/drawing/2014/main" id="{AA698C1F-ECCA-E5D3-693E-B090177DA08E}"/>
              </a:ext>
            </a:extLst>
          </p:cNvPr>
          <p:cNvSpPr txBox="1"/>
          <p:nvPr/>
        </p:nvSpPr>
        <p:spPr>
          <a:xfrm>
            <a:off x="87962" y="404664"/>
            <a:ext cx="8568952" cy="5247911"/>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Exposure Notification:</a:t>
            </a:r>
            <a:r>
              <a:rPr lang="en-GB" sz="2000" kern="0" dirty="0">
                <a:effectLst/>
                <a:ea typeface="Times New Roman" panose="02020603050405020304" pitchFamily="18" charset="0"/>
                <a:cs typeface="Times New Roman" panose="02020603050405020304" pitchFamily="18" charset="0"/>
              </a:rPr>
              <a:t> The app alerts users when they have been in close contact with someone who has tested positive for COVID-19, advising them to self-isolate and reduce further transmission.</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Symptom Reporting:</a:t>
            </a:r>
            <a:r>
              <a:rPr lang="en-GB" sz="2000" kern="0" dirty="0">
                <a:effectLst/>
                <a:ea typeface="Times New Roman" panose="02020603050405020304" pitchFamily="18" charset="0"/>
                <a:cs typeface="Times New Roman" panose="02020603050405020304" pitchFamily="18" charset="0"/>
              </a:rPr>
              <a:t> Users can report symptoms through the app, allowing them to access testing and healthcare services quickly.</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Testing and Vaccination Access:</a:t>
            </a:r>
            <a:r>
              <a:rPr lang="en-GB" sz="2000" kern="0" dirty="0">
                <a:effectLst/>
                <a:ea typeface="Times New Roman" panose="02020603050405020304" pitchFamily="18" charset="0"/>
                <a:cs typeface="Times New Roman" panose="02020603050405020304" pitchFamily="18" charset="0"/>
              </a:rPr>
              <a:t> The app provides users with information on testing locations and vaccine availability, making it easier to access critical services.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Local Outbreak Data:</a:t>
            </a:r>
            <a:r>
              <a:rPr lang="en-GB" sz="2000" kern="0" dirty="0">
                <a:effectLst/>
                <a:ea typeface="Times New Roman" panose="02020603050405020304" pitchFamily="18" charset="0"/>
                <a:cs typeface="Times New Roman" panose="02020603050405020304" pitchFamily="18" charset="0"/>
              </a:rPr>
              <a:t> The app delivers real-time updates on local outbreaks, helping users stay informed about the risks in their area.</a:t>
            </a: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911128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39B8EA-EE62-4487-AEB9-E6F62EFE7520}"/>
              </a:ext>
            </a:extLst>
          </p:cNvPr>
          <p:cNvSpPr>
            <a:spLocks noGrp="1"/>
          </p:cNvSpPr>
          <p:nvPr>
            <p:ph type="title"/>
          </p:nvPr>
        </p:nvSpPr>
        <p:spPr/>
        <p:txBody>
          <a:bodyPr>
            <a:normAutofit/>
          </a:bodyPr>
          <a:lstStyle/>
          <a:p>
            <a:r>
              <a:rPr lang="en-GB" sz="3600" b="1" kern="0" dirty="0">
                <a:effectLst/>
                <a:latin typeface="Times New Roman" panose="02020603050405020304" pitchFamily="18" charset="0"/>
                <a:ea typeface="Times New Roman" panose="02020603050405020304" pitchFamily="18" charset="0"/>
              </a:rPr>
              <a:t>Public Health Benefits</a:t>
            </a:r>
            <a:r>
              <a:rPr lang="en-GB" sz="3600" dirty="0">
                <a:effectLst/>
              </a:rPr>
              <a:t> </a:t>
            </a:r>
            <a:endParaRPr lang="en-GB" sz="3600" dirty="0"/>
          </a:p>
        </p:txBody>
      </p:sp>
      <p:sp>
        <p:nvSpPr>
          <p:cNvPr id="3" name="Content Placeholder 2">
            <a:extLst>
              <a:ext uri="{FF2B5EF4-FFF2-40B4-BE49-F238E27FC236}">
                <a16:creationId xmlns:a16="http://schemas.microsoft.com/office/drawing/2014/main" id="{760E45C9-19A8-2C3D-453C-D450588A92D1}"/>
              </a:ext>
            </a:extLst>
          </p:cNvPr>
          <p:cNvSpPr>
            <a:spLocks noGrp="1"/>
          </p:cNvSpPr>
          <p:nvPr>
            <p:ph idx="1"/>
          </p:nvPr>
        </p:nvSpPr>
        <p:spPr>
          <a:xfrm>
            <a:off x="215008" y="908720"/>
            <a:ext cx="8928992" cy="5040560"/>
          </a:xfrm>
        </p:spPr>
        <p:txBody>
          <a:bodyPr>
            <a:norm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Disease Control:</a:t>
            </a:r>
            <a:r>
              <a:rPr lang="en-GB" sz="2000" kern="0" dirty="0">
                <a:effectLst/>
                <a:ea typeface="Times New Roman" panose="02020603050405020304" pitchFamily="18" charset="0"/>
                <a:cs typeface="Times New Roman" panose="02020603050405020304" pitchFamily="18" charset="0"/>
              </a:rPr>
              <a:t> The app contributed to slowing the spread of COVID-19 by enabling users to take preventive measures, such as self-isolation, when exposed to the virus.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Informed Public Health Decisions:</a:t>
            </a:r>
            <a:r>
              <a:rPr lang="en-GB" sz="2000" kern="0" dirty="0">
                <a:effectLst/>
                <a:ea typeface="Times New Roman" panose="02020603050405020304" pitchFamily="18" charset="0"/>
                <a:cs typeface="Times New Roman" panose="02020603050405020304" pitchFamily="18" charset="0"/>
              </a:rPr>
              <a:t> The data collected from the app was used by public health authorities to monitor transmission trends, enabling timely policy interventions.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Pandemic Preparedness:</a:t>
            </a:r>
            <a:r>
              <a:rPr lang="en-GB" sz="2000" kern="0" dirty="0">
                <a:effectLst/>
                <a:ea typeface="Times New Roman" panose="02020603050405020304" pitchFamily="18" charset="0"/>
                <a:cs typeface="Times New Roman" panose="02020603050405020304" pitchFamily="18" charset="0"/>
              </a:rPr>
              <a:t> The success of contact tracing apps during COVID-19 suggests that similar technologies could be employed to manage future pandemics or other infectious disease outbreaks.</a:t>
            </a: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03142633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F84B91-AE09-4EED-0FE9-C45DDA52A615}"/>
              </a:ext>
            </a:extLst>
          </p:cNvPr>
          <p:cNvSpPr>
            <a:spLocks noGrp="1"/>
          </p:cNvSpPr>
          <p:nvPr>
            <p:ph type="title"/>
          </p:nvPr>
        </p:nvSpPr>
        <p:spPr>
          <a:xfrm>
            <a:off x="457200" y="274638"/>
            <a:ext cx="8229600" cy="1143000"/>
          </a:xfrm>
        </p:spPr>
        <p:txBody>
          <a:bodyPr vert="horz" lIns="91440" tIns="45720" rIns="91440" bIns="45720" rtlCol="0" anchor="ctr">
            <a:normAutofit/>
          </a:bodyPr>
          <a:lstStyle/>
          <a:p>
            <a:pPr>
              <a:spcAft>
                <a:spcPts val="800"/>
              </a:spcAft>
            </a:pPr>
            <a:r>
              <a:rPr lang="en-GB" b="1">
                <a:effectLst/>
              </a:rPr>
              <a:t>Genomics and Public Health</a:t>
            </a:r>
            <a:endParaRPr lang="en-GB">
              <a:effectLst/>
            </a:endParaRPr>
          </a:p>
        </p:txBody>
      </p:sp>
      <p:sp>
        <p:nvSpPr>
          <p:cNvPr id="3" name="TextBox 2">
            <a:extLst>
              <a:ext uri="{FF2B5EF4-FFF2-40B4-BE49-F238E27FC236}">
                <a16:creationId xmlns:a16="http://schemas.microsoft.com/office/drawing/2014/main" id="{99754204-3FA2-C151-9E77-F8E7CB697464}"/>
              </a:ext>
            </a:extLst>
          </p:cNvPr>
          <p:cNvSpPr txBox="1"/>
          <p:nvPr/>
        </p:nvSpPr>
        <p:spPr>
          <a:xfrm>
            <a:off x="457200" y="1600201"/>
            <a:ext cx="4038600" cy="3989040"/>
          </a:xfrm>
          <a:prstGeom prst="rect">
            <a:avLst/>
          </a:prstGeom>
        </p:spPr>
        <p:txBody>
          <a:bodyPr vert="horz" lIns="91440" tIns="45720" rIns="91440" bIns="45720" rtlCol="0">
            <a:normAutofit/>
          </a:bodyPr>
          <a:lstStyle/>
          <a:p>
            <a:pPr marL="342900" indent="-342900">
              <a:lnSpc>
                <a:spcPct val="90000"/>
              </a:lnSpc>
              <a:spcBef>
                <a:spcPct val="20000"/>
              </a:spcBef>
              <a:buFont typeface="Arial" pitchFamily="34" charset="0"/>
              <a:buChar char="•"/>
            </a:pPr>
            <a:endParaRPr lang="en-US" sz="2000">
              <a:effectLst/>
            </a:endParaRPr>
          </a:p>
          <a:p>
            <a:pPr marL="342900" lvl="1" indent="-342900">
              <a:lnSpc>
                <a:spcPct val="90000"/>
              </a:lnSpc>
              <a:spcBef>
                <a:spcPct val="20000"/>
              </a:spcBef>
              <a:spcAft>
                <a:spcPts val="800"/>
              </a:spcAft>
              <a:buSzPts val="1000"/>
              <a:buFont typeface="Arial" pitchFamily="34" charset="0"/>
              <a:buChar char="•"/>
              <a:tabLst>
                <a:tab pos="914400" algn="l"/>
              </a:tabLst>
            </a:pPr>
            <a:r>
              <a:rPr lang="en-US" sz="2000">
                <a:effectLst/>
              </a:rPr>
              <a:t>The 100,000 Genomes Project, spearheaded by Genomics England, aims to improve healthcare by sequencing the genomes of patients with rare diseases and cancers. This groundbreaking initiative enables more precise diagnosis, personalized treatment, and preventive healthcare based on genetic data.</a:t>
            </a:r>
          </a:p>
        </p:txBody>
      </p:sp>
      <p:pic>
        <p:nvPicPr>
          <p:cNvPr id="6" name="Picture 5" descr="A diagram of a circular diagram&#10;&#10;Description automatically generated with medium confidence">
            <a:extLst>
              <a:ext uri="{FF2B5EF4-FFF2-40B4-BE49-F238E27FC236}">
                <a16:creationId xmlns:a16="http://schemas.microsoft.com/office/drawing/2014/main" id="{A8BCF81D-8610-BDD7-BC3C-FFF6D32D8D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48200" y="2029764"/>
            <a:ext cx="4038600" cy="3129914"/>
          </a:xfrm>
          <a:prstGeom prst="rect">
            <a:avLst/>
          </a:prstGeom>
          <a:noFill/>
        </p:spPr>
      </p:pic>
    </p:spTree>
    <p:extLst>
      <p:ext uri="{BB962C8B-B14F-4D97-AF65-F5344CB8AC3E}">
        <p14:creationId xmlns:p14="http://schemas.microsoft.com/office/powerpoint/2010/main" val="23840956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7FD08-29DF-8F62-9631-9A0991A3FFED}"/>
              </a:ext>
            </a:extLst>
          </p:cNvPr>
          <p:cNvSpPr>
            <a:spLocks noGrp="1"/>
          </p:cNvSpPr>
          <p:nvPr>
            <p:ph type="title"/>
          </p:nvPr>
        </p:nvSpPr>
        <p:spPr>
          <a:xfrm>
            <a:off x="3067843" y="188640"/>
            <a:ext cx="3008313" cy="874018"/>
          </a:xfrm>
        </p:spPr>
        <p:txBody>
          <a:bodyPr anchor="b">
            <a:normAutofit/>
          </a:bodyPr>
          <a:lstStyle/>
          <a:p>
            <a:r>
              <a:rPr lang="en-GB" sz="3600" b="1" kern="0" dirty="0">
                <a:effectLst/>
                <a:ea typeface="Times New Roman" panose="02020603050405020304" pitchFamily="18" charset="0"/>
              </a:rPr>
              <a:t>Key Features</a:t>
            </a:r>
            <a:r>
              <a:rPr lang="en-GB" sz="3600" dirty="0">
                <a:effectLst/>
              </a:rPr>
              <a:t> </a:t>
            </a:r>
            <a:endParaRPr lang="en-GB" sz="3600" b="1" dirty="0"/>
          </a:p>
        </p:txBody>
      </p:sp>
      <p:sp>
        <p:nvSpPr>
          <p:cNvPr id="5" name="TextBox 4">
            <a:extLst>
              <a:ext uri="{FF2B5EF4-FFF2-40B4-BE49-F238E27FC236}">
                <a16:creationId xmlns:a16="http://schemas.microsoft.com/office/drawing/2014/main" id="{5CFB9234-07E9-6527-C848-2E306673D157}"/>
              </a:ext>
            </a:extLst>
          </p:cNvPr>
          <p:cNvSpPr txBox="1"/>
          <p:nvPr/>
        </p:nvSpPr>
        <p:spPr>
          <a:xfrm>
            <a:off x="251520" y="836712"/>
            <a:ext cx="7920880" cy="4437433"/>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Genome Sequencing:</a:t>
            </a:r>
            <a:r>
              <a:rPr lang="en-GB" sz="2000" kern="0" dirty="0">
                <a:effectLst/>
                <a:ea typeface="Times New Roman" panose="02020603050405020304" pitchFamily="18" charset="0"/>
                <a:cs typeface="Times New Roman" panose="02020603050405020304" pitchFamily="18" charset="0"/>
              </a:rPr>
              <a:t> The project focuses on identifying genetic variants that may contribute to the development of rare diseases and cancers.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Personalised Medicine:</a:t>
            </a:r>
            <a:r>
              <a:rPr lang="en-GB" sz="2000" kern="0" dirty="0">
                <a:effectLst/>
                <a:ea typeface="Times New Roman" panose="02020603050405020304" pitchFamily="18" charset="0"/>
                <a:cs typeface="Times New Roman" panose="02020603050405020304" pitchFamily="18" charset="0"/>
              </a:rPr>
              <a:t> By understanding the genetic basis of diseases, healthcare providers can offer personalised treatment plans tailored to individual genetic profiles.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Research and Public Health Policy:</a:t>
            </a:r>
            <a:r>
              <a:rPr lang="en-GB" sz="2000" kern="0" dirty="0">
                <a:effectLst/>
                <a:ea typeface="Times New Roman" panose="02020603050405020304" pitchFamily="18" charset="0"/>
                <a:cs typeface="Times New Roman" panose="02020603050405020304" pitchFamily="18" charset="0"/>
              </a:rPr>
              <a:t> The data generated by the project is used to support research into the causes of diseases, helping public health authorities develop policies that can prevent the spread of genetic disorders.</a:t>
            </a: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9949229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B48FAF-A72E-A863-8CFB-7CC282AFEB04}"/>
              </a:ext>
            </a:extLst>
          </p:cNvPr>
          <p:cNvSpPr>
            <a:spLocks noGrp="1"/>
          </p:cNvSpPr>
          <p:nvPr>
            <p:ph type="title"/>
          </p:nvPr>
        </p:nvSpPr>
        <p:spPr>
          <a:xfrm>
            <a:off x="2195736" y="116632"/>
            <a:ext cx="5050904" cy="730002"/>
          </a:xfrm>
        </p:spPr>
        <p:txBody>
          <a:bodyPr>
            <a:noAutofit/>
          </a:bodyPr>
          <a:lstStyle/>
          <a:p>
            <a:r>
              <a:rPr lang="en-GB" sz="3600" b="1" kern="0" dirty="0">
                <a:effectLst/>
                <a:ea typeface="Times New Roman" panose="02020603050405020304" pitchFamily="18" charset="0"/>
              </a:rPr>
              <a:t>Public Health Benefits</a:t>
            </a:r>
            <a:r>
              <a:rPr lang="en-GB" sz="3600" dirty="0">
                <a:effectLst/>
              </a:rPr>
              <a:t> </a:t>
            </a:r>
            <a:endParaRPr lang="en-US" sz="3600" dirty="0"/>
          </a:p>
        </p:txBody>
      </p:sp>
      <p:sp>
        <p:nvSpPr>
          <p:cNvPr id="5" name="TextBox 4">
            <a:extLst>
              <a:ext uri="{FF2B5EF4-FFF2-40B4-BE49-F238E27FC236}">
                <a16:creationId xmlns:a16="http://schemas.microsoft.com/office/drawing/2014/main" id="{5099A5A3-613A-24C2-6570-E81266961F42}"/>
              </a:ext>
            </a:extLst>
          </p:cNvPr>
          <p:cNvSpPr txBox="1"/>
          <p:nvPr/>
        </p:nvSpPr>
        <p:spPr>
          <a:xfrm>
            <a:off x="251520" y="980728"/>
            <a:ext cx="8136904" cy="3729547"/>
          </a:xfrm>
          <a:prstGeom prst="rect">
            <a:avLst/>
          </a:prstGeom>
          <a:noFill/>
        </p:spPr>
        <p:txBody>
          <a:bodyPr wrap="square" rtlCol="0">
            <a:spAutoFit/>
          </a:bodyPr>
          <a:lstStyle/>
          <a:p>
            <a:endParaRPr lang="en-GB" dirty="0">
              <a:effectLst/>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Improved Diagnostics:</a:t>
            </a:r>
            <a:r>
              <a:rPr lang="en-GB" sz="2000" kern="0" dirty="0">
                <a:effectLst/>
                <a:ea typeface="Times New Roman" panose="02020603050405020304" pitchFamily="18" charset="0"/>
                <a:cs typeface="Times New Roman" panose="02020603050405020304" pitchFamily="18" charset="0"/>
              </a:rPr>
              <a:t> Genome sequencing can lead to earlier diagnosis of genetic diseases, allowing for timely treatment and better health outcomes.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Preventive Health:</a:t>
            </a:r>
            <a:r>
              <a:rPr lang="en-GB" sz="2000" kern="0" dirty="0">
                <a:effectLst/>
                <a:ea typeface="Times New Roman" panose="02020603050405020304" pitchFamily="18" charset="0"/>
                <a:cs typeface="Times New Roman" panose="02020603050405020304" pitchFamily="18" charset="0"/>
              </a:rPr>
              <a:t> Genomic data can help predict an individual's susceptibility to certain diseases, enabling preventive measures and health promotion strategies.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b="1" kern="0" dirty="0">
                <a:effectLst/>
                <a:ea typeface="Times New Roman" panose="02020603050405020304" pitchFamily="18" charset="0"/>
                <a:cs typeface="Times New Roman" panose="02020603050405020304" pitchFamily="18" charset="0"/>
              </a:rPr>
              <a:t>Support for Research:</a:t>
            </a:r>
            <a:r>
              <a:rPr lang="en-GB" sz="2000" kern="0" dirty="0">
                <a:effectLst/>
                <a:ea typeface="Times New Roman" panose="02020603050405020304" pitchFamily="18" charset="0"/>
                <a:cs typeface="Times New Roman" panose="02020603050405020304" pitchFamily="18" charset="0"/>
              </a:rPr>
              <a:t> The project contributes to a vast genomic database that can support future public health research and improve healthcare systems worldwide.</a:t>
            </a: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0595195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D6678-3515-C4CA-0D14-A85CE95F3759}"/>
              </a:ext>
            </a:extLst>
          </p:cNvPr>
          <p:cNvSpPr>
            <a:spLocks noGrp="1"/>
          </p:cNvSpPr>
          <p:nvPr>
            <p:ph type="title"/>
          </p:nvPr>
        </p:nvSpPr>
        <p:spPr>
          <a:xfrm>
            <a:off x="457200" y="273050"/>
            <a:ext cx="8291264" cy="1162050"/>
          </a:xfrm>
        </p:spPr>
        <p:txBody>
          <a:bodyPr>
            <a:noAutofit/>
          </a:bodyPr>
          <a:lstStyle/>
          <a:p>
            <a:pPr algn="ctr"/>
            <a:r>
              <a:rPr lang="en-GB" sz="3600" b="1" kern="0" dirty="0">
                <a:effectLst/>
                <a:latin typeface="Times New Roman" panose="02020603050405020304" pitchFamily="18" charset="0"/>
                <a:ea typeface="Times New Roman" panose="02020603050405020304" pitchFamily="18" charset="0"/>
              </a:rPr>
              <a:t>Community Benefits of Digital Health Innovations</a:t>
            </a:r>
            <a:r>
              <a:rPr lang="en-GB" sz="3600" dirty="0">
                <a:effectLst/>
              </a:rPr>
              <a:t> </a:t>
            </a:r>
            <a:endParaRPr lang="en-US" sz="3600" dirty="0"/>
          </a:p>
        </p:txBody>
      </p:sp>
      <p:sp>
        <p:nvSpPr>
          <p:cNvPr id="5" name="TextBox 4">
            <a:extLst>
              <a:ext uri="{FF2B5EF4-FFF2-40B4-BE49-F238E27FC236}">
                <a16:creationId xmlns:a16="http://schemas.microsoft.com/office/drawing/2014/main" id="{3EC2442E-CE07-F9FA-128C-6DEC208B5716}"/>
              </a:ext>
            </a:extLst>
          </p:cNvPr>
          <p:cNvSpPr txBox="1"/>
          <p:nvPr/>
        </p:nvSpPr>
        <p:spPr>
          <a:xfrm>
            <a:off x="246348" y="1087654"/>
            <a:ext cx="8897652" cy="4257961"/>
          </a:xfrm>
          <a:prstGeom prst="rect">
            <a:avLst/>
          </a:prstGeom>
          <a:noFill/>
        </p:spPr>
        <p:txBody>
          <a:bodyPr wrap="square" rtlCol="0">
            <a:sp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b="1" kern="0" dirty="0">
                <a:effectLst/>
                <a:ea typeface="Times New Roman" panose="02020603050405020304" pitchFamily="18" charset="0"/>
                <a:cs typeface="Times New Roman" panose="02020603050405020304" pitchFamily="18" charset="0"/>
              </a:rPr>
              <a:t>Increased Accessibility:</a:t>
            </a:r>
            <a:r>
              <a:rPr lang="en-GB" sz="2400" kern="0" dirty="0">
                <a:effectLst/>
                <a:ea typeface="Times New Roman" panose="02020603050405020304" pitchFamily="18" charset="0"/>
                <a:cs typeface="Times New Roman" panose="02020603050405020304" pitchFamily="18" charset="0"/>
              </a:rPr>
              <a:t> Digital health tools such as apps, telemedicine, and wearables make healthcare services accessible to those in remote areas or with limited mobility. This helps reduce disparities in healthcare access.</a:t>
            </a:r>
            <a:endParaRPr lang="en-GB" sz="2400" kern="100" dirty="0">
              <a:effectLst/>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b="1" kern="0" dirty="0">
                <a:effectLst/>
                <a:ea typeface="Times New Roman" panose="02020603050405020304" pitchFamily="18" charset="0"/>
                <a:cs typeface="Times New Roman" panose="02020603050405020304" pitchFamily="18" charset="0"/>
              </a:rPr>
              <a:t>Health Literacy and Education:</a:t>
            </a:r>
            <a:r>
              <a:rPr lang="en-GB" sz="2400" kern="0" dirty="0">
                <a:effectLst/>
                <a:ea typeface="Times New Roman" panose="02020603050405020304" pitchFamily="18" charset="0"/>
                <a:cs typeface="Times New Roman" panose="02020603050405020304" pitchFamily="18" charset="0"/>
              </a:rPr>
              <a:t> mHealth apps and online health portals provide individuals with reliable, evidence-based information on health conditions, prevention, and self-management, empowering them to take control of their health.</a:t>
            </a:r>
            <a:endParaRPr lang="en-GB" sz="24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3620072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0E25BCE-BF76-857B-1E5D-738564AC5C61}"/>
              </a:ext>
            </a:extLst>
          </p:cNvPr>
          <p:cNvSpPr txBox="1"/>
          <p:nvPr/>
        </p:nvSpPr>
        <p:spPr>
          <a:xfrm>
            <a:off x="179512" y="188640"/>
            <a:ext cx="8856984" cy="5647443"/>
          </a:xfrm>
          <a:prstGeom prst="rect">
            <a:avLst/>
          </a:prstGeom>
          <a:noFill/>
        </p:spPr>
        <p:txBody>
          <a:bodyPr wrap="square" rtlCol="0">
            <a:sp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Patient Empowerment:</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Wearable devices and health monitoring apps enable patients to track their health metrics in real-time, fostering a sense of ownership over their healthcare and encouraging preventive practices.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Improved Public Health Response:</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During public health emergencies, digital innovations such as contact tracing apps, remote consultations, and genomic surveillance allow public health authorities to respond quickly and effectively to emerging threats.</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400" b="1" kern="0" dirty="0">
                <a:effectLst/>
                <a:latin typeface="Times New Roman" panose="02020603050405020304" pitchFamily="18" charset="0"/>
                <a:ea typeface="Times New Roman" panose="02020603050405020304" pitchFamily="18" charset="0"/>
                <a:cs typeface="Times New Roman" panose="02020603050405020304" pitchFamily="18" charset="0"/>
              </a:rPr>
              <a:t>Chronic Disease Management:</a:t>
            </a:r>
            <a:r>
              <a:rPr lang="en-GB" sz="2400" kern="0" dirty="0">
                <a:effectLst/>
                <a:latin typeface="Times New Roman" panose="02020603050405020304" pitchFamily="18" charset="0"/>
                <a:ea typeface="Times New Roman" panose="02020603050405020304" pitchFamily="18" charset="0"/>
                <a:cs typeface="Times New Roman" panose="02020603050405020304" pitchFamily="18" charset="0"/>
              </a:rPr>
              <a:t> Digital tools offer continuous monitoring for chronic diseases, reducing hospital admissions and improving patients’ quality of life.</a:t>
            </a: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6669576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16737-F23B-4BDE-8E2F-7DCDBF950DAC}"/>
              </a:ext>
            </a:extLst>
          </p:cNvPr>
          <p:cNvSpPr>
            <a:spLocks noGrp="1"/>
          </p:cNvSpPr>
          <p:nvPr>
            <p:ph type="title"/>
          </p:nvPr>
        </p:nvSpPr>
        <p:spPr/>
        <p:txBody>
          <a:bodyPr>
            <a:noAutofit/>
          </a:bodyPr>
          <a:lstStyle/>
          <a:p>
            <a:r>
              <a:rPr lang="en-GB" sz="3600" kern="0" dirty="0">
                <a:effectLst/>
                <a:ea typeface="Times New Roman" panose="02020603050405020304" pitchFamily="18" charset="0"/>
              </a:rPr>
              <a:t>Class Activity: Analysing Digital Health Platforms</a:t>
            </a:r>
            <a:r>
              <a:rPr lang="en-GB" sz="3600" dirty="0">
                <a:effectLst/>
              </a:rPr>
              <a:t> </a:t>
            </a:r>
            <a:endParaRPr lang="en-GB" sz="3600" dirty="0"/>
          </a:p>
        </p:txBody>
      </p:sp>
      <p:sp>
        <p:nvSpPr>
          <p:cNvPr id="6" name="TextBox 5">
            <a:extLst>
              <a:ext uri="{FF2B5EF4-FFF2-40B4-BE49-F238E27FC236}">
                <a16:creationId xmlns:a16="http://schemas.microsoft.com/office/drawing/2014/main" id="{2A750C59-3953-8EEB-782A-B8A48267FD78}"/>
              </a:ext>
            </a:extLst>
          </p:cNvPr>
          <p:cNvSpPr txBox="1"/>
          <p:nvPr/>
        </p:nvSpPr>
        <p:spPr>
          <a:xfrm>
            <a:off x="683568" y="1417638"/>
            <a:ext cx="8229601" cy="4319452"/>
          </a:xfrm>
          <a:prstGeom prst="rect">
            <a:avLst/>
          </a:prstGeom>
          <a:noFill/>
        </p:spPr>
        <p:txBody>
          <a:bodyPr wrap="square" rtlCol="0">
            <a:spAutoFit/>
          </a:bodyPr>
          <a:lstStyle/>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a:effectLst/>
                <a:ea typeface="Times New Roman" panose="02020603050405020304" pitchFamily="18" charset="0"/>
                <a:cs typeface="Times New Roman" panose="02020603050405020304" pitchFamily="18" charset="0"/>
              </a:rPr>
              <a:t>Divide the class into small groups. Each group should be assigned a different digital health platform (e.g., NHS App, Babylon Health, ORCHA) to analyse.</a:t>
            </a:r>
          </a:p>
          <a:p>
            <a:endParaRPr lang="en-GB" sz="2000"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b="1" kern="0" dirty="0">
                <a:effectLst/>
                <a:ea typeface="Times New Roman" panose="02020603050405020304" pitchFamily="18" charset="0"/>
                <a:cs typeface="Times New Roman" panose="02020603050405020304" pitchFamily="18" charset="0"/>
              </a:rPr>
              <a:t>Discussion Points:</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kern="0" dirty="0">
                <a:effectLst/>
                <a:ea typeface="Times New Roman" panose="02020603050405020304" pitchFamily="18" charset="0"/>
                <a:cs typeface="Times New Roman" panose="02020603050405020304" pitchFamily="18" charset="0"/>
              </a:rPr>
              <a:t>Identify the key features of the platform.</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kern="0" dirty="0">
                <a:effectLst/>
                <a:ea typeface="Times New Roman" panose="02020603050405020304" pitchFamily="18" charset="0"/>
                <a:cs typeface="Times New Roman" panose="02020603050405020304" pitchFamily="18" charset="0"/>
              </a:rPr>
              <a:t>Evaluate how the platform promotes public health and improves accessibility.</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kern="0" dirty="0">
                <a:effectLst/>
                <a:ea typeface="Times New Roman" panose="02020603050405020304" pitchFamily="18" charset="0"/>
                <a:cs typeface="Times New Roman" panose="02020603050405020304" pitchFamily="18" charset="0"/>
              </a:rPr>
              <a:t>Discuss potential challenges or limitations of the platform (e.g., data privacy concerns, adoption rates, technological limitations).</a:t>
            </a: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5886137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E8339-5D21-1DA9-7455-C7CF5CA5711F}"/>
              </a:ext>
            </a:extLst>
          </p:cNvPr>
          <p:cNvSpPr>
            <a:spLocks noGrp="1"/>
          </p:cNvSpPr>
          <p:nvPr>
            <p:ph type="title"/>
          </p:nvPr>
        </p:nvSpPr>
        <p:spPr/>
        <p:txBody>
          <a:bodyPr>
            <a:normAutofit/>
          </a:bodyPr>
          <a:lstStyle/>
          <a:p>
            <a:r>
              <a:rPr lang="en-GB" sz="3600" b="1" kern="0" dirty="0">
                <a:effectLst/>
                <a:ea typeface="Times New Roman" panose="02020603050405020304" pitchFamily="18" charset="0"/>
              </a:rPr>
              <a:t>Summary</a:t>
            </a:r>
            <a:r>
              <a:rPr lang="en-GB" sz="3600" b="1" dirty="0">
                <a:effectLst/>
              </a:rPr>
              <a:t> </a:t>
            </a:r>
            <a:endParaRPr lang="en-US" sz="3600" b="1" dirty="0"/>
          </a:p>
        </p:txBody>
      </p:sp>
      <p:sp>
        <p:nvSpPr>
          <p:cNvPr id="4" name="TextBox 3">
            <a:extLst>
              <a:ext uri="{FF2B5EF4-FFF2-40B4-BE49-F238E27FC236}">
                <a16:creationId xmlns:a16="http://schemas.microsoft.com/office/drawing/2014/main" id="{1DA57C11-C3CE-EF4F-8147-47B59E34672A}"/>
              </a:ext>
            </a:extLst>
          </p:cNvPr>
          <p:cNvSpPr txBox="1"/>
          <p:nvPr/>
        </p:nvSpPr>
        <p:spPr>
          <a:xfrm>
            <a:off x="158824" y="1427828"/>
            <a:ext cx="8733656" cy="3832139"/>
          </a:xfrm>
          <a:prstGeom prst="rect">
            <a:avLst/>
          </a:prstGeom>
          <a:noFill/>
        </p:spPr>
        <p:txBody>
          <a:bodyPr wrap="square" rtlCol="0">
            <a:spAutoFit/>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b="1" kern="0" dirty="0">
                <a:effectLst/>
                <a:ea typeface="Times New Roman" panose="02020603050405020304" pitchFamily="18" charset="0"/>
                <a:cs typeface="Times New Roman" panose="02020603050405020304" pitchFamily="18" charset="0"/>
              </a:rPr>
              <a:t>Key Points Covered:</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kern="0" dirty="0">
                <a:effectLst/>
                <a:ea typeface="Times New Roman" panose="02020603050405020304" pitchFamily="18" charset="0"/>
                <a:cs typeface="Times New Roman" panose="02020603050405020304" pitchFamily="18" charset="0"/>
              </a:rPr>
              <a:t>Explored the NHS App, Babylon Health, COVID-19 Contact Tracing Apps, and Genomics England.</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kern="0" dirty="0">
                <a:effectLst/>
                <a:ea typeface="Times New Roman" panose="02020603050405020304" pitchFamily="18" charset="0"/>
                <a:cs typeface="Times New Roman" panose="02020603050405020304" pitchFamily="18" charset="0"/>
              </a:rPr>
              <a:t>Discussed how these digital health innovations contribute to public health through improved accessibility, efficiency, and disease management.</a:t>
            </a:r>
            <a:endParaRPr lang="en-GB" sz="2000" kern="100" dirty="0">
              <a:effectLst/>
              <a:ea typeface="Aptos" panose="020B0004020202020204" pitchFamily="34" charset="0"/>
              <a:cs typeface="Times New Roman" panose="02020603050405020304" pitchFamily="18" charset="0"/>
            </a:endParaRPr>
          </a:p>
          <a:p>
            <a:pPr marL="1143000" lvl="2" indent="-228600">
              <a:lnSpc>
                <a:spcPct val="115000"/>
              </a:lnSpc>
              <a:spcAft>
                <a:spcPts val="800"/>
              </a:spcAft>
              <a:buSzPts val="1000"/>
              <a:buFont typeface="Wingdings" pitchFamily="2" charset="2"/>
              <a:buChar char=""/>
              <a:tabLst>
                <a:tab pos="1371600" algn="l"/>
              </a:tabLst>
            </a:pPr>
            <a:r>
              <a:rPr lang="en-GB" sz="2000" kern="0" dirty="0">
                <a:effectLst/>
                <a:ea typeface="Times New Roman" panose="02020603050405020304" pitchFamily="18" charset="0"/>
                <a:cs typeface="Times New Roman" panose="02020603050405020304" pitchFamily="18" charset="0"/>
              </a:rPr>
              <a:t>Analysed the community benefits of digital health, including patient empowerment, chronic disease management, and enhanced public health response during emergencies.</a:t>
            </a:r>
            <a:endParaRPr lang="en-GB" sz="2000" kern="100" dirty="0">
              <a:effectLst/>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0852652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white person with a red question mark&#10;&#10;Description automatically generated">
            <a:extLst>
              <a:ext uri="{FF2B5EF4-FFF2-40B4-BE49-F238E27FC236}">
                <a16:creationId xmlns:a16="http://schemas.microsoft.com/office/drawing/2014/main" id="{8FF46875-D1EE-046A-06BA-D55447EBA49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43178" y="1600201"/>
            <a:ext cx="4257644" cy="3917032"/>
          </a:xfrm>
          <a:prstGeom prst="rect">
            <a:avLst/>
          </a:prstGeom>
          <a:noFill/>
        </p:spPr>
      </p:pic>
    </p:spTree>
    <p:extLst>
      <p:ext uri="{BB962C8B-B14F-4D97-AF65-F5344CB8AC3E}">
        <p14:creationId xmlns:p14="http://schemas.microsoft.com/office/powerpoint/2010/main" val="8019989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4968C1-A61E-0F30-66CA-4892C3BC5E3A}"/>
              </a:ext>
            </a:extLst>
          </p:cNvPr>
          <p:cNvSpPr>
            <a:spLocks noGrp="1"/>
          </p:cNvSpPr>
          <p:nvPr>
            <p:ph type="title"/>
          </p:nvPr>
        </p:nvSpPr>
        <p:spPr/>
        <p:txBody>
          <a:bodyPr/>
          <a:lstStyle/>
          <a:p>
            <a:r>
              <a:rPr lang="en-GB" b="1" dirty="0"/>
              <a:t>References</a:t>
            </a:r>
          </a:p>
        </p:txBody>
      </p:sp>
      <p:sp>
        <p:nvSpPr>
          <p:cNvPr id="3" name="Content Placeholder 2">
            <a:extLst>
              <a:ext uri="{FF2B5EF4-FFF2-40B4-BE49-F238E27FC236}">
                <a16:creationId xmlns:a16="http://schemas.microsoft.com/office/drawing/2014/main" id="{84C63058-D81D-DA28-164E-CFA41D7D65A7}"/>
              </a:ext>
            </a:extLst>
          </p:cNvPr>
          <p:cNvSpPr>
            <a:spLocks noGrp="1"/>
          </p:cNvSpPr>
          <p:nvPr>
            <p:ph idx="1"/>
          </p:nvPr>
        </p:nvSpPr>
        <p:spPr>
          <a:xfrm>
            <a:off x="457200" y="1196752"/>
            <a:ext cx="8229600" cy="3917032"/>
          </a:xfrm>
        </p:spPr>
        <p:txBody>
          <a:bodyPr>
            <a:normAutofit fontScale="85000" lnSpcReduction="10000"/>
          </a:bodyPr>
          <a:lstStyle/>
          <a:p>
            <a:endParaRPr lang="en-GB" dirty="0">
              <a:effectLst/>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a:effectLst/>
                <a:ea typeface="Times New Roman" panose="02020603050405020304" pitchFamily="18" charset="0"/>
                <a:cs typeface="Times New Roman" panose="02020603050405020304" pitchFamily="18" charset="0"/>
              </a:rPr>
              <a:t>Griffin, S., Davies, B., Feder, G., &amp; Gold, N. (2022). </a:t>
            </a:r>
            <a:r>
              <a:rPr lang="en-GB" sz="2000" i="1" kern="0" dirty="0">
                <a:effectLst/>
                <a:ea typeface="Times New Roman" panose="02020603050405020304" pitchFamily="18" charset="0"/>
                <a:cs typeface="Times New Roman" panose="02020603050405020304" pitchFamily="18" charset="0"/>
              </a:rPr>
              <a:t>Uptake and adoption of the NHS App in England: An observational study</a:t>
            </a:r>
            <a:r>
              <a:rPr lang="en-GB" sz="2000" kern="0" dirty="0">
                <a:effectLst/>
                <a:ea typeface="Times New Roman" panose="02020603050405020304" pitchFamily="18" charset="0"/>
                <a:cs typeface="Times New Roman" panose="02020603050405020304" pitchFamily="18" charset="0"/>
              </a:rPr>
              <a:t>. British Journal of General Practice, 72(718), e156-e165.</a:t>
            </a:r>
            <a:endParaRPr lang="en-GB" sz="2000" kern="100" dirty="0">
              <a:effectLst/>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a:effectLst/>
                <a:ea typeface="Times New Roman" panose="02020603050405020304" pitchFamily="18" charset="0"/>
                <a:cs typeface="Times New Roman" panose="02020603050405020304" pitchFamily="18" charset="0"/>
              </a:rPr>
              <a:t>Horton, T., Hardie, T., Mahadeva, S., &amp; Warburton, W. (2021). </a:t>
            </a:r>
            <a:r>
              <a:rPr lang="en-GB" sz="2000" i="1" kern="0" dirty="0">
                <a:effectLst/>
                <a:ea typeface="Times New Roman" panose="02020603050405020304" pitchFamily="18" charset="0"/>
                <a:cs typeface="Times New Roman" panose="02020603050405020304" pitchFamily="18" charset="0"/>
              </a:rPr>
              <a:t>Digital-first primary care: The challenges of scaling Babylon GP at Hand</a:t>
            </a:r>
            <a:r>
              <a:rPr lang="en-GB" sz="2000" kern="0" dirty="0">
                <a:effectLst/>
                <a:ea typeface="Times New Roman" panose="02020603050405020304" pitchFamily="18" charset="0"/>
                <a:cs typeface="Times New Roman" panose="02020603050405020304" pitchFamily="18" charset="0"/>
              </a:rPr>
              <a:t>. Journal of Medical Internet Research, 23(3), e24620.</a:t>
            </a:r>
            <a:endParaRPr lang="en-GB" sz="2000" kern="100" dirty="0">
              <a:effectLst/>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err="1">
                <a:effectLst/>
                <a:ea typeface="Times New Roman" panose="02020603050405020304" pitchFamily="18" charset="0"/>
                <a:cs typeface="Times New Roman" panose="02020603050405020304" pitchFamily="18" charset="0"/>
              </a:rPr>
              <a:t>Wymant</a:t>
            </a:r>
            <a:r>
              <a:rPr lang="en-GB" sz="2000" kern="0" dirty="0">
                <a:effectLst/>
                <a:ea typeface="Times New Roman" panose="02020603050405020304" pitchFamily="18" charset="0"/>
                <a:cs typeface="Times New Roman" panose="02020603050405020304" pitchFamily="18" charset="0"/>
              </a:rPr>
              <a:t>, C., Ferretti, L., </a:t>
            </a:r>
            <a:r>
              <a:rPr lang="en-GB" sz="2000" kern="0" dirty="0" err="1">
                <a:effectLst/>
                <a:ea typeface="Times New Roman" panose="02020603050405020304" pitchFamily="18" charset="0"/>
                <a:cs typeface="Times New Roman" panose="02020603050405020304" pitchFamily="18" charset="0"/>
              </a:rPr>
              <a:t>Tsallis</a:t>
            </a:r>
            <a:r>
              <a:rPr lang="en-GB" sz="2000" kern="0" dirty="0">
                <a:effectLst/>
                <a:ea typeface="Times New Roman" panose="02020603050405020304" pitchFamily="18" charset="0"/>
                <a:cs typeface="Times New Roman" panose="02020603050405020304" pitchFamily="18" charset="0"/>
              </a:rPr>
              <a:t>, D., et al. (2021). </a:t>
            </a:r>
            <a:r>
              <a:rPr lang="en-GB" sz="2000" i="1" kern="0" dirty="0">
                <a:effectLst/>
                <a:ea typeface="Times New Roman" panose="02020603050405020304" pitchFamily="18" charset="0"/>
                <a:cs typeface="Times New Roman" panose="02020603050405020304" pitchFamily="18" charset="0"/>
              </a:rPr>
              <a:t>The epidemiological impact of the NHS COVID-19 app</a:t>
            </a:r>
            <a:r>
              <a:rPr lang="en-GB" sz="2000" kern="0" dirty="0">
                <a:effectLst/>
                <a:ea typeface="Times New Roman" panose="02020603050405020304" pitchFamily="18" charset="0"/>
                <a:cs typeface="Times New Roman" panose="02020603050405020304" pitchFamily="18" charset="0"/>
              </a:rPr>
              <a:t>. The Lancet Public Health, 6(8), e552-e559.</a:t>
            </a:r>
            <a:endParaRPr lang="en-GB" sz="2000" kern="100" dirty="0">
              <a:effectLst/>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Courier New" panose="02070309020205020404" pitchFamily="49" charset="0"/>
              <a:buChar char="o"/>
              <a:tabLst>
                <a:tab pos="914400" algn="l"/>
              </a:tabLst>
            </a:pPr>
            <a:r>
              <a:rPr lang="en-GB" sz="2000" kern="0" dirty="0">
                <a:effectLst/>
                <a:ea typeface="Times New Roman" panose="02020603050405020304" pitchFamily="18" charset="0"/>
                <a:cs typeface="Times New Roman" panose="02020603050405020304" pitchFamily="18" charset="0"/>
              </a:rPr>
              <a:t>Genomics England. (n.d.). </a:t>
            </a:r>
            <a:r>
              <a:rPr lang="en-GB" sz="2000" i="1" kern="0" dirty="0">
                <a:effectLst/>
                <a:ea typeface="Times New Roman" panose="02020603050405020304" pitchFamily="18" charset="0"/>
                <a:cs typeface="Times New Roman" panose="02020603050405020304" pitchFamily="18" charset="0"/>
              </a:rPr>
              <a:t>The 100,000 Genomes Project</a:t>
            </a:r>
            <a:r>
              <a:rPr lang="en-GB" sz="2000" kern="0" dirty="0">
                <a:effectLst/>
                <a:ea typeface="Times New Roman" panose="02020603050405020304" pitchFamily="18" charset="0"/>
                <a:cs typeface="Times New Roman" panose="02020603050405020304" pitchFamily="18" charset="0"/>
              </a:rPr>
              <a:t>. Available at: </a:t>
            </a:r>
            <a:r>
              <a:rPr lang="en-GB" sz="2000" kern="0" dirty="0">
                <a:solidFill>
                  <a:srgbClr val="0000FF"/>
                </a:solidFill>
                <a:effectLst/>
                <a:ea typeface="Times New Roman" panose="02020603050405020304" pitchFamily="18" charset="0"/>
                <a:cs typeface="Times New Roman" panose="02020603050405020304" pitchFamily="18" charset="0"/>
                <a:hlinkClick r:id="rId3"/>
              </a:rPr>
              <a:t>https://www.genomicsengland.co.uk</a:t>
            </a:r>
            <a:endParaRPr lang="en-GB" sz="2000" kern="100" dirty="0">
              <a:effectLst/>
              <a:ea typeface="Aptos" panose="020B0004020202020204" pitchFamily="34" charset="0"/>
              <a:cs typeface="Times New Roman" panose="02020603050405020304" pitchFamily="18" charset="0"/>
            </a:endParaRPr>
          </a:p>
          <a:p>
            <a:pPr marL="0" indent="0">
              <a:buNone/>
            </a:pPr>
            <a:endParaRPr lang="en-GB" sz="1800" dirty="0"/>
          </a:p>
        </p:txBody>
      </p:sp>
    </p:spTree>
    <p:extLst>
      <p:ext uri="{BB962C8B-B14F-4D97-AF65-F5344CB8AC3E}">
        <p14:creationId xmlns:p14="http://schemas.microsoft.com/office/powerpoint/2010/main" val="268168272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2" ma:contentTypeDescription="Create a new document." ma:contentTypeScope="" ma:versionID="52f795333ace41bef08649b18825776b">
  <xsd:schema xmlns:xsd="http://www.w3.org/2001/XMLSchema" xmlns:xs="http://www.w3.org/2001/XMLSchema" xmlns:p="http://schemas.microsoft.com/office/2006/metadata/properties" xmlns:ns3="f856874f-9946-48cd-ac29-4cb76853c4c1" targetNamespace="http://schemas.microsoft.com/office/2006/metadata/properties" ma:root="true" ma:fieldsID="7a6da204620c827d4f9b8b623575ef93" ns3:_="">
    <xsd:import namespace="f856874f-9946-48cd-ac29-4cb76853c4c1"/>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openxmlformats.org/package/2006/metadata/core-properties"/>
    <ds:schemaRef ds:uri="http://purl.org/dc/dcmitype/"/>
    <ds:schemaRef ds:uri="http://schemas.microsoft.com/office/infopath/2007/PartnerControls"/>
    <ds:schemaRef ds:uri="http://purl.org/dc/elements/1.1/"/>
    <ds:schemaRef ds:uri="http://schemas.microsoft.com/office/2006/metadata/properties"/>
    <ds:schemaRef ds:uri="f856874f-9946-48cd-ac29-4cb76853c4c1"/>
    <ds:schemaRef ds:uri="http://schemas.microsoft.com/office/2006/documentManagement/types"/>
    <ds:schemaRef ds:uri="http://www.w3.org/XML/1998/namespace"/>
    <ds:schemaRef ds:uri="http://purl.org/dc/terms/"/>
  </ds:schemaRefs>
</ds:datastoreItem>
</file>

<file path=customXml/itemProps2.xml><?xml version="1.0" encoding="utf-8"?>
<ds:datastoreItem xmlns:ds="http://schemas.openxmlformats.org/officeDocument/2006/customXml" ds:itemID="{03D7929B-5B4C-4CAE-8D27-458BB31CA3A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319</TotalTime>
  <Words>1972</Words>
  <Application>Microsoft Macintosh PowerPoint</Application>
  <PresentationFormat>On-screen Show (4:3)</PresentationFormat>
  <Paragraphs>131</Paragraphs>
  <Slides>34</Slides>
  <Notes>10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34</vt:i4>
      </vt:variant>
    </vt:vector>
  </HeadingPairs>
  <TitlesOfParts>
    <vt:vector size="43" baseType="lpstr">
      <vt:lpstr>Aptos</vt:lpstr>
      <vt:lpstr>Arial</vt:lpstr>
      <vt:lpstr>Calibri</vt:lpstr>
      <vt:lpstr>Courier New</vt:lpstr>
      <vt:lpstr>Myriad Pro</vt:lpstr>
      <vt:lpstr>Tahoma</vt:lpstr>
      <vt:lpstr>Times New Roman</vt:lpstr>
      <vt:lpstr>Wingdings</vt:lpstr>
      <vt:lpstr>20140311PresentationUWTSDTemplate</vt:lpstr>
      <vt:lpstr>  Digital Transformation in the Health and Care Professionals BMHP6026_LON</vt:lpstr>
      <vt:lpstr>Learning outcomes</vt:lpstr>
      <vt:lpstr>Module Summary</vt:lpstr>
      <vt:lpstr>What is Digital Health Innovation/Transformation? </vt:lpstr>
      <vt:lpstr>What is digital health innovation</vt:lpstr>
      <vt:lpstr>Key Technologies</vt:lpstr>
      <vt:lpstr>Key Technologies</vt:lpstr>
      <vt:lpstr>Purpose in Public Health</vt:lpstr>
      <vt:lpstr>Purpose in Public health</vt:lpstr>
      <vt:lpstr>       How does these innovations impact healthcare efficiency and patient outcomes. </vt:lpstr>
      <vt:lpstr>NHS App (2019)</vt:lpstr>
      <vt:lpstr>What are the key features of the nhs app (2019)?</vt:lpstr>
      <vt:lpstr>Key Features of NHS App</vt:lpstr>
      <vt:lpstr>Key Features Of The NHS App</vt:lpstr>
      <vt:lpstr>Public Health Benefits</vt:lpstr>
      <vt:lpstr>Public Health Benefits</vt:lpstr>
      <vt:lpstr> Analyse how apps like the NHS App can help reduce health inequalities and improve healthcare delivery for underserved communities.</vt:lpstr>
      <vt:lpstr>Babylon Health and AI-powered GP Consultations </vt:lpstr>
      <vt:lpstr>Key Features </vt:lpstr>
      <vt:lpstr>Public Health Benefits </vt:lpstr>
      <vt:lpstr>Babylon Health and AI</vt:lpstr>
      <vt:lpstr>Are there ethical and privacy concerns associated with AI in healthcare?  </vt:lpstr>
      <vt:lpstr>COVID-19 Contact Tracing Apps </vt:lpstr>
      <vt:lpstr>Key Features </vt:lpstr>
      <vt:lpstr>Public Health Benefits </vt:lpstr>
      <vt:lpstr>Genomics and Public Health</vt:lpstr>
      <vt:lpstr>Key Features </vt:lpstr>
      <vt:lpstr>Public Health Benefits </vt:lpstr>
      <vt:lpstr>Community Benefits of Digital Health Innovations </vt:lpstr>
      <vt:lpstr>PowerPoint Presentation</vt:lpstr>
      <vt:lpstr>Class Activity: Analysing Digital Health Platforms </vt:lpstr>
      <vt:lpstr>Summary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Jolly Nwankwo (Doctoral Researcher)</cp:lastModifiedBy>
  <cp:revision>48</cp:revision>
  <dcterms:created xsi:type="dcterms:W3CDTF">2015-04-14T15:21:28Z</dcterms:created>
  <dcterms:modified xsi:type="dcterms:W3CDTF">2024-09-25T15:01:23Z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