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30" r:id="rId4"/>
  </p:sldMasterIdLst>
  <p:notesMasterIdLst>
    <p:notesMasterId r:id="rId21"/>
  </p:notesMasterIdLst>
  <p:sldIdLst>
    <p:sldId id="435" r:id="rId5"/>
    <p:sldId id="258" r:id="rId6"/>
    <p:sldId id="270" r:id="rId7"/>
    <p:sldId id="259" r:id="rId8"/>
    <p:sldId id="260" r:id="rId9"/>
    <p:sldId id="269" r:id="rId10"/>
    <p:sldId id="261" r:id="rId11"/>
    <p:sldId id="263" r:id="rId12"/>
    <p:sldId id="265" r:id="rId13"/>
    <p:sldId id="266" r:id="rId14"/>
    <p:sldId id="463" r:id="rId15"/>
    <p:sldId id="267" r:id="rId16"/>
    <p:sldId id="268" r:id="rId17"/>
    <p:sldId id="458" r:id="rId18"/>
    <p:sldId id="459" r:id="rId19"/>
    <p:sldId id="264" r:id="rId2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51"/>
    <p:restoredTop sz="90285" autoAdjust="0"/>
  </p:normalViewPr>
  <p:slideViewPr>
    <p:cSldViewPr snapToGrid="0">
      <p:cViewPr varScale="1">
        <p:scale>
          <a:sx n="116" d="100"/>
          <a:sy n="116" d="100"/>
        </p:scale>
        <p:origin x="1476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A9287BF-F806-458F-BE52-8588D7A6BB1A}" type="datetimeFigureOut">
              <a:rPr lang="en-GB"/>
              <a:pPr>
                <a:defRPr/>
              </a:pPr>
              <a:t>05/01/2021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47E67E19-4B33-464F-92BF-C1EC9789906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6904559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7E67E19-4B33-464F-92BF-C1EC9789906C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82087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7613670-9DCC-4F3B-A813-2D57E3F669D3}" type="datetime1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Myriad Pro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A349403-D926-47B3-8FBF-B85C5FC8257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23110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280217D-976E-4701-B677-C6175AAE263B}" type="datetime1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solidFill>
                  <a:prstClr val="black"/>
                </a:solidFill>
                <a:latin typeface="Myriad Pro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98FFD23-A562-4633-A2B6-B3E5DF7E1AF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6837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C1C87BB-82AB-48EA-82AC-8E1C827E2A7F}" type="datetime1">
              <a:rPr lang="en-GB" smtClean="0"/>
              <a:t>05/01/2021</a:t>
            </a:fld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8572781E-558C-4ED7-AD63-D27D44B3968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93272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840280D5-0835-452F-BCC2-487F54756822}" type="datetime1">
              <a:rPr lang="en-GB" smtClean="0"/>
              <a:t>05/01/2021</a:t>
            </a:fld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096B041-6E99-4359-A389-74577D161FA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554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156C5D7-7866-404F-82ED-F8BA470F1151}" type="datetime1">
              <a:rPr lang="en-GB" smtClean="0"/>
              <a:t>05/01/2021</a:t>
            </a:fld>
            <a:endParaRPr lang="en-GB"/>
          </a:p>
        </p:txBody>
      </p:sp>
      <p:sp>
        <p:nvSpPr>
          <p:cNvPr id="8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0855403F-8250-4DD1-A4C2-92980B39151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0507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B990BEFA-853F-4ADB-8261-B9DF19173941}" type="datetime1">
              <a:rPr lang="en-GB" smtClean="0"/>
              <a:t>05/01/2021</a:t>
            </a:fld>
            <a:endParaRPr lang="en-GB"/>
          </a:p>
        </p:txBody>
      </p:sp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9C29155E-2029-4282-9517-655B4E450D4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9777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5589CA98-A964-4AD3-A673-FCBF05CA4D26}" type="datetime1">
              <a:rPr lang="en-GB" smtClean="0"/>
              <a:t>05/01/2021</a:t>
            </a:fld>
            <a:endParaRPr lang="en-GB"/>
          </a:p>
        </p:txBody>
      </p:sp>
      <p:sp>
        <p:nvSpPr>
          <p:cNvPr id="3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2AAD7C2-7D3F-4900-B54C-1413AE9CCEE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2019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023CD21B-0839-4E99-8AA7-C391B9A66DF3}" type="datetime1">
              <a:rPr lang="en-GB" smtClean="0"/>
              <a:t>05/01/2021</a:t>
            </a:fld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69BCF62-406D-4B72-989E-DA8A3B72D4A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7539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067F16A8-215C-42C8-89FA-D2C0F30BF846}" type="datetime1">
              <a:rPr lang="en-GB" smtClean="0"/>
              <a:t>05/01/2021</a:t>
            </a:fld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E53A42F0-A750-422B-9716-DDB2FB0FC31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17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9344E236-80B5-4DAD-B96A-79D6D50208A4}" type="datetime1">
              <a:rPr lang="en-GB" smtClean="0"/>
              <a:t>05/01/2021</a:t>
            </a:fld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2E60346-F0C0-4E9D-A339-9EEE2FD8241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2060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0E0DA29-1DC4-4385-8A99-4F45290ACCCC}" type="datetime1">
              <a:rPr lang="en-GB" smtClean="0"/>
              <a:t>05/01/2021</a:t>
            </a:fld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44FA86D-9419-442E-956B-46EF807636B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5909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4675" y="304800"/>
            <a:ext cx="8001000" cy="1216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3438" y="1752600"/>
            <a:ext cx="3924300" cy="4267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ECF607-62E2-47C5-9BEB-6A1B679AFB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3978540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50" smtClean="0">
                <a:solidFill>
                  <a:prstClr val="black">
                    <a:tint val="75000"/>
                  </a:prstClr>
                </a:solidFill>
                <a:latin typeface="Myriad Pro"/>
                <a:cs typeface="+mn-cs"/>
              </a:defRPr>
            </a:lvl1pPr>
          </a:lstStyle>
          <a:p>
            <a:pPr>
              <a:defRPr/>
            </a:pPr>
            <a:fld id="{C7E503A4-7D7E-474D-9C56-2AE210F4CB8E}" type="datetime1">
              <a:rPr lang="en-GB" smtClean="0"/>
              <a:t>05/01/2021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Myriad Pro"/>
                <a:cs typeface="+mn-cs"/>
              </a:defRPr>
            </a:lvl1pPr>
          </a:lstStyle>
          <a:p>
            <a:pPr>
              <a:defRPr/>
            </a:pPr>
            <a:fld id="{F8A608B1-9B14-4951-810E-F7DFA5DD70C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089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31" r:id="rId1"/>
    <p:sldLayoutId id="2147484232" r:id="rId2"/>
    <p:sldLayoutId id="2147484233" r:id="rId3"/>
    <p:sldLayoutId id="2147484234" r:id="rId4"/>
    <p:sldLayoutId id="2147484235" r:id="rId5"/>
    <p:sldLayoutId id="2147484236" r:id="rId6"/>
    <p:sldLayoutId id="2147484237" r:id="rId7"/>
    <p:sldLayoutId id="2147484238" r:id="rId8"/>
    <p:sldLayoutId id="2147484239" r:id="rId9"/>
    <p:sldLayoutId id="2147484240" r:id="rId10"/>
    <p:sldLayoutId id="2147484241" r:id="rId11"/>
    <p:sldLayoutId id="2147484242" r:id="rId12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Snowdon_reflection.jpg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incsights.files.wordpress.com/2012/10/personal-brand-pyramid.png" TargetMode="External"/><Relationship Id="rId2" Type="http://schemas.openxmlformats.org/officeDocument/2006/relationships/hyperlink" Target="https://www.linkedin.com/learning/creating-your-personal-brand/what-is-personal-branding?u=77966930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ctrTitle"/>
          </p:nvPr>
        </p:nvSpPr>
        <p:spPr>
          <a:xfrm>
            <a:off x="503997" y="3105704"/>
            <a:ext cx="8291945" cy="2117032"/>
          </a:xfrm>
        </p:spPr>
        <p:txBody>
          <a:bodyPr/>
          <a:lstStyle/>
          <a:p>
            <a:r>
              <a:rPr lang="en-GB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charset="0"/>
                <a:ea typeface="Arial Rounded MT Bold" charset="0"/>
                <a:cs typeface="Arial Rounded MT Bold" charset="0"/>
              </a:rPr>
              <a:t/>
            </a:r>
            <a:br>
              <a:rPr lang="en-GB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charset="0"/>
                <a:ea typeface="Arial Rounded MT Bold" charset="0"/>
                <a:cs typeface="Arial Rounded MT Bold" charset="0"/>
              </a:rPr>
            </a:br>
            <a:r>
              <a:rPr lang="en-GB" altLang="en-US" sz="4800" dirty="0">
                <a:solidFill>
                  <a:schemeClr val="bg1">
                    <a:lumMod val="75000"/>
                  </a:schemeClr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Digital Skills &amp; </a:t>
            </a:r>
            <a:br>
              <a:rPr lang="en-GB" altLang="en-US" sz="4800" dirty="0">
                <a:solidFill>
                  <a:schemeClr val="bg1">
                    <a:lumMod val="75000"/>
                  </a:schemeClr>
                </a:solidFill>
                <a:latin typeface="Arial Rounded MT Bold" charset="0"/>
                <a:ea typeface="Arial Rounded MT Bold" charset="0"/>
                <a:cs typeface="Arial Rounded MT Bold" charset="0"/>
              </a:rPr>
            </a:br>
            <a:r>
              <a:rPr lang="en-GB" altLang="en-US" sz="4800" dirty="0">
                <a:solidFill>
                  <a:schemeClr val="bg1">
                    <a:lumMod val="75000"/>
                  </a:schemeClr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Personal Branding</a:t>
            </a:r>
            <a:br>
              <a:rPr lang="en-GB" altLang="en-US" sz="4800" dirty="0">
                <a:solidFill>
                  <a:schemeClr val="bg1">
                    <a:lumMod val="75000"/>
                  </a:schemeClr>
                </a:solidFill>
                <a:latin typeface="Arial Rounded MT Bold" charset="0"/>
                <a:ea typeface="Arial Rounded MT Bold" charset="0"/>
                <a:cs typeface="Arial Rounded MT Bold" charset="0"/>
              </a:rPr>
            </a:br>
            <a:r>
              <a:rPr lang="en-GB" altLang="en-US" sz="3600" dirty="0">
                <a:latin typeface="Arial Rounded MT Bold" charset="0"/>
                <a:ea typeface="Arial Rounded MT Bold" charset="0"/>
                <a:cs typeface="Arial Rounded MT Bold" charset="0"/>
              </a:rPr>
              <a:t/>
            </a:r>
            <a:br>
              <a:rPr lang="en-GB" altLang="en-US" sz="3600" dirty="0">
                <a:latin typeface="Arial Rounded MT Bold" charset="0"/>
                <a:ea typeface="Arial Rounded MT Bold" charset="0"/>
                <a:cs typeface="Arial Rounded MT Bold" charset="0"/>
              </a:rPr>
            </a:br>
            <a:r>
              <a:rPr lang="en-GB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charset="0"/>
                <a:ea typeface="Arial Rounded MT Bold" charset="0"/>
                <a:cs typeface="Arial Rounded MT Bold" charset="0"/>
              </a:rPr>
              <a:t>Online Session 6</a:t>
            </a:r>
            <a:r>
              <a:rPr lang="en-GB" altLang="en-US" sz="3600" dirty="0">
                <a:latin typeface="Arial Rounded MT Bold" charset="0"/>
                <a:ea typeface="Arial Rounded MT Bold" charset="0"/>
                <a:cs typeface="Arial Rounded MT Bold" charset="0"/>
              </a:rPr>
              <a:t/>
            </a:r>
            <a:br>
              <a:rPr lang="en-GB" altLang="en-US" sz="3600" dirty="0">
                <a:latin typeface="Arial Rounded MT Bold" charset="0"/>
                <a:ea typeface="Arial Rounded MT Bold" charset="0"/>
                <a:cs typeface="Arial Rounded MT Bold" charset="0"/>
              </a:rPr>
            </a:br>
            <a:r>
              <a:rPr lang="en-US" dirty="0">
                <a:latin typeface="+mj-ea"/>
                <a:cs typeface="+mj-ea"/>
              </a:rPr>
              <a:t/>
            </a:r>
            <a:br>
              <a:rPr lang="en-US" dirty="0">
                <a:latin typeface="+mj-ea"/>
                <a:cs typeface="+mj-ea"/>
              </a:rPr>
            </a:br>
            <a:r>
              <a:rPr lang="en-GB" altLang="en-US" sz="1400" dirty="0">
                <a:solidFill>
                  <a:schemeClr val="bg1"/>
                </a:solidFill>
              </a:rPr>
              <a:t/>
            </a:r>
            <a:br>
              <a:rPr lang="en-GB" altLang="en-US" sz="1400" dirty="0">
                <a:solidFill>
                  <a:schemeClr val="bg1"/>
                </a:solidFill>
              </a:rPr>
            </a:br>
            <a:endParaRPr lang="en-GB" altLang="en-US" sz="1400" dirty="0">
              <a:solidFill>
                <a:schemeClr val="bg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F4E039E-033A-44BF-A466-FFDFE31062ED}"/>
              </a:ext>
            </a:extLst>
          </p:cNvPr>
          <p:cNvSpPr txBox="1"/>
          <p:nvPr/>
        </p:nvSpPr>
        <p:spPr>
          <a:xfrm>
            <a:off x="589722" y="1184412"/>
            <a:ext cx="847807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4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 panose="020B0604020202020204" pitchFamily="34" charset="0"/>
              </a:rPr>
              <a:t>CertHE Skills for the Workplace</a:t>
            </a:r>
          </a:p>
          <a:p>
            <a:pPr algn="ctr">
              <a:defRPr/>
            </a:pPr>
            <a:r>
              <a:rPr lang="en-GB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charset="0"/>
                <a:ea typeface="Arial Rounded MT Bold" charset="0"/>
                <a:cs typeface="Arial Rounded MT Bold" charset="0"/>
              </a:rPr>
              <a:t>BMSK4007</a:t>
            </a:r>
            <a:endParaRPr lang="en-GB" sz="4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4442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034D9E-C334-0B4C-9C0C-3A0A46CC88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C87199-D3B6-AA41-9A05-D40C0DAB34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803" y="1522368"/>
            <a:ext cx="7886700" cy="3562098"/>
          </a:xfrm>
        </p:spPr>
        <p:txBody>
          <a:bodyPr/>
          <a:lstStyle/>
          <a:p>
            <a:r>
              <a:rPr lang="en-US" dirty="0"/>
              <a:t>What is a personal brand?</a:t>
            </a:r>
          </a:p>
          <a:p>
            <a:r>
              <a:rPr lang="en-US" dirty="0"/>
              <a:t>What is personal branding?</a:t>
            </a:r>
          </a:p>
          <a:p>
            <a:r>
              <a:rPr lang="en-US" dirty="0"/>
              <a:t>How do I start to develop a personal brand?</a:t>
            </a:r>
          </a:p>
          <a:p>
            <a:r>
              <a:rPr lang="en-US" dirty="0"/>
              <a:t>How do I build a strategy to build my personal brand?</a:t>
            </a:r>
          </a:p>
          <a:p>
            <a:r>
              <a:rPr lang="en-US"/>
              <a:t>Self-directed learning</a:t>
            </a:r>
          </a:p>
        </p:txBody>
      </p:sp>
    </p:spTree>
    <p:extLst>
      <p:ext uri="{BB962C8B-B14F-4D97-AF65-F5344CB8AC3E}">
        <p14:creationId xmlns:p14="http://schemas.microsoft.com/office/powerpoint/2010/main" val="30766412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, text, whiteboard&#10;&#10;Description automatically generated">
            <a:extLst>
              <a:ext uri="{FF2B5EF4-FFF2-40B4-BE49-F238E27FC236}">
                <a16:creationId xmlns:a16="http://schemas.microsoft.com/office/drawing/2014/main" id="{C1D7D604-1A30-B741-8EB7-4879E3F0972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954" y="963230"/>
            <a:ext cx="7162092" cy="4077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7357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2A2B58-8431-0840-8B18-B5ED455FCC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is a personal brand?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7E0C04-D2F6-2547-A8A9-AE27C6D4194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01451" y="1254121"/>
            <a:ext cx="4762918" cy="4372956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Your personal brand states not what you are, but who you are:</a:t>
            </a:r>
          </a:p>
          <a:p>
            <a:r>
              <a:rPr lang="en-US" dirty="0"/>
              <a:t>Image</a:t>
            </a:r>
          </a:p>
          <a:p>
            <a:r>
              <a:rPr lang="en-US" dirty="0"/>
              <a:t>Skills</a:t>
            </a:r>
          </a:p>
          <a:p>
            <a:r>
              <a:rPr lang="en-GB" dirty="0"/>
              <a:t>Behaviour</a:t>
            </a:r>
            <a:endParaRPr lang="en-US" dirty="0"/>
          </a:p>
          <a:p>
            <a:r>
              <a:rPr lang="en-US" dirty="0"/>
              <a:t>Reputation</a:t>
            </a:r>
          </a:p>
          <a:p>
            <a:r>
              <a:rPr lang="en-US" dirty="0"/>
              <a:t>Beliefs</a:t>
            </a:r>
          </a:p>
          <a:p>
            <a:r>
              <a:rPr lang="en-US" dirty="0"/>
              <a:t>Values</a:t>
            </a:r>
          </a:p>
          <a:p>
            <a:pPr marL="0" indent="0">
              <a:buNone/>
            </a:pPr>
            <a:r>
              <a:rPr lang="en-US" sz="900" b="1" dirty="0"/>
              <a:t>(Source: Me Inc., 2012, Branding and Positioning Career Advice)</a:t>
            </a:r>
          </a:p>
        </p:txBody>
      </p:sp>
      <p:pic>
        <p:nvPicPr>
          <p:cNvPr id="6" name="Content Placeholder 5" descr="Diagram, funnel chart&#10;&#10;Description automatically generated">
            <a:extLst>
              <a:ext uri="{FF2B5EF4-FFF2-40B4-BE49-F238E27FC236}">
                <a16:creationId xmlns:a16="http://schemas.microsoft.com/office/drawing/2014/main" id="{AAAB2E89-F162-EB48-A799-0B34D7A61FC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0055" y="1347478"/>
            <a:ext cx="3971060" cy="4186241"/>
          </a:xfrm>
        </p:spPr>
      </p:pic>
    </p:spTree>
    <p:extLst>
      <p:ext uri="{BB962C8B-B14F-4D97-AF65-F5344CB8AC3E}">
        <p14:creationId xmlns:p14="http://schemas.microsoft.com/office/powerpoint/2010/main" val="23804735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852CD7-CB7D-084F-BFFE-552A438A6F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/>
              <a:t>What is personal brand?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0D65ED-2FB9-FD49-8EB2-B26761F0AF1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04850" y="1797248"/>
            <a:ext cx="3867150" cy="3263504"/>
          </a:xfrm>
        </p:spPr>
        <p:txBody>
          <a:bodyPr/>
          <a:lstStyle/>
          <a:p>
            <a:r>
              <a:rPr lang="en-US" sz="1800"/>
              <a:t>Personal branding is the consistent and uniform presentation of an individual.</a:t>
            </a:r>
          </a:p>
          <a:p>
            <a:r>
              <a:rPr lang="en-US" sz="1800"/>
              <a:t>It’s about being authentic and mindful of the impression that you make when you meet someone for the first time. </a:t>
            </a:r>
          </a:p>
          <a:p>
            <a:r>
              <a:rPr lang="en-US" sz="1800"/>
              <a:t>An everlasting impression is formed in the first four minutes. It can never be changed.</a:t>
            </a:r>
          </a:p>
          <a:p>
            <a:r>
              <a:rPr lang="en-US" sz="1800"/>
              <a:t>At the highest level, it’s your values that shine through.</a:t>
            </a:r>
          </a:p>
        </p:txBody>
      </p:sp>
      <p:pic>
        <p:nvPicPr>
          <p:cNvPr id="6" name="Content Placeholder 5" descr="A picture containing diagram&#10;&#10;Description automatically generated">
            <a:extLst>
              <a:ext uri="{FF2B5EF4-FFF2-40B4-BE49-F238E27FC236}">
                <a16:creationId xmlns:a16="http://schemas.microsoft.com/office/drawing/2014/main" id="{F4606F0E-BB80-AD49-A9EF-B61FA8A1DF6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883803"/>
            <a:ext cx="3867150" cy="3090395"/>
          </a:xfrm>
        </p:spPr>
      </p:pic>
    </p:spTree>
    <p:extLst>
      <p:ext uri="{BB962C8B-B14F-4D97-AF65-F5344CB8AC3E}">
        <p14:creationId xmlns:p14="http://schemas.microsoft.com/office/powerpoint/2010/main" val="24092596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7CD300-4AF4-DD4D-9D6C-A54F37A77F38}"/>
              </a:ext>
            </a:extLst>
          </p:cNvPr>
          <p:cNvSpPr/>
          <p:nvPr/>
        </p:nvSpPr>
        <p:spPr>
          <a:xfrm>
            <a:off x="2198561" y="2563378"/>
            <a:ext cx="4896092" cy="1731243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GB" sz="108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You are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B55BF3D-C1BC-6C46-BA3C-5466AF9BEB1C}"/>
              </a:ext>
            </a:extLst>
          </p:cNvPr>
          <p:cNvSpPr/>
          <p:nvPr/>
        </p:nvSpPr>
        <p:spPr>
          <a:xfrm>
            <a:off x="708699" y="1313163"/>
            <a:ext cx="7726602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GB" sz="405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Personal brand is all about who</a:t>
            </a:r>
          </a:p>
        </p:txBody>
      </p:sp>
    </p:spTree>
    <p:extLst>
      <p:ext uri="{BB962C8B-B14F-4D97-AF65-F5344CB8AC3E}">
        <p14:creationId xmlns:p14="http://schemas.microsoft.com/office/powerpoint/2010/main" val="2125276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9F996F-3713-E444-8D0E-D20FB49AA2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/>
              <a:t>What is personal branding?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C29B84-3876-2841-B2BE-52E4B301AB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7626" y="1282149"/>
            <a:ext cx="8229600" cy="3917032"/>
          </a:xfrm>
        </p:spPr>
        <p:txBody>
          <a:bodyPr/>
          <a:lstStyle/>
          <a:p>
            <a:r>
              <a:rPr lang="en-US" dirty="0"/>
              <a:t>Personal branding is the strategy that an individual develops in order to deliver their personal brand.</a:t>
            </a:r>
          </a:p>
          <a:p>
            <a:r>
              <a:rPr lang="en-US" dirty="0"/>
              <a:t>Strategy involves:-</a:t>
            </a:r>
          </a:p>
          <a:p>
            <a:pPr lvl="1"/>
            <a:r>
              <a:rPr lang="en-US" dirty="0"/>
              <a:t>Knowing where you are now?</a:t>
            </a:r>
          </a:p>
          <a:p>
            <a:pPr lvl="1"/>
            <a:r>
              <a:rPr lang="en-US" dirty="0"/>
              <a:t>Where you want your brand to be?</a:t>
            </a:r>
          </a:p>
          <a:p>
            <a:pPr lvl="1"/>
            <a:r>
              <a:rPr lang="en-US" dirty="0"/>
              <a:t>Understanding the driving forces.</a:t>
            </a:r>
          </a:p>
          <a:p>
            <a:pPr lvl="1"/>
            <a:r>
              <a:rPr lang="en-US" dirty="0"/>
              <a:t>Understanding the resistances or blockages.</a:t>
            </a:r>
          </a:p>
        </p:txBody>
      </p:sp>
    </p:spTree>
    <p:extLst>
      <p:ext uri="{BB962C8B-B14F-4D97-AF65-F5344CB8AC3E}">
        <p14:creationId xmlns:p14="http://schemas.microsoft.com/office/powerpoint/2010/main" val="6209984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ollege graduates celebrating and talking together">
            <a:extLst>
              <a:ext uri="{FF2B5EF4-FFF2-40B4-BE49-F238E27FC236}">
                <a16:creationId xmlns:a16="http://schemas.microsoft.com/office/drawing/2014/main" id="{BDFD68EC-54DE-4642-A3BD-A9375AAAAB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0572" y="1607344"/>
            <a:ext cx="1905488" cy="1269374"/>
          </a:xfrm>
          <a:prstGeom prst="rect">
            <a:avLst/>
          </a:prstGeom>
        </p:spPr>
      </p:pic>
      <p:sp>
        <p:nvSpPr>
          <p:cNvPr id="6" name="Up Arrow 5">
            <a:extLst>
              <a:ext uri="{FF2B5EF4-FFF2-40B4-BE49-F238E27FC236}">
                <a16:creationId xmlns:a16="http://schemas.microsoft.com/office/drawing/2014/main" id="{A420B4BF-0AD3-9F48-9E9F-4D61A0F9AC55}"/>
              </a:ext>
            </a:extLst>
          </p:cNvPr>
          <p:cNvSpPr/>
          <p:nvPr/>
        </p:nvSpPr>
        <p:spPr>
          <a:xfrm rot="3780986">
            <a:off x="4285788" y="1306740"/>
            <a:ext cx="589360" cy="4354109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 descr="Woman blowing pink bubble gum">
            <a:extLst>
              <a:ext uri="{FF2B5EF4-FFF2-40B4-BE49-F238E27FC236}">
                <a16:creationId xmlns:a16="http://schemas.microsoft.com/office/drawing/2014/main" id="{1EE076DC-2DC1-EF46-A5ED-DCFD1FA549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237" y="3508886"/>
            <a:ext cx="1890482" cy="1350169"/>
          </a:xfrm>
          <a:prstGeom prst="rect">
            <a:avLst/>
          </a:prstGeom>
        </p:spPr>
      </p:pic>
      <p:pic>
        <p:nvPicPr>
          <p:cNvPr id="8" name="Graphic 7" descr="No sign">
            <a:extLst>
              <a:ext uri="{FF2B5EF4-FFF2-40B4-BE49-F238E27FC236}">
                <a16:creationId xmlns:a16="http://schemas.microsoft.com/office/drawing/2014/main" id="{966DAB25-B169-8F4B-8D82-E7B43807E1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4200458" y="2848142"/>
            <a:ext cx="1096566" cy="109656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177CDEB-C51E-014D-882B-AB6EEFBC92E2}"/>
              </a:ext>
            </a:extLst>
          </p:cNvPr>
          <p:cNvSpPr txBox="1"/>
          <p:nvPr/>
        </p:nvSpPr>
        <p:spPr>
          <a:xfrm>
            <a:off x="669932" y="2718076"/>
            <a:ext cx="15908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How we are perceived now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36B6691-F7DD-1846-9670-940233090449}"/>
              </a:ext>
            </a:extLst>
          </p:cNvPr>
          <p:cNvSpPr txBox="1"/>
          <p:nvPr/>
        </p:nvSpPr>
        <p:spPr>
          <a:xfrm>
            <a:off x="6041089" y="751972"/>
            <a:ext cx="2486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How we want to be perceived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86B00F2-E031-894D-A718-D5B640078FE6}"/>
              </a:ext>
            </a:extLst>
          </p:cNvPr>
          <p:cNvSpPr txBox="1"/>
          <p:nvPr/>
        </p:nvSpPr>
        <p:spPr>
          <a:xfrm>
            <a:off x="2940236" y="2622140"/>
            <a:ext cx="15751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way to get to one’s goal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0F63182-B7FD-8541-9FE4-708DD06F5645}"/>
              </a:ext>
            </a:extLst>
          </p:cNvPr>
          <p:cNvSpPr txBox="1"/>
          <p:nvPr/>
        </p:nvSpPr>
        <p:spPr>
          <a:xfrm>
            <a:off x="5339619" y="3491473"/>
            <a:ext cx="19054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The resistances and blockages to be overcome along the way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B400A22-C3AC-1C43-9155-0CC9D4037D43}"/>
              </a:ext>
            </a:extLst>
          </p:cNvPr>
          <p:cNvSpPr txBox="1"/>
          <p:nvPr/>
        </p:nvSpPr>
        <p:spPr>
          <a:xfrm>
            <a:off x="616886" y="552185"/>
            <a:ext cx="231918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arrow denotes the direction one is to take and what activities an individual must concentrate upon to get there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ACFAB68-D03F-3F4F-B293-2D9EF2A6B173}"/>
              </a:ext>
            </a:extLst>
          </p:cNvPr>
          <p:cNvSpPr txBox="1"/>
          <p:nvPr/>
        </p:nvSpPr>
        <p:spPr>
          <a:xfrm>
            <a:off x="1371911" y="5330432"/>
            <a:ext cx="785022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Adapted from </a:t>
            </a:r>
            <a:r>
              <a:rPr lang="en-GB" dirty="0"/>
              <a:t>Lewin, K., 1947, </a:t>
            </a:r>
            <a:r>
              <a:rPr lang="en-GB" i="1" dirty="0"/>
              <a:t>Understanding the three stages of change</a:t>
            </a:r>
          </a:p>
          <a:p>
            <a:endParaRPr lang="en-GB" dirty="0"/>
          </a:p>
          <a:p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06231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8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/>
      <p:bldP spid="10" grpId="0"/>
      <p:bldP spid="11" grpId="0"/>
      <p:bldP spid="12" grpId="0"/>
      <p:bldP spid="13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747A0E-0175-2940-BC5B-51721009E9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8788"/>
          </a:xfrm>
        </p:spPr>
        <p:txBody>
          <a:bodyPr/>
          <a:lstStyle/>
          <a:p>
            <a:pPr algn="l"/>
            <a:r>
              <a:rPr lang="en-GB" dirty="0"/>
              <a:t>Metrics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02A299-E1D5-4742-B39E-4F04AA7361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815" y="1073426"/>
            <a:ext cx="9032185" cy="4412974"/>
          </a:xfrm>
        </p:spPr>
        <p:txBody>
          <a:bodyPr/>
          <a:lstStyle/>
          <a:p>
            <a:r>
              <a:rPr lang="en-GB" sz="2800" dirty="0"/>
              <a:t>In order to know where you are along the path towards developing your personal brand, it is necessary to develop metrics (to measure your progress);</a:t>
            </a:r>
          </a:p>
          <a:p>
            <a:r>
              <a:rPr lang="en-GB" sz="2800" dirty="0"/>
              <a:t>Once you have developed some metrics it is possible to know where you are and whether you need to change course of speed up or slow down the processes.</a:t>
            </a:r>
          </a:p>
          <a:p>
            <a:r>
              <a:rPr lang="en-GB" sz="2800" dirty="0"/>
              <a:t>Let’s look next at what metrics are and how we might design them.</a:t>
            </a:r>
          </a:p>
        </p:txBody>
      </p:sp>
    </p:spTree>
    <p:extLst>
      <p:ext uri="{BB962C8B-B14F-4D97-AF65-F5344CB8AC3E}">
        <p14:creationId xmlns:p14="http://schemas.microsoft.com/office/powerpoint/2010/main" val="8697584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0D039D-5B1A-1C40-80F0-2C010E601F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/>
              <a:t>Developing metrics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E155DB-E466-134A-985B-11E5787D3A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71251"/>
            <a:ext cx="7886700" cy="3263504"/>
          </a:xfrm>
        </p:spPr>
        <p:txBody>
          <a:bodyPr/>
          <a:lstStyle/>
          <a:p>
            <a:pPr marL="0" indent="0">
              <a:buNone/>
            </a:pPr>
            <a:r>
              <a:rPr lang="en-GB" sz="1875" dirty="0"/>
              <a:t>Maybe you want to be positioned for a new job in your firm or you want to be included in more of the important conversations that management is having. </a:t>
            </a:r>
          </a:p>
          <a:p>
            <a:pPr marL="0" indent="0">
              <a:buNone/>
            </a:pPr>
            <a:r>
              <a:rPr lang="en-GB" sz="1875" dirty="0"/>
              <a:t>What is it going to take for management to see you as a credible; and somebody that they ought to include in those conversations?  </a:t>
            </a:r>
          </a:p>
          <a:p>
            <a:pPr marL="0" indent="0">
              <a:buNone/>
            </a:pPr>
            <a:r>
              <a:rPr lang="en-GB" sz="1875" dirty="0"/>
              <a:t>Maybe your plan is to speak up more in meetings.  </a:t>
            </a:r>
            <a:r>
              <a:rPr lang="en-GB" sz="1875" dirty="0" smtClean="0"/>
              <a:t>You </a:t>
            </a:r>
            <a:r>
              <a:rPr lang="en-GB" sz="1875" dirty="0"/>
              <a:t>might decide to raise your hand and offer an opinion. </a:t>
            </a:r>
          </a:p>
          <a:p>
            <a:pPr marL="0" indent="0">
              <a:buNone/>
            </a:pPr>
            <a:r>
              <a:rPr lang="en-GB" sz="1875" dirty="0"/>
              <a:t>Maybe you decide to participate in writing part of the company blog; adding your voice to the conversation.  </a:t>
            </a:r>
          </a:p>
          <a:p>
            <a:pPr marL="0" indent="0">
              <a:buNone/>
            </a:pPr>
            <a:r>
              <a:rPr lang="en-GB" sz="1875" dirty="0"/>
              <a:t>Maybe you need to network internally, and to do it a little more strategically. You might aim to build influence with people who invite people to meetings.  </a:t>
            </a:r>
          </a:p>
          <a:p>
            <a:pPr marL="0" indent="0">
              <a:buNone/>
            </a:pPr>
            <a:endParaRPr lang="en-GB" sz="1875" dirty="0"/>
          </a:p>
        </p:txBody>
      </p:sp>
    </p:spTree>
    <p:extLst>
      <p:ext uri="{BB962C8B-B14F-4D97-AF65-F5344CB8AC3E}">
        <p14:creationId xmlns:p14="http://schemas.microsoft.com/office/powerpoint/2010/main" val="38049496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F47F1-9234-BE41-A50C-8EDBD3E80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68971"/>
          </a:xfrm>
        </p:spPr>
        <p:txBody>
          <a:bodyPr/>
          <a:lstStyle/>
          <a:p>
            <a:pPr algn="l"/>
            <a:r>
              <a:rPr lang="en-GB" dirty="0"/>
              <a:t>Developing Metrics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4431DF-E215-F64D-95E9-C263228095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1024" y="1043609"/>
            <a:ext cx="7886700" cy="2643638"/>
          </a:xfrm>
        </p:spPr>
        <p:txBody>
          <a:bodyPr/>
          <a:lstStyle/>
          <a:p>
            <a:pPr marL="0" indent="0">
              <a:buNone/>
            </a:pPr>
            <a:r>
              <a:rPr lang="en-GB" sz="2800" dirty="0"/>
              <a:t>When those things start happening and you see the results, then you know  you're on the right path.  </a:t>
            </a:r>
          </a:p>
          <a:p>
            <a:pPr marL="0" indent="0">
              <a:buNone/>
            </a:pPr>
            <a:r>
              <a:rPr lang="en-GB" sz="2800" dirty="0"/>
              <a:t>If your plan doesn't work, then you might decide to change direction or to try something else.</a:t>
            </a:r>
          </a:p>
          <a:p>
            <a:pPr marL="0" indent="0">
              <a:buNone/>
            </a:pPr>
            <a:r>
              <a:rPr lang="en-GB" sz="2800" dirty="0"/>
              <a:t>Always keeping your desired reputation (goal) in mind.  </a:t>
            </a:r>
          </a:p>
          <a:p>
            <a:pPr marL="0" indent="0">
              <a:buNone/>
            </a:pPr>
            <a:r>
              <a:rPr lang="en-GB" sz="2800" dirty="0"/>
              <a:t>It's about building that brand incrementally and having an action plan.</a:t>
            </a:r>
          </a:p>
          <a:p>
            <a:pPr marL="0" indent="0">
              <a:buNone/>
            </a:pPr>
            <a:r>
              <a:rPr lang="en-GB" sz="2800" dirty="0"/>
              <a:t>Making a note of what you want; how often you do those things; and measuring their success is metrics.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5527996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1B3C53-DD4E-FF4C-B1F6-925A327E40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456" y="365263"/>
            <a:ext cx="4140544" cy="732138"/>
          </a:xfrm>
        </p:spPr>
        <p:txBody>
          <a:bodyPr anchor="b">
            <a:noAutofit/>
          </a:bodyPr>
          <a:lstStyle/>
          <a:p>
            <a:r>
              <a:rPr lang="en-GB" sz="3200" b="0" dirty="0"/>
              <a:t>Action planning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BB308C2A-0000-A148-9FAD-E3949C91F6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32050" y="2122274"/>
            <a:ext cx="5418743" cy="2479074"/>
          </a:xfrm>
          <a:prstGeom prst="rect">
            <a:avLst/>
          </a:prstGeom>
          <a:noFill/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23C1BB-16E0-B442-9C3E-10DADC470F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9" y="2122273"/>
            <a:ext cx="2949575" cy="2858691"/>
          </a:xfrm>
        </p:spPr>
        <p:txBody>
          <a:bodyPr>
            <a:normAutofit/>
          </a:bodyPr>
          <a:lstStyle/>
          <a:p>
            <a:r>
              <a:rPr lang="en-GB" sz="1800" dirty="0"/>
              <a:t>It’s important to create a clear strategic plan, with metrics, which is well defined: </a:t>
            </a:r>
          </a:p>
          <a:p>
            <a:pPr marL="257175" indent="-257175">
              <a:buFont typeface="Arial" panose="020B0604020202020204" pitchFamily="34" charset="0"/>
              <a:buChar char="•"/>
            </a:pPr>
            <a:r>
              <a:rPr lang="en-GB" sz="1800" dirty="0"/>
              <a:t>Objectives, which are</a:t>
            </a:r>
          </a:p>
          <a:p>
            <a:pPr marL="257175" indent="-257175">
              <a:buFont typeface="Arial" panose="020B0604020202020204" pitchFamily="34" charset="0"/>
              <a:buChar char="•"/>
            </a:pPr>
            <a:r>
              <a:rPr lang="en-GB" sz="1800" dirty="0"/>
              <a:t>Measurable, </a:t>
            </a:r>
          </a:p>
          <a:p>
            <a:pPr marL="257175" indent="-257175">
              <a:buFont typeface="Arial" panose="020B0604020202020204" pitchFamily="34" charset="0"/>
              <a:buChar char="•"/>
            </a:pPr>
            <a:r>
              <a:rPr lang="en-GB" sz="1800" dirty="0"/>
              <a:t>Achievable, </a:t>
            </a:r>
          </a:p>
          <a:p>
            <a:pPr marL="257175" indent="-257175">
              <a:buFont typeface="Arial" panose="020B0604020202020204" pitchFamily="34" charset="0"/>
              <a:buChar char="•"/>
            </a:pPr>
            <a:r>
              <a:rPr lang="en-GB" sz="1800" dirty="0"/>
              <a:t>Realistic and </a:t>
            </a:r>
          </a:p>
          <a:p>
            <a:pPr marL="257175" indent="-257175">
              <a:buFont typeface="Arial" panose="020B0604020202020204" pitchFamily="34" charset="0"/>
              <a:buChar char="•"/>
            </a:pPr>
            <a:r>
              <a:rPr lang="en-GB" sz="1800" dirty="0"/>
              <a:t>Time based.</a:t>
            </a:r>
          </a:p>
        </p:txBody>
      </p:sp>
    </p:spTree>
    <p:extLst>
      <p:ext uri="{BB962C8B-B14F-4D97-AF65-F5344CB8AC3E}">
        <p14:creationId xmlns:p14="http://schemas.microsoft.com/office/powerpoint/2010/main" val="35949060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5DCF60-266C-524A-A0F2-6052826107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0477" y="226634"/>
            <a:ext cx="1953816" cy="994172"/>
          </a:xfrm>
        </p:spPr>
        <p:txBody>
          <a:bodyPr/>
          <a:lstStyle/>
          <a:p>
            <a:r>
              <a:rPr lang="en-GB" dirty="0"/>
              <a:t>Action plan</a:t>
            </a:r>
          </a:p>
        </p:txBody>
      </p:sp>
      <p:pic>
        <p:nvPicPr>
          <p:cNvPr id="5" name="Content Placeholder 4" descr="Table&#10;&#10;Description automatically generated">
            <a:extLst>
              <a:ext uri="{FF2B5EF4-FFF2-40B4-BE49-F238E27FC236}">
                <a16:creationId xmlns:a16="http://schemas.microsoft.com/office/drawing/2014/main" id="{DA8FBCEF-4403-444B-AB53-4E18AF5FF4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3955" y="1220806"/>
            <a:ext cx="6559568" cy="4290240"/>
          </a:xfrm>
        </p:spPr>
      </p:pic>
    </p:spTree>
    <p:extLst>
      <p:ext uri="{BB962C8B-B14F-4D97-AF65-F5344CB8AC3E}">
        <p14:creationId xmlns:p14="http://schemas.microsoft.com/office/powerpoint/2010/main" val="18754550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F38BA25-F9E8-4E5F-8651-2D8A963FA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0" y="1131095"/>
            <a:ext cx="9144000" cy="423985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AC89C35-4F29-4E58-BE04-20D965CAEB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1" y="1484342"/>
            <a:ext cx="6561587" cy="994172"/>
          </a:xfrm>
        </p:spPr>
        <p:txBody>
          <a:bodyPr/>
          <a:lstStyle/>
          <a:p>
            <a:r>
              <a:rPr lang="en-GB" b="1" dirty="0">
                <a:solidFill>
                  <a:srgbClr val="FFFF00"/>
                </a:solidFill>
              </a:rPr>
              <a:t>Reflection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5A2312-1B24-4FA6-B2A2-0A29923A85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7634" y="2432572"/>
            <a:ext cx="6723366" cy="2175542"/>
          </a:xfrm>
        </p:spPr>
        <p:txBody>
          <a:bodyPr>
            <a:normAutofit fontScale="70000" lnSpcReduction="20000"/>
          </a:bodyPr>
          <a:lstStyle/>
          <a:p>
            <a:r>
              <a:rPr lang="en-GB" dirty="0">
                <a:solidFill>
                  <a:srgbClr val="FFFF00"/>
                </a:solidFill>
              </a:rPr>
              <a:t>Let’s take 5 minutes to reflect upon in this session – what have you learnt?  </a:t>
            </a:r>
          </a:p>
          <a:p>
            <a:r>
              <a:rPr lang="en-GB" dirty="0">
                <a:solidFill>
                  <a:srgbClr val="FFFF00"/>
                </a:solidFill>
              </a:rPr>
              <a:t>Any key areas you want to research further? </a:t>
            </a:r>
          </a:p>
          <a:p>
            <a:r>
              <a:rPr lang="en-GB" dirty="0">
                <a:solidFill>
                  <a:srgbClr val="FFFF00"/>
                </a:solidFill>
              </a:rPr>
              <a:t>What can help you with your assignment?</a:t>
            </a:r>
          </a:p>
          <a:p>
            <a:r>
              <a:rPr lang="en-GB" dirty="0">
                <a:solidFill>
                  <a:srgbClr val="FFFF00"/>
                </a:solidFill>
              </a:rPr>
              <a:t>What can help you in your career?</a:t>
            </a:r>
          </a:p>
          <a:p>
            <a:r>
              <a:rPr lang="en-GB" dirty="0">
                <a:solidFill>
                  <a:srgbClr val="FFFF00"/>
                </a:solidFill>
              </a:rPr>
              <a:t>Engage with your tutor on the topics</a:t>
            </a:r>
          </a:p>
          <a:p>
            <a:endParaRPr lang="en-GB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52059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932298-F766-ED45-9C9A-464CED327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3716" y="443132"/>
            <a:ext cx="2949575" cy="828236"/>
          </a:xfrm>
        </p:spPr>
        <p:txBody>
          <a:bodyPr anchor="b">
            <a:noAutofit/>
          </a:bodyPr>
          <a:lstStyle/>
          <a:p>
            <a:pPr>
              <a:lnSpc>
                <a:spcPct val="100000"/>
              </a:lnSpc>
            </a:pPr>
            <a:r>
              <a:rPr lang="en-GB" sz="3300" dirty="0"/>
              <a:t>Before the next session</a:t>
            </a:r>
          </a:p>
        </p:txBody>
      </p:sp>
      <p:pic>
        <p:nvPicPr>
          <p:cNvPr id="5" name="Content Placeholder 4" descr="A picture containing text&#10;&#10;Description automatically generated">
            <a:extLst>
              <a:ext uri="{FF2B5EF4-FFF2-40B4-BE49-F238E27FC236}">
                <a16:creationId xmlns:a16="http://schemas.microsoft.com/office/drawing/2014/main" id="{0ABB2658-6C3A-1C4A-AC01-E27D43CD1EFF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448879" y="101644"/>
            <a:ext cx="5381406" cy="5504026"/>
          </a:xfrm>
          <a:prstGeom prst="rect">
            <a:avLst/>
          </a:prstGeom>
          <a:noFill/>
        </p:spPr>
      </p:pic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9BC45F45-251D-42F9-82D8-D29DA4AF2A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12796" y="1724439"/>
            <a:ext cx="2659614" cy="3543300"/>
          </a:xfrm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r>
              <a:rPr lang="en-US" sz="1650" dirty="0"/>
              <a:t>Use the headings shown on the right to produce a short evidence-based statement of your core principles.</a:t>
            </a:r>
          </a:p>
          <a:p>
            <a:endParaRPr lang="en-US" sz="1650" dirty="0"/>
          </a:p>
          <a:p>
            <a:r>
              <a:rPr lang="en-US" sz="1650" dirty="0"/>
              <a:t>Be prepared to present your statement orally at the next session, if requested.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4795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9203A4-8837-0944-A3A1-E6A2260A8E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C987FF-6B21-324A-9502-1299A92DE2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4985" y="1222519"/>
            <a:ext cx="7886700" cy="3846152"/>
          </a:xfrm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r>
              <a:rPr lang="en-US" sz="2000" dirty="0"/>
              <a:t>Creating your Personal Brand </a:t>
            </a:r>
            <a:r>
              <a:rPr lang="en-US" sz="2000" dirty="0">
                <a:hlinkClick r:id="rId2"/>
              </a:rPr>
              <a:t>https://www.linkedin.com/learning/creating-your-personal-brand/what-is-personal-branding?u=77966930</a:t>
            </a:r>
            <a:r>
              <a:rPr lang="en-US" sz="2000" dirty="0"/>
              <a:t> </a:t>
            </a:r>
            <a:r>
              <a:rPr lang="en-GB" sz="2000" dirty="0"/>
              <a:t>(accessed 21 Nov 20);</a:t>
            </a:r>
          </a:p>
          <a:p>
            <a:r>
              <a:rPr lang="en-GB" sz="2000" dirty="0">
                <a:ea typeface="+mn-lt"/>
                <a:cs typeface="+mn-lt"/>
              </a:rPr>
              <a:t>Lewin, K. (1947). Frontiers in Group Dynamics. </a:t>
            </a:r>
            <a:r>
              <a:rPr lang="en-GB" sz="2000" i="1" dirty="0">
                <a:ea typeface="+mn-lt"/>
                <a:cs typeface="+mn-lt"/>
              </a:rPr>
              <a:t>Human Relations</a:t>
            </a:r>
            <a:r>
              <a:rPr lang="en-GB" sz="2000" dirty="0">
                <a:ea typeface="+mn-lt"/>
                <a:cs typeface="+mn-lt"/>
              </a:rPr>
              <a:t>, 1(1), pp.5–41.</a:t>
            </a:r>
            <a:endParaRPr lang="en-GB" sz="2000" dirty="0">
              <a:cs typeface="Calibri" panose="020F0502020204030204"/>
            </a:endParaRPr>
          </a:p>
          <a:p>
            <a:r>
              <a:rPr lang="en-GB" sz="2000" dirty="0" smtClean="0"/>
              <a:t>Me.inc</a:t>
            </a:r>
            <a:r>
              <a:rPr lang="en-GB" sz="2000" dirty="0"/>
              <a:t>.</a:t>
            </a:r>
            <a:r>
              <a:rPr lang="en-GB" sz="2000" dirty="0" smtClean="0"/>
              <a:t> (2012).</a:t>
            </a:r>
            <a:r>
              <a:rPr lang="en-US" sz="2000" b="1" dirty="0" smtClean="0"/>
              <a:t> </a:t>
            </a:r>
            <a:r>
              <a:rPr lang="en-US" sz="2000" i="1" dirty="0"/>
              <a:t>Branding and Positioning Career Advice</a:t>
            </a:r>
            <a:r>
              <a:rPr lang="en-GB" sz="2000" i="1" dirty="0"/>
              <a:t> </a:t>
            </a:r>
            <a:r>
              <a:rPr lang="en-GB" sz="2000" dirty="0">
                <a:hlinkClick r:id="rId3"/>
              </a:rPr>
              <a:t>https://incsights.files.wordpress.com/2012/10/personal-brand-pyramid.png</a:t>
            </a:r>
            <a:r>
              <a:rPr lang="en-GB" sz="2000" dirty="0"/>
              <a:t> </a:t>
            </a:r>
            <a:endParaRPr lang="en-GB" sz="2000" dirty="0" smtClean="0"/>
          </a:p>
          <a:p>
            <a:r>
              <a:rPr lang="en-GB" sz="2000" dirty="0" err="1"/>
              <a:t>Arruda</a:t>
            </a:r>
            <a:r>
              <a:rPr lang="en-GB" sz="2000" dirty="0"/>
              <a:t>, W. and Dib, D. (2013). </a:t>
            </a:r>
            <a:r>
              <a:rPr lang="en-GB" sz="2000" i="1" dirty="0"/>
              <a:t>Ditch. Dare. Do! : 3D Personal Branding for Executive Success : 66 Ways to Become Influential, Indispensable, and Incredibly Happy at Work!</a:t>
            </a:r>
            <a:r>
              <a:rPr lang="en-GB" sz="2000" dirty="0"/>
              <a:t> New York: </a:t>
            </a:r>
            <a:r>
              <a:rPr lang="en-GB" sz="2000" dirty="0" err="1"/>
              <a:t>Tradesmark</a:t>
            </a:r>
            <a:r>
              <a:rPr lang="en-GB" sz="2000" dirty="0"/>
              <a:t> Press International.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1538881"/>
      </p:ext>
    </p:extLst>
  </p:cSld>
  <p:clrMapOvr>
    <a:masterClrMapping/>
  </p:clrMapOvr>
</p:sld>
</file>

<file path=ppt/theme/theme1.xml><?xml version="1.0" encoding="utf-8"?>
<a:theme xmlns:a="http://schemas.openxmlformats.org/drawingml/2006/main" name="SftWP July 15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1">
      <a:majorFont>
        <a:latin typeface="Arial Rounded MT Bold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DE49762874EB345BB028C312F3B91B7" ma:contentTypeVersion="7" ma:contentTypeDescription="Create a new document." ma:contentTypeScope="" ma:versionID="745031b7136e6d0b314959d7b3aab4cc">
  <xsd:schema xmlns:xsd="http://www.w3.org/2001/XMLSchema" xmlns:xs="http://www.w3.org/2001/XMLSchema" xmlns:p="http://schemas.microsoft.com/office/2006/metadata/properties" xmlns:ns2="f66716c4-314f-46c1-b01e-5a44c61897d8" xmlns:ns3="a908d394-d138-480e-87a3-ff44c37f991a" targetNamespace="http://schemas.microsoft.com/office/2006/metadata/properties" ma:root="true" ma:fieldsID="48d543818a17c4c1e3adee1e8de4930a" ns2:_="" ns3:_="">
    <xsd:import namespace="f66716c4-314f-46c1-b01e-5a44c61897d8"/>
    <xsd:import namespace="a908d394-d138-480e-87a3-ff44c37f991a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6716c4-314f-46c1-b01e-5a44c61897d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internalName="SharingHintHash" ma:readOnly="true">
      <xsd:simpleType>
        <xsd:restriction base="dms:Text"/>
      </xsd:simpleType>
    </xsd:element>
    <xsd:element name="SharedWithDetails" ma:index="10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08d394-d138-480e-87a3-ff44c37f991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description="" ma:internalName="MediaServiceAutoTag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65184DA-0349-45D2-8DFF-557E329E9070}">
  <ds:schemaRefs>
    <ds:schemaRef ds:uri="f66716c4-314f-46c1-b01e-5a44c61897d8"/>
    <ds:schemaRef ds:uri="http://schemas.microsoft.com/office/infopath/2007/PartnerControls"/>
    <ds:schemaRef ds:uri="http://purl.org/dc/dcmitype/"/>
    <ds:schemaRef ds:uri="http://purl.org/dc/elements/1.1/"/>
    <ds:schemaRef ds:uri="http://purl.org/dc/terms/"/>
    <ds:schemaRef ds:uri="http://www.w3.org/XML/1998/namespace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a908d394-d138-480e-87a3-ff44c37f991a"/>
  </ds:schemaRefs>
</ds:datastoreItem>
</file>

<file path=customXml/itemProps2.xml><?xml version="1.0" encoding="utf-8"?>
<ds:datastoreItem xmlns:ds="http://schemas.openxmlformats.org/officeDocument/2006/customXml" ds:itemID="{03A411FC-49E2-4F2C-9E58-F1DF5DCE696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E204D06-7C22-4E3B-A780-D2484C514C3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66716c4-314f-46c1-b01e-5a44c61897d8"/>
    <ds:schemaRef ds:uri="a908d394-d138-480e-87a3-ff44c37f991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UWTSD PowerPoint Template_new</Template>
  <TotalTime>3822</TotalTime>
  <Words>819</Words>
  <Application>Microsoft Office PowerPoint</Application>
  <PresentationFormat>On-screen Show (4:3)</PresentationFormat>
  <Paragraphs>80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Arial Rounded MT Bold</vt:lpstr>
      <vt:lpstr>Calibri</vt:lpstr>
      <vt:lpstr>Corbel</vt:lpstr>
      <vt:lpstr>Myriad Pro</vt:lpstr>
      <vt:lpstr>Trebuchet MS</vt:lpstr>
      <vt:lpstr>SftWP July 15</vt:lpstr>
      <vt:lpstr> Digital Skills &amp;  Personal Branding  Online Session 6   </vt:lpstr>
      <vt:lpstr>Overview</vt:lpstr>
      <vt:lpstr>PowerPoint Presentation</vt:lpstr>
      <vt:lpstr>What is a personal brand?</vt:lpstr>
      <vt:lpstr>What is personal brand?</vt:lpstr>
      <vt:lpstr>PowerPoint Presentation</vt:lpstr>
      <vt:lpstr>What is personal branding?</vt:lpstr>
      <vt:lpstr>PowerPoint Presentation</vt:lpstr>
      <vt:lpstr>Metrics</vt:lpstr>
      <vt:lpstr>Developing metrics</vt:lpstr>
      <vt:lpstr>Developing Metrics</vt:lpstr>
      <vt:lpstr>Action planning</vt:lpstr>
      <vt:lpstr>Action plan</vt:lpstr>
      <vt:lpstr>Reflection</vt:lpstr>
      <vt:lpstr>Before the next session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BMSK4007 Online Session 6</dc:title>
  <dc:creator>Julia Ault</dc:creator>
  <cp:lastModifiedBy>Michaela Schriek</cp:lastModifiedBy>
  <cp:revision>65</cp:revision>
  <dcterms:modified xsi:type="dcterms:W3CDTF">2021-01-05T15:52:12Z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0x010100ADE49762874EB345BB028C312F3B91B7</vt:lpwstr>
  </property>
</Properties>
</file>