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Bricolage Grotesque" panose="020B0605040402000204" pitchFamily="34" charset="0"/>
      <p:regular r:id="rId16"/>
    </p:embeddedFont>
    <p:embeddedFont>
      <p:font typeface="Bricolage Grotesque Bold" panose="020B0605040402000204" pitchFamily="34" charset="0"/>
      <p:regular r:id="rId17"/>
      <p:bold r:id="rId18"/>
    </p:embeddedFont>
    <p:embeddedFont>
      <p:font typeface="Bricolage Grotesque Light" panose="020B0605040402000204" pitchFamily="34" charset="0"/>
      <p:regular r:id="rId19"/>
    </p:embeddedFont>
    <p:embeddedFont>
      <p:font typeface="Bricolage Grotesque Semi-Bold" panose="020B0605040402000204" pitchFamily="34" charset="0"/>
      <p:regular r:id="rId20"/>
      <p:bold r:id="rId21"/>
    </p:embeddedFont>
    <p:embeddedFont>
      <p:font typeface="Open Sans" panose="020B0806030504020204" pitchFamily="34" charset="0"/>
      <p:regular r:id="rId22"/>
    </p:embeddedFont>
    <p:embeddedFont>
      <p:font typeface="Open Sans Bold" pitchFamily="2" charset="0"/>
      <p:regular r:id="rId23"/>
      <p:bold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79" autoAdjust="0"/>
    <p:restoredTop sz="94614" autoAdjust="0"/>
  </p:normalViewPr>
  <p:slideViewPr>
    <p:cSldViewPr>
      <p:cViewPr varScale="1">
        <p:scale>
          <a:sx n="75" d="100"/>
          <a:sy n="75" d="100"/>
        </p:scale>
        <p:origin x="176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sv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.svg"/><Relationship Id="rId7" Type="http://schemas.openxmlformats.org/officeDocument/2006/relationships/image" Target="../media/image10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15.svg"/><Relationship Id="rId7" Type="http://schemas.openxmlformats.org/officeDocument/2006/relationships/image" Target="../media/image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5.svg"/><Relationship Id="rId7" Type="http://schemas.openxmlformats.org/officeDocument/2006/relationships/image" Target="../media/image4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50.svg"/><Relationship Id="rId4" Type="http://schemas.openxmlformats.org/officeDocument/2006/relationships/image" Target="../media/image46.jpeg"/><Relationship Id="rId9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090405" y="8445715"/>
            <a:ext cx="770761" cy="77076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736385" y="8831096"/>
            <a:ext cx="4975069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4326401">
            <a:off x="7517219" y="-2351303"/>
            <a:ext cx="14975430" cy="12945611"/>
          </a:xfrm>
          <a:custGeom>
            <a:avLst/>
            <a:gdLst/>
            <a:ahLst/>
            <a:cxnLst/>
            <a:rect l="l" t="t" r="r" b="b"/>
            <a:pathLst>
              <a:path w="14975430" h="12945611">
                <a:moveTo>
                  <a:pt x="0" y="0"/>
                </a:moveTo>
                <a:lnTo>
                  <a:pt x="14975430" y="0"/>
                </a:lnTo>
                <a:lnTo>
                  <a:pt x="14975430" y="12945611"/>
                </a:lnTo>
                <a:lnTo>
                  <a:pt x="0" y="129456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 rot="-1187103">
            <a:off x="14189725" y="5259951"/>
            <a:ext cx="833395" cy="83339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187D022-7852-79EC-4D05-C6AE772AD73E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736385" y="711704"/>
            <a:ext cx="13096032" cy="8437527"/>
            <a:chOff x="736385" y="711704"/>
            <a:chExt cx="13096032" cy="8437527"/>
          </a:xfrm>
        </p:grpSpPr>
        <p:sp>
          <p:nvSpPr>
            <p:cNvPr id="6" name="TextBox 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36385" y="2332812"/>
              <a:ext cx="13096032" cy="63621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6466"/>
                </a:lnSpc>
              </a:pPr>
              <a:r>
                <a:rPr lang="en-US" sz="16143" b="1" dirty="0">
                  <a:solidFill>
                    <a:srgbClr val="FFFFFF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DEVELOPING MY DIGITAL SKILLS</a:t>
              </a:r>
            </a:p>
          </p:txBody>
        </p:sp>
        <p:sp>
          <p:nvSpPr>
            <p:cNvPr id="11" name="Freeform 11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84316" y="711704"/>
              <a:ext cx="4284439" cy="1429955"/>
            </a:xfrm>
            <a:custGeom>
              <a:avLst/>
              <a:gdLst/>
              <a:ahLst/>
              <a:cxnLst/>
              <a:rect l="l" t="t" r="r" b="b"/>
              <a:pathLst>
                <a:path w="4284439" h="1429955">
                  <a:moveTo>
                    <a:pt x="0" y="0"/>
                  </a:moveTo>
                  <a:lnTo>
                    <a:pt x="4284439" y="0"/>
                  </a:lnTo>
                  <a:lnTo>
                    <a:pt x="4284439" y="1429955"/>
                  </a:lnTo>
                  <a:lnTo>
                    <a:pt x="0" y="14299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78002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090405" y="8783471"/>
              <a:ext cx="4724942" cy="3657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939"/>
                </a:lnSpc>
              </a:pPr>
              <a:r>
                <a:rPr lang="en-US" sz="2099" dirty="0">
                  <a:solidFill>
                    <a:srgbClr val="FFFFFF"/>
                  </a:solidFill>
                  <a:latin typeface="Bricolage Grotesque Light"/>
                  <a:ea typeface="Bricolage Grotesque Light"/>
                  <a:cs typeface="Bricolage Grotesque Light"/>
                  <a:sym typeface="Bricolage Grotesque Light"/>
                </a:rPr>
                <a:t>Josue David Rodriguez Castro</a:t>
              </a:r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171590" y="8398090"/>
              <a:ext cx="4105744" cy="422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72"/>
                </a:lnSpc>
                <a:spcBef>
                  <a:spcPct val="0"/>
                </a:spcBef>
              </a:pPr>
              <a:r>
                <a:rPr lang="en-US" sz="2480" b="1" spc="-49" dirty="0">
                  <a:solidFill>
                    <a:srgbClr val="FFFFFF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A Reflective Presentation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41079" y="-2763774"/>
            <a:ext cx="9138730" cy="9261941"/>
          </a:xfrm>
          <a:custGeom>
            <a:avLst/>
            <a:gdLst/>
            <a:ahLst/>
            <a:cxnLst/>
            <a:rect l="l" t="t" r="r" b="b"/>
            <a:pathLst>
              <a:path w="9138730" h="9261941">
                <a:moveTo>
                  <a:pt x="0" y="0"/>
                </a:moveTo>
                <a:lnTo>
                  <a:pt x="9138730" y="0"/>
                </a:lnTo>
                <a:lnTo>
                  <a:pt x="9138730" y="9261941"/>
                </a:lnTo>
                <a:lnTo>
                  <a:pt x="0" y="9261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3070717" y="2140711"/>
            <a:ext cx="4505579" cy="6341401"/>
            <a:chOff x="0" y="0"/>
            <a:chExt cx="698032" cy="9824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032" cy="982449"/>
            </a:xfrm>
            <a:custGeom>
              <a:avLst/>
              <a:gdLst/>
              <a:ahLst/>
              <a:cxnLst/>
              <a:rect l="l" t="t" r="r" b="b"/>
              <a:pathLst>
                <a:path w="698032" h="982449">
                  <a:moveTo>
                    <a:pt x="72168" y="0"/>
                  </a:moveTo>
                  <a:lnTo>
                    <a:pt x="625864" y="0"/>
                  </a:lnTo>
                  <a:cubicBezTo>
                    <a:pt x="665721" y="0"/>
                    <a:pt x="698032" y="32311"/>
                    <a:pt x="698032" y="72168"/>
                  </a:cubicBezTo>
                  <a:lnTo>
                    <a:pt x="698032" y="910281"/>
                  </a:lnTo>
                  <a:cubicBezTo>
                    <a:pt x="698032" y="950138"/>
                    <a:pt x="665721" y="982449"/>
                    <a:pt x="625864" y="982449"/>
                  </a:cubicBezTo>
                  <a:lnTo>
                    <a:pt x="72168" y="982449"/>
                  </a:lnTo>
                  <a:cubicBezTo>
                    <a:pt x="32311" y="982449"/>
                    <a:pt x="0" y="950138"/>
                    <a:pt x="0" y="910281"/>
                  </a:cubicBezTo>
                  <a:lnTo>
                    <a:pt x="0" y="72168"/>
                  </a:lnTo>
                  <a:cubicBezTo>
                    <a:pt x="0" y="32311"/>
                    <a:pt x="32311" y="0"/>
                    <a:pt x="72168" y="0"/>
                  </a:cubicBezTo>
                  <a:close/>
                </a:path>
              </a:pathLst>
            </a:custGeom>
            <a:blipFill>
              <a:blip r:embed="rId4"/>
              <a:stretch>
                <a:fillRect l="-43830" r="-4383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 rot="2292366">
            <a:off x="9034331" y="1068854"/>
            <a:ext cx="540129" cy="54012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63897" y="63897"/>
              <a:ext cx="685005" cy="685005"/>
            </a:xfrm>
            <a:custGeom>
              <a:avLst/>
              <a:gdLst/>
              <a:ahLst/>
              <a:cxnLst/>
              <a:rect l="l" t="t" r="r" b="b"/>
              <a:pathLst>
                <a:path w="685005" h="685005">
                  <a:moveTo>
                    <a:pt x="384935" y="27023"/>
                  </a:moveTo>
                  <a:lnTo>
                    <a:pt x="429386" y="122268"/>
                  </a:lnTo>
                  <a:cubicBezTo>
                    <a:pt x="456796" y="181000"/>
                    <a:pt x="504006" y="228210"/>
                    <a:pt x="562738" y="255620"/>
                  </a:cubicBezTo>
                  <a:lnTo>
                    <a:pt x="657983" y="300071"/>
                  </a:lnTo>
                  <a:cubicBezTo>
                    <a:pt x="674468" y="307764"/>
                    <a:pt x="685006" y="324310"/>
                    <a:pt x="685006" y="342503"/>
                  </a:cubicBezTo>
                  <a:cubicBezTo>
                    <a:pt x="685006" y="360696"/>
                    <a:pt x="674468" y="377242"/>
                    <a:pt x="657983" y="384935"/>
                  </a:cubicBezTo>
                  <a:lnTo>
                    <a:pt x="562738" y="429386"/>
                  </a:lnTo>
                  <a:cubicBezTo>
                    <a:pt x="504006" y="456796"/>
                    <a:pt x="456796" y="504006"/>
                    <a:pt x="429386" y="562738"/>
                  </a:cubicBezTo>
                  <a:lnTo>
                    <a:pt x="384935" y="657983"/>
                  </a:lnTo>
                  <a:cubicBezTo>
                    <a:pt x="377242" y="674468"/>
                    <a:pt x="360696" y="685006"/>
                    <a:pt x="342503" y="685006"/>
                  </a:cubicBezTo>
                  <a:cubicBezTo>
                    <a:pt x="324310" y="685006"/>
                    <a:pt x="307764" y="674468"/>
                    <a:pt x="300071" y="657983"/>
                  </a:cubicBezTo>
                  <a:lnTo>
                    <a:pt x="255620" y="562738"/>
                  </a:lnTo>
                  <a:cubicBezTo>
                    <a:pt x="228210" y="504006"/>
                    <a:pt x="181000" y="456796"/>
                    <a:pt x="122268" y="429386"/>
                  </a:cubicBezTo>
                  <a:lnTo>
                    <a:pt x="27023" y="384935"/>
                  </a:lnTo>
                  <a:cubicBezTo>
                    <a:pt x="10538" y="377242"/>
                    <a:pt x="0" y="360696"/>
                    <a:pt x="0" y="342503"/>
                  </a:cubicBezTo>
                  <a:cubicBezTo>
                    <a:pt x="0" y="324310"/>
                    <a:pt x="10538" y="307764"/>
                    <a:pt x="27023" y="300071"/>
                  </a:cubicBezTo>
                  <a:lnTo>
                    <a:pt x="122268" y="255620"/>
                  </a:lnTo>
                  <a:cubicBezTo>
                    <a:pt x="181000" y="228210"/>
                    <a:pt x="228210" y="181000"/>
                    <a:pt x="255620" y="122268"/>
                  </a:cubicBezTo>
                  <a:lnTo>
                    <a:pt x="300071" y="27023"/>
                  </a:lnTo>
                  <a:cubicBezTo>
                    <a:pt x="307764" y="10538"/>
                    <a:pt x="324310" y="0"/>
                    <a:pt x="342503" y="0"/>
                  </a:cubicBezTo>
                  <a:cubicBezTo>
                    <a:pt x="360696" y="0"/>
                    <a:pt x="377242" y="10538"/>
                    <a:pt x="384935" y="27023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561547" y="6798097"/>
            <a:ext cx="1294433" cy="129443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5283" y="1276350"/>
            <a:ext cx="8094549" cy="4920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706"/>
              </a:lnSpc>
            </a:pPr>
            <a:r>
              <a:rPr lang="en-US" sz="12834" b="1" dirty="0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Overview of the Module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089832" y="4224971"/>
            <a:ext cx="770761" cy="77076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9311077" y="4446216"/>
            <a:ext cx="328271" cy="328271"/>
          </a:xfrm>
          <a:custGeom>
            <a:avLst/>
            <a:gdLst/>
            <a:ahLst/>
            <a:cxnLst/>
            <a:rect l="l" t="t" r="r" b="b"/>
            <a:pathLst>
              <a:path w="328271" h="328271">
                <a:moveTo>
                  <a:pt x="0" y="0"/>
                </a:moveTo>
                <a:lnTo>
                  <a:pt x="328271" y="0"/>
                </a:lnTo>
                <a:lnTo>
                  <a:pt x="328271" y="328271"/>
                </a:lnTo>
                <a:lnTo>
                  <a:pt x="0" y="3282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>
            <a:off x="12765858" y="7002408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1"/>
                </a:lnTo>
                <a:lnTo>
                  <a:pt x="0" y="8858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028700" y="6277610"/>
            <a:ext cx="8492830" cy="30364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Digital skills development</a:t>
            </a:r>
          </a:p>
          <a:p>
            <a:pPr algn="just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Self-assessment (JISC)</a:t>
            </a:r>
          </a:p>
          <a:p>
            <a:pPr algn="just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•Office 365 training (LinkedIn Learning)</a:t>
            </a:r>
          </a:p>
          <a:p>
            <a:pPr algn="just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Excel skills for data analysis</a:t>
            </a:r>
          </a:p>
          <a:p>
            <a:pPr algn="just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Reflection &amp; future action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28700" y="5848361"/>
            <a:ext cx="5281601" cy="3539602"/>
          </a:xfrm>
          <a:custGeom>
            <a:avLst/>
            <a:gdLst/>
            <a:ahLst/>
            <a:cxnLst/>
            <a:rect l="l" t="t" r="r" b="b"/>
            <a:pathLst>
              <a:path w="5281601" h="3539602">
                <a:moveTo>
                  <a:pt x="0" y="0"/>
                </a:moveTo>
                <a:lnTo>
                  <a:pt x="5281601" y="0"/>
                </a:lnTo>
                <a:lnTo>
                  <a:pt x="5281601" y="3539602"/>
                </a:lnTo>
                <a:lnTo>
                  <a:pt x="0" y="35396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6353" b="-12861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5865715" y="8495606"/>
            <a:ext cx="1294433" cy="1294433"/>
            <a:chOff x="0" y="0"/>
            <a:chExt cx="1725910" cy="1725910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1725910" cy="1725910"/>
              <a:chOff x="0" y="0"/>
              <a:chExt cx="8128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5DE0E6">
                      <a:alpha val="100000"/>
                    </a:srgbClr>
                  </a:gs>
                  <a:gs pos="100000">
                    <a:srgbClr val="004AAD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30"/>
                  </a:lnSpc>
                </a:pPr>
                <a:endParaRPr/>
              </a:p>
            </p:txBody>
          </p:sp>
        </p:grpSp>
        <p:sp>
          <p:nvSpPr>
            <p:cNvPr id="10" name="Freeform 10"/>
            <p:cNvSpPr/>
            <p:nvPr/>
          </p:nvSpPr>
          <p:spPr>
            <a:xfrm>
              <a:off x="272414" y="272414"/>
              <a:ext cx="1181082" cy="1181082"/>
            </a:xfrm>
            <a:custGeom>
              <a:avLst/>
              <a:gdLst/>
              <a:ahLst/>
              <a:cxnLst/>
              <a:rect l="l" t="t" r="r" b="b"/>
              <a:pathLst>
                <a:path w="1181082" h="1181082">
                  <a:moveTo>
                    <a:pt x="0" y="0"/>
                  </a:moveTo>
                  <a:lnTo>
                    <a:pt x="1181082" y="0"/>
                  </a:lnTo>
                  <a:lnTo>
                    <a:pt x="1181082" y="1181082"/>
                  </a:lnTo>
                  <a:lnTo>
                    <a:pt x="0" y="1181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757284" y="1369515"/>
            <a:ext cx="8034785" cy="3209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700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Task 1: JISC Digital Capability Assessment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48901" y="4512765"/>
            <a:ext cx="8146965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Identified</a:t>
            </a: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Strong digital tool use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Strong information search &amp; evaluation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Areas for improvement: creativity, digital identity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SMART action plan created</a:t>
            </a:r>
          </a:p>
        </p:txBody>
      </p:sp>
      <p:grpSp>
        <p:nvGrpSpPr>
          <p:cNvPr id="13" name="Group 13"/>
          <p:cNvGrpSpPr/>
          <p:nvPr/>
        </p:nvGrpSpPr>
        <p:grpSpPr>
          <a:xfrm rot="527874">
            <a:off x="15879168" y="7201465"/>
            <a:ext cx="833395" cy="833395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0886917" y="1379040"/>
            <a:ext cx="5696505" cy="3200400"/>
          </a:xfrm>
          <a:custGeom>
            <a:avLst/>
            <a:gdLst/>
            <a:ahLst/>
            <a:cxnLst/>
            <a:rect l="l" t="t" r="r" b="b"/>
            <a:pathLst>
              <a:path w="5696505" h="3200400">
                <a:moveTo>
                  <a:pt x="0" y="0"/>
                </a:moveTo>
                <a:lnTo>
                  <a:pt x="5696504" y="0"/>
                </a:lnTo>
                <a:lnTo>
                  <a:pt x="5696504" y="3200400"/>
                </a:lnTo>
                <a:lnTo>
                  <a:pt x="0" y="32004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7" name="Group 17"/>
          <p:cNvGrpSpPr/>
          <p:nvPr/>
        </p:nvGrpSpPr>
        <p:grpSpPr>
          <a:xfrm rot="527874">
            <a:off x="10741262" y="1087531"/>
            <a:ext cx="833395" cy="833395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2B2B2B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748131">
            <a:off x="-4495238" y="2600358"/>
            <a:ext cx="13649784" cy="11799648"/>
          </a:xfrm>
          <a:custGeom>
            <a:avLst/>
            <a:gdLst/>
            <a:ahLst/>
            <a:cxnLst/>
            <a:rect l="l" t="t" r="r" b="b"/>
            <a:pathLst>
              <a:path w="13649784" h="11799648">
                <a:moveTo>
                  <a:pt x="0" y="0"/>
                </a:moveTo>
                <a:lnTo>
                  <a:pt x="13649785" y="0"/>
                </a:lnTo>
                <a:lnTo>
                  <a:pt x="13649785" y="11799648"/>
                </a:lnTo>
                <a:lnTo>
                  <a:pt x="0" y="117996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711500" y="2141507"/>
            <a:ext cx="6111589" cy="6753763"/>
            <a:chOff x="0" y="0"/>
            <a:chExt cx="1609637" cy="177876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09637" cy="1778769"/>
            </a:xfrm>
            <a:custGeom>
              <a:avLst/>
              <a:gdLst/>
              <a:ahLst/>
              <a:cxnLst/>
              <a:rect l="l" t="t" r="r" b="b"/>
              <a:pathLst>
                <a:path w="1609637" h="1778769">
                  <a:moveTo>
                    <a:pt x="64605" y="0"/>
                  </a:moveTo>
                  <a:lnTo>
                    <a:pt x="1545032" y="0"/>
                  </a:lnTo>
                  <a:cubicBezTo>
                    <a:pt x="1562166" y="0"/>
                    <a:pt x="1578599" y="6807"/>
                    <a:pt x="1590714" y="18922"/>
                  </a:cubicBezTo>
                  <a:cubicBezTo>
                    <a:pt x="1602830" y="31038"/>
                    <a:pt x="1609637" y="47471"/>
                    <a:pt x="1609637" y="64605"/>
                  </a:cubicBezTo>
                  <a:lnTo>
                    <a:pt x="1609637" y="1714164"/>
                  </a:lnTo>
                  <a:cubicBezTo>
                    <a:pt x="1609637" y="1731298"/>
                    <a:pt x="1602830" y="1747731"/>
                    <a:pt x="1590714" y="1759847"/>
                  </a:cubicBezTo>
                  <a:cubicBezTo>
                    <a:pt x="1578599" y="1771962"/>
                    <a:pt x="1562166" y="1778769"/>
                    <a:pt x="1545032" y="1778769"/>
                  </a:cubicBezTo>
                  <a:lnTo>
                    <a:pt x="64605" y="1778769"/>
                  </a:lnTo>
                  <a:cubicBezTo>
                    <a:pt x="47471" y="1778769"/>
                    <a:pt x="31038" y="1771962"/>
                    <a:pt x="18922" y="1759847"/>
                  </a:cubicBezTo>
                  <a:cubicBezTo>
                    <a:pt x="6807" y="1747731"/>
                    <a:pt x="0" y="1731298"/>
                    <a:pt x="0" y="1714164"/>
                  </a:cubicBezTo>
                  <a:lnTo>
                    <a:pt x="0" y="64605"/>
                  </a:lnTo>
                  <a:cubicBezTo>
                    <a:pt x="0" y="47471"/>
                    <a:pt x="6807" y="31038"/>
                    <a:pt x="18922" y="18922"/>
                  </a:cubicBezTo>
                  <a:cubicBezTo>
                    <a:pt x="31038" y="6807"/>
                    <a:pt x="47471" y="0"/>
                    <a:pt x="6460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609637" cy="18168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652805" y="5895665"/>
            <a:ext cx="3815423" cy="2999606"/>
            <a:chOff x="0" y="0"/>
            <a:chExt cx="1186372" cy="93270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86372" cy="932701"/>
            </a:xfrm>
            <a:custGeom>
              <a:avLst/>
              <a:gdLst/>
              <a:ahLst/>
              <a:cxnLst/>
              <a:rect l="l" t="t" r="r" b="b"/>
              <a:pathLst>
                <a:path w="1186372" h="932701">
                  <a:moveTo>
                    <a:pt x="85223" y="0"/>
                  </a:moveTo>
                  <a:lnTo>
                    <a:pt x="1101150" y="0"/>
                  </a:lnTo>
                  <a:cubicBezTo>
                    <a:pt x="1148217" y="0"/>
                    <a:pt x="1186372" y="38156"/>
                    <a:pt x="1186372" y="85223"/>
                  </a:cubicBezTo>
                  <a:lnTo>
                    <a:pt x="1186372" y="847478"/>
                  </a:lnTo>
                  <a:cubicBezTo>
                    <a:pt x="1186372" y="894545"/>
                    <a:pt x="1148217" y="932701"/>
                    <a:pt x="1101150" y="932701"/>
                  </a:cubicBezTo>
                  <a:lnTo>
                    <a:pt x="85223" y="932701"/>
                  </a:lnTo>
                  <a:cubicBezTo>
                    <a:pt x="38156" y="932701"/>
                    <a:pt x="0" y="894545"/>
                    <a:pt x="0" y="847478"/>
                  </a:cubicBezTo>
                  <a:lnTo>
                    <a:pt x="0" y="85223"/>
                  </a:lnTo>
                  <a:cubicBezTo>
                    <a:pt x="0" y="38156"/>
                    <a:pt x="38156" y="0"/>
                    <a:pt x="85223" y="0"/>
                  </a:cubicBezTo>
                  <a:close/>
                </a:path>
              </a:pathLst>
            </a:custGeom>
            <a:blipFill>
              <a:blip r:embed="rId4"/>
              <a:stretch>
                <a:fillRect l="-9000" r="-900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527874">
            <a:off x="2194835" y="6503242"/>
            <a:ext cx="833395" cy="83339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1193569" y="3394900"/>
            <a:ext cx="5147451" cy="4180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9"/>
              </a:lnSpc>
            </a:pPr>
            <a:r>
              <a:rPr lang="en-US" sz="3421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Task 1 allowed me to:</a:t>
            </a:r>
          </a:p>
          <a:p>
            <a:pPr algn="l">
              <a:lnSpc>
                <a:spcPts val="4789"/>
              </a:lnSpc>
            </a:pPr>
            <a:endParaRPr lang="en-US" sz="3421" b="1">
              <a:solidFill>
                <a:srgbClr val="323232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  <a:p>
            <a:pPr algn="l">
              <a:lnSpc>
                <a:spcPts val="4789"/>
              </a:lnSpc>
            </a:pPr>
            <a:r>
              <a:rPr lang="en-US" sz="342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Understand my digital strengths</a:t>
            </a:r>
          </a:p>
          <a:p>
            <a:pPr algn="l">
              <a:lnSpc>
                <a:spcPts val="4789"/>
              </a:lnSpc>
            </a:pPr>
            <a:r>
              <a:rPr lang="en-US" sz="342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Recognise skill gaps</a:t>
            </a:r>
          </a:p>
          <a:p>
            <a:pPr algn="l">
              <a:lnSpc>
                <a:spcPts val="4789"/>
              </a:lnSpc>
            </a:pPr>
            <a:r>
              <a:rPr lang="en-US" sz="342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Set goals for growth</a:t>
            </a:r>
          </a:p>
          <a:p>
            <a:pPr algn="l">
              <a:lnSpc>
                <a:spcPts val="4789"/>
              </a:lnSpc>
              <a:spcBef>
                <a:spcPct val="0"/>
              </a:spcBef>
            </a:pPr>
            <a:r>
              <a:rPr lang="en-US" sz="342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Improve self-awareness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6209003" y="2452668"/>
            <a:ext cx="1294433" cy="129443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6413313" y="2656978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2" y="0"/>
                </a:lnTo>
                <a:lnTo>
                  <a:pt x="885812" y="885812"/>
                </a:lnTo>
                <a:lnTo>
                  <a:pt x="0" y="88581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6" name="Group 16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681405" y="1973428"/>
            <a:ext cx="9419965" cy="2780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798"/>
              </a:lnSpc>
            </a:pPr>
            <a:r>
              <a:rPr lang="en-US" sz="10186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Linking Task 1 to My Learning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397581">
            <a:off x="-1018250" y="-3290201"/>
            <a:ext cx="9122378" cy="11198448"/>
          </a:xfrm>
          <a:custGeom>
            <a:avLst/>
            <a:gdLst/>
            <a:ahLst/>
            <a:cxnLst/>
            <a:rect l="l" t="t" r="r" b="b"/>
            <a:pathLst>
              <a:path w="9122378" h="11198448">
                <a:moveTo>
                  <a:pt x="0" y="0"/>
                </a:moveTo>
                <a:lnTo>
                  <a:pt x="9122378" y="0"/>
                </a:lnTo>
                <a:lnTo>
                  <a:pt x="9122378" y="11198448"/>
                </a:lnTo>
                <a:lnTo>
                  <a:pt x="0" y="11198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90500" y="1224267"/>
            <a:ext cx="9854097" cy="3919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4"/>
              </a:lnSpc>
            </a:pPr>
            <a:r>
              <a:rPr lang="en-US" sz="6986" b="1">
                <a:solidFill>
                  <a:srgbClr val="2B2B2B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Task 2: LinkedIn Learning Certificates</a:t>
            </a:r>
          </a:p>
          <a:p>
            <a:pPr algn="l">
              <a:lnSpc>
                <a:spcPts val="7684"/>
              </a:lnSpc>
            </a:pPr>
            <a:r>
              <a:rPr lang="en-US" sz="6986" b="1">
                <a:solidFill>
                  <a:srgbClr val="2B2B2B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Completed:</a:t>
            </a:r>
          </a:p>
          <a:p>
            <a:pPr algn="l">
              <a:lnSpc>
                <a:spcPts val="7684"/>
              </a:lnSpc>
            </a:pPr>
            <a:endParaRPr lang="en-US" sz="6986" b="1">
              <a:solidFill>
                <a:srgbClr val="2B2B2B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090500" y="4481863"/>
            <a:ext cx="11647809" cy="1059627"/>
            <a:chOff x="0" y="0"/>
            <a:chExt cx="3067736" cy="27907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067736" cy="279079"/>
            </a:xfrm>
            <a:custGeom>
              <a:avLst/>
              <a:gdLst/>
              <a:ahLst/>
              <a:cxnLst/>
              <a:rect l="l" t="t" r="r" b="b"/>
              <a:pathLst>
                <a:path w="3067736" h="279079">
                  <a:moveTo>
                    <a:pt x="53838" y="0"/>
                  </a:moveTo>
                  <a:lnTo>
                    <a:pt x="3013898" y="0"/>
                  </a:lnTo>
                  <a:cubicBezTo>
                    <a:pt x="3028176" y="0"/>
                    <a:pt x="3041870" y="5672"/>
                    <a:pt x="3051967" y="15769"/>
                  </a:cubicBezTo>
                  <a:cubicBezTo>
                    <a:pt x="3062063" y="25865"/>
                    <a:pt x="3067736" y="39559"/>
                    <a:pt x="3067736" y="53838"/>
                  </a:cubicBezTo>
                  <a:lnTo>
                    <a:pt x="3067736" y="225241"/>
                  </a:lnTo>
                  <a:cubicBezTo>
                    <a:pt x="3067736" y="239520"/>
                    <a:pt x="3062063" y="253213"/>
                    <a:pt x="3051967" y="263310"/>
                  </a:cubicBezTo>
                  <a:cubicBezTo>
                    <a:pt x="3041870" y="273407"/>
                    <a:pt x="3028176" y="279079"/>
                    <a:pt x="3013898" y="279079"/>
                  </a:cubicBezTo>
                  <a:lnTo>
                    <a:pt x="53838" y="279079"/>
                  </a:lnTo>
                  <a:cubicBezTo>
                    <a:pt x="39559" y="279079"/>
                    <a:pt x="25865" y="273407"/>
                    <a:pt x="15769" y="263310"/>
                  </a:cubicBezTo>
                  <a:cubicBezTo>
                    <a:pt x="5672" y="253213"/>
                    <a:pt x="0" y="239520"/>
                    <a:pt x="0" y="225241"/>
                  </a:cubicBezTo>
                  <a:lnTo>
                    <a:pt x="0" y="53838"/>
                  </a:lnTo>
                  <a:cubicBezTo>
                    <a:pt x="0" y="39559"/>
                    <a:pt x="5672" y="25865"/>
                    <a:pt x="15769" y="15769"/>
                  </a:cubicBezTo>
                  <a:cubicBezTo>
                    <a:pt x="25865" y="5672"/>
                    <a:pt x="39559" y="0"/>
                    <a:pt x="53838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067736" cy="3171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44578" y="4729200"/>
            <a:ext cx="564953" cy="564953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263672" y="4729200"/>
            <a:ext cx="564953" cy="56495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63691" y="4729200"/>
            <a:ext cx="564953" cy="56495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314121" y="4879149"/>
            <a:ext cx="264092" cy="265056"/>
          </a:xfrm>
          <a:custGeom>
            <a:avLst/>
            <a:gdLst/>
            <a:ahLst/>
            <a:cxnLst/>
            <a:rect l="l" t="t" r="r" b="b"/>
            <a:pathLst>
              <a:path w="264092" h="265056">
                <a:moveTo>
                  <a:pt x="0" y="0"/>
                </a:moveTo>
                <a:lnTo>
                  <a:pt x="264093" y="0"/>
                </a:lnTo>
                <a:lnTo>
                  <a:pt x="264093" y="265056"/>
                </a:lnTo>
                <a:lnTo>
                  <a:pt x="0" y="2650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>
            <a:off x="5394692" y="4860220"/>
            <a:ext cx="302914" cy="302914"/>
          </a:xfrm>
          <a:custGeom>
            <a:avLst/>
            <a:gdLst/>
            <a:ahLst/>
            <a:cxnLst/>
            <a:rect l="l" t="t" r="r" b="b"/>
            <a:pathLst>
              <a:path w="302914" h="302914">
                <a:moveTo>
                  <a:pt x="0" y="0"/>
                </a:moveTo>
                <a:lnTo>
                  <a:pt x="302914" y="0"/>
                </a:lnTo>
                <a:lnTo>
                  <a:pt x="302914" y="302914"/>
                </a:lnTo>
                <a:lnTo>
                  <a:pt x="0" y="3029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1795009" y="4889234"/>
            <a:ext cx="264092" cy="244886"/>
          </a:xfrm>
          <a:custGeom>
            <a:avLst/>
            <a:gdLst/>
            <a:ahLst/>
            <a:cxnLst/>
            <a:rect l="l" t="t" r="r" b="b"/>
            <a:pathLst>
              <a:path w="264092" h="244886">
                <a:moveTo>
                  <a:pt x="0" y="0"/>
                </a:moveTo>
                <a:lnTo>
                  <a:pt x="264092" y="0"/>
                </a:lnTo>
                <a:lnTo>
                  <a:pt x="264092" y="244886"/>
                </a:lnTo>
                <a:lnTo>
                  <a:pt x="0" y="24488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11963709" y="1028700"/>
            <a:ext cx="5077197" cy="3046318"/>
          </a:xfrm>
          <a:custGeom>
            <a:avLst/>
            <a:gdLst/>
            <a:ahLst/>
            <a:cxnLst/>
            <a:rect l="l" t="t" r="r" b="b"/>
            <a:pathLst>
              <a:path w="5077197" h="3046318">
                <a:moveTo>
                  <a:pt x="0" y="0"/>
                </a:moveTo>
                <a:lnTo>
                  <a:pt x="5077197" y="0"/>
                </a:lnTo>
                <a:lnTo>
                  <a:pt x="5077197" y="3046318"/>
                </a:lnTo>
                <a:lnTo>
                  <a:pt x="0" y="304631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TextBox 23"/>
          <p:cNvSpPr txBox="1"/>
          <p:nvPr/>
        </p:nvSpPr>
        <p:spPr>
          <a:xfrm>
            <a:off x="1090500" y="6277610"/>
            <a:ext cx="8972443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Developed skills: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Document formatting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Data handling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Professional presentations</a:t>
            </a:r>
          </a:p>
          <a:p>
            <a:pPr algn="l">
              <a:lnSpc>
                <a:spcPts val="4759"/>
              </a:lnSpc>
              <a:spcBef>
                <a:spcPct val="0"/>
              </a:spcBef>
            </a:pPr>
            <a:endParaRPr lang="en-US" sz="3399">
              <a:solidFill>
                <a:srgbClr val="FFFFFF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2487516" y="4624425"/>
            <a:ext cx="2425723" cy="73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</a:t>
            </a:r>
          </a:p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Word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06610" y="4624425"/>
            <a:ext cx="2627586" cy="73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</a:t>
            </a:r>
          </a:p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Excel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006628" y="4624425"/>
            <a:ext cx="3118849" cy="73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Microsoft</a:t>
            </a:r>
          </a:p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PowerPoint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92580" y="6277610"/>
            <a:ext cx="7566720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Shows: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Independent learning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Commitment to digital development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Professional digital badges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33227">
            <a:off x="4244631" y="3889720"/>
            <a:ext cx="10589179" cy="10731946"/>
          </a:xfrm>
          <a:custGeom>
            <a:avLst/>
            <a:gdLst/>
            <a:ahLst/>
            <a:cxnLst/>
            <a:rect l="l" t="t" r="r" b="b"/>
            <a:pathLst>
              <a:path w="10589179" h="10731946">
                <a:moveTo>
                  <a:pt x="0" y="0"/>
                </a:moveTo>
                <a:lnTo>
                  <a:pt x="10589180" y="0"/>
                </a:lnTo>
                <a:lnTo>
                  <a:pt x="10589180" y="10731946"/>
                </a:lnTo>
                <a:lnTo>
                  <a:pt x="0" y="107319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 rot="-1187103">
            <a:off x="11692902" y="619957"/>
            <a:ext cx="833395" cy="833395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191104" y="8632531"/>
            <a:ext cx="770761" cy="770761"/>
            <a:chOff x="0" y="0"/>
            <a:chExt cx="1027681" cy="1027681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1027681" cy="1027681"/>
              <a:chOff x="0" y="0"/>
              <a:chExt cx="8128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5DE0E6">
                      <a:alpha val="100000"/>
                    </a:srgbClr>
                  </a:gs>
                  <a:gs pos="100000">
                    <a:srgbClr val="004AAD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55"/>
                  </a:lnSpc>
                </a:pPr>
                <a:endParaRPr/>
              </a:p>
            </p:txBody>
          </p:sp>
        </p:grpSp>
        <p:sp>
          <p:nvSpPr>
            <p:cNvPr id="10" name="Freeform 10"/>
            <p:cNvSpPr/>
            <p:nvPr/>
          </p:nvSpPr>
          <p:spPr>
            <a:xfrm>
              <a:off x="317477" y="298701"/>
              <a:ext cx="392728" cy="430279"/>
            </a:xfrm>
            <a:custGeom>
              <a:avLst/>
              <a:gdLst/>
              <a:ahLst/>
              <a:cxnLst/>
              <a:rect l="l" t="t" r="r" b="b"/>
              <a:pathLst>
                <a:path w="392728" h="430279">
                  <a:moveTo>
                    <a:pt x="0" y="0"/>
                  </a:moveTo>
                  <a:lnTo>
                    <a:pt x="392727" y="0"/>
                  </a:lnTo>
                  <a:lnTo>
                    <a:pt x="392727" y="430279"/>
                  </a:lnTo>
                  <a:lnTo>
                    <a:pt x="0" y="4302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864104" y="5274579"/>
            <a:ext cx="5720186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Developed skills: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Data tables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Formulas (SUM, AVERAGE)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Charts and interpretation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Financial 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1704" y="1160480"/>
            <a:ext cx="11397895" cy="3983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59"/>
              </a:lnSpc>
            </a:pPr>
            <a:r>
              <a:rPr lang="en-US" sz="977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Task 3: Microsoft Excel Essay &amp; Spreadsheet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926111" y="2679870"/>
            <a:ext cx="5333189" cy="5177664"/>
            <a:chOff x="0" y="0"/>
            <a:chExt cx="1404626" cy="136366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04626" cy="1363665"/>
            </a:xfrm>
            <a:custGeom>
              <a:avLst/>
              <a:gdLst/>
              <a:ahLst/>
              <a:cxnLst/>
              <a:rect l="l" t="t" r="r" b="b"/>
              <a:pathLst>
                <a:path w="1404626" h="1363665">
                  <a:moveTo>
                    <a:pt x="74034" y="0"/>
                  </a:moveTo>
                  <a:lnTo>
                    <a:pt x="1330592" y="0"/>
                  </a:lnTo>
                  <a:cubicBezTo>
                    <a:pt x="1350227" y="0"/>
                    <a:pt x="1369058" y="7800"/>
                    <a:pt x="1382942" y="21684"/>
                  </a:cubicBezTo>
                  <a:cubicBezTo>
                    <a:pt x="1396826" y="35568"/>
                    <a:pt x="1404626" y="54399"/>
                    <a:pt x="1404626" y="74034"/>
                  </a:cubicBezTo>
                  <a:lnTo>
                    <a:pt x="1404626" y="1289630"/>
                  </a:lnTo>
                  <a:cubicBezTo>
                    <a:pt x="1404626" y="1309266"/>
                    <a:pt x="1396826" y="1328096"/>
                    <a:pt x="1382942" y="1341980"/>
                  </a:cubicBezTo>
                  <a:cubicBezTo>
                    <a:pt x="1369058" y="1355865"/>
                    <a:pt x="1350227" y="1363665"/>
                    <a:pt x="1330592" y="1363665"/>
                  </a:cubicBezTo>
                  <a:lnTo>
                    <a:pt x="74034" y="1363665"/>
                  </a:lnTo>
                  <a:cubicBezTo>
                    <a:pt x="33146" y="1363665"/>
                    <a:pt x="0" y="1330518"/>
                    <a:pt x="0" y="1289630"/>
                  </a:cubicBezTo>
                  <a:lnTo>
                    <a:pt x="0" y="74034"/>
                  </a:lnTo>
                  <a:cubicBezTo>
                    <a:pt x="0" y="54399"/>
                    <a:pt x="7800" y="35568"/>
                    <a:pt x="21684" y="21684"/>
                  </a:cubicBezTo>
                  <a:cubicBezTo>
                    <a:pt x="35568" y="7800"/>
                    <a:pt x="54399" y="0"/>
                    <a:pt x="74034" y="0"/>
                  </a:cubicBezTo>
                  <a:close/>
                </a:path>
              </a:pathLst>
            </a:custGeom>
            <a:solidFill>
              <a:srgbClr val="EFEFE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404626" cy="14017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55537" y="2669902"/>
            <a:ext cx="5235041" cy="512708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832426">
            <a:off x="4403002" y="3392369"/>
            <a:ext cx="7588879" cy="9315956"/>
          </a:xfrm>
          <a:custGeom>
            <a:avLst/>
            <a:gdLst/>
            <a:ahLst/>
            <a:cxnLst/>
            <a:rect l="l" t="t" r="r" b="b"/>
            <a:pathLst>
              <a:path w="7588879" h="9315956">
                <a:moveTo>
                  <a:pt x="0" y="0"/>
                </a:moveTo>
                <a:lnTo>
                  <a:pt x="7588880" y="0"/>
                </a:lnTo>
                <a:lnTo>
                  <a:pt x="7588880" y="9315957"/>
                </a:lnTo>
                <a:lnTo>
                  <a:pt x="0" y="93159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746187" y="4862074"/>
            <a:ext cx="8853526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I learned to: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Organise data clearly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Use formulas for automation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Build meaningful charts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Apply Excel in academic and personal life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11704" y="1777003"/>
            <a:ext cx="11141417" cy="2630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190"/>
              </a:lnSpc>
            </a:pPr>
            <a:r>
              <a:rPr lang="en-US" sz="952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Excel in Practice </a:t>
            </a:r>
          </a:p>
          <a:p>
            <a:pPr algn="l">
              <a:lnSpc>
                <a:spcPts val="10190"/>
              </a:lnSpc>
            </a:pPr>
            <a:r>
              <a:rPr lang="en-US" sz="952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(My Spreadsheet)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1513998" y="2568922"/>
            <a:ext cx="6173246" cy="5750597"/>
            <a:chOff x="0" y="0"/>
            <a:chExt cx="8230995" cy="7667462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8230995" cy="7667462"/>
              <a:chOff x="0" y="0"/>
              <a:chExt cx="1807902" cy="1684125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807902" cy="1684125"/>
              </a:xfrm>
              <a:custGeom>
                <a:avLst/>
                <a:gdLst/>
                <a:ahLst/>
                <a:cxnLst/>
                <a:rect l="l" t="t" r="r" b="b"/>
                <a:pathLst>
                  <a:path w="1807902" h="1684125">
                    <a:moveTo>
                      <a:pt x="57520" y="0"/>
                    </a:moveTo>
                    <a:lnTo>
                      <a:pt x="1750382" y="0"/>
                    </a:lnTo>
                    <a:cubicBezTo>
                      <a:pt x="1765638" y="0"/>
                      <a:pt x="1780268" y="6060"/>
                      <a:pt x="1791055" y="16847"/>
                    </a:cubicBezTo>
                    <a:cubicBezTo>
                      <a:pt x="1801842" y="27634"/>
                      <a:pt x="1807902" y="42265"/>
                      <a:pt x="1807902" y="57520"/>
                    </a:cubicBezTo>
                    <a:lnTo>
                      <a:pt x="1807902" y="1626605"/>
                    </a:lnTo>
                    <a:cubicBezTo>
                      <a:pt x="1807902" y="1641860"/>
                      <a:pt x="1801842" y="1656491"/>
                      <a:pt x="1791055" y="1667277"/>
                    </a:cubicBezTo>
                    <a:cubicBezTo>
                      <a:pt x="1780268" y="1678065"/>
                      <a:pt x="1765638" y="1684125"/>
                      <a:pt x="1750382" y="1684125"/>
                    </a:cubicBezTo>
                    <a:lnTo>
                      <a:pt x="57520" y="1684125"/>
                    </a:lnTo>
                    <a:cubicBezTo>
                      <a:pt x="42265" y="1684125"/>
                      <a:pt x="27634" y="1678065"/>
                      <a:pt x="16847" y="1667277"/>
                    </a:cubicBezTo>
                    <a:cubicBezTo>
                      <a:pt x="6060" y="1656491"/>
                      <a:pt x="0" y="1641860"/>
                      <a:pt x="0" y="1626605"/>
                    </a:cubicBezTo>
                    <a:lnTo>
                      <a:pt x="0" y="57520"/>
                    </a:lnTo>
                    <a:cubicBezTo>
                      <a:pt x="0" y="42265"/>
                      <a:pt x="6060" y="27634"/>
                      <a:pt x="16847" y="16847"/>
                    </a:cubicBezTo>
                    <a:cubicBezTo>
                      <a:pt x="27634" y="6060"/>
                      <a:pt x="42265" y="0"/>
                      <a:pt x="57520" y="0"/>
                    </a:cubicBezTo>
                    <a:close/>
                  </a:path>
                </a:pathLst>
              </a:custGeom>
              <a:solidFill>
                <a:srgbClr val="EFEFE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1807902" cy="17222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55"/>
                  </a:lnSpc>
                </a:pPr>
                <a:endParaRPr/>
              </a:p>
            </p:txBody>
          </p:sp>
        </p:grp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1456" y="121498"/>
              <a:ext cx="8058139" cy="741203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98755">
            <a:off x="6256218" y="2237233"/>
            <a:ext cx="14736981" cy="12739482"/>
          </a:xfrm>
          <a:custGeom>
            <a:avLst/>
            <a:gdLst/>
            <a:ahLst/>
            <a:cxnLst/>
            <a:rect l="l" t="t" r="r" b="b"/>
            <a:pathLst>
              <a:path w="14736981" h="12739482">
                <a:moveTo>
                  <a:pt x="0" y="0"/>
                </a:moveTo>
                <a:lnTo>
                  <a:pt x="14736981" y="0"/>
                </a:lnTo>
                <a:lnTo>
                  <a:pt x="14736981" y="12739482"/>
                </a:lnTo>
                <a:lnTo>
                  <a:pt x="0" y="12739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711704" y="2535011"/>
            <a:ext cx="11482978" cy="598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Before the module: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Limited creative tools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Basic Excel knowledge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No structured digital self-assessment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After the module: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Clear strengths identified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Stronger Office 365 skills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More confident with data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Action plan for creativity &amp; identity</a:t>
            </a:r>
          </a:p>
        </p:txBody>
      </p:sp>
      <p:grpSp>
        <p:nvGrpSpPr>
          <p:cNvPr id="4" name="Group 4"/>
          <p:cNvGrpSpPr/>
          <p:nvPr/>
        </p:nvGrpSpPr>
        <p:grpSpPr>
          <a:xfrm rot="-1187103">
            <a:off x="10142912" y="8986877"/>
            <a:ext cx="542845" cy="54284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54495" y="54495"/>
              <a:ext cx="703810" cy="703810"/>
            </a:xfrm>
            <a:custGeom>
              <a:avLst/>
              <a:gdLst/>
              <a:ahLst/>
              <a:cxnLst/>
              <a:rect l="l" t="t" r="r" b="b"/>
              <a:pathLst>
                <a:path w="703810" h="703810">
                  <a:moveTo>
                    <a:pt x="388094" y="23047"/>
                  </a:moveTo>
                  <a:lnTo>
                    <a:pt x="445032" y="145048"/>
                  </a:lnTo>
                  <a:cubicBezTo>
                    <a:pt x="468409" y="195138"/>
                    <a:pt x="508672" y="235401"/>
                    <a:pt x="558762" y="258778"/>
                  </a:cubicBezTo>
                  <a:lnTo>
                    <a:pt x="680763" y="315716"/>
                  </a:lnTo>
                  <a:cubicBezTo>
                    <a:pt x="694823" y="322278"/>
                    <a:pt x="703810" y="336389"/>
                    <a:pt x="703810" y="351905"/>
                  </a:cubicBezTo>
                  <a:cubicBezTo>
                    <a:pt x="703810" y="367421"/>
                    <a:pt x="694823" y="381532"/>
                    <a:pt x="680763" y="388094"/>
                  </a:cubicBezTo>
                  <a:lnTo>
                    <a:pt x="558762" y="445032"/>
                  </a:lnTo>
                  <a:cubicBezTo>
                    <a:pt x="508672" y="468409"/>
                    <a:pt x="468409" y="508672"/>
                    <a:pt x="445032" y="558762"/>
                  </a:cubicBezTo>
                  <a:lnTo>
                    <a:pt x="388094" y="680763"/>
                  </a:lnTo>
                  <a:cubicBezTo>
                    <a:pt x="381532" y="694823"/>
                    <a:pt x="367421" y="703810"/>
                    <a:pt x="351905" y="703810"/>
                  </a:cubicBezTo>
                  <a:cubicBezTo>
                    <a:pt x="336389" y="703810"/>
                    <a:pt x="322278" y="694823"/>
                    <a:pt x="315716" y="680763"/>
                  </a:cubicBezTo>
                  <a:lnTo>
                    <a:pt x="258778" y="558762"/>
                  </a:lnTo>
                  <a:cubicBezTo>
                    <a:pt x="235401" y="508672"/>
                    <a:pt x="195138" y="468409"/>
                    <a:pt x="145048" y="445032"/>
                  </a:cubicBezTo>
                  <a:lnTo>
                    <a:pt x="23047" y="388094"/>
                  </a:lnTo>
                  <a:cubicBezTo>
                    <a:pt x="8987" y="381532"/>
                    <a:pt x="0" y="367421"/>
                    <a:pt x="0" y="351905"/>
                  </a:cubicBezTo>
                  <a:cubicBezTo>
                    <a:pt x="0" y="336389"/>
                    <a:pt x="8987" y="322278"/>
                    <a:pt x="23047" y="315716"/>
                  </a:cubicBezTo>
                  <a:lnTo>
                    <a:pt x="145048" y="258778"/>
                  </a:lnTo>
                  <a:cubicBezTo>
                    <a:pt x="195138" y="235401"/>
                    <a:pt x="235401" y="195138"/>
                    <a:pt x="258778" y="145048"/>
                  </a:cubicBezTo>
                  <a:lnTo>
                    <a:pt x="315716" y="23047"/>
                  </a:lnTo>
                  <a:cubicBezTo>
                    <a:pt x="322278" y="8987"/>
                    <a:pt x="336389" y="0"/>
                    <a:pt x="351905" y="0"/>
                  </a:cubicBezTo>
                  <a:cubicBezTo>
                    <a:pt x="367421" y="0"/>
                    <a:pt x="381532" y="8987"/>
                    <a:pt x="388094" y="23047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11704" y="8834814"/>
            <a:ext cx="770761" cy="77076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945906" y="9078542"/>
            <a:ext cx="302356" cy="302356"/>
          </a:xfrm>
          <a:custGeom>
            <a:avLst/>
            <a:gdLst/>
            <a:ahLst/>
            <a:cxnLst/>
            <a:rect l="l" t="t" r="r" b="b"/>
            <a:pathLst>
              <a:path w="302356" h="302356">
                <a:moveTo>
                  <a:pt x="0" y="0"/>
                </a:moveTo>
                <a:lnTo>
                  <a:pt x="302356" y="0"/>
                </a:lnTo>
                <a:lnTo>
                  <a:pt x="302356" y="302356"/>
                </a:lnTo>
                <a:lnTo>
                  <a:pt x="0" y="3023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1" name="Group 11"/>
          <p:cNvGrpSpPr/>
          <p:nvPr/>
        </p:nvGrpSpPr>
        <p:grpSpPr>
          <a:xfrm>
            <a:off x="9018448" y="6980073"/>
            <a:ext cx="1294433" cy="129443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9222759" y="7184383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2"/>
                </a:lnTo>
                <a:lnTo>
                  <a:pt x="0" y="8858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AutoShape 15"/>
          <p:cNvSpPr/>
          <p:nvPr/>
        </p:nvSpPr>
        <p:spPr>
          <a:xfrm flipV="1">
            <a:off x="17160902" y="9387963"/>
            <a:ext cx="402200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16" name="Group 16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9665664" y="2485156"/>
            <a:ext cx="7897438" cy="5041243"/>
          </a:xfrm>
          <a:custGeom>
            <a:avLst/>
            <a:gdLst/>
            <a:ahLst/>
            <a:cxnLst/>
            <a:rect l="l" t="t" r="r" b="b"/>
            <a:pathLst>
              <a:path w="7897438" h="5041243">
                <a:moveTo>
                  <a:pt x="0" y="0"/>
                </a:moveTo>
                <a:lnTo>
                  <a:pt x="7897439" y="0"/>
                </a:lnTo>
                <a:lnTo>
                  <a:pt x="7897439" y="5041243"/>
                </a:lnTo>
                <a:lnTo>
                  <a:pt x="0" y="504124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r="-1348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668529" y="1282823"/>
            <a:ext cx="10093081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15"/>
              </a:lnSpc>
            </a:pPr>
            <a:r>
              <a:rPr lang="en-US" sz="651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How My Skills Improved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351320">
            <a:off x="-4169265" y="3913051"/>
            <a:ext cx="10589179" cy="10731946"/>
          </a:xfrm>
          <a:custGeom>
            <a:avLst/>
            <a:gdLst/>
            <a:ahLst/>
            <a:cxnLst/>
            <a:rect l="l" t="t" r="r" b="b"/>
            <a:pathLst>
              <a:path w="10589179" h="10731946">
                <a:moveTo>
                  <a:pt x="0" y="0"/>
                </a:moveTo>
                <a:lnTo>
                  <a:pt x="10589179" y="0"/>
                </a:lnTo>
                <a:lnTo>
                  <a:pt x="10589179" y="10731946"/>
                </a:lnTo>
                <a:lnTo>
                  <a:pt x="0" y="107319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711704" y="1091940"/>
            <a:ext cx="12165827" cy="365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399"/>
              </a:lnSpc>
            </a:pPr>
            <a:r>
              <a:rPr lang="en-US" sz="119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Application to Academic Life</a:t>
            </a:r>
          </a:p>
        </p:txBody>
      </p:sp>
      <p:grpSp>
        <p:nvGrpSpPr>
          <p:cNvPr id="4" name="Group 4"/>
          <p:cNvGrpSpPr/>
          <p:nvPr/>
        </p:nvGrpSpPr>
        <p:grpSpPr>
          <a:xfrm rot="-1187103">
            <a:off x="7180814" y="4829191"/>
            <a:ext cx="570028" cy="570028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60546" y="60546"/>
              <a:ext cx="691708" cy="691708"/>
            </a:xfrm>
            <a:custGeom>
              <a:avLst/>
              <a:gdLst/>
              <a:ahLst/>
              <a:cxnLst/>
              <a:rect l="l" t="t" r="r" b="b"/>
              <a:pathLst>
                <a:path w="691708" h="691708">
                  <a:moveTo>
                    <a:pt x="386061" y="25605"/>
                  </a:moveTo>
                  <a:lnTo>
                    <a:pt x="434963" y="130388"/>
                  </a:lnTo>
                  <a:cubicBezTo>
                    <a:pt x="460935" y="186039"/>
                    <a:pt x="505669" y="230773"/>
                    <a:pt x="561320" y="256745"/>
                  </a:cubicBezTo>
                  <a:lnTo>
                    <a:pt x="666103" y="305647"/>
                  </a:lnTo>
                  <a:cubicBezTo>
                    <a:pt x="681724" y="312938"/>
                    <a:pt x="691708" y="328616"/>
                    <a:pt x="691708" y="345854"/>
                  </a:cubicBezTo>
                  <a:cubicBezTo>
                    <a:pt x="691708" y="363092"/>
                    <a:pt x="681724" y="378770"/>
                    <a:pt x="666103" y="386061"/>
                  </a:cubicBezTo>
                  <a:lnTo>
                    <a:pt x="561320" y="434963"/>
                  </a:lnTo>
                  <a:cubicBezTo>
                    <a:pt x="505669" y="460935"/>
                    <a:pt x="460935" y="505669"/>
                    <a:pt x="434963" y="561320"/>
                  </a:cubicBezTo>
                  <a:lnTo>
                    <a:pt x="386061" y="666103"/>
                  </a:lnTo>
                  <a:cubicBezTo>
                    <a:pt x="378770" y="681724"/>
                    <a:pt x="363092" y="691708"/>
                    <a:pt x="345854" y="691708"/>
                  </a:cubicBezTo>
                  <a:cubicBezTo>
                    <a:pt x="328616" y="691708"/>
                    <a:pt x="312938" y="681724"/>
                    <a:pt x="305647" y="666103"/>
                  </a:cubicBezTo>
                  <a:lnTo>
                    <a:pt x="256745" y="561320"/>
                  </a:lnTo>
                  <a:cubicBezTo>
                    <a:pt x="230773" y="505669"/>
                    <a:pt x="186039" y="460935"/>
                    <a:pt x="130388" y="434963"/>
                  </a:cubicBezTo>
                  <a:lnTo>
                    <a:pt x="25605" y="386061"/>
                  </a:lnTo>
                  <a:cubicBezTo>
                    <a:pt x="9984" y="378770"/>
                    <a:pt x="0" y="363092"/>
                    <a:pt x="0" y="345854"/>
                  </a:cubicBezTo>
                  <a:cubicBezTo>
                    <a:pt x="0" y="328616"/>
                    <a:pt x="9984" y="312938"/>
                    <a:pt x="25605" y="305647"/>
                  </a:cubicBezTo>
                  <a:lnTo>
                    <a:pt x="130388" y="256745"/>
                  </a:lnTo>
                  <a:cubicBezTo>
                    <a:pt x="186039" y="230773"/>
                    <a:pt x="230773" y="186039"/>
                    <a:pt x="256745" y="130388"/>
                  </a:cubicBezTo>
                  <a:lnTo>
                    <a:pt x="305647" y="25605"/>
                  </a:lnTo>
                  <a:cubicBezTo>
                    <a:pt x="312938" y="9984"/>
                    <a:pt x="328616" y="0"/>
                    <a:pt x="345854" y="0"/>
                  </a:cubicBezTo>
                  <a:cubicBezTo>
                    <a:pt x="363092" y="0"/>
                    <a:pt x="378770" y="9984"/>
                    <a:pt x="386061" y="256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648380" y="5612219"/>
            <a:ext cx="5663997" cy="3779431"/>
          </a:xfrm>
          <a:custGeom>
            <a:avLst/>
            <a:gdLst/>
            <a:ahLst/>
            <a:cxnLst/>
            <a:rect l="l" t="t" r="r" b="b"/>
            <a:pathLst>
              <a:path w="5663997" h="3779431">
                <a:moveTo>
                  <a:pt x="0" y="0"/>
                </a:moveTo>
                <a:lnTo>
                  <a:pt x="5663997" y="0"/>
                </a:lnTo>
                <a:lnTo>
                  <a:pt x="5663997" y="3779431"/>
                </a:lnTo>
                <a:lnTo>
                  <a:pt x="0" y="37794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2111302" y="1135857"/>
            <a:ext cx="5641017" cy="3569766"/>
          </a:xfrm>
          <a:custGeom>
            <a:avLst/>
            <a:gdLst/>
            <a:ahLst/>
            <a:cxnLst/>
            <a:rect l="l" t="t" r="r" b="b"/>
            <a:pathLst>
              <a:path w="5641017" h="3569766">
                <a:moveTo>
                  <a:pt x="0" y="0"/>
                </a:moveTo>
                <a:lnTo>
                  <a:pt x="5641016" y="0"/>
                </a:lnTo>
                <a:lnTo>
                  <a:pt x="5641016" y="3569766"/>
                </a:lnTo>
                <a:lnTo>
                  <a:pt x="0" y="356976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91168" b="-3936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916790" y="5047530"/>
            <a:ext cx="6923484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Now I can: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Produce professional documents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Create strong presentations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Analyse data accurately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Reference properly (Harvard)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Learn independently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77522">
            <a:off x="14578794" y="1498417"/>
            <a:ext cx="7418412" cy="9106694"/>
          </a:xfrm>
          <a:custGeom>
            <a:avLst/>
            <a:gdLst/>
            <a:ahLst/>
            <a:cxnLst/>
            <a:rect l="l" t="t" r="r" b="b"/>
            <a:pathLst>
              <a:path w="7418412" h="9106694">
                <a:moveTo>
                  <a:pt x="0" y="0"/>
                </a:moveTo>
                <a:lnTo>
                  <a:pt x="7418412" y="0"/>
                </a:lnTo>
                <a:lnTo>
                  <a:pt x="7418412" y="9106694"/>
                </a:lnTo>
                <a:lnTo>
                  <a:pt x="0" y="91066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5413579" y="2499219"/>
            <a:ext cx="770761" cy="77076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1539013">
            <a:off x="15564433" y="6244598"/>
            <a:ext cx="816777" cy="81677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60364" y="60364"/>
              <a:ext cx="692072" cy="692072"/>
            </a:xfrm>
            <a:custGeom>
              <a:avLst/>
              <a:gdLst/>
              <a:ahLst/>
              <a:cxnLst/>
              <a:rect l="l" t="t" r="r" b="b"/>
              <a:pathLst>
                <a:path w="692072" h="692072">
                  <a:moveTo>
                    <a:pt x="386122" y="25529"/>
                  </a:moveTo>
                  <a:lnTo>
                    <a:pt x="435265" y="130828"/>
                  </a:lnTo>
                  <a:cubicBezTo>
                    <a:pt x="461160" y="186313"/>
                    <a:pt x="505759" y="230912"/>
                    <a:pt x="561244" y="256807"/>
                  </a:cubicBezTo>
                  <a:lnTo>
                    <a:pt x="666543" y="305950"/>
                  </a:lnTo>
                  <a:cubicBezTo>
                    <a:pt x="682117" y="313218"/>
                    <a:pt x="692072" y="328849"/>
                    <a:pt x="692072" y="346036"/>
                  </a:cubicBezTo>
                  <a:cubicBezTo>
                    <a:pt x="692072" y="363223"/>
                    <a:pt x="682117" y="378854"/>
                    <a:pt x="666543" y="386122"/>
                  </a:cubicBezTo>
                  <a:lnTo>
                    <a:pt x="561244" y="435265"/>
                  </a:lnTo>
                  <a:cubicBezTo>
                    <a:pt x="505759" y="461160"/>
                    <a:pt x="461160" y="505759"/>
                    <a:pt x="435265" y="561244"/>
                  </a:cubicBezTo>
                  <a:lnTo>
                    <a:pt x="386122" y="666543"/>
                  </a:lnTo>
                  <a:cubicBezTo>
                    <a:pt x="378854" y="682117"/>
                    <a:pt x="363223" y="692072"/>
                    <a:pt x="346036" y="692072"/>
                  </a:cubicBezTo>
                  <a:cubicBezTo>
                    <a:pt x="328849" y="692072"/>
                    <a:pt x="313218" y="682117"/>
                    <a:pt x="305950" y="666543"/>
                  </a:cubicBezTo>
                  <a:lnTo>
                    <a:pt x="256807" y="561244"/>
                  </a:lnTo>
                  <a:cubicBezTo>
                    <a:pt x="230912" y="505759"/>
                    <a:pt x="186313" y="461160"/>
                    <a:pt x="130828" y="435265"/>
                  </a:cubicBezTo>
                  <a:lnTo>
                    <a:pt x="25529" y="386122"/>
                  </a:lnTo>
                  <a:cubicBezTo>
                    <a:pt x="9955" y="378854"/>
                    <a:pt x="0" y="363223"/>
                    <a:pt x="0" y="346036"/>
                  </a:cubicBezTo>
                  <a:cubicBezTo>
                    <a:pt x="0" y="328849"/>
                    <a:pt x="9955" y="313218"/>
                    <a:pt x="25529" y="305950"/>
                  </a:cubicBezTo>
                  <a:lnTo>
                    <a:pt x="130828" y="256807"/>
                  </a:lnTo>
                  <a:cubicBezTo>
                    <a:pt x="186313" y="230912"/>
                    <a:pt x="230912" y="186313"/>
                    <a:pt x="256807" y="130828"/>
                  </a:cubicBezTo>
                  <a:lnTo>
                    <a:pt x="305950" y="25529"/>
                  </a:lnTo>
                  <a:cubicBezTo>
                    <a:pt x="313218" y="9955"/>
                    <a:pt x="328849" y="0"/>
                    <a:pt x="346036" y="0"/>
                  </a:cubicBezTo>
                  <a:cubicBezTo>
                    <a:pt x="363223" y="0"/>
                    <a:pt x="378854" y="9955"/>
                    <a:pt x="386122" y="25529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5667833" y="2722657"/>
            <a:ext cx="298563" cy="323885"/>
          </a:xfrm>
          <a:custGeom>
            <a:avLst/>
            <a:gdLst/>
            <a:ahLst/>
            <a:cxnLst/>
            <a:rect l="l" t="t" r="r" b="b"/>
            <a:pathLst>
              <a:path w="298563" h="323885">
                <a:moveTo>
                  <a:pt x="0" y="0"/>
                </a:moveTo>
                <a:lnTo>
                  <a:pt x="298563" y="0"/>
                </a:lnTo>
                <a:lnTo>
                  <a:pt x="298563" y="323885"/>
                </a:lnTo>
                <a:lnTo>
                  <a:pt x="0" y="3238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864104" y="5342622"/>
            <a:ext cx="6411763" cy="4278394"/>
          </a:xfrm>
          <a:custGeom>
            <a:avLst/>
            <a:gdLst/>
            <a:ahLst/>
            <a:cxnLst/>
            <a:rect l="l" t="t" r="r" b="b"/>
            <a:pathLst>
              <a:path w="6411763" h="4278394">
                <a:moveTo>
                  <a:pt x="0" y="0"/>
                </a:moveTo>
                <a:lnTo>
                  <a:pt x="6411763" y="0"/>
                </a:lnTo>
                <a:lnTo>
                  <a:pt x="6411763" y="4278394"/>
                </a:lnTo>
                <a:lnTo>
                  <a:pt x="0" y="427839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1" name="Group 11"/>
          <p:cNvGrpSpPr/>
          <p:nvPr/>
        </p:nvGrpSpPr>
        <p:grpSpPr>
          <a:xfrm>
            <a:off x="6504655" y="4982457"/>
            <a:ext cx="1069307" cy="106930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6673432" y="5151234"/>
            <a:ext cx="731753" cy="731753"/>
          </a:xfrm>
          <a:custGeom>
            <a:avLst/>
            <a:gdLst/>
            <a:ahLst/>
            <a:cxnLst/>
            <a:rect l="l" t="t" r="r" b="b"/>
            <a:pathLst>
              <a:path w="731753" h="731753">
                <a:moveTo>
                  <a:pt x="0" y="0"/>
                </a:moveTo>
                <a:lnTo>
                  <a:pt x="731753" y="0"/>
                </a:lnTo>
                <a:lnTo>
                  <a:pt x="731753" y="731753"/>
                </a:lnTo>
                <a:lnTo>
                  <a:pt x="0" y="73175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5" name="Group 15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711704" y="1403452"/>
            <a:ext cx="13468767" cy="365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399"/>
              </a:lnSpc>
            </a:pPr>
            <a:r>
              <a:rPr lang="en-US" sz="119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Application to My Future Career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879902" y="5374191"/>
            <a:ext cx="6847284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Skills gained support careers in: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Business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Finance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Media and content creation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Digital communication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Administration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500584">
            <a:off x="1713418" y="3817132"/>
            <a:ext cx="11878076" cy="10268083"/>
          </a:xfrm>
          <a:custGeom>
            <a:avLst/>
            <a:gdLst/>
            <a:ahLst/>
            <a:cxnLst/>
            <a:rect l="l" t="t" r="r" b="b"/>
            <a:pathLst>
              <a:path w="11878076" h="10268083">
                <a:moveTo>
                  <a:pt x="0" y="0"/>
                </a:moveTo>
                <a:lnTo>
                  <a:pt x="11878076" y="0"/>
                </a:lnTo>
                <a:lnTo>
                  <a:pt x="11878076" y="10268083"/>
                </a:lnTo>
                <a:lnTo>
                  <a:pt x="0" y="102680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711704" y="7800909"/>
            <a:ext cx="770761" cy="77076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1539013">
            <a:off x="9419709" y="4497850"/>
            <a:ext cx="667432" cy="66743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73871" y="73871"/>
              <a:ext cx="665058" cy="665058"/>
            </a:xfrm>
            <a:custGeom>
              <a:avLst/>
              <a:gdLst/>
              <a:ahLst/>
              <a:cxnLst/>
              <a:rect l="l" t="t" r="r" b="b"/>
              <a:pathLst>
                <a:path w="665058" h="665058">
                  <a:moveTo>
                    <a:pt x="381585" y="31241"/>
                  </a:moveTo>
                  <a:lnTo>
                    <a:pt x="412789" y="98102"/>
                  </a:lnTo>
                  <a:cubicBezTo>
                    <a:pt x="444477" y="166002"/>
                    <a:pt x="499056" y="220581"/>
                    <a:pt x="566956" y="252269"/>
                  </a:cubicBezTo>
                  <a:lnTo>
                    <a:pt x="633817" y="283473"/>
                  </a:lnTo>
                  <a:cubicBezTo>
                    <a:pt x="652876" y="292368"/>
                    <a:pt x="665058" y="311497"/>
                    <a:pt x="665058" y="332529"/>
                  </a:cubicBezTo>
                  <a:cubicBezTo>
                    <a:pt x="665058" y="353561"/>
                    <a:pt x="652876" y="372690"/>
                    <a:pt x="633817" y="381585"/>
                  </a:cubicBezTo>
                  <a:lnTo>
                    <a:pt x="566956" y="412789"/>
                  </a:lnTo>
                  <a:cubicBezTo>
                    <a:pt x="499056" y="444477"/>
                    <a:pt x="444477" y="499056"/>
                    <a:pt x="412789" y="566956"/>
                  </a:cubicBezTo>
                  <a:lnTo>
                    <a:pt x="381585" y="633817"/>
                  </a:lnTo>
                  <a:cubicBezTo>
                    <a:pt x="372690" y="652876"/>
                    <a:pt x="353561" y="665058"/>
                    <a:pt x="332529" y="665058"/>
                  </a:cubicBezTo>
                  <a:cubicBezTo>
                    <a:pt x="311497" y="665058"/>
                    <a:pt x="292368" y="652876"/>
                    <a:pt x="283473" y="633817"/>
                  </a:cubicBezTo>
                  <a:lnTo>
                    <a:pt x="252269" y="566956"/>
                  </a:lnTo>
                  <a:cubicBezTo>
                    <a:pt x="220581" y="499056"/>
                    <a:pt x="166002" y="444477"/>
                    <a:pt x="98102" y="412789"/>
                  </a:cubicBezTo>
                  <a:lnTo>
                    <a:pt x="31241" y="381585"/>
                  </a:lnTo>
                  <a:cubicBezTo>
                    <a:pt x="12182" y="372690"/>
                    <a:pt x="0" y="353561"/>
                    <a:pt x="0" y="332529"/>
                  </a:cubicBezTo>
                  <a:cubicBezTo>
                    <a:pt x="0" y="311497"/>
                    <a:pt x="12182" y="292368"/>
                    <a:pt x="31241" y="283473"/>
                  </a:cubicBezTo>
                  <a:lnTo>
                    <a:pt x="98102" y="252269"/>
                  </a:lnTo>
                  <a:cubicBezTo>
                    <a:pt x="166002" y="220581"/>
                    <a:pt x="220581" y="166002"/>
                    <a:pt x="252269" y="98102"/>
                  </a:cubicBezTo>
                  <a:lnTo>
                    <a:pt x="283473" y="31241"/>
                  </a:lnTo>
                  <a:cubicBezTo>
                    <a:pt x="292368" y="12182"/>
                    <a:pt x="311497" y="0"/>
                    <a:pt x="332529" y="0"/>
                  </a:cubicBezTo>
                  <a:cubicBezTo>
                    <a:pt x="353561" y="0"/>
                    <a:pt x="372690" y="12182"/>
                    <a:pt x="381585" y="31241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1711282">
            <a:off x="6733384" y="8305134"/>
            <a:ext cx="667432" cy="66743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73871" y="73871"/>
              <a:ext cx="665058" cy="665058"/>
            </a:xfrm>
            <a:custGeom>
              <a:avLst/>
              <a:gdLst/>
              <a:ahLst/>
              <a:cxnLst/>
              <a:rect l="l" t="t" r="r" b="b"/>
              <a:pathLst>
                <a:path w="665058" h="665058">
                  <a:moveTo>
                    <a:pt x="381585" y="31241"/>
                  </a:moveTo>
                  <a:lnTo>
                    <a:pt x="412789" y="98102"/>
                  </a:lnTo>
                  <a:cubicBezTo>
                    <a:pt x="444477" y="166002"/>
                    <a:pt x="499056" y="220581"/>
                    <a:pt x="566956" y="252269"/>
                  </a:cubicBezTo>
                  <a:lnTo>
                    <a:pt x="633817" y="283473"/>
                  </a:lnTo>
                  <a:cubicBezTo>
                    <a:pt x="652876" y="292368"/>
                    <a:pt x="665058" y="311497"/>
                    <a:pt x="665058" y="332529"/>
                  </a:cubicBezTo>
                  <a:cubicBezTo>
                    <a:pt x="665058" y="353561"/>
                    <a:pt x="652876" y="372690"/>
                    <a:pt x="633817" y="381585"/>
                  </a:cubicBezTo>
                  <a:lnTo>
                    <a:pt x="566956" y="412789"/>
                  </a:lnTo>
                  <a:cubicBezTo>
                    <a:pt x="499056" y="444477"/>
                    <a:pt x="444477" y="499056"/>
                    <a:pt x="412789" y="566956"/>
                  </a:cubicBezTo>
                  <a:lnTo>
                    <a:pt x="381585" y="633817"/>
                  </a:lnTo>
                  <a:cubicBezTo>
                    <a:pt x="372690" y="652876"/>
                    <a:pt x="353561" y="665058"/>
                    <a:pt x="332529" y="665058"/>
                  </a:cubicBezTo>
                  <a:cubicBezTo>
                    <a:pt x="311497" y="665058"/>
                    <a:pt x="292368" y="652876"/>
                    <a:pt x="283473" y="633817"/>
                  </a:cubicBezTo>
                  <a:lnTo>
                    <a:pt x="252269" y="566956"/>
                  </a:lnTo>
                  <a:cubicBezTo>
                    <a:pt x="220581" y="499056"/>
                    <a:pt x="166002" y="444477"/>
                    <a:pt x="98102" y="412789"/>
                  </a:cubicBezTo>
                  <a:lnTo>
                    <a:pt x="31241" y="381585"/>
                  </a:lnTo>
                  <a:cubicBezTo>
                    <a:pt x="12182" y="372690"/>
                    <a:pt x="0" y="353561"/>
                    <a:pt x="0" y="332529"/>
                  </a:cubicBezTo>
                  <a:cubicBezTo>
                    <a:pt x="0" y="311497"/>
                    <a:pt x="12182" y="292368"/>
                    <a:pt x="31241" y="283473"/>
                  </a:cubicBezTo>
                  <a:lnTo>
                    <a:pt x="98102" y="252269"/>
                  </a:lnTo>
                  <a:cubicBezTo>
                    <a:pt x="166002" y="220581"/>
                    <a:pt x="220581" y="166002"/>
                    <a:pt x="252269" y="98102"/>
                  </a:cubicBezTo>
                  <a:lnTo>
                    <a:pt x="283473" y="31241"/>
                  </a:lnTo>
                  <a:cubicBezTo>
                    <a:pt x="292368" y="12182"/>
                    <a:pt x="311497" y="0"/>
                    <a:pt x="332529" y="0"/>
                  </a:cubicBezTo>
                  <a:cubicBezTo>
                    <a:pt x="353561" y="0"/>
                    <a:pt x="372690" y="12182"/>
                    <a:pt x="381585" y="31241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945857" y="8049910"/>
            <a:ext cx="302454" cy="272758"/>
          </a:xfrm>
          <a:custGeom>
            <a:avLst/>
            <a:gdLst/>
            <a:ahLst/>
            <a:cxnLst/>
            <a:rect l="l" t="t" r="r" b="b"/>
            <a:pathLst>
              <a:path w="302454" h="272758">
                <a:moveTo>
                  <a:pt x="0" y="0"/>
                </a:moveTo>
                <a:lnTo>
                  <a:pt x="302454" y="0"/>
                </a:lnTo>
                <a:lnTo>
                  <a:pt x="302454" y="272758"/>
                </a:lnTo>
                <a:lnTo>
                  <a:pt x="0" y="2727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3" name="Group 13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937619" y="3035691"/>
            <a:ext cx="5638677" cy="6585325"/>
          </a:xfrm>
          <a:custGeom>
            <a:avLst/>
            <a:gdLst/>
            <a:ahLst/>
            <a:cxnLst/>
            <a:rect l="l" t="t" r="r" b="b"/>
            <a:pathLst>
              <a:path w="5638677" h="6585325">
                <a:moveTo>
                  <a:pt x="0" y="0"/>
                </a:moveTo>
                <a:lnTo>
                  <a:pt x="5638677" y="0"/>
                </a:lnTo>
                <a:lnTo>
                  <a:pt x="5638677" y="6585325"/>
                </a:lnTo>
                <a:lnTo>
                  <a:pt x="0" y="658532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95758" t="-24968" r="-2296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711704" y="1324129"/>
            <a:ext cx="12223732" cy="2554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25"/>
              </a:lnSpc>
            </a:pPr>
            <a:r>
              <a:rPr lang="en-US" sz="936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Reflection &amp; </a:t>
            </a:r>
          </a:p>
          <a:p>
            <a:pPr algn="l">
              <a:lnSpc>
                <a:spcPts val="9925"/>
              </a:lnSpc>
            </a:pPr>
            <a:r>
              <a:rPr lang="en-US" sz="936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Future Development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64104" y="4317096"/>
            <a:ext cx="7199629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Next steps: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Improve digital creativity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Build a professional online identity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Continue Excel practice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• Expand digital portfolio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972621">
            <a:off x="9633032" y="-915746"/>
            <a:ext cx="13087063" cy="11313199"/>
          </a:xfrm>
          <a:custGeom>
            <a:avLst/>
            <a:gdLst/>
            <a:ahLst/>
            <a:cxnLst/>
            <a:rect l="l" t="t" r="r" b="b"/>
            <a:pathLst>
              <a:path w="13087063" h="11313199">
                <a:moveTo>
                  <a:pt x="0" y="0"/>
                </a:moveTo>
                <a:lnTo>
                  <a:pt x="13087063" y="0"/>
                </a:lnTo>
                <a:lnTo>
                  <a:pt x="13087063" y="11313199"/>
                </a:lnTo>
                <a:lnTo>
                  <a:pt x="0" y="113131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 rot="-1711282">
            <a:off x="6158599" y="8388482"/>
            <a:ext cx="884591" cy="88459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55736" y="55736"/>
              <a:ext cx="701327" cy="701327"/>
            </a:xfrm>
            <a:custGeom>
              <a:avLst/>
              <a:gdLst/>
              <a:ahLst/>
              <a:cxnLst/>
              <a:rect l="l" t="t" r="r" b="b"/>
              <a:pathLst>
                <a:path w="701327" h="701327">
                  <a:moveTo>
                    <a:pt x="387677" y="23572"/>
                  </a:moveTo>
                  <a:lnTo>
                    <a:pt x="442966" y="142041"/>
                  </a:lnTo>
                  <a:cubicBezTo>
                    <a:pt x="466876" y="193272"/>
                    <a:pt x="508056" y="234452"/>
                    <a:pt x="559287" y="258362"/>
                  </a:cubicBezTo>
                  <a:lnTo>
                    <a:pt x="677756" y="313651"/>
                  </a:lnTo>
                  <a:cubicBezTo>
                    <a:pt x="692136" y="320362"/>
                    <a:pt x="701328" y="334795"/>
                    <a:pt x="701328" y="350664"/>
                  </a:cubicBezTo>
                  <a:cubicBezTo>
                    <a:pt x="701328" y="366533"/>
                    <a:pt x="692136" y="380966"/>
                    <a:pt x="677756" y="387677"/>
                  </a:cubicBezTo>
                  <a:lnTo>
                    <a:pt x="559287" y="442966"/>
                  </a:lnTo>
                  <a:cubicBezTo>
                    <a:pt x="508056" y="466876"/>
                    <a:pt x="466876" y="508056"/>
                    <a:pt x="442966" y="559287"/>
                  </a:cubicBezTo>
                  <a:lnTo>
                    <a:pt x="387677" y="677756"/>
                  </a:lnTo>
                  <a:cubicBezTo>
                    <a:pt x="380966" y="692136"/>
                    <a:pt x="366533" y="701328"/>
                    <a:pt x="350664" y="701328"/>
                  </a:cubicBezTo>
                  <a:cubicBezTo>
                    <a:pt x="334795" y="701328"/>
                    <a:pt x="320362" y="692136"/>
                    <a:pt x="313651" y="677756"/>
                  </a:cubicBezTo>
                  <a:lnTo>
                    <a:pt x="258362" y="559287"/>
                  </a:lnTo>
                  <a:cubicBezTo>
                    <a:pt x="234452" y="508056"/>
                    <a:pt x="193272" y="466876"/>
                    <a:pt x="142041" y="442966"/>
                  </a:cubicBezTo>
                  <a:lnTo>
                    <a:pt x="23572" y="387677"/>
                  </a:lnTo>
                  <a:cubicBezTo>
                    <a:pt x="9192" y="380966"/>
                    <a:pt x="0" y="366533"/>
                    <a:pt x="0" y="350664"/>
                  </a:cubicBezTo>
                  <a:cubicBezTo>
                    <a:pt x="0" y="334795"/>
                    <a:pt x="9192" y="320362"/>
                    <a:pt x="23572" y="313651"/>
                  </a:cubicBezTo>
                  <a:lnTo>
                    <a:pt x="142041" y="258362"/>
                  </a:lnTo>
                  <a:cubicBezTo>
                    <a:pt x="193272" y="234452"/>
                    <a:pt x="234452" y="193272"/>
                    <a:pt x="258362" y="142041"/>
                  </a:cubicBezTo>
                  <a:lnTo>
                    <a:pt x="313651" y="23572"/>
                  </a:lnTo>
                  <a:cubicBezTo>
                    <a:pt x="320362" y="9192"/>
                    <a:pt x="334795" y="0"/>
                    <a:pt x="350664" y="0"/>
                  </a:cubicBezTo>
                  <a:cubicBezTo>
                    <a:pt x="366533" y="0"/>
                    <a:pt x="380966" y="9192"/>
                    <a:pt x="387677" y="23572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8613" y="7460209"/>
            <a:ext cx="770761" cy="770761"/>
            <a:chOff x="0" y="0"/>
            <a:chExt cx="1027681" cy="1027681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1027681" cy="1027681"/>
              <a:chOff x="0" y="0"/>
              <a:chExt cx="8128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5DE0E6">
                      <a:alpha val="100000"/>
                    </a:srgbClr>
                  </a:gs>
                  <a:gs pos="100000">
                    <a:srgbClr val="004AAD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55"/>
                  </a:lnSpc>
                </a:pPr>
                <a:endParaRPr/>
              </a:p>
            </p:txBody>
          </p:sp>
        </p:grpSp>
        <p:sp>
          <p:nvSpPr>
            <p:cNvPr id="10" name="Freeform 10"/>
            <p:cNvSpPr/>
            <p:nvPr/>
          </p:nvSpPr>
          <p:spPr>
            <a:xfrm>
              <a:off x="339150" y="273039"/>
              <a:ext cx="349381" cy="481603"/>
            </a:xfrm>
            <a:custGeom>
              <a:avLst/>
              <a:gdLst/>
              <a:ahLst/>
              <a:cxnLst/>
              <a:rect l="l" t="t" r="r" b="b"/>
              <a:pathLst>
                <a:path w="349381" h="481603">
                  <a:moveTo>
                    <a:pt x="0" y="0"/>
                  </a:moveTo>
                  <a:lnTo>
                    <a:pt x="349381" y="0"/>
                  </a:lnTo>
                  <a:lnTo>
                    <a:pt x="349381" y="481603"/>
                  </a:lnTo>
                  <a:lnTo>
                    <a:pt x="0" y="4816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575142" y="959671"/>
            <a:ext cx="5482971" cy="8229600"/>
          </a:xfrm>
          <a:custGeom>
            <a:avLst/>
            <a:gdLst/>
            <a:ahLst/>
            <a:cxnLst/>
            <a:rect l="l" t="t" r="r" b="b"/>
            <a:pathLst>
              <a:path w="5482971" h="8229600">
                <a:moveTo>
                  <a:pt x="0" y="0"/>
                </a:moveTo>
                <a:lnTo>
                  <a:pt x="5482971" y="0"/>
                </a:lnTo>
                <a:lnTo>
                  <a:pt x="54829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711704" y="1428511"/>
            <a:ext cx="8944412" cy="139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94"/>
              </a:lnSpc>
            </a:pPr>
            <a:r>
              <a:rPr lang="en-US" sz="1008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Conclusion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865" y="3169996"/>
            <a:ext cx="9722495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This module helped me to: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Assess my digital capability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Strengthen Office 365 skills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Apply Excel in real situations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Reflect on my learning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Prepare for academic and professional success</a:t>
            </a:r>
          </a:p>
        </p:txBody>
      </p:sp>
      <p:grpSp>
        <p:nvGrpSpPr>
          <p:cNvPr id="18" name="Group 18"/>
          <p:cNvGrpSpPr/>
          <p:nvPr/>
        </p:nvGrpSpPr>
        <p:grpSpPr>
          <a:xfrm rot="-1711282">
            <a:off x="9213821" y="1044972"/>
            <a:ext cx="884591" cy="88459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55736" y="55736"/>
              <a:ext cx="701327" cy="701327"/>
            </a:xfrm>
            <a:custGeom>
              <a:avLst/>
              <a:gdLst/>
              <a:ahLst/>
              <a:cxnLst/>
              <a:rect l="l" t="t" r="r" b="b"/>
              <a:pathLst>
                <a:path w="701327" h="701327">
                  <a:moveTo>
                    <a:pt x="387677" y="23572"/>
                  </a:moveTo>
                  <a:lnTo>
                    <a:pt x="442966" y="142041"/>
                  </a:lnTo>
                  <a:cubicBezTo>
                    <a:pt x="466876" y="193272"/>
                    <a:pt x="508056" y="234452"/>
                    <a:pt x="559287" y="258362"/>
                  </a:cubicBezTo>
                  <a:lnTo>
                    <a:pt x="677756" y="313651"/>
                  </a:lnTo>
                  <a:cubicBezTo>
                    <a:pt x="692136" y="320362"/>
                    <a:pt x="701328" y="334795"/>
                    <a:pt x="701328" y="350664"/>
                  </a:cubicBezTo>
                  <a:cubicBezTo>
                    <a:pt x="701328" y="366533"/>
                    <a:pt x="692136" y="380966"/>
                    <a:pt x="677756" y="387677"/>
                  </a:cubicBezTo>
                  <a:lnTo>
                    <a:pt x="559287" y="442966"/>
                  </a:lnTo>
                  <a:cubicBezTo>
                    <a:pt x="508056" y="466876"/>
                    <a:pt x="466876" y="508056"/>
                    <a:pt x="442966" y="559287"/>
                  </a:cubicBezTo>
                  <a:lnTo>
                    <a:pt x="387677" y="677756"/>
                  </a:lnTo>
                  <a:cubicBezTo>
                    <a:pt x="380966" y="692136"/>
                    <a:pt x="366533" y="701328"/>
                    <a:pt x="350664" y="701328"/>
                  </a:cubicBezTo>
                  <a:cubicBezTo>
                    <a:pt x="334795" y="701328"/>
                    <a:pt x="320362" y="692136"/>
                    <a:pt x="313651" y="677756"/>
                  </a:cubicBezTo>
                  <a:lnTo>
                    <a:pt x="258362" y="559287"/>
                  </a:lnTo>
                  <a:cubicBezTo>
                    <a:pt x="234452" y="508056"/>
                    <a:pt x="193272" y="466876"/>
                    <a:pt x="142041" y="442966"/>
                  </a:cubicBezTo>
                  <a:lnTo>
                    <a:pt x="23572" y="387677"/>
                  </a:lnTo>
                  <a:cubicBezTo>
                    <a:pt x="9192" y="380966"/>
                    <a:pt x="0" y="366533"/>
                    <a:pt x="0" y="350664"/>
                  </a:cubicBezTo>
                  <a:cubicBezTo>
                    <a:pt x="0" y="334795"/>
                    <a:pt x="9192" y="320362"/>
                    <a:pt x="23572" y="313651"/>
                  </a:cubicBezTo>
                  <a:lnTo>
                    <a:pt x="142041" y="258362"/>
                  </a:lnTo>
                  <a:cubicBezTo>
                    <a:pt x="193272" y="234452"/>
                    <a:pt x="234452" y="193272"/>
                    <a:pt x="258362" y="142041"/>
                  </a:cubicBezTo>
                  <a:lnTo>
                    <a:pt x="313651" y="23572"/>
                  </a:lnTo>
                  <a:cubicBezTo>
                    <a:pt x="320362" y="9192"/>
                    <a:pt x="334795" y="0"/>
                    <a:pt x="350664" y="0"/>
                  </a:cubicBezTo>
                  <a:cubicBezTo>
                    <a:pt x="366533" y="0"/>
                    <a:pt x="380966" y="9192"/>
                    <a:pt x="387677" y="23572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020719">
            <a:off x="9906928" y="5204359"/>
            <a:ext cx="8280748" cy="10165281"/>
          </a:xfrm>
          <a:custGeom>
            <a:avLst/>
            <a:gdLst/>
            <a:ahLst/>
            <a:cxnLst/>
            <a:rect l="l" t="t" r="r" b="b"/>
            <a:pathLst>
              <a:path w="8280748" h="10165281">
                <a:moveTo>
                  <a:pt x="0" y="0"/>
                </a:moveTo>
                <a:lnTo>
                  <a:pt x="8280748" y="0"/>
                </a:lnTo>
                <a:lnTo>
                  <a:pt x="8280748" y="10165282"/>
                </a:lnTo>
                <a:lnTo>
                  <a:pt x="0" y="101652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711704" y="1451367"/>
            <a:ext cx="10977781" cy="1123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34"/>
              </a:lnSpc>
            </a:pPr>
            <a:r>
              <a:rPr lang="en-US" sz="8206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References (Harvard)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1560026" y="3795276"/>
            <a:ext cx="5699274" cy="2696449"/>
            <a:chOff x="0" y="0"/>
            <a:chExt cx="882967" cy="41775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82967" cy="417751"/>
            </a:xfrm>
            <a:custGeom>
              <a:avLst/>
              <a:gdLst/>
              <a:ahLst/>
              <a:cxnLst/>
              <a:rect l="l" t="t" r="r" b="b"/>
              <a:pathLst>
                <a:path w="882967" h="417751">
                  <a:moveTo>
                    <a:pt x="47544" y="0"/>
                  </a:moveTo>
                  <a:lnTo>
                    <a:pt x="835422" y="0"/>
                  </a:lnTo>
                  <a:cubicBezTo>
                    <a:pt x="848032" y="0"/>
                    <a:pt x="860125" y="5009"/>
                    <a:pt x="869041" y="13925"/>
                  </a:cubicBezTo>
                  <a:cubicBezTo>
                    <a:pt x="877958" y="22842"/>
                    <a:pt x="882967" y="34935"/>
                    <a:pt x="882967" y="47544"/>
                  </a:cubicBezTo>
                  <a:lnTo>
                    <a:pt x="882967" y="370206"/>
                  </a:lnTo>
                  <a:cubicBezTo>
                    <a:pt x="882967" y="382816"/>
                    <a:pt x="877958" y="394909"/>
                    <a:pt x="869041" y="403825"/>
                  </a:cubicBezTo>
                  <a:cubicBezTo>
                    <a:pt x="860125" y="412741"/>
                    <a:pt x="848032" y="417751"/>
                    <a:pt x="835422" y="417751"/>
                  </a:cubicBezTo>
                  <a:lnTo>
                    <a:pt x="47544" y="417751"/>
                  </a:lnTo>
                  <a:cubicBezTo>
                    <a:pt x="34935" y="417751"/>
                    <a:pt x="22842" y="412741"/>
                    <a:pt x="13925" y="403825"/>
                  </a:cubicBezTo>
                  <a:cubicBezTo>
                    <a:pt x="5009" y="394909"/>
                    <a:pt x="0" y="382816"/>
                    <a:pt x="0" y="370206"/>
                  </a:cubicBezTo>
                  <a:lnTo>
                    <a:pt x="0" y="47544"/>
                  </a:lnTo>
                  <a:cubicBezTo>
                    <a:pt x="0" y="34935"/>
                    <a:pt x="5009" y="22842"/>
                    <a:pt x="13925" y="13925"/>
                  </a:cubicBezTo>
                  <a:cubicBezTo>
                    <a:pt x="22842" y="5009"/>
                    <a:pt x="34935" y="0"/>
                    <a:pt x="47544" y="0"/>
                  </a:cubicBezTo>
                  <a:close/>
                </a:path>
              </a:pathLst>
            </a:custGeom>
            <a:blipFill>
              <a:blip r:embed="rId4"/>
              <a:stretch>
                <a:fillRect t="-20542" b="-2054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916822">
            <a:off x="14840422" y="8449865"/>
            <a:ext cx="725643" cy="72564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74740" y="74740"/>
              <a:ext cx="663320" cy="663320"/>
            </a:xfrm>
            <a:custGeom>
              <a:avLst/>
              <a:gdLst/>
              <a:ahLst/>
              <a:cxnLst/>
              <a:rect l="l" t="t" r="r" b="b"/>
              <a:pathLst>
                <a:path w="663320" h="663320">
                  <a:moveTo>
                    <a:pt x="381292" y="31608"/>
                  </a:moveTo>
                  <a:lnTo>
                    <a:pt x="411343" y="95997"/>
                  </a:lnTo>
                  <a:cubicBezTo>
                    <a:pt x="443404" y="164695"/>
                    <a:pt x="498625" y="219916"/>
                    <a:pt x="567323" y="251977"/>
                  </a:cubicBezTo>
                  <a:lnTo>
                    <a:pt x="631712" y="282027"/>
                  </a:lnTo>
                  <a:cubicBezTo>
                    <a:pt x="650995" y="291027"/>
                    <a:pt x="663320" y="310380"/>
                    <a:pt x="663320" y="331660"/>
                  </a:cubicBezTo>
                  <a:cubicBezTo>
                    <a:pt x="663320" y="352940"/>
                    <a:pt x="650995" y="372293"/>
                    <a:pt x="631712" y="381292"/>
                  </a:cubicBezTo>
                  <a:lnTo>
                    <a:pt x="567323" y="411343"/>
                  </a:lnTo>
                  <a:cubicBezTo>
                    <a:pt x="498625" y="443404"/>
                    <a:pt x="443404" y="498625"/>
                    <a:pt x="411343" y="567323"/>
                  </a:cubicBezTo>
                  <a:lnTo>
                    <a:pt x="381292" y="631712"/>
                  </a:lnTo>
                  <a:cubicBezTo>
                    <a:pt x="372293" y="650995"/>
                    <a:pt x="352940" y="663320"/>
                    <a:pt x="331660" y="663320"/>
                  </a:cubicBezTo>
                  <a:cubicBezTo>
                    <a:pt x="310380" y="663320"/>
                    <a:pt x="291027" y="650995"/>
                    <a:pt x="282027" y="631712"/>
                  </a:cubicBezTo>
                  <a:lnTo>
                    <a:pt x="251977" y="567323"/>
                  </a:lnTo>
                  <a:cubicBezTo>
                    <a:pt x="219916" y="498625"/>
                    <a:pt x="164695" y="443404"/>
                    <a:pt x="95997" y="411343"/>
                  </a:cubicBezTo>
                  <a:lnTo>
                    <a:pt x="31608" y="381292"/>
                  </a:lnTo>
                  <a:cubicBezTo>
                    <a:pt x="12325" y="372293"/>
                    <a:pt x="0" y="352940"/>
                    <a:pt x="0" y="331660"/>
                  </a:cubicBezTo>
                  <a:cubicBezTo>
                    <a:pt x="0" y="310380"/>
                    <a:pt x="12325" y="291027"/>
                    <a:pt x="31608" y="282027"/>
                  </a:cubicBezTo>
                  <a:lnTo>
                    <a:pt x="95997" y="251977"/>
                  </a:lnTo>
                  <a:cubicBezTo>
                    <a:pt x="164695" y="219916"/>
                    <a:pt x="219916" y="164695"/>
                    <a:pt x="251977" y="95997"/>
                  </a:cubicBezTo>
                  <a:lnTo>
                    <a:pt x="282027" y="31608"/>
                  </a:lnTo>
                  <a:cubicBezTo>
                    <a:pt x="291027" y="12325"/>
                    <a:pt x="310380" y="0"/>
                    <a:pt x="331660" y="0"/>
                  </a:cubicBezTo>
                  <a:cubicBezTo>
                    <a:pt x="352940" y="0"/>
                    <a:pt x="372293" y="12325"/>
                    <a:pt x="381292" y="31608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757284" y="2637548"/>
            <a:ext cx="10344894" cy="538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Jisc (2023) Digital Capabilities Framework.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Microsoft (2023) Excel Skills for Data Analysis.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LinkedIn Learning (2024) Microsoft Office Courses.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UWTSD Library (2024) Digital Skills Guides.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EDUCAUSE (2023) Students and Technology Report.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352407" y="-1378056"/>
            <a:ext cx="13389562" cy="13570084"/>
          </a:xfrm>
          <a:custGeom>
            <a:avLst/>
            <a:gdLst/>
            <a:ahLst/>
            <a:cxnLst/>
            <a:rect l="l" t="t" r="r" b="b"/>
            <a:pathLst>
              <a:path w="13389562" h="13570084">
                <a:moveTo>
                  <a:pt x="0" y="0"/>
                </a:moveTo>
                <a:lnTo>
                  <a:pt x="13389562" y="0"/>
                </a:lnTo>
                <a:lnTo>
                  <a:pt x="13389562" y="13570084"/>
                </a:lnTo>
                <a:lnTo>
                  <a:pt x="0" y="135700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9283965" y="1374314"/>
            <a:ext cx="5446875" cy="8065344"/>
            <a:chOff x="0" y="0"/>
            <a:chExt cx="843863" cy="12495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43863" cy="1249533"/>
            </a:xfrm>
            <a:custGeom>
              <a:avLst/>
              <a:gdLst/>
              <a:ahLst/>
              <a:cxnLst/>
              <a:rect l="l" t="t" r="r" b="b"/>
              <a:pathLst>
                <a:path w="843863" h="1249533">
                  <a:moveTo>
                    <a:pt x="59697" y="0"/>
                  </a:moveTo>
                  <a:lnTo>
                    <a:pt x="784167" y="0"/>
                  </a:lnTo>
                  <a:cubicBezTo>
                    <a:pt x="799999" y="0"/>
                    <a:pt x="815183" y="6289"/>
                    <a:pt x="826379" y="17485"/>
                  </a:cubicBezTo>
                  <a:cubicBezTo>
                    <a:pt x="837574" y="28680"/>
                    <a:pt x="843863" y="43864"/>
                    <a:pt x="843863" y="59697"/>
                  </a:cubicBezTo>
                  <a:lnTo>
                    <a:pt x="843863" y="1189836"/>
                  </a:lnTo>
                  <a:cubicBezTo>
                    <a:pt x="843863" y="1205669"/>
                    <a:pt x="837574" y="1220853"/>
                    <a:pt x="826379" y="1232048"/>
                  </a:cubicBezTo>
                  <a:cubicBezTo>
                    <a:pt x="815183" y="1243243"/>
                    <a:pt x="799999" y="1249533"/>
                    <a:pt x="784167" y="1249533"/>
                  </a:cubicBezTo>
                  <a:lnTo>
                    <a:pt x="59697" y="1249533"/>
                  </a:lnTo>
                  <a:cubicBezTo>
                    <a:pt x="43864" y="1249533"/>
                    <a:pt x="28680" y="1243243"/>
                    <a:pt x="17485" y="1232048"/>
                  </a:cubicBezTo>
                  <a:cubicBezTo>
                    <a:pt x="6289" y="1220853"/>
                    <a:pt x="0" y="1205669"/>
                    <a:pt x="0" y="1189836"/>
                  </a:cubicBezTo>
                  <a:lnTo>
                    <a:pt x="0" y="59697"/>
                  </a:lnTo>
                  <a:cubicBezTo>
                    <a:pt x="0" y="43864"/>
                    <a:pt x="6289" y="28680"/>
                    <a:pt x="17485" y="17485"/>
                  </a:cubicBezTo>
                  <a:cubicBezTo>
                    <a:pt x="28680" y="6289"/>
                    <a:pt x="43864" y="0"/>
                    <a:pt x="59697" y="0"/>
                  </a:cubicBezTo>
                  <a:close/>
                </a:path>
              </a:pathLst>
            </a:custGeom>
            <a:blipFill>
              <a:blip r:embed="rId4"/>
              <a:stretch>
                <a:fillRect l="-15229" t="-15724" r="-17524" b="-1863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 rot="961947">
            <a:off x="12645811" y="3880362"/>
            <a:ext cx="915782" cy="91578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59222" y="59222"/>
              <a:ext cx="694356" cy="694356"/>
            </a:xfrm>
            <a:custGeom>
              <a:avLst/>
              <a:gdLst/>
              <a:ahLst/>
              <a:cxnLst/>
              <a:rect l="l" t="t" r="r" b="b"/>
              <a:pathLst>
                <a:path w="694356" h="694356">
                  <a:moveTo>
                    <a:pt x="386506" y="25045"/>
                  </a:moveTo>
                  <a:lnTo>
                    <a:pt x="437166" y="133595"/>
                  </a:lnTo>
                  <a:cubicBezTo>
                    <a:pt x="462570" y="188030"/>
                    <a:pt x="506326" y="231786"/>
                    <a:pt x="560761" y="257190"/>
                  </a:cubicBezTo>
                  <a:lnTo>
                    <a:pt x="669311" y="307850"/>
                  </a:lnTo>
                  <a:cubicBezTo>
                    <a:pt x="684590" y="314981"/>
                    <a:pt x="694356" y="330317"/>
                    <a:pt x="694356" y="347178"/>
                  </a:cubicBezTo>
                  <a:cubicBezTo>
                    <a:pt x="694356" y="364039"/>
                    <a:pt x="684590" y="379375"/>
                    <a:pt x="669311" y="386506"/>
                  </a:cubicBezTo>
                  <a:lnTo>
                    <a:pt x="560761" y="437166"/>
                  </a:lnTo>
                  <a:cubicBezTo>
                    <a:pt x="506326" y="462570"/>
                    <a:pt x="462570" y="506326"/>
                    <a:pt x="437166" y="560761"/>
                  </a:cubicBezTo>
                  <a:lnTo>
                    <a:pt x="386506" y="669311"/>
                  </a:lnTo>
                  <a:cubicBezTo>
                    <a:pt x="379375" y="684590"/>
                    <a:pt x="364039" y="694356"/>
                    <a:pt x="347178" y="694356"/>
                  </a:cubicBezTo>
                  <a:cubicBezTo>
                    <a:pt x="330317" y="694356"/>
                    <a:pt x="314981" y="684590"/>
                    <a:pt x="307850" y="669311"/>
                  </a:cubicBezTo>
                  <a:lnTo>
                    <a:pt x="257190" y="560761"/>
                  </a:lnTo>
                  <a:cubicBezTo>
                    <a:pt x="231786" y="506326"/>
                    <a:pt x="188030" y="462570"/>
                    <a:pt x="133595" y="437166"/>
                  </a:cubicBezTo>
                  <a:lnTo>
                    <a:pt x="25045" y="386506"/>
                  </a:lnTo>
                  <a:cubicBezTo>
                    <a:pt x="9766" y="379375"/>
                    <a:pt x="0" y="364039"/>
                    <a:pt x="0" y="347178"/>
                  </a:cubicBezTo>
                  <a:cubicBezTo>
                    <a:pt x="0" y="330317"/>
                    <a:pt x="9766" y="314981"/>
                    <a:pt x="25045" y="307850"/>
                  </a:cubicBezTo>
                  <a:lnTo>
                    <a:pt x="133595" y="257190"/>
                  </a:lnTo>
                  <a:cubicBezTo>
                    <a:pt x="188030" y="231786"/>
                    <a:pt x="231786" y="188030"/>
                    <a:pt x="257190" y="133595"/>
                  </a:cubicBezTo>
                  <a:lnTo>
                    <a:pt x="307850" y="25045"/>
                  </a:lnTo>
                  <a:cubicBezTo>
                    <a:pt x="314981" y="9766"/>
                    <a:pt x="330317" y="0"/>
                    <a:pt x="347178" y="0"/>
                  </a:cubicBezTo>
                  <a:cubicBezTo>
                    <a:pt x="364039" y="0"/>
                    <a:pt x="379375" y="9766"/>
                    <a:pt x="386506" y="25045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349188" y="2380543"/>
            <a:ext cx="1294433" cy="129443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8553498" y="2584854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2" y="0"/>
                </a:lnTo>
                <a:lnTo>
                  <a:pt x="885812" y="885811"/>
                </a:lnTo>
                <a:lnTo>
                  <a:pt x="0" y="88581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2" name="Group 12"/>
          <p:cNvGrpSpPr/>
          <p:nvPr/>
        </p:nvGrpSpPr>
        <p:grpSpPr>
          <a:xfrm>
            <a:off x="1441739" y="8381679"/>
            <a:ext cx="8572261" cy="736699"/>
            <a:chOff x="0" y="0"/>
            <a:chExt cx="11429682" cy="982265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1429682" cy="982265"/>
              <a:chOff x="0" y="0"/>
              <a:chExt cx="2257715" cy="19402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257715" cy="194028"/>
              </a:xfrm>
              <a:custGeom>
                <a:avLst/>
                <a:gdLst/>
                <a:ahLst/>
                <a:cxnLst/>
                <a:rect l="l" t="t" r="r" b="b"/>
                <a:pathLst>
                  <a:path w="2257715" h="194028">
                    <a:moveTo>
                      <a:pt x="46060" y="0"/>
                    </a:moveTo>
                    <a:lnTo>
                      <a:pt x="2211655" y="0"/>
                    </a:lnTo>
                    <a:cubicBezTo>
                      <a:pt x="2237093" y="0"/>
                      <a:pt x="2257715" y="20622"/>
                      <a:pt x="2257715" y="46060"/>
                    </a:cubicBezTo>
                    <a:lnTo>
                      <a:pt x="2257715" y="147968"/>
                    </a:lnTo>
                    <a:cubicBezTo>
                      <a:pt x="2257715" y="173406"/>
                      <a:pt x="2237093" y="194028"/>
                      <a:pt x="2211655" y="194028"/>
                    </a:cubicBezTo>
                    <a:lnTo>
                      <a:pt x="46060" y="194028"/>
                    </a:lnTo>
                    <a:cubicBezTo>
                      <a:pt x="20622" y="194028"/>
                      <a:pt x="0" y="173406"/>
                      <a:pt x="0" y="147968"/>
                    </a:cubicBezTo>
                    <a:lnTo>
                      <a:pt x="0" y="46060"/>
                    </a:lnTo>
                    <a:cubicBezTo>
                      <a:pt x="0" y="20622"/>
                      <a:pt x="20622" y="0"/>
                      <a:pt x="46060" y="0"/>
                    </a:cubicBezTo>
                    <a:close/>
                  </a:path>
                </a:pathLst>
              </a:custGeom>
              <a:solidFill>
                <a:srgbClr val="EFEFE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38100"/>
                <a:ext cx="2257715" cy="2321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55"/>
                  </a:lnSpc>
                </a:pPr>
                <a:endParaRPr/>
              </a:p>
            </p:txBody>
          </p:sp>
        </p:grpSp>
        <p:sp>
          <p:nvSpPr>
            <p:cNvPr id="16" name="Freeform 16"/>
            <p:cNvSpPr/>
            <p:nvPr/>
          </p:nvSpPr>
          <p:spPr>
            <a:xfrm>
              <a:off x="5770584" y="355848"/>
              <a:ext cx="270570" cy="270570"/>
            </a:xfrm>
            <a:custGeom>
              <a:avLst/>
              <a:gdLst/>
              <a:ahLst/>
              <a:cxnLst/>
              <a:rect l="l" t="t" r="r" b="b"/>
              <a:pathLst>
                <a:path w="270570" h="270570">
                  <a:moveTo>
                    <a:pt x="0" y="0"/>
                  </a:moveTo>
                  <a:lnTo>
                    <a:pt x="270569" y="0"/>
                  </a:lnTo>
                  <a:lnTo>
                    <a:pt x="270569" y="270570"/>
                  </a:lnTo>
                  <a:lnTo>
                    <a:pt x="0" y="2705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800660" y="355848"/>
              <a:ext cx="185713" cy="236441"/>
            </a:xfrm>
            <a:custGeom>
              <a:avLst/>
              <a:gdLst/>
              <a:ahLst/>
              <a:cxnLst/>
              <a:rect l="l" t="t" r="r" b="b"/>
              <a:pathLst>
                <a:path w="185713" h="236441">
                  <a:moveTo>
                    <a:pt x="0" y="0"/>
                  </a:moveTo>
                  <a:lnTo>
                    <a:pt x="185713" y="0"/>
                  </a:lnTo>
                  <a:lnTo>
                    <a:pt x="185713" y="236440"/>
                  </a:lnTo>
                  <a:lnTo>
                    <a:pt x="0" y="2364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109485" y="311014"/>
              <a:ext cx="4089599" cy="33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170"/>
                </a:lnSpc>
                <a:spcBef>
                  <a:spcPct val="0"/>
                </a:spcBef>
              </a:pPr>
              <a:r>
                <a:rPr lang="en-US" sz="1550">
                  <a:solidFill>
                    <a:srgbClr val="323232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Josue David Rodriguez Castro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6264871" y="317748"/>
              <a:ext cx="3986101" cy="347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19"/>
                </a:lnSpc>
              </a:pPr>
              <a:r>
                <a:rPr lang="en-US" sz="1585">
                  <a:solidFill>
                    <a:srgbClr val="323232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2506920@student.uwtsd.ac.uk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11704" y="2305283"/>
            <a:ext cx="7586205" cy="3418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83"/>
              </a:lnSpc>
            </a:pPr>
            <a:r>
              <a:rPr lang="en-US" sz="1498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Thank</a:t>
            </a:r>
          </a:p>
          <a:p>
            <a:pPr algn="l">
              <a:lnSpc>
                <a:spcPts val="12883"/>
              </a:lnSpc>
            </a:pPr>
            <a:r>
              <a:rPr lang="en-US" sz="1498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You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UWTSD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4104" y="5437184"/>
            <a:ext cx="554608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32323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for the attention</a:t>
            </a:r>
          </a:p>
        </p:txBody>
      </p:sp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446</Words>
  <Application>Microsoft Macintosh PowerPoint</Application>
  <PresentationFormat>Custom</PresentationFormat>
  <Paragraphs>118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Open Sans Bold</vt:lpstr>
      <vt:lpstr>Arial</vt:lpstr>
      <vt:lpstr>Calibri</vt:lpstr>
      <vt:lpstr>Bricolage Grotesque Bold</vt:lpstr>
      <vt:lpstr>Bricolage Grotesque</vt:lpstr>
      <vt:lpstr>Open Sans</vt:lpstr>
      <vt:lpstr>Bricolage Grotesque Light</vt:lpstr>
      <vt:lpstr>Bricolage Grotesque Semi-Bold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White Modern Bold Company Annual Report Presentation</dc:title>
  <cp:lastModifiedBy>Josue David Rodriguez Castro (2506920)</cp:lastModifiedBy>
  <cp:revision>3</cp:revision>
  <dcterms:created xsi:type="dcterms:W3CDTF">2006-08-16T00:00:00Z</dcterms:created>
  <dcterms:modified xsi:type="dcterms:W3CDTF">2025-12-01T02:33:43Z</dcterms:modified>
  <dc:identifier>DAG6N1y5ESg</dc:identifier>
</cp:coreProperties>
</file>