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sldIdLst>
    <p:sldId id="256" r:id="rId2"/>
    <p:sldId id="257" r:id="rId3"/>
    <p:sldId id="258" r:id="rId4"/>
    <p:sldId id="259" r:id="rId5"/>
    <p:sldId id="260" r:id="rId6"/>
    <p:sldId id="261" r:id="rId7"/>
    <p:sldId id="262" r:id="rId8"/>
    <p:sldId id="264"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714" autoAdjust="0"/>
  </p:normalViewPr>
  <p:slideViewPr>
    <p:cSldViewPr>
      <p:cViewPr varScale="1">
        <p:scale>
          <a:sx n="71" d="100"/>
          <a:sy n="71" d="100"/>
        </p:scale>
        <p:origin x="1066"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29EC1-ABE0-48A1-A5D9-625677628FE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9B2F3F-3C72-41EF-BDE5-72578E522143}">
      <dgm:prSet/>
      <dgm:spPr/>
      <dgm:t>
        <a:bodyPr/>
        <a:lstStyle/>
        <a:p>
          <a:pPr>
            <a:defRPr cap="all"/>
          </a:pPr>
          <a:r>
            <a:rPr lang="en-US"/>
            <a:t>Providing specific working hours with alternative shifts will help them to work in a much healthier manner.</a:t>
          </a:r>
        </a:p>
      </dgm:t>
    </dgm:pt>
    <dgm:pt modelId="{DC91CA2C-92BF-4256-8104-CC5E287B20B1}" type="parTrans" cxnId="{11D2B576-5395-4FE5-8325-8E795725126B}">
      <dgm:prSet/>
      <dgm:spPr/>
      <dgm:t>
        <a:bodyPr/>
        <a:lstStyle/>
        <a:p>
          <a:endParaRPr lang="en-US"/>
        </a:p>
      </dgm:t>
    </dgm:pt>
    <dgm:pt modelId="{B3180FB8-6B4A-47C9-8ECB-41B93FC9B25D}" type="sibTrans" cxnId="{11D2B576-5395-4FE5-8325-8E795725126B}">
      <dgm:prSet/>
      <dgm:spPr/>
      <dgm:t>
        <a:bodyPr/>
        <a:lstStyle/>
        <a:p>
          <a:endParaRPr lang="en-US"/>
        </a:p>
      </dgm:t>
    </dgm:pt>
    <dgm:pt modelId="{C7B56622-A3F4-4EF6-82D5-EF51DA038B9C}">
      <dgm:prSet/>
      <dgm:spPr/>
      <dgm:t>
        <a:bodyPr/>
        <a:lstStyle/>
        <a:p>
          <a:pPr>
            <a:defRPr cap="all"/>
          </a:pPr>
          <a:r>
            <a:rPr lang="en-US"/>
            <a:t>Providing the proper amount of incentives for the better performance. </a:t>
          </a:r>
        </a:p>
      </dgm:t>
    </dgm:pt>
    <dgm:pt modelId="{2794BCE2-4BF7-46FD-BA58-B371664647DC}" type="parTrans" cxnId="{E2A910D8-22FB-4E73-86B9-AFAA89617D93}">
      <dgm:prSet/>
      <dgm:spPr/>
      <dgm:t>
        <a:bodyPr/>
        <a:lstStyle/>
        <a:p>
          <a:endParaRPr lang="en-US"/>
        </a:p>
      </dgm:t>
    </dgm:pt>
    <dgm:pt modelId="{DDE55837-736C-400E-8705-A52AF65FBE7E}" type="sibTrans" cxnId="{E2A910D8-22FB-4E73-86B9-AFAA89617D93}">
      <dgm:prSet/>
      <dgm:spPr/>
      <dgm:t>
        <a:bodyPr/>
        <a:lstStyle/>
        <a:p>
          <a:endParaRPr lang="en-US"/>
        </a:p>
      </dgm:t>
    </dgm:pt>
    <dgm:pt modelId="{071DE20D-EF7B-4F4F-B293-AEB1F1254CED}">
      <dgm:prSet/>
      <dgm:spPr/>
      <dgm:t>
        <a:bodyPr/>
        <a:lstStyle/>
        <a:p>
          <a:pPr>
            <a:defRPr cap="all"/>
          </a:pPr>
          <a:r>
            <a:rPr lang="en-US"/>
            <a:t>Generating recruitment as per the capacity of the organization (Challinor et al., 2020).</a:t>
          </a:r>
        </a:p>
      </dgm:t>
    </dgm:pt>
    <dgm:pt modelId="{6A999AAE-1ACA-45A7-8263-9A04781ED510}" type="parTrans" cxnId="{8859196C-F6AA-4E88-AD70-7EA149F97F85}">
      <dgm:prSet/>
      <dgm:spPr/>
      <dgm:t>
        <a:bodyPr/>
        <a:lstStyle/>
        <a:p>
          <a:endParaRPr lang="en-US"/>
        </a:p>
      </dgm:t>
    </dgm:pt>
    <dgm:pt modelId="{D585858E-5F2B-4211-9712-81B3242817BC}" type="sibTrans" cxnId="{8859196C-F6AA-4E88-AD70-7EA149F97F85}">
      <dgm:prSet/>
      <dgm:spPr/>
      <dgm:t>
        <a:bodyPr/>
        <a:lstStyle/>
        <a:p>
          <a:endParaRPr lang="en-US"/>
        </a:p>
      </dgm:t>
    </dgm:pt>
    <dgm:pt modelId="{8045BAB1-A9AB-49D8-8F31-31ABE86D444B}" type="pres">
      <dgm:prSet presAssocID="{98F29EC1-ABE0-48A1-A5D9-625677628FE2}" presName="root" presStyleCnt="0">
        <dgm:presLayoutVars>
          <dgm:dir/>
          <dgm:resizeHandles val="exact"/>
        </dgm:presLayoutVars>
      </dgm:prSet>
      <dgm:spPr/>
    </dgm:pt>
    <dgm:pt modelId="{C5B796A8-5C6A-497F-A7AA-9714FDD0E025}" type="pres">
      <dgm:prSet presAssocID="{1C9B2F3F-3C72-41EF-BDE5-72578E522143}" presName="compNode" presStyleCnt="0"/>
      <dgm:spPr/>
    </dgm:pt>
    <dgm:pt modelId="{D0AF29B3-1295-4372-BEA6-1CB0ADB394A1}" type="pres">
      <dgm:prSet presAssocID="{1C9B2F3F-3C72-41EF-BDE5-72578E522143}" presName="iconBgRect" presStyleLbl="bgShp" presStyleIdx="0" presStyleCnt="3"/>
      <dgm:spPr>
        <a:prstGeom prst="round2DiagRect">
          <a:avLst>
            <a:gd name="adj1" fmla="val 29727"/>
            <a:gd name="adj2" fmla="val 0"/>
          </a:avLst>
        </a:prstGeom>
      </dgm:spPr>
    </dgm:pt>
    <dgm:pt modelId="{6FBFCD3F-70BD-45DA-9048-A48E59035DFC}" type="pres">
      <dgm:prSet presAssocID="{1C9B2F3F-3C72-41EF-BDE5-72578E52214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C1BE61C0-290A-407B-B6ED-3305BE3FE16F}" type="pres">
      <dgm:prSet presAssocID="{1C9B2F3F-3C72-41EF-BDE5-72578E522143}" presName="spaceRect" presStyleCnt="0"/>
      <dgm:spPr/>
    </dgm:pt>
    <dgm:pt modelId="{21FD7936-4227-4F45-A517-D9BC24DEF8A9}" type="pres">
      <dgm:prSet presAssocID="{1C9B2F3F-3C72-41EF-BDE5-72578E522143}" presName="textRect" presStyleLbl="revTx" presStyleIdx="0" presStyleCnt="3">
        <dgm:presLayoutVars>
          <dgm:chMax val="1"/>
          <dgm:chPref val="1"/>
        </dgm:presLayoutVars>
      </dgm:prSet>
      <dgm:spPr/>
    </dgm:pt>
    <dgm:pt modelId="{54828157-AB80-4652-8F4A-682CC4EB18A4}" type="pres">
      <dgm:prSet presAssocID="{B3180FB8-6B4A-47C9-8ECB-41B93FC9B25D}" presName="sibTrans" presStyleCnt="0"/>
      <dgm:spPr/>
    </dgm:pt>
    <dgm:pt modelId="{E8916076-7658-4B15-BC28-79E930F29117}" type="pres">
      <dgm:prSet presAssocID="{C7B56622-A3F4-4EF6-82D5-EF51DA038B9C}" presName="compNode" presStyleCnt="0"/>
      <dgm:spPr/>
    </dgm:pt>
    <dgm:pt modelId="{92E1561C-1DF2-488A-B4B0-CC3A3DB2B6A2}" type="pres">
      <dgm:prSet presAssocID="{C7B56622-A3F4-4EF6-82D5-EF51DA038B9C}" presName="iconBgRect" presStyleLbl="bgShp" presStyleIdx="1" presStyleCnt="3"/>
      <dgm:spPr>
        <a:prstGeom prst="round2DiagRect">
          <a:avLst>
            <a:gd name="adj1" fmla="val 29727"/>
            <a:gd name="adj2" fmla="val 0"/>
          </a:avLst>
        </a:prstGeom>
      </dgm:spPr>
    </dgm:pt>
    <dgm:pt modelId="{BCA074D2-956E-4313-AD02-09D00761D753}" type="pres">
      <dgm:prSet presAssocID="{C7B56622-A3F4-4EF6-82D5-EF51DA038B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00919A5F-5DD8-47E9-910B-EFF6B08AB04D}" type="pres">
      <dgm:prSet presAssocID="{C7B56622-A3F4-4EF6-82D5-EF51DA038B9C}" presName="spaceRect" presStyleCnt="0"/>
      <dgm:spPr/>
    </dgm:pt>
    <dgm:pt modelId="{85AD0EA8-0669-4E61-80BD-587A1953588F}" type="pres">
      <dgm:prSet presAssocID="{C7B56622-A3F4-4EF6-82D5-EF51DA038B9C}" presName="textRect" presStyleLbl="revTx" presStyleIdx="1" presStyleCnt="3">
        <dgm:presLayoutVars>
          <dgm:chMax val="1"/>
          <dgm:chPref val="1"/>
        </dgm:presLayoutVars>
      </dgm:prSet>
      <dgm:spPr/>
    </dgm:pt>
    <dgm:pt modelId="{315AF912-53B0-473D-BE19-0383ABF4C99A}" type="pres">
      <dgm:prSet presAssocID="{DDE55837-736C-400E-8705-A52AF65FBE7E}" presName="sibTrans" presStyleCnt="0"/>
      <dgm:spPr/>
    </dgm:pt>
    <dgm:pt modelId="{BDC0CC63-D72A-47B4-8FC2-E49EFB839FCB}" type="pres">
      <dgm:prSet presAssocID="{071DE20D-EF7B-4F4F-B293-AEB1F1254CED}" presName="compNode" presStyleCnt="0"/>
      <dgm:spPr/>
    </dgm:pt>
    <dgm:pt modelId="{045EBF65-C58B-4AD5-B635-0DB8F15003F9}" type="pres">
      <dgm:prSet presAssocID="{071DE20D-EF7B-4F4F-B293-AEB1F1254CED}" presName="iconBgRect" presStyleLbl="bgShp" presStyleIdx="2" presStyleCnt="3"/>
      <dgm:spPr>
        <a:prstGeom prst="round2DiagRect">
          <a:avLst>
            <a:gd name="adj1" fmla="val 29727"/>
            <a:gd name="adj2" fmla="val 0"/>
          </a:avLst>
        </a:prstGeom>
      </dgm:spPr>
    </dgm:pt>
    <dgm:pt modelId="{D3A6FF1B-0BE8-4F67-A369-164B8FB8193D}" type="pres">
      <dgm:prSet presAssocID="{071DE20D-EF7B-4F4F-B293-AEB1F1254C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32B30D33-BD22-493D-AB9A-B42712BF7BD1}" type="pres">
      <dgm:prSet presAssocID="{071DE20D-EF7B-4F4F-B293-AEB1F1254CED}" presName="spaceRect" presStyleCnt="0"/>
      <dgm:spPr/>
    </dgm:pt>
    <dgm:pt modelId="{E8CC3784-3B7A-4F4D-9649-DABA6B0FE092}" type="pres">
      <dgm:prSet presAssocID="{071DE20D-EF7B-4F4F-B293-AEB1F1254CED}" presName="textRect" presStyleLbl="revTx" presStyleIdx="2" presStyleCnt="3">
        <dgm:presLayoutVars>
          <dgm:chMax val="1"/>
          <dgm:chPref val="1"/>
        </dgm:presLayoutVars>
      </dgm:prSet>
      <dgm:spPr/>
    </dgm:pt>
  </dgm:ptLst>
  <dgm:cxnLst>
    <dgm:cxn modelId="{8859196C-F6AA-4E88-AD70-7EA149F97F85}" srcId="{98F29EC1-ABE0-48A1-A5D9-625677628FE2}" destId="{071DE20D-EF7B-4F4F-B293-AEB1F1254CED}" srcOrd="2" destOrd="0" parTransId="{6A999AAE-1ACA-45A7-8263-9A04781ED510}" sibTransId="{D585858E-5F2B-4211-9712-81B3242817BC}"/>
    <dgm:cxn modelId="{11D2B576-5395-4FE5-8325-8E795725126B}" srcId="{98F29EC1-ABE0-48A1-A5D9-625677628FE2}" destId="{1C9B2F3F-3C72-41EF-BDE5-72578E522143}" srcOrd="0" destOrd="0" parTransId="{DC91CA2C-92BF-4256-8104-CC5E287B20B1}" sibTransId="{B3180FB8-6B4A-47C9-8ECB-41B93FC9B25D}"/>
    <dgm:cxn modelId="{00B8F2B9-9A4D-4E45-9E37-D123809DA196}" type="presOf" srcId="{98F29EC1-ABE0-48A1-A5D9-625677628FE2}" destId="{8045BAB1-A9AB-49D8-8F31-31ABE86D444B}" srcOrd="0" destOrd="0" presId="urn:microsoft.com/office/officeart/2018/5/layout/IconLeafLabelList"/>
    <dgm:cxn modelId="{EC7B0ED5-7544-4C29-99BD-F21F3C06DBB8}" type="presOf" srcId="{C7B56622-A3F4-4EF6-82D5-EF51DA038B9C}" destId="{85AD0EA8-0669-4E61-80BD-587A1953588F}" srcOrd="0" destOrd="0" presId="urn:microsoft.com/office/officeart/2018/5/layout/IconLeafLabelList"/>
    <dgm:cxn modelId="{E2A910D8-22FB-4E73-86B9-AFAA89617D93}" srcId="{98F29EC1-ABE0-48A1-A5D9-625677628FE2}" destId="{C7B56622-A3F4-4EF6-82D5-EF51DA038B9C}" srcOrd="1" destOrd="0" parTransId="{2794BCE2-4BF7-46FD-BA58-B371664647DC}" sibTransId="{DDE55837-736C-400E-8705-A52AF65FBE7E}"/>
    <dgm:cxn modelId="{DD37C2E0-ECFF-4CE7-9A0B-2D4CF64737F9}" type="presOf" srcId="{071DE20D-EF7B-4F4F-B293-AEB1F1254CED}" destId="{E8CC3784-3B7A-4F4D-9649-DABA6B0FE092}" srcOrd="0" destOrd="0" presId="urn:microsoft.com/office/officeart/2018/5/layout/IconLeafLabelList"/>
    <dgm:cxn modelId="{BCFBD8EF-5E15-41BC-8DFC-601419E554AA}" type="presOf" srcId="{1C9B2F3F-3C72-41EF-BDE5-72578E522143}" destId="{21FD7936-4227-4F45-A517-D9BC24DEF8A9}" srcOrd="0" destOrd="0" presId="urn:microsoft.com/office/officeart/2018/5/layout/IconLeafLabelList"/>
    <dgm:cxn modelId="{7EECA64F-C255-4000-9888-6CD6914A69F4}" type="presParOf" srcId="{8045BAB1-A9AB-49D8-8F31-31ABE86D444B}" destId="{C5B796A8-5C6A-497F-A7AA-9714FDD0E025}" srcOrd="0" destOrd="0" presId="urn:microsoft.com/office/officeart/2018/5/layout/IconLeafLabelList"/>
    <dgm:cxn modelId="{838B4811-6A95-4644-98D5-333A99A370BA}" type="presParOf" srcId="{C5B796A8-5C6A-497F-A7AA-9714FDD0E025}" destId="{D0AF29B3-1295-4372-BEA6-1CB0ADB394A1}" srcOrd="0" destOrd="0" presId="urn:microsoft.com/office/officeart/2018/5/layout/IconLeafLabelList"/>
    <dgm:cxn modelId="{8D419DA2-BD18-4252-B7AE-CEC634D46ADC}" type="presParOf" srcId="{C5B796A8-5C6A-497F-A7AA-9714FDD0E025}" destId="{6FBFCD3F-70BD-45DA-9048-A48E59035DFC}" srcOrd="1" destOrd="0" presId="urn:microsoft.com/office/officeart/2018/5/layout/IconLeafLabelList"/>
    <dgm:cxn modelId="{E09ACDF5-DC12-4245-B0A7-9E24F70D11F9}" type="presParOf" srcId="{C5B796A8-5C6A-497F-A7AA-9714FDD0E025}" destId="{C1BE61C0-290A-407B-B6ED-3305BE3FE16F}" srcOrd="2" destOrd="0" presId="urn:microsoft.com/office/officeart/2018/5/layout/IconLeafLabelList"/>
    <dgm:cxn modelId="{28602F56-1AE5-4C01-B637-BB065815A386}" type="presParOf" srcId="{C5B796A8-5C6A-497F-A7AA-9714FDD0E025}" destId="{21FD7936-4227-4F45-A517-D9BC24DEF8A9}" srcOrd="3" destOrd="0" presId="urn:microsoft.com/office/officeart/2018/5/layout/IconLeafLabelList"/>
    <dgm:cxn modelId="{4D62F6C3-BB8B-4E77-9132-77115A2C8CA6}" type="presParOf" srcId="{8045BAB1-A9AB-49D8-8F31-31ABE86D444B}" destId="{54828157-AB80-4652-8F4A-682CC4EB18A4}" srcOrd="1" destOrd="0" presId="urn:microsoft.com/office/officeart/2018/5/layout/IconLeafLabelList"/>
    <dgm:cxn modelId="{06F7A498-61C0-4214-ACDD-AAA30CD1DB49}" type="presParOf" srcId="{8045BAB1-A9AB-49D8-8F31-31ABE86D444B}" destId="{E8916076-7658-4B15-BC28-79E930F29117}" srcOrd="2" destOrd="0" presId="urn:microsoft.com/office/officeart/2018/5/layout/IconLeafLabelList"/>
    <dgm:cxn modelId="{489C4FAB-D928-408F-83FE-8C214B3B1D5A}" type="presParOf" srcId="{E8916076-7658-4B15-BC28-79E930F29117}" destId="{92E1561C-1DF2-488A-B4B0-CC3A3DB2B6A2}" srcOrd="0" destOrd="0" presId="urn:microsoft.com/office/officeart/2018/5/layout/IconLeafLabelList"/>
    <dgm:cxn modelId="{4508B7BD-B72C-4A6D-A1AE-9BBADE9AE6AB}" type="presParOf" srcId="{E8916076-7658-4B15-BC28-79E930F29117}" destId="{BCA074D2-956E-4313-AD02-09D00761D753}" srcOrd="1" destOrd="0" presId="urn:microsoft.com/office/officeart/2018/5/layout/IconLeafLabelList"/>
    <dgm:cxn modelId="{4373623F-8B0E-4C90-928F-5356BBBC7B82}" type="presParOf" srcId="{E8916076-7658-4B15-BC28-79E930F29117}" destId="{00919A5F-5DD8-47E9-910B-EFF6B08AB04D}" srcOrd="2" destOrd="0" presId="urn:microsoft.com/office/officeart/2018/5/layout/IconLeafLabelList"/>
    <dgm:cxn modelId="{2E2C70A5-E0A8-44F1-8474-C05FA4BBE0F1}" type="presParOf" srcId="{E8916076-7658-4B15-BC28-79E930F29117}" destId="{85AD0EA8-0669-4E61-80BD-587A1953588F}" srcOrd="3" destOrd="0" presId="urn:microsoft.com/office/officeart/2018/5/layout/IconLeafLabelList"/>
    <dgm:cxn modelId="{9C80FBF7-9726-42A8-B043-FC4E25AB57D7}" type="presParOf" srcId="{8045BAB1-A9AB-49D8-8F31-31ABE86D444B}" destId="{315AF912-53B0-473D-BE19-0383ABF4C99A}" srcOrd="3" destOrd="0" presId="urn:microsoft.com/office/officeart/2018/5/layout/IconLeafLabelList"/>
    <dgm:cxn modelId="{C35EEEE8-9622-4274-B33E-49E3B6E34E5E}" type="presParOf" srcId="{8045BAB1-A9AB-49D8-8F31-31ABE86D444B}" destId="{BDC0CC63-D72A-47B4-8FC2-E49EFB839FCB}" srcOrd="4" destOrd="0" presId="urn:microsoft.com/office/officeart/2018/5/layout/IconLeafLabelList"/>
    <dgm:cxn modelId="{12BB0173-C7A0-4D36-AB45-BEF192E21F8A}" type="presParOf" srcId="{BDC0CC63-D72A-47B4-8FC2-E49EFB839FCB}" destId="{045EBF65-C58B-4AD5-B635-0DB8F15003F9}" srcOrd="0" destOrd="0" presId="urn:microsoft.com/office/officeart/2018/5/layout/IconLeafLabelList"/>
    <dgm:cxn modelId="{D6D5D898-B454-4E4F-993B-3808CE963BD6}" type="presParOf" srcId="{BDC0CC63-D72A-47B4-8FC2-E49EFB839FCB}" destId="{D3A6FF1B-0BE8-4F67-A369-164B8FB8193D}" srcOrd="1" destOrd="0" presId="urn:microsoft.com/office/officeart/2018/5/layout/IconLeafLabelList"/>
    <dgm:cxn modelId="{45B5795E-BFD4-43E7-ADE5-6469A61D0BAB}" type="presParOf" srcId="{BDC0CC63-D72A-47B4-8FC2-E49EFB839FCB}" destId="{32B30D33-BD22-493D-AB9A-B42712BF7BD1}" srcOrd="2" destOrd="0" presId="urn:microsoft.com/office/officeart/2018/5/layout/IconLeafLabelList"/>
    <dgm:cxn modelId="{8FB021FA-4039-4FF5-BE7D-29E3F26CD22F}" type="presParOf" srcId="{BDC0CC63-D72A-47B4-8FC2-E49EFB839FCB}" destId="{E8CC3784-3B7A-4F4D-9649-DABA6B0FE092}"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AF29B3-1295-4372-BEA6-1CB0ADB394A1}">
      <dsp:nvSpPr>
        <dsp:cNvPr id="0" name=""/>
        <dsp:cNvSpPr/>
      </dsp:nvSpPr>
      <dsp:spPr>
        <a:xfrm>
          <a:off x="481598" y="796362"/>
          <a:ext cx="1303875" cy="1303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FCD3F-70BD-45DA-9048-A48E59035DFC}">
      <dsp:nvSpPr>
        <dsp:cNvPr id="0" name=""/>
        <dsp:cNvSpPr/>
      </dsp:nvSpPr>
      <dsp:spPr>
        <a:xfrm>
          <a:off x="759473" y="1074237"/>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FD7936-4227-4F45-A517-D9BC24DEF8A9}">
      <dsp:nvSpPr>
        <dsp:cNvPr id="0" name=""/>
        <dsp:cNvSpPr/>
      </dsp:nvSpPr>
      <dsp:spPr>
        <a:xfrm>
          <a:off x="64785"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Providing specific working hours with alternative shifts will help them to work in a much healthier manner.</a:t>
          </a:r>
        </a:p>
      </dsp:txBody>
      <dsp:txXfrm>
        <a:off x="64785" y="2506362"/>
        <a:ext cx="2137500" cy="720000"/>
      </dsp:txXfrm>
    </dsp:sp>
    <dsp:sp modelId="{92E1561C-1DF2-488A-B4B0-CC3A3DB2B6A2}">
      <dsp:nvSpPr>
        <dsp:cNvPr id="0" name=""/>
        <dsp:cNvSpPr/>
      </dsp:nvSpPr>
      <dsp:spPr>
        <a:xfrm>
          <a:off x="2993160" y="796362"/>
          <a:ext cx="1303875" cy="1303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074D2-956E-4313-AD02-09D00761D753}">
      <dsp:nvSpPr>
        <dsp:cNvPr id="0" name=""/>
        <dsp:cNvSpPr/>
      </dsp:nvSpPr>
      <dsp:spPr>
        <a:xfrm>
          <a:off x="3271035" y="1074237"/>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D0EA8-0669-4E61-80BD-587A1953588F}">
      <dsp:nvSpPr>
        <dsp:cNvPr id="0" name=""/>
        <dsp:cNvSpPr/>
      </dsp:nvSpPr>
      <dsp:spPr>
        <a:xfrm>
          <a:off x="2576348"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Providing the proper amount of incentives for the better performance. </a:t>
          </a:r>
        </a:p>
      </dsp:txBody>
      <dsp:txXfrm>
        <a:off x="2576348" y="2506362"/>
        <a:ext cx="2137500" cy="720000"/>
      </dsp:txXfrm>
    </dsp:sp>
    <dsp:sp modelId="{045EBF65-C58B-4AD5-B635-0DB8F15003F9}">
      <dsp:nvSpPr>
        <dsp:cNvPr id="0" name=""/>
        <dsp:cNvSpPr/>
      </dsp:nvSpPr>
      <dsp:spPr>
        <a:xfrm>
          <a:off x="5504723" y="796362"/>
          <a:ext cx="1303875" cy="1303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6FF1B-0BE8-4F67-A369-164B8FB8193D}">
      <dsp:nvSpPr>
        <dsp:cNvPr id="0" name=""/>
        <dsp:cNvSpPr/>
      </dsp:nvSpPr>
      <dsp:spPr>
        <a:xfrm>
          <a:off x="5782598" y="1074237"/>
          <a:ext cx="748125" cy="74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CC3784-3B7A-4F4D-9649-DABA6B0FE092}">
      <dsp:nvSpPr>
        <dsp:cNvPr id="0" name=""/>
        <dsp:cNvSpPr/>
      </dsp:nvSpPr>
      <dsp:spPr>
        <a:xfrm>
          <a:off x="5087911" y="2506362"/>
          <a:ext cx="21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Generating recruitment as per the capacity of the organization (Challinor et al., 2020).</a:t>
          </a:r>
        </a:p>
      </dsp:txBody>
      <dsp:txXfrm>
        <a:off x="5087911" y="2506362"/>
        <a:ext cx="2137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72C8EF-E793-4992-8398-ACDF82D6A756}" type="datetimeFigureOut">
              <a:rPr lang="en-US" smtClean="0"/>
              <a:t>6/19/2022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8B4798-C5D6-4451-B043-A887200A7EA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case study mentioned in the assignment does describe the deteriorating condition of the health care service due to the lack and shortage of the adequate amount of working staff available in the hospital setup. It has been clearly mentioned that the NHS hospitals do have a shortage of more than 100,000 FTE staff and this shortage is leading to emerging many key problems and affecting many departments of the health care service of the facility. The most challenging issue in the hospital is that there are 41,000 vacancies available for nursing, although there are other factors involved in this deterioration such as challenges in medication, that too in some specific geographical areas, even few health professions are also aligned in this criteria. All the factors involved in the downfall are immensely hampering the trust factors of the patients as well as the general practice of the staff management is also getting affected adversely day by day. Even the mental health community engaged with the NHS hospitals organization has been facing the same kind of challenges. Although the government is trying its best to enhance the services by providing proper vacancies and training to the employees but somewhere they are still lacking to achieve success. Eventually, all the factors are hampering the workforce management and leading to affect the quality of services provided to the patients as well as the working staff. The sustainability of the organizations is suspect as if the same condition continues for a long period it will demolish the management structure of the health care system in the UK.</a:t>
            </a:r>
          </a:p>
          <a:p>
            <a:endParaRPr lang="en-US" dirty="0"/>
          </a:p>
        </p:txBody>
      </p:sp>
      <p:sp>
        <p:nvSpPr>
          <p:cNvPr id="4" name="Slide Number Placeholder 3"/>
          <p:cNvSpPr>
            <a:spLocks noGrp="1"/>
          </p:cNvSpPr>
          <p:nvPr>
            <p:ph type="sldNum" sz="quarter" idx="10"/>
          </p:nvPr>
        </p:nvSpPr>
        <p:spPr/>
        <p:txBody>
          <a:bodyPr/>
          <a:lstStyle/>
          <a:p>
            <a:fld id="{D88B4798-C5D6-4451-B043-A887200A7EAD}"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PESTLE analysis of NHS helps to know the varying factors which would be including the political, environmental, social, technological, legal, and economic factors of the health care system. The analysis following below will be describing the structure of the management system and the reasons that are actually emerging as the main factor for the shortage of staff, and lack of adequate amount of facilities for providing proper care to the patients.</a:t>
            </a:r>
          </a:p>
          <a:p>
            <a:r>
              <a:rPr lang="en-US" sz="1200" b="1" kern="1200" dirty="0">
                <a:solidFill>
                  <a:schemeClr val="tx1"/>
                </a:solidFill>
                <a:latin typeface="+mn-lt"/>
                <a:ea typeface="+mn-ea"/>
                <a:cs typeface="+mn-cs"/>
              </a:rPr>
              <a:t>Political factor-</a:t>
            </a:r>
            <a:r>
              <a:rPr lang="en-US" sz="1200" kern="1200" dirty="0">
                <a:solidFill>
                  <a:schemeClr val="tx1"/>
                </a:solidFill>
                <a:latin typeface="+mn-lt"/>
                <a:ea typeface="+mn-ea"/>
                <a:cs typeface="+mn-cs"/>
              </a:rPr>
              <a:t>The most important political factor that affects the NHS is Brexit. The impact of the Brexit has also affected the medication facilities as well as the availability of the equipment essential for the health care system which is mainly supplied by the EU and most of the medical staff belongs from European cities (Atkins et al., 2019). The factors of implementing Brexit adversely affect the entire workforce of NHS management.</a:t>
            </a:r>
          </a:p>
          <a:p>
            <a:r>
              <a:rPr lang="en-US" sz="1200" b="1" kern="1200" dirty="0">
                <a:solidFill>
                  <a:schemeClr val="tx1"/>
                </a:solidFill>
                <a:latin typeface="+mn-lt"/>
                <a:ea typeface="+mn-ea"/>
                <a:cs typeface="+mn-cs"/>
              </a:rPr>
              <a:t>Economic factor-</a:t>
            </a:r>
            <a:r>
              <a:rPr lang="en-US" sz="1200" kern="1200" dirty="0">
                <a:solidFill>
                  <a:schemeClr val="tx1"/>
                </a:solidFill>
                <a:latin typeface="+mn-lt"/>
                <a:ea typeface="+mn-ea"/>
                <a:cs typeface="+mn-cs"/>
              </a:rPr>
              <a:t> The economic downfall that took place in 2008 has affected the NHS as there are some financial challenges. Therefore, NHS is unable to provide an adequate amount of health care facilities and even unable to provide a proper amount of salary to the employees. Even the NHS system does lack eligible and qualified staff working under them.</a:t>
            </a:r>
          </a:p>
          <a:p>
            <a:endParaRPr lang="en-US" dirty="0"/>
          </a:p>
        </p:txBody>
      </p:sp>
      <p:sp>
        <p:nvSpPr>
          <p:cNvPr id="4" name="Slide Number Placeholder 3"/>
          <p:cNvSpPr>
            <a:spLocks noGrp="1"/>
          </p:cNvSpPr>
          <p:nvPr>
            <p:ph type="sldNum" sz="quarter" idx="10"/>
          </p:nvPr>
        </p:nvSpPr>
        <p:spPr/>
        <p:txBody>
          <a:bodyPr/>
          <a:lstStyle/>
          <a:p>
            <a:fld id="{D88B4798-C5D6-4451-B043-A887200A7EAD}"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Social Factor- </a:t>
            </a:r>
            <a:r>
              <a:rPr lang="en-US" sz="1200" kern="1200" dirty="0">
                <a:solidFill>
                  <a:schemeClr val="tx1"/>
                </a:solidFill>
                <a:latin typeface="+mn-lt"/>
                <a:ea typeface="+mn-ea"/>
                <a:cs typeface="+mn-cs"/>
              </a:rPr>
              <a:t>The enhancement in the aging population is again a big factor for the NHS to deal with as a rising in population means a rise in health complications, and to deal with it there is a need for well-equipped facilities to enhance the healthcare setup. Even the high expectations of the patient are also an affecting factor of the NHS (</a:t>
            </a:r>
            <a:r>
              <a:rPr lang="en-US" sz="1200" kern="1200" dirty="0" err="1">
                <a:solidFill>
                  <a:schemeClr val="tx1"/>
                </a:solidFill>
                <a:latin typeface="+mn-lt"/>
                <a:ea typeface="+mn-ea"/>
                <a:cs typeface="+mn-cs"/>
              </a:rPr>
              <a:t>Xu</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Intrator</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Bowblis</a:t>
            </a:r>
            <a:r>
              <a:rPr lang="en-US" sz="1200" kern="1200" dirty="0">
                <a:solidFill>
                  <a:schemeClr val="tx1"/>
                </a:solidFill>
                <a:latin typeface="+mn-lt"/>
                <a:ea typeface="+mn-ea"/>
                <a:cs typeface="+mn-cs"/>
              </a:rPr>
              <a:t>, 2020).</a:t>
            </a:r>
          </a:p>
          <a:p>
            <a:r>
              <a:rPr lang="en-US" sz="1200" b="1" kern="1200" dirty="0">
                <a:solidFill>
                  <a:schemeClr val="tx1"/>
                </a:solidFill>
                <a:latin typeface="+mn-lt"/>
                <a:ea typeface="+mn-ea"/>
                <a:cs typeface="+mn-cs"/>
              </a:rPr>
              <a:t>Technological Factor- </a:t>
            </a:r>
            <a:r>
              <a:rPr lang="en-US" sz="1200" kern="1200" dirty="0">
                <a:solidFill>
                  <a:schemeClr val="tx1"/>
                </a:solidFill>
                <a:latin typeface="+mn-lt"/>
                <a:ea typeface="+mn-ea"/>
                <a:cs typeface="+mn-cs"/>
              </a:rPr>
              <a:t>The enhancing tech services and the affordable range makes the approach of patients much more active. The most important factor that helps to enhance the system is enhancing the education system, which is really essential for boosting the healthcare setup. An adequate amount of information helps the practitioners to run the system in a much smoother manner.</a:t>
            </a:r>
          </a:p>
          <a:p>
            <a:endParaRPr lang="en-US" dirty="0"/>
          </a:p>
        </p:txBody>
      </p:sp>
      <p:sp>
        <p:nvSpPr>
          <p:cNvPr id="4" name="Slide Number Placeholder 3"/>
          <p:cNvSpPr>
            <a:spLocks noGrp="1"/>
          </p:cNvSpPr>
          <p:nvPr>
            <p:ph type="sldNum" sz="quarter" idx="10"/>
          </p:nvPr>
        </p:nvSpPr>
        <p:spPr/>
        <p:txBody>
          <a:bodyPr/>
          <a:lstStyle/>
          <a:p>
            <a:fld id="{D88B4798-C5D6-4451-B043-A887200A7EA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Legal Factor- The implementation of litigation is growing day by day, and the patients who are not satisfied with the quality of services do file complaints against the management in the court asking for their retribution (Rubio-Navarro et al., 2020). Therefore, NHS is facing and dealing with numerous numbers of lawsuits and investing huge amounts for the settlements which are affecting the NHS management system in an adverse manner.</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Environmental Factors- The waste generated from the healthcare setup is increasing day by day and is emerging as one of the major factors affecting and worsening the climate and waste management is a critical factor that medical organizations are asked for. It is quite challenging for NHS to manage the emerging challenge and provide an adequate amount of care to the patients. Although, NHS is taking the better step for managing the originated waste and they aim to contribute their best to tackle the issues which can adversely affect the environment and emerge as a global crisis. </a:t>
            </a:r>
          </a:p>
        </p:txBody>
      </p:sp>
      <p:sp>
        <p:nvSpPr>
          <p:cNvPr id="4" name="Slide Number Placeholder 3"/>
          <p:cNvSpPr>
            <a:spLocks noGrp="1"/>
          </p:cNvSpPr>
          <p:nvPr>
            <p:ph type="sldNum" sz="quarter" idx="10"/>
          </p:nvPr>
        </p:nvSpPr>
        <p:spPr/>
        <p:txBody>
          <a:bodyPr/>
          <a:lstStyle/>
          <a:p>
            <a:fld id="{D88B4798-C5D6-4451-B043-A887200A7EAD}"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Well for enhancing and recovery of the shortage of staff which is leading to worsening the quality of healthcare services and the factors involved in the medical health profession. There are some alternative solutions that can be implemented in order to deal with the situation, which does include.</a:t>
            </a:r>
          </a:p>
          <a:p>
            <a:r>
              <a:rPr lang="en-US" sz="1200" kern="1200" dirty="0">
                <a:solidFill>
                  <a:schemeClr val="tx1"/>
                </a:solidFill>
                <a:latin typeface="+mn-lt"/>
                <a:ea typeface="+mn-ea"/>
                <a:cs typeface="+mn-cs"/>
              </a:rPr>
              <a:t>Providing few extra benefits to the employee as per their needs and demands as this system does help to enhance the productivity of the employees and also ensure to focus on employee retention and enhance the productivity of the working staff.</a:t>
            </a:r>
          </a:p>
          <a:p>
            <a:r>
              <a:rPr lang="en-US" sz="1200" kern="1200" dirty="0">
                <a:solidFill>
                  <a:schemeClr val="tx1"/>
                </a:solidFill>
                <a:latin typeface="+mn-lt"/>
                <a:ea typeface="+mn-ea"/>
                <a:cs typeface="+mn-cs"/>
              </a:rPr>
              <a:t>Providing the proper amount of incentives for the better performance and quality of services that the healthcare staff is providing to their patients, would make them feel valued and worth it. Providing specific working hours with alternative shifts will help them to work in a much healthier manner.</a:t>
            </a:r>
          </a:p>
          <a:p>
            <a:r>
              <a:rPr lang="en-US" sz="1200" kern="1200" dirty="0">
                <a:solidFill>
                  <a:schemeClr val="tx1"/>
                </a:solidFill>
                <a:latin typeface="+mn-lt"/>
                <a:ea typeface="+mn-ea"/>
                <a:cs typeface="+mn-cs"/>
              </a:rPr>
              <a:t>The management system must provide a proper amount of training and professional development. There is a need of implementing innovative methods for enhancing the traditional methods of learning, by making the interactions much more interactive in nature, and even providing promotions is a great motivating factor for the employees, and the factors must be taken care of (Marques-</a:t>
            </a:r>
            <a:r>
              <a:rPr lang="en-US" sz="1200" kern="1200" dirty="0" err="1">
                <a:solidFill>
                  <a:schemeClr val="tx1"/>
                </a:solidFill>
                <a:latin typeface="+mn-lt"/>
                <a:ea typeface="+mn-ea"/>
                <a:cs typeface="+mn-cs"/>
              </a:rPr>
              <a:t>Quinteiro</a:t>
            </a:r>
            <a:r>
              <a:rPr lang="en-US" sz="1200" kern="1200" dirty="0">
                <a:solidFill>
                  <a:schemeClr val="tx1"/>
                </a:solidFill>
                <a:latin typeface="+mn-lt"/>
                <a:ea typeface="+mn-ea"/>
                <a:cs typeface="+mn-cs"/>
              </a:rPr>
              <a:t> et al., 2019). The learning methods can involve online sessions and distance learning. This procedure will help the employees to save their money as well as time spent on extra courses.</a:t>
            </a:r>
          </a:p>
          <a:p>
            <a:r>
              <a:rPr lang="en-US" sz="1200" kern="1200" dirty="0">
                <a:solidFill>
                  <a:schemeClr val="tx1"/>
                </a:solidFill>
                <a:latin typeface="+mn-lt"/>
                <a:ea typeface="+mn-ea"/>
                <a:cs typeface="+mn-cs"/>
              </a:rPr>
              <a:t>The health institutions must provide an adequate amount of recruitment as per the capacity they can hold, and provide them at least a fair amount of compensation so that they can stay motivated while their hectic working hours (Challinor et al., 2020).</a:t>
            </a:r>
          </a:p>
          <a:p>
            <a:endParaRPr lang="en-US" dirty="0"/>
          </a:p>
        </p:txBody>
      </p:sp>
      <p:sp>
        <p:nvSpPr>
          <p:cNvPr id="4" name="Slide Number Placeholder 3"/>
          <p:cNvSpPr>
            <a:spLocks noGrp="1"/>
          </p:cNvSpPr>
          <p:nvPr>
            <p:ph type="sldNum" sz="quarter" idx="10"/>
          </p:nvPr>
        </p:nvSpPr>
        <p:spPr/>
        <p:txBody>
          <a:bodyPr/>
          <a:lstStyle/>
          <a:p>
            <a:fld id="{D88B4798-C5D6-4451-B043-A887200A7EAD}"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3FF0313-C2B1-47FB-BA8A-CD2F15C16EBE}" type="datetimeFigureOut">
              <a:rPr lang="en-US" smtClean="0"/>
              <a:t>6/19/2022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EB1066-4D32-400E-ACFF-D8D77181B908}"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079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FF0313-C2B1-47FB-BA8A-CD2F15C16EBE}" type="datetimeFigureOut">
              <a:rPr lang="en-US" smtClean="0"/>
              <a:t>6/19/2022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966111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FF0313-C2B1-47FB-BA8A-CD2F15C16EBE}" type="datetimeFigureOut">
              <a:rPr lang="en-US" smtClean="0"/>
              <a:t>6/19/2022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EB1066-4D32-400E-ACFF-D8D77181B908}"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1699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FF0313-C2B1-47FB-BA8A-CD2F15C16EBE}" type="datetimeFigureOut">
              <a:rPr lang="en-US" smtClean="0"/>
              <a:t>6/19/2022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3764819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3FF0313-C2B1-47FB-BA8A-CD2F15C16EBE}" type="datetimeFigureOut">
              <a:rPr lang="en-US" smtClean="0"/>
              <a:t>6/19/2022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194785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3FF0313-C2B1-47FB-BA8A-CD2F15C16EBE}" type="datetimeFigureOut">
              <a:rPr lang="en-US" smtClean="0"/>
              <a:t>6/19/2022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2035274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FF0313-C2B1-47FB-BA8A-CD2F15C16EBE}" type="datetimeFigureOut">
              <a:rPr lang="en-US" smtClean="0"/>
              <a:t>6/19/2022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3695792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GB"/>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3FF0313-C2B1-47FB-BA8A-CD2F15C16EBE}" type="datetimeFigureOut">
              <a:rPr lang="en-US" smtClean="0"/>
              <a:t>6/19/2022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3845445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3FF0313-C2B1-47FB-BA8A-CD2F15C16EBE}" type="datetimeFigureOut">
              <a:rPr lang="en-US" smtClean="0"/>
              <a:t>6/19/2022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EB1066-4D32-400E-ACFF-D8D77181B908}"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2265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FF0313-C2B1-47FB-BA8A-CD2F15C16EBE}" type="datetimeFigureOut">
              <a:rPr lang="en-US" smtClean="0"/>
              <a:t>6/19/2022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EB1066-4D32-400E-ACFF-D8D77181B908}" type="slidenum">
              <a:rPr lang="en-US" smtClean="0"/>
              <a:t>‹#›</a:t>
            </a:fld>
            <a:endParaRPr lang="en-US"/>
          </a:p>
        </p:txBody>
      </p:sp>
    </p:spTree>
    <p:extLst>
      <p:ext uri="{BB962C8B-B14F-4D97-AF65-F5344CB8AC3E}">
        <p14:creationId xmlns:p14="http://schemas.microsoft.com/office/powerpoint/2010/main" val="1611430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FF0313-C2B1-47FB-BA8A-CD2F15C16EBE}" type="datetimeFigureOut">
              <a:rPr lang="en-US" smtClean="0"/>
              <a:t>6/19/2022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EB1066-4D32-400E-ACFF-D8D77181B908}"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744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3FF0313-C2B1-47FB-BA8A-CD2F15C16EBE}" type="datetimeFigureOut">
              <a:rPr lang="en-US" smtClean="0"/>
              <a:t>6/19/2022</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3EB1066-4D32-400E-ACFF-D8D77181B908}"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6946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y room full of question marks with an opening going out">
            <a:extLst>
              <a:ext uri="{FF2B5EF4-FFF2-40B4-BE49-F238E27FC236}">
                <a16:creationId xmlns:a16="http://schemas.microsoft.com/office/drawing/2014/main" id="{D4E2E601-8D5C-AB6C-4453-BC157AB68884}"/>
              </a:ext>
            </a:extLst>
          </p:cNvPr>
          <p:cNvPicPr>
            <a:picLocks noChangeAspect="1"/>
          </p:cNvPicPr>
          <p:nvPr/>
        </p:nvPicPr>
        <p:blipFill rotWithShape="1">
          <a:blip r:embed="rId2">
            <a:alphaModFix amt="45000"/>
          </a:blip>
          <a:srcRect l="7053" r="3968" b="-2"/>
          <a:stretch/>
        </p:blipFill>
        <p:spPr>
          <a:xfrm>
            <a:off x="20" y="-1"/>
            <a:ext cx="9141694" cy="6858000"/>
          </a:xfrm>
          <a:prstGeom prst="rect">
            <a:avLst/>
          </a:prstGeom>
        </p:spPr>
      </p:pic>
      <p:sp>
        <p:nvSpPr>
          <p:cNvPr id="2" name="Title 1"/>
          <p:cNvSpPr>
            <a:spLocks noGrp="1"/>
          </p:cNvSpPr>
          <p:nvPr>
            <p:ph type="ctrTitle"/>
          </p:nvPr>
        </p:nvSpPr>
        <p:spPr>
          <a:xfrm>
            <a:off x="482600" y="643467"/>
            <a:ext cx="5373505" cy="5571066"/>
          </a:xfrm>
        </p:spPr>
        <p:txBody>
          <a:bodyPr>
            <a:normAutofit/>
          </a:bodyPr>
          <a:lstStyle/>
          <a:p>
            <a:r>
              <a:rPr lang="en-US" sz="5700" b="1">
                <a:solidFill>
                  <a:schemeClr val="tx1"/>
                </a:solidFill>
              </a:rPr>
              <a:t>Problem Solving and Decision Making</a:t>
            </a:r>
          </a:p>
        </p:txBody>
      </p:sp>
      <p:sp>
        <p:nvSpPr>
          <p:cNvPr id="3" name="Subtitle 2"/>
          <p:cNvSpPr>
            <a:spLocks noGrp="1"/>
          </p:cNvSpPr>
          <p:nvPr>
            <p:ph type="subTitle" idx="1"/>
          </p:nvPr>
        </p:nvSpPr>
        <p:spPr>
          <a:xfrm>
            <a:off x="6338706" y="643467"/>
            <a:ext cx="2322694" cy="5571066"/>
          </a:xfrm>
        </p:spPr>
        <p:txBody>
          <a:bodyPr>
            <a:normAutofit/>
          </a:bodyPr>
          <a:lstStyle/>
          <a:p>
            <a:endParaRPr lang="en-US" sz="1700">
              <a:solidFill>
                <a:schemeClr val="tx1"/>
              </a:solidFill>
            </a:endParaRPr>
          </a:p>
          <a:p>
            <a:endParaRPr lang="en-US" sz="1700">
              <a:solidFill>
                <a:schemeClr val="tx1"/>
              </a:solidFill>
            </a:endParaRPr>
          </a:p>
          <a:p>
            <a:r>
              <a:rPr lang="en-US" sz="1700">
                <a:solidFill>
                  <a:schemeClr val="tx1"/>
                </a:solidFill>
              </a:rPr>
              <a:t>Student Name:</a:t>
            </a:r>
          </a:p>
          <a:p>
            <a:r>
              <a:rPr lang="en-US" sz="1700">
                <a:solidFill>
                  <a:schemeClr val="tx1"/>
                </a:solidFill>
              </a:rPr>
              <a:t>Student ID:</a:t>
            </a: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4703"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US" sz="3700" b="1"/>
              <a:t>Discussion on the nature enhancing the complex problems</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dirty="0"/>
              <a:t>Employee shortage leading to worsen quality of services.</a:t>
            </a:r>
          </a:p>
          <a:p>
            <a:r>
              <a:rPr lang="en-US" dirty="0"/>
              <a:t>Enhancement of work pressure due lack of adequate amount of employees.</a:t>
            </a:r>
          </a:p>
          <a:p>
            <a:r>
              <a:rPr lang="en-US" dirty="0"/>
              <a:t>Government has taken steps to provide training but is not much successful with it.</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US" b="1" dirty="0"/>
              <a:t>PESTLE Analysis</a:t>
            </a:r>
            <a:r>
              <a:rPr lang="en-US" dirty="0"/>
              <a:t>	</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dirty="0"/>
              <a:t>PESTLE  Analysis helps to know about the factors involved in affecting the scenario.</a:t>
            </a:r>
            <a:endParaRPr lang="en-US"/>
          </a:p>
          <a:p>
            <a:r>
              <a:rPr lang="en-US" b="1" u="sng" dirty="0"/>
              <a:t>Political Factor:</a:t>
            </a:r>
            <a:r>
              <a:rPr lang="en-US" dirty="0"/>
              <a:t> Implementation of Brexit has enhanced the complications as it limits the access of well equipments and working professionals belonging from European cities (Atkins et al., 2019).</a:t>
            </a:r>
            <a:endParaRPr lang="en-US"/>
          </a:p>
          <a:p>
            <a:r>
              <a:rPr lang="en-US" dirty="0"/>
              <a:t> </a:t>
            </a:r>
            <a:r>
              <a:rPr lang="en-US" b="1" u="sng" dirty="0"/>
              <a:t>Economic Factor:</a:t>
            </a:r>
            <a:r>
              <a:rPr lang="en-US" dirty="0"/>
              <a:t> The economic downfall that took place in 2008 has affected the NHS.</a:t>
            </a:r>
            <a:endParaRPr lang="en-US" b="1" u="sng"/>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US" b="1" dirty="0"/>
              <a:t>PESTLE Analysis </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b="1" u="sng" dirty="0"/>
              <a:t>Social Factor:</a:t>
            </a:r>
            <a:r>
              <a:rPr lang="en-US" dirty="0"/>
              <a:t> Increase in number of aging population and high expectations of patients (</a:t>
            </a:r>
            <a:r>
              <a:rPr lang="en-US" dirty="0" err="1"/>
              <a:t>Xu</a:t>
            </a:r>
            <a:r>
              <a:rPr lang="en-US" dirty="0"/>
              <a:t>, </a:t>
            </a:r>
            <a:r>
              <a:rPr lang="en-US" dirty="0" err="1"/>
              <a:t>Intrator</a:t>
            </a:r>
            <a:r>
              <a:rPr lang="en-US" dirty="0"/>
              <a:t> and </a:t>
            </a:r>
            <a:r>
              <a:rPr lang="en-US" dirty="0" err="1"/>
              <a:t>Bowblis</a:t>
            </a:r>
            <a:r>
              <a:rPr lang="en-US" dirty="0"/>
              <a:t>, 2020).</a:t>
            </a:r>
            <a:endParaRPr lang="en-US"/>
          </a:p>
          <a:p>
            <a:endParaRPr lang="en-US"/>
          </a:p>
          <a:p>
            <a:r>
              <a:rPr lang="en-US" b="1" u="sng" dirty="0"/>
              <a:t>Technological Factor:</a:t>
            </a:r>
            <a:r>
              <a:rPr lang="en-US" dirty="0"/>
              <a:t> Enhanced tech services are increasing the approach of the patients. But lack of employees are affecting the system.</a:t>
            </a:r>
            <a:endParaRPr lang="en-US" b="1" u="sng"/>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8505" y="1814574"/>
            <a:ext cx="5570417" cy="3228207"/>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000" y="-2"/>
            <a:ext cx="123444"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1444" y="620720"/>
            <a:ext cx="5492423"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06641" y="942449"/>
            <a:ext cx="5010992" cy="1470249"/>
          </a:xfrm>
        </p:spPr>
        <p:txBody>
          <a:bodyPr>
            <a:normAutofit/>
          </a:bodyPr>
          <a:lstStyle/>
          <a:p>
            <a:r>
              <a:rPr lang="en-US" b="1" dirty="0"/>
              <a:t>PESTLE Analysis </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48775" y="2573573"/>
            <a:ext cx="49377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410282" y="2773885"/>
            <a:ext cx="5007352" cy="3141013"/>
          </a:xfrm>
        </p:spPr>
        <p:txBody>
          <a:bodyPr>
            <a:normAutofit/>
          </a:bodyPr>
          <a:lstStyle/>
          <a:p>
            <a:r>
              <a:rPr lang="en-US" b="1" u="sng"/>
              <a:t>Legal Factor:</a:t>
            </a:r>
            <a:r>
              <a:rPr lang="en-US"/>
              <a:t> Utilization of litigation by the patients is enhancing the complications of the NHS system (Rubio-Navarro et al., 2020).</a:t>
            </a:r>
          </a:p>
          <a:p>
            <a:endParaRPr lang="en-US" b="1" u="sng"/>
          </a:p>
          <a:p>
            <a:r>
              <a:rPr lang="en-US" b="1" u="sng"/>
              <a:t>Environmental Factor:</a:t>
            </a:r>
            <a:r>
              <a:rPr lang="en-US"/>
              <a:t> NHs is good in managing waste but lack to address the concern of the patients at a same time.</a:t>
            </a:r>
          </a:p>
          <a:p>
            <a:endParaRPr lang="en-US" b="1" u="sng"/>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CA73784B-AC76-4BAD-93AF-C72D0EDFD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603" y="640080"/>
            <a:ext cx="2533575" cy="3034857"/>
          </a:xfrm>
        </p:spPr>
        <p:txBody>
          <a:bodyPr vert="horz" lIns="91440" tIns="45720" rIns="91440" bIns="45720" rtlCol="0" anchor="b">
            <a:normAutofit/>
          </a:bodyPr>
          <a:lstStyle/>
          <a:p>
            <a:pPr algn="r"/>
            <a:br>
              <a:rPr lang="en-US" sz="2400" b="1" kern="1200" cap="all" spc="200" baseline="0">
                <a:solidFill>
                  <a:schemeClr val="tx1">
                    <a:lumMod val="95000"/>
                    <a:lumOff val="5000"/>
                  </a:schemeClr>
                </a:solidFill>
                <a:latin typeface="+mj-lt"/>
                <a:ea typeface="+mj-ea"/>
                <a:cs typeface="+mj-cs"/>
              </a:rPr>
            </a:br>
            <a:br>
              <a:rPr lang="en-US" sz="2400" b="1" kern="1200" cap="all" spc="200" baseline="0">
                <a:solidFill>
                  <a:schemeClr val="tx1">
                    <a:lumMod val="95000"/>
                    <a:lumOff val="5000"/>
                  </a:schemeClr>
                </a:solidFill>
                <a:latin typeface="+mj-lt"/>
                <a:ea typeface="+mj-ea"/>
                <a:cs typeface="+mj-cs"/>
              </a:rPr>
            </a:br>
            <a:br>
              <a:rPr lang="en-US" sz="2400" b="1" kern="1200" cap="all" spc="200" baseline="0">
                <a:solidFill>
                  <a:schemeClr val="tx1">
                    <a:lumMod val="95000"/>
                    <a:lumOff val="5000"/>
                  </a:schemeClr>
                </a:solidFill>
                <a:latin typeface="+mj-lt"/>
                <a:ea typeface="+mj-ea"/>
                <a:cs typeface="+mj-cs"/>
              </a:rPr>
            </a:br>
            <a:br>
              <a:rPr lang="en-US" sz="2400" b="1" kern="1200" cap="all" spc="200" baseline="0">
                <a:solidFill>
                  <a:schemeClr val="tx1">
                    <a:lumMod val="95000"/>
                    <a:lumOff val="5000"/>
                  </a:schemeClr>
                </a:solidFill>
                <a:latin typeface="+mj-lt"/>
                <a:ea typeface="+mj-ea"/>
                <a:cs typeface="+mj-cs"/>
              </a:rPr>
            </a:br>
            <a:br>
              <a:rPr lang="en-US" sz="2400" b="1" kern="1200" cap="all" spc="200" baseline="0">
                <a:solidFill>
                  <a:schemeClr val="tx1">
                    <a:lumMod val="95000"/>
                    <a:lumOff val="5000"/>
                  </a:schemeClr>
                </a:solidFill>
                <a:latin typeface="+mj-lt"/>
                <a:ea typeface="+mj-ea"/>
                <a:cs typeface="+mj-cs"/>
              </a:rPr>
            </a:br>
            <a:br>
              <a:rPr lang="en-US" sz="2400" b="1" kern="1200" cap="all" spc="200" baseline="0">
                <a:solidFill>
                  <a:schemeClr val="tx1">
                    <a:lumMod val="95000"/>
                    <a:lumOff val="5000"/>
                  </a:schemeClr>
                </a:solidFill>
                <a:latin typeface="+mj-lt"/>
                <a:ea typeface="+mj-ea"/>
                <a:cs typeface="+mj-cs"/>
              </a:rPr>
            </a:br>
            <a:r>
              <a:rPr lang="en-US" sz="2400" b="1" kern="1200" cap="all" spc="200" baseline="0">
                <a:solidFill>
                  <a:schemeClr val="tx1">
                    <a:lumMod val="95000"/>
                    <a:lumOff val="5000"/>
                  </a:schemeClr>
                </a:solidFill>
                <a:latin typeface="+mj-lt"/>
                <a:ea typeface="+mj-ea"/>
                <a:cs typeface="+mj-cs"/>
              </a:rPr>
              <a:t>Fishbone diagram and analysis </a:t>
            </a:r>
            <a:br>
              <a:rPr lang="en-US" sz="2400" b="1" kern="1200" cap="all" spc="200" baseline="0">
                <a:solidFill>
                  <a:schemeClr val="tx1">
                    <a:lumMod val="95000"/>
                    <a:lumOff val="5000"/>
                  </a:schemeClr>
                </a:solidFill>
                <a:latin typeface="+mj-lt"/>
                <a:ea typeface="+mj-ea"/>
                <a:cs typeface="+mj-cs"/>
              </a:rPr>
            </a:br>
            <a:endParaRPr lang="en-US" sz="2400" kern="1200" cap="all" spc="200" baseline="0">
              <a:solidFill>
                <a:schemeClr val="tx1">
                  <a:lumMod val="95000"/>
                  <a:lumOff val="5000"/>
                </a:schemeClr>
              </a:solidFill>
              <a:latin typeface="+mj-lt"/>
              <a:ea typeface="+mj-ea"/>
              <a:cs typeface="+mj-cs"/>
            </a:endParaRPr>
          </a:p>
        </p:txBody>
      </p:sp>
      <p:cxnSp>
        <p:nvCxnSpPr>
          <p:cNvPr id="1039" name="Straight Connector 1038">
            <a:extLst>
              <a:ext uri="{FF2B5EF4-FFF2-40B4-BE49-F238E27FC236}">
                <a16:creationId xmlns:a16="http://schemas.microsoft.com/office/drawing/2014/main" id="{811DCF04-0C7C-44FC-8246-FC8D736B1A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523" y="3765314"/>
            <a:ext cx="240030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Diagram&#10;&#10;Description automatically generated"/>
          <p:cNvPicPr>
            <a:picLocks noChangeAspect="1" noChangeArrowheads="1"/>
          </p:cNvPicPr>
          <p:nvPr/>
        </p:nvPicPr>
        <p:blipFill>
          <a:blip r:embed="rId2"/>
          <a:stretch>
            <a:fillRect/>
          </a:stretch>
        </p:blipFill>
        <p:spPr bwMode="auto">
          <a:xfrm>
            <a:off x="3491238" y="2019927"/>
            <a:ext cx="5172702" cy="281912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br>
              <a:rPr lang="en-US" sz="3400" b="1"/>
            </a:br>
            <a:r>
              <a:rPr lang="en-US" sz="3400" b="1"/>
              <a:t>Alternative solutions to absenteeism </a:t>
            </a:r>
            <a:br>
              <a:rPr lang="en-US" sz="3400"/>
            </a:br>
            <a:endParaRPr lang="en-US" sz="3400"/>
          </a:p>
        </p:txBody>
      </p:sp>
      <p:graphicFrame>
        <p:nvGraphicFramePr>
          <p:cNvPr id="5" name="Content Placeholder 2">
            <a:extLst>
              <a:ext uri="{FF2B5EF4-FFF2-40B4-BE49-F238E27FC236}">
                <a16:creationId xmlns:a16="http://schemas.microsoft.com/office/drawing/2014/main" id="{AA61AEAF-1CE4-54E2-C2BD-EB55C46A910C}"/>
              </a:ext>
            </a:extLst>
          </p:cNvPr>
          <p:cNvGraphicFramePr>
            <a:graphicFrameLocks noGrp="1"/>
          </p:cNvGraphicFramePr>
          <p:nvPr>
            <p:ph idx="1"/>
            <p:extLst>
              <p:ext uri="{D42A27DB-BD31-4B8C-83A1-F6EECF244321}">
                <p14:modId xmlns:p14="http://schemas.microsoft.com/office/powerpoint/2010/main" val="125427691"/>
              </p:ext>
            </p:extLst>
          </p:nvPr>
        </p:nvGraphicFramePr>
        <p:xfrm>
          <a:off x="767953" y="2286000"/>
          <a:ext cx="729019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US" b="1" dirty="0"/>
              <a:t>References</a:t>
            </a:r>
          </a:p>
        </p:txBody>
      </p:sp>
      <p:sp>
        <p:nvSpPr>
          <p:cNvPr id="3" name="Content Placeholder 2"/>
          <p:cNvSpPr>
            <a:spLocks noGrp="1"/>
          </p:cNvSpPr>
          <p:nvPr>
            <p:ph idx="1"/>
          </p:nvPr>
        </p:nvSpPr>
        <p:spPr>
          <a:xfrm>
            <a:off x="768096" y="2286000"/>
            <a:ext cx="6013703" cy="4023360"/>
          </a:xfrm>
        </p:spPr>
        <p:txBody>
          <a:bodyPr>
            <a:normAutofit/>
          </a:bodyPr>
          <a:lstStyle/>
          <a:p>
            <a:r>
              <a:rPr lang="en-US" sz="1400"/>
              <a:t>Atkins, L., Kelly, M.P., </a:t>
            </a:r>
            <a:r>
              <a:rPr lang="en-US" sz="1400" err="1"/>
              <a:t>Littleford</a:t>
            </a:r>
            <a:r>
              <a:rPr lang="en-US" sz="1400"/>
              <a:t>, C., </a:t>
            </a:r>
            <a:r>
              <a:rPr lang="en-US" sz="1400" err="1"/>
              <a:t>Leng</a:t>
            </a:r>
            <a:r>
              <a:rPr lang="en-US" sz="1400"/>
              <a:t>, G. and </a:t>
            </a:r>
            <a:r>
              <a:rPr lang="en-US" sz="1400" err="1"/>
              <a:t>Michie</a:t>
            </a:r>
            <a:r>
              <a:rPr lang="en-US" sz="1400"/>
              <a:t>, S., 2019. From the National Health Service to local government: perceptions of public health transition in England. </a:t>
            </a:r>
            <a:r>
              <a:rPr lang="en-US" sz="1400" i="1"/>
              <a:t>Public Health</a:t>
            </a:r>
            <a:r>
              <a:rPr lang="en-US" sz="1400"/>
              <a:t>, </a:t>
            </a:r>
            <a:r>
              <a:rPr lang="en-US" sz="1400" i="1"/>
              <a:t>174</a:t>
            </a:r>
            <a:r>
              <a:rPr lang="en-US" sz="1400"/>
              <a:t>, pp.11-17.</a:t>
            </a:r>
          </a:p>
          <a:p>
            <a:r>
              <a:rPr lang="en-US" sz="1400"/>
              <a:t>Challinor, J.M., </a:t>
            </a:r>
            <a:r>
              <a:rPr lang="en-US" sz="1400" err="1"/>
              <a:t>Alqudimat</a:t>
            </a:r>
            <a:r>
              <a:rPr lang="en-US" sz="1400"/>
              <a:t>, M.R., Teixeira, T.O. and </a:t>
            </a:r>
            <a:r>
              <a:rPr lang="en-US" sz="1400" err="1"/>
              <a:t>Oldenmenger</a:t>
            </a:r>
            <a:r>
              <a:rPr lang="en-US" sz="1400"/>
              <a:t>, W.H., 2020. Oncology nursing workforce: challenges, solutions, and future strategies. </a:t>
            </a:r>
            <a:r>
              <a:rPr lang="en-US" sz="1400" i="1"/>
              <a:t>The Lancet Oncology</a:t>
            </a:r>
            <a:r>
              <a:rPr lang="en-US" sz="1400"/>
              <a:t>, </a:t>
            </a:r>
            <a:r>
              <a:rPr lang="en-US" sz="1400" i="1"/>
              <a:t>21</a:t>
            </a:r>
            <a:r>
              <a:rPr lang="en-US" sz="1400"/>
              <a:t>(12), pp.e564-e574.</a:t>
            </a:r>
          </a:p>
          <a:p>
            <a:r>
              <a:rPr lang="en-US" sz="1400"/>
              <a:t>Marques-</a:t>
            </a:r>
            <a:r>
              <a:rPr lang="en-US" sz="1400" err="1"/>
              <a:t>Quinteiro</a:t>
            </a:r>
            <a:r>
              <a:rPr lang="en-US" sz="1400"/>
              <a:t>, P., Vargas, R., </a:t>
            </a:r>
            <a:r>
              <a:rPr lang="en-US" sz="1400" err="1"/>
              <a:t>Eifler</a:t>
            </a:r>
            <a:r>
              <a:rPr lang="en-US" sz="1400"/>
              <a:t>, N. and </a:t>
            </a:r>
            <a:r>
              <a:rPr lang="en-US" sz="1400" err="1"/>
              <a:t>Curral</a:t>
            </a:r>
            <a:r>
              <a:rPr lang="en-US" sz="1400"/>
              <a:t>, L., 2019. Employee adaptive performance and job satisfaction during organizational crisis: the role of self-leadership. </a:t>
            </a:r>
            <a:r>
              <a:rPr lang="en-US" sz="1400" i="1"/>
              <a:t>European Journal of Work and Organizational Psychology</a:t>
            </a:r>
            <a:r>
              <a:rPr lang="en-US" sz="1400"/>
              <a:t>, </a:t>
            </a:r>
            <a:r>
              <a:rPr lang="en-US" sz="1400" i="1"/>
              <a:t>28</a:t>
            </a:r>
            <a:r>
              <a:rPr lang="en-US" sz="1400"/>
              <a:t>(1), pp.85-100.</a:t>
            </a:r>
          </a:p>
          <a:p>
            <a:r>
              <a:rPr lang="en-US" sz="1400"/>
              <a:t>Rubio-Navarro, A., </a:t>
            </a:r>
            <a:r>
              <a:rPr lang="en-US" sz="1400" err="1"/>
              <a:t>García-Capilla</a:t>
            </a:r>
            <a:r>
              <a:rPr lang="en-US" sz="1400"/>
              <a:t>, D.J., </a:t>
            </a:r>
            <a:r>
              <a:rPr lang="en-US" sz="1400" err="1"/>
              <a:t>Torralba</a:t>
            </a:r>
            <a:r>
              <a:rPr lang="en-US" sz="1400"/>
              <a:t>-Madrid, M.J. and Rutty, J., 2020. Decision-making in an emergency department: A nursing accountability model. </a:t>
            </a:r>
            <a:r>
              <a:rPr lang="en-US" sz="1400" i="1"/>
              <a:t>Nursing ethics</a:t>
            </a:r>
            <a:r>
              <a:rPr lang="en-US" sz="1400"/>
              <a:t>, </a:t>
            </a:r>
            <a:r>
              <a:rPr lang="en-US" sz="1400" i="1"/>
              <a:t>27</a:t>
            </a:r>
            <a:r>
              <a:rPr lang="en-US" sz="1400"/>
              <a:t>(2), pp.567-586.</a:t>
            </a:r>
          </a:p>
          <a:p>
            <a:r>
              <a:rPr lang="en-US" sz="1400" err="1"/>
              <a:t>Xu</a:t>
            </a:r>
            <a:r>
              <a:rPr lang="en-US" sz="1400"/>
              <a:t>, H., </a:t>
            </a:r>
            <a:r>
              <a:rPr lang="en-US" sz="1400" err="1"/>
              <a:t>Intrator</a:t>
            </a:r>
            <a:r>
              <a:rPr lang="en-US" sz="1400"/>
              <a:t>, O. and </a:t>
            </a:r>
            <a:r>
              <a:rPr lang="en-US" sz="1400" err="1"/>
              <a:t>Bowblis</a:t>
            </a:r>
            <a:r>
              <a:rPr lang="en-US" sz="1400"/>
              <a:t>, J.R., 2020. Shortages of staff in nursing homes during the COVID-19 pandemic: what are the driving factors?. </a:t>
            </a:r>
            <a:r>
              <a:rPr lang="en-US" sz="1400" i="1"/>
              <a:t>Journal of the American Medical Directors Association</a:t>
            </a:r>
            <a:r>
              <a:rPr lang="en-US" sz="1400"/>
              <a:t>, </a:t>
            </a:r>
            <a:r>
              <a:rPr lang="en-US" sz="1400" i="1"/>
              <a:t>21</a:t>
            </a:r>
            <a:r>
              <a:rPr lang="en-US" sz="1400"/>
              <a:t>(10), pp.1371-1377.</a:t>
            </a:r>
          </a:p>
          <a:p>
            <a:endParaRPr lang="en-US" sz="140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jpg"/>
          <p:cNvPicPr>
            <a:picLocks noChangeAspect="1"/>
          </p:cNvPicPr>
          <p:nvPr/>
        </p:nvPicPr>
        <p:blipFill>
          <a:blip r:embed="rId2"/>
          <a:stretch>
            <a:fillRect/>
          </a:stretch>
        </p:blipFill>
        <p:spPr>
          <a:xfrm>
            <a:off x="1219200" y="533400"/>
            <a:ext cx="6557128" cy="5105400"/>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53</TotalTime>
  <Words>1619</Words>
  <Application>Microsoft Office PowerPoint</Application>
  <PresentationFormat>On-screen Show (4:3)</PresentationFormat>
  <Paragraphs>50</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Tw Cen MT</vt:lpstr>
      <vt:lpstr>Tw Cen MT Condensed</vt:lpstr>
      <vt:lpstr>Wingdings 3</vt:lpstr>
      <vt:lpstr>Integral</vt:lpstr>
      <vt:lpstr>Problem Solving and Decision Making</vt:lpstr>
      <vt:lpstr>Discussion on the nature enhancing the complex problems</vt:lpstr>
      <vt:lpstr>PESTLE Analysis </vt:lpstr>
      <vt:lpstr>PESTLE Analysis </vt:lpstr>
      <vt:lpstr>PESTLE Analysis </vt:lpstr>
      <vt:lpstr>      Fishbone diagram and analysis  </vt:lpstr>
      <vt:lpstr> Alternative solutions to absenteeism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lorena hazaparu</dc:creator>
  <cp:lastModifiedBy>Hazaparu, Lorena (Student)</cp:lastModifiedBy>
  <cp:revision>1</cp:revision>
  <dcterms:created xsi:type="dcterms:W3CDTF">2022-06-15T14:00:01Z</dcterms:created>
  <dcterms:modified xsi:type="dcterms:W3CDTF">2022-06-19T06:16:22Z</dcterms:modified>
</cp:coreProperties>
</file>