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80" r:id="rId5"/>
    <p:sldId id="281" r:id="rId6"/>
    <p:sldId id="282" r:id="rId7"/>
    <p:sldId id="283" r:id="rId8"/>
    <p:sldId id="284" r:id="rId9"/>
    <p:sldId id="285" r:id="rId10"/>
    <p:sldId id="286" r:id="rId11"/>
    <p:sldId id="287" r:id="rId12"/>
    <p:sldId id="288" r:id="rId13"/>
    <p:sldId id="289" r:id="rId14"/>
    <p:sldId id="29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0" autoAdjust="0"/>
    <p:restoredTop sz="94660" autoAdjust="0"/>
  </p:normalViewPr>
  <p:slideViewPr>
    <p:cSldViewPr snapToGrid="0" showGuides="1">
      <p:cViewPr varScale="1">
        <p:scale>
          <a:sx n="83" d="100"/>
          <a:sy n="83" d="100"/>
        </p:scale>
        <p:origin x="45" y="222"/>
      </p:cViewPr>
      <p:guideLst>
        <p:guide orient="horz" pos="2160"/>
        <p:guide pos="3840"/>
      </p:guideLst>
    </p:cSldViewPr>
  </p:slideViewPr>
  <p:outlineViewPr>
    <p:cViewPr>
      <p:scale>
        <a:sx n="33" d="100"/>
        <a:sy n="33" d="100"/>
      </p:scale>
      <p:origin x="30" y="0"/>
    </p:cViewPr>
  </p:outlin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10/8/2019</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10/8/2019</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smtClean="0"/>
              <a:t>According to Sexton (1997) the history of the human is split into three dominant</a:t>
            </a:r>
            <a:r>
              <a:rPr lang="en-GB" baseline="0" dirty="0" smtClean="0"/>
              <a:t> eras: </a:t>
            </a:r>
            <a:r>
              <a:rPr lang="en-GB" baseline="0" dirty="0" err="1" smtClean="0"/>
              <a:t>premodern</a:t>
            </a:r>
            <a:r>
              <a:rPr lang="en-GB" baseline="0" dirty="0" smtClean="0"/>
              <a:t> (roughly sixth century BCE to the Renaissance).</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modern era followed the Renaissance through to the 1950’s -60’s. Where professional and scientific knowledge was seen as the legitimate source of understanding the world. Truth was discovered through the logical scientific process. Modernists subscribed to the idea that reality exists objectively or independently of any one person’s observation of it and can be systematically investigated. Whereas truth and reality are often presented as points of view influenced by history and context in the postmodern world.</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2</a:t>
            </a:fld>
            <a:endParaRPr lang="en-GB">
              <a:solidFill>
                <a:prstClr val="black"/>
              </a:solidFill>
              <a:latin typeface="Calibri"/>
            </a:endParaRPr>
          </a:p>
        </p:txBody>
      </p:sp>
    </p:spTree>
    <p:extLst>
      <p:ext uri="{BB962C8B-B14F-4D97-AF65-F5344CB8AC3E}">
        <p14:creationId xmlns:p14="http://schemas.microsoft.com/office/powerpoint/2010/main" val="18114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People who hold a postmodern view are often described as </a:t>
            </a:r>
            <a:r>
              <a:rPr lang="en-GB" i="1" dirty="0" smtClean="0"/>
              <a:t>constructivists</a:t>
            </a:r>
            <a:r>
              <a:rPr lang="en-GB" dirty="0" smtClean="0"/>
              <a:t>,</a:t>
            </a:r>
            <a:r>
              <a:rPr lang="en-GB" baseline="0" dirty="0" smtClean="0"/>
              <a:t> and more specifically as</a:t>
            </a:r>
            <a:r>
              <a:rPr lang="en-GB" dirty="0" smtClean="0"/>
              <a:t> </a:t>
            </a:r>
            <a:r>
              <a:rPr lang="en-GB" i="1" dirty="0" smtClean="0"/>
              <a:t>social constructivists</a:t>
            </a:r>
            <a:r>
              <a:rPr lang="en-GB" dirty="0" smtClean="0"/>
              <a:t>. They maintain that reality does not exist independently of someone’s observational processes.</a:t>
            </a:r>
            <a:r>
              <a:rPr lang="en-GB" baseline="0" dirty="0" smtClean="0"/>
              <a:t> Constructivists assert that the ways of understanding people that have been developed by theorists, psychotherapists and people in general, have not been formed purely through observation alone. They believe that </a:t>
            </a:r>
            <a:r>
              <a:rPr lang="en-GB" baseline="0" dirty="0" smtClean="0">
                <a:latin typeface="Corbel" panose="020B0503020204020204" pitchFamily="34" charset="0"/>
              </a:rPr>
              <a:t>m</a:t>
            </a:r>
            <a:r>
              <a:rPr lang="en-GB" dirty="0" smtClean="0">
                <a:latin typeface="Corbel" panose="020B0503020204020204" pitchFamily="34" charset="0"/>
              </a:rPr>
              <a:t>eanings have </a:t>
            </a:r>
            <a:r>
              <a:rPr lang="en-GB" smtClean="0">
                <a:latin typeface="Corbel" panose="020B0503020204020204" pitchFamily="34" charset="0"/>
              </a:rPr>
              <a:t>been and are </a:t>
            </a:r>
            <a:r>
              <a:rPr lang="en-GB" dirty="0" smtClean="0">
                <a:latin typeface="Corbel" panose="020B0503020204020204" pitchFamily="34" charset="0"/>
              </a:rPr>
              <a:t>constructed reflecting a point </a:t>
            </a:r>
            <a:r>
              <a:rPr lang="en-GB" smtClean="0">
                <a:latin typeface="Corbel" panose="020B0503020204020204" pitchFamily="34" charset="0"/>
              </a:rPr>
              <a:t>of view.</a:t>
            </a:r>
            <a:endParaRPr lang="en-GB" dirty="0" smtClean="0"/>
          </a:p>
          <a:p>
            <a:endParaRPr lang="en-GB" dirty="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3</a:t>
            </a:fld>
            <a:endParaRPr lang="en-GB">
              <a:solidFill>
                <a:prstClr val="black"/>
              </a:solidFill>
              <a:latin typeface="Calibri"/>
            </a:endParaRPr>
          </a:p>
        </p:txBody>
      </p:sp>
    </p:spTree>
    <p:extLst>
      <p:ext uri="{BB962C8B-B14F-4D97-AF65-F5344CB8AC3E}">
        <p14:creationId xmlns:p14="http://schemas.microsoft.com/office/powerpoint/2010/main" val="1863687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smtClean="0"/>
              <a:t>Kelly theorised that humans organise experiences and create</a:t>
            </a:r>
            <a:r>
              <a:rPr lang="en-GB" baseline="0" dirty="0" smtClean="0"/>
              <a:t> personal constructs about their life through creating bipolar dimensions of personal meaning .</a:t>
            </a:r>
            <a:r>
              <a:rPr lang="en-GB" sz="1200" kern="1200" dirty="0" smtClean="0">
                <a:solidFill>
                  <a:schemeClr val="tx1"/>
                </a:solidFill>
                <a:effectLst/>
                <a:latin typeface="+mn-lt"/>
                <a:ea typeface="+mn-ea"/>
                <a:cs typeface="+mn-cs"/>
              </a:rPr>
              <a:t> That is, they</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classify relevant objects in an either/or fashion with each construct.</a:t>
            </a:r>
          </a:p>
          <a:p>
            <a:r>
              <a:rPr lang="en-GB" sz="1200" kern="1200" dirty="0" smtClean="0">
                <a:solidFill>
                  <a:schemeClr val="tx1"/>
                </a:solidFill>
                <a:effectLst/>
                <a:latin typeface="+mn-lt"/>
                <a:ea typeface="+mn-ea"/>
                <a:cs typeface="+mn-cs"/>
              </a:rPr>
              <a:t>E.g., kind-unkind , tall-short, intelligent-stupid, feminine-masculine, etc.</a:t>
            </a:r>
            <a:r>
              <a:rPr lang="en-GB" baseline="0" dirty="0" smtClean="0"/>
              <a:t> </a:t>
            </a:r>
            <a:r>
              <a:rPr lang="en-GB" sz="1200" kern="1200" dirty="0" smtClean="0">
                <a:solidFill>
                  <a:schemeClr val="tx1"/>
                </a:solidFill>
                <a:effectLst/>
                <a:latin typeface="+mn-lt"/>
                <a:ea typeface="+mn-ea"/>
                <a:cs typeface="+mn-cs"/>
              </a:rPr>
              <a:t>No two humans create identical personal constructs, additionally no two humans organise their constructs in an identical manner. </a:t>
            </a:r>
            <a:r>
              <a:rPr lang="en-GB" baseline="0" dirty="0" smtClean="0"/>
              <a:t>These constructs are then utilised to predict how the world and its occupants conduct themselves.</a:t>
            </a:r>
          </a:p>
          <a:p>
            <a:endParaRPr lang="en-GB" baseline="0" dirty="0" smtClean="0"/>
          </a:p>
          <a:p>
            <a:r>
              <a:rPr lang="en-GB" baseline="0" dirty="0" smtClean="0"/>
              <a:t>Kelly’s person-as-a-scientist perspective conceptualises life as an never ending reconsideration of personal systems of knowing. Which emphasises the capacity of humans to make meaning of the world which they inhabit and of the life they inhabit; in an effort to make their lives more predictable and understandable.</a:t>
            </a:r>
          </a:p>
          <a:p>
            <a:endParaRPr lang="en-GB" dirty="0" smtClean="0"/>
          </a:p>
          <a:p>
            <a:r>
              <a:rPr lang="en-GB" dirty="0" smtClean="0"/>
              <a:t>When searching for information on George Kelly and personal construct psychology also search under personal constructivism and personal construct theory.</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4</a:t>
            </a:fld>
            <a:endParaRPr lang="en-GB">
              <a:solidFill>
                <a:prstClr val="black"/>
              </a:solidFill>
              <a:latin typeface="Calibri"/>
            </a:endParaRPr>
          </a:p>
        </p:txBody>
      </p:sp>
    </p:spTree>
    <p:extLst>
      <p:ext uri="{BB962C8B-B14F-4D97-AF65-F5344CB8AC3E}">
        <p14:creationId xmlns:p14="http://schemas.microsoft.com/office/powerpoint/2010/main" val="794030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5</a:t>
            </a:fld>
            <a:endParaRPr lang="en-GB">
              <a:solidFill>
                <a:prstClr val="black"/>
              </a:solidFill>
              <a:latin typeface="Calibri"/>
            </a:endParaRPr>
          </a:p>
        </p:txBody>
      </p:sp>
    </p:spTree>
    <p:extLst>
      <p:ext uri="{BB962C8B-B14F-4D97-AF65-F5344CB8AC3E}">
        <p14:creationId xmlns:p14="http://schemas.microsoft.com/office/powerpoint/2010/main" val="1320123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err="1" smtClean="0"/>
              <a:t>eg</a:t>
            </a:r>
            <a:r>
              <a:rPr lang="en-GB" sz="1200" dirty="0" smtClean="0"/>
              <a:t>. A person suffering from depression may find it difficult to  recognise or accept the value of episodic good mood in their  life;</a:t>
            </a:r>
            <a:r>
              <a:rPr lang="en-GB" sz="1200" baseline="0" dirty="0" smtClean="0"/>
              <a:t> as a result of their deeply embedded negative self construction of the world. </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6</a:t>
            </a:fld>
            <a:endParaRPr lang="en-GB">
              <a:solidFill>
                <a:prstClr val="black"/>
              </a:solidFill>
              <a:latin typeface="Calibri"/>
            </a:endParaRPr>
          </a:p>
        </p:txBody>
      </p:sp>
    </p:spTree>
    <p:extLst>
      <p:ext uri="{BB962C8B-B14F-4D97-AF65-F5344CB8AC3E}">
        <p14:creationId xmlns:p14="http://schemas.microsoft.com/office/powerpoint/2010/main" val="2561306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smtClean="0"/>
              <a:t>Social constructions</a:t>
            </a:r>
            <a:r>
              <a:rPr lang="en-GB" baseline="0" dirty="0" smtClean="0"/>
              <a:t> or negotiated understandings are considered to be practices that affect social life rather than being abstractions from it. Therefore, knowledge and social action go together.</a:t>
            </a:r>
          </a:p>
          <a:p>
            <a:endParaRPr lang="en-GB" baseline="0" dirty="0" smtClean="0"/>
          </a:p>
          <a:p>
            <a:r>
              <a:rPr lang="en-GB" baseline="0" dirty="0" smtClean="0"/>
              <a:t>Using this social constructivist paradigm therapists renounce the role of the expert and replaces it with a locus that is more consultative or collaborative; with the client being regarded as the expert on their life rather than the therapist.</a:t>
            </a:r>
            <a:endParaRPr lang="en-GB" dirty="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7</a:t>
            </a:fld>
            <a:endParaRPr lang="en-GB">
              <a:solidFill>
                <a:prstClr val="black"/>
              </a:solidFill>
              <a:latin typeface="Calibri"/>
            </a:endParaRPr>
          </a:p>
        </p:txBody>
      </p:sp>
    </p:spTree>
    <p:extLst>
      <p:ext uri="{BB962C8B-B14F-4D97-AF65-F5344CB8AC3E}">
        <p14:creationId xmlns:p14="http://schemas.microsoft.com/office/powerpoint/2010/main" val="26411885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smtClean="0"/>
              <a:t>One of the difficulties that culturally diverse clients often</a:t>
            </a:r>
            <a:r>
              <a:rPr lang="en-GB" baseline="0" dirty="0" smtClean="0"/>
              <a:t> experience is the expectation that they should adapt their lives to the reality and  truths of the dominant society of which they are </a:t>
            </a:r>
            <a:r>
              <a:rPr lang="en-GB" baseline="0" dirty="0" err="1" smtClean="0"/>
              <a:t>part.</a:t>
            </a:r>
            <a:r>
              <a:rPr lang="en-GB" baseline="0" dirty="0" smtClean="0"/>
              <a:t> With the emphasis on multiple realities and the assumption that what is perceived to be a truth is the product of social construction.</a:t>
            </a:r>
            <a:endParaRPr lang="en-GB" dirty="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8</a:t>
            </a:fld>
            <a:endParaRPr lang="en-GB">
              <a:solidFill>
                <a:prstClr val="black"/>
              </a:solidFill>
              <a:latin typeface="Calibri"/>
            </a:endParaRPr>
          </a:p>
        </p:txBody>
      </p:sp>
    </p:spTree>
    <p:extLst>
      <p:ext uri="{BB962C8B-B14F-4D97-AF65-F5344CB8AC3E}">
        <p14:creationId xmlns:p14="http://schemas.microsoft.com/office/powerpoint/2010/main" val="9398120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200" dirty="0" smtClean="0"/>
              <a:t>Traditional theories of psychotherapy during the last century have </a:t>
            </a:r>
            <a:r>
              <a:rPr lang="en-GB" sz="1200" dirty="0" err="1" smtClean="0"/>
              <a:t>dicotomised</a:t>
            </a:r>
            <a:r>
              <a:rPr lang="en-GB" sz="1200" dirty="0" smtClean="0"/>
              <a:t> the psychological life of the human into distinct parts. </a:t>
            </a:r>
          </a:p>
          <a:p>
            <a:r>
              <a:rPr lang="en-GB" sz="1200" dirty="0" smtClean="0"/>
              <a:t>From the psychodynamic modality- </a:t>
            </a:r>
            <a:r>
              <a:rPr lang="en-GB" sz="1200" dirty="0" err="1" smtClean="0"/>
              <a:t>eg</a:t>
            </a:r>
            <a:r>
              <a:rPr lang="en-GB" sz="1200" dirty="0" smtClean="0"/>
              <a:t>: id, ego, superego.</a:t>
            </a:r>
          </a:p>
          <a:p>
            <a:r>
              <a:rPr lang="en-GB" sz="1200" dirty="0" smtClean="0"/>
              <a:t>From the cognitive-behavioural modality– ineffective behaviours sustained through irrational thoughts.</a:t>
            </a:r>
          </a:p>
          <a:p>
            <a:r>
              <a:rPr lang="en-GB" sz="1200" dirty="0" smtClean="0"/>
              <a:t>From the existential-humanistic modality – hierarchy of needs.</a:t>
            </a:r>
          </a:p>
          <a:p>
            <a:endParaRPr lang="en-GB" sz="120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Have emanated from gender, and culturally-biased perceptions of psychological development; valuing the importance of independence and autonomy over </a:t>
            </a:r>
            <a:r>
              <a:rPr lang="en-GB" sz="1200" dirty="0" err="1" smtClean="0"/>
              <a:t>collectivity</a:t>
            </a:r>
            <a:r>
              <a:rPr lang="en-GB" sz="1200" dirty="0" smtClean="0"/>
              <a:t> and interdependence.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Both consider it incongruous to intervene or underrate interviewing in social dynamisms that restrict the psychological well-being of clients from diverse ethnicities or personal histories.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smtClean="0"/>
          </a:p>
          <a:p>
            <a:endParaRPr lang="en-GB" sz="1200" dirty="0" smtClean="0"/>
          </a:p>
          <a:p>
            <a:endParaRPr lang="en-GB" dirty="0"/>
          </a:p>
        </p:txBody>
      </p:sp>
      <p:sp>
        <p:nvSpPr>
          <p:cNvPr id="4" name="Slide Number Placeholder 3"/>
          <p:cNvSpPr>
            <a:spLocks noGrp="1"/>
          </p:cNvSpPr>
          <p:nvPr>
            <p:ph type="sldNum" sz="quarter" idx="10"/>
          </p:nvPr>
        </p:nvSpPr>
        <p:spPr/>
        <p:txBody>
          <a:bodyPr/>
          <a:lstStyle/>
          <a:p>
            <a:fld id="{7DB90C0F-09E8-4292-A701-F45731731A39}" type="slidenum">
              <a:rPr lang="en-GB" smtClean="0">
                <a:solidFill>
                  <a:prstClr val="black"/>
                </a:solidFill>
                <a:latin typeface="Calibri"/>
              </a:rPr>
              <a:pPr/>
              <a:t>9</a:t>
            </a:fld>
            <a:endParaRPr lang="en-GB">
              <a:solidFill>
                <a:prstClr val="black"/>
              </a:solidFill>
              <a:latin typeface="Calibri"/>
            </a:endParaRPr>
          </a:p>
        </p:txBody>
      </p:sp>
    </p:spTree>
    <p:extLst>
      <p:ext uri="{BB962C8B-B14F-4D97-AF65-F5344CB8AC3E}">
        <p14:creationId xmlns:p14="http://schemas.microsoft.com/office/powerpoint/2010/main" val="3974817758"/>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10/8/2019</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10/8/2019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smtClean="0"/>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smtClean="0"/>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smtClean="0"/>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10/8/2019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10/8/2019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10/8/2019</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10/8/2019</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10/8/2019</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10/8/2019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smtClean="0"/>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10/8/2019</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10/8/2019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10/8/2019</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smtClean="0"/>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10/8/2019</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5"/>
            <a:ext cx="5734050" cy="1391264"/>
          </a:xfrm>
        </p:spPr>
        <p:txBody>
          <a:bodyPr>
            <a:normAutofit fontScale="90000"/>
          </a:bodyPr>
          <a:lstStyle/>
          <a:p>
            <a:r>
              <a:rPr lang="en-GB" sz="3600" b="1" dirty="0" smtClean="0"/>
              <a:t>Postmodern theories in counselling </a:t>
            </a:r>
            <a:endParaRPr lang="en-GB" sz="3600" b="1" dirty="0"/>
          </a:p>
        </p:txBody>
      </p:sp>
      <p:sp>
        <p:nvSpPr>
          <p:cNvPr id="3" name="Subtitle 2"/>
          <p:cNvSpPr>
            <a:spLocks noGrp="1"/>
          </p:cNvSpPr>
          <p:nvPr>
            <p:ph type="subTitle" idx="1"/>
          </p:nvPr>
        </p:nvSpPr>
        <p:spPr>
          <a:xfrm>
            <a:off x="1048470" y="3496574"/>
            <a:ext cx="5734050" cy="2016783"/>
          </a:xfrm>
        </p:spPr>
        <p:txBody>
          <a:bodyPr>
            <a:normAutofit/>
          </a:bodyPr>
          <a:lstStyle/>
          <a:p>
            <a:r>
              <a:rPr lang="en-GB" b="1" dirty="0" smtClean="0"/>
              <a:t>REVIEW</a:t>
            </a:r>
          </a:p>
          <a:p>
            <a:endParaRPr lang="en-GB" b="1" dirty="0"/>
          </a:p>
          <a:p>
            <a:r>
              <a:rPr lang="en-GB" b="1" dirty="0" smtClean="0"/>
              <a:t>Diversity/Transcultural Perspectives  &amp; </a:t>
            </a:r>
          </a:p>
          <a:p>
            <a:endParaRPr lang="en-GB" b="1" dirty="0" smtClean="0"/>
          </a:p>
          <a:p>
            <a:r>
              <a:rPr lang="en-GB" b="1" dirty="0" smtClean="0"/>
              <a:t>Making black </a:t>
            </a:r>
            <a:r>
              <a:rPr lang="en-GB" b="1" smtClean="0"/>
              <a:t>therapeutic spaces </a:t>
            </a:r>
            <a:endParaRPr lang="en-GB" b="1" dirty="0" smtClean="0"/>
          </a:p>
          <a:p>
            <a:endParaRPr lang="en-GB" b="1" dirty="0"/>
          </a:p>
          <a:p>
            <a:r>
              <a:rPr lang="en-GB" b="1" dirty="0" smtClean="0"/>
              <a:t>Week 2 </a:t>
            </a:r>
            <a:endParaRPr lang="en-GB" b="1" dirty="0" smtClean="0"/>
          </a:p>
          <a:p>
            <a:endParaRPr lang="en-GB" dirty="0"/>
          </a:p>
          <a:p>
            <a:endParaRPr lang="en-GB" dirty="0" smtClean="0"/>
          </a:p>
          <a:p>
            <a:endParaRPr lang="en-GB" dirty="0"/>
          </a:p>
        </p:txBody>
      </p:sp>
      <p:pic>
        <p:nvPicPr>
          <p:cNvPr id="6" name="Picture Placeholder 5"/>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8733" r="8733"/>
          <a:stretch>
            <a:fillRect/>
          </a:stretch>
        </p:blipFill>
        <p:spPr>
          <a:xfrm>
            <a:off x="7102415" y="1275998"/>
            <a:ext cx="5089585" cy="4319670"/>
          </a:xfrm>
        </p:spPr>
      </p:pic>
    </p:spTree>
    <p:extLst>
      <p:ext uri="{BB962C8B-B14F-4D97-AF65-F5344CB8AC3E}">
        <p14:creationId xmlns:p14="http://schemas.microsoft.com/office/powerpoint/2010/main" val="1866624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latin typeface="+mj-lt"/>
              </a:rPr>
              <a:t>Dominant periods in human history</a:t>
            </a:r>
            <a:endParaRPr lang="en-GB" sz="3200" b="1" dirty="0">
              <a:latin typeface="+mj-lt"/>
            </a:endParaRPr>
          </a:p>
        </p:txBody>
      </p:sp>
      <p:sp>
        <p:nvSpPr>
          <p:cNvPr id="3" name="Content Placeholder 2"/>
          <p:cNvSpPr>
            <a:spLocks noGrp="1"/>
          </p:cNvSpPr>
          <p:nvPr>
            <p:ph idx="1"/>
          </p:nvPr>
        </p:nvSpPr>
        <p:spPr/>
        <p:txBody>
          <a:bodyPr>
            <a:normAutofit fontScale="92500" lnSpcReduction="10000"/>
          </a:bodyPr>
          <a:lstStyle/>
          <a:p>
            <a:r>
              <a:rPr lang="en-GB" sz="3200" dirty="0" smtClean="0">
                <a:latin typeface="+mj-lt"/>
                <a:ea typeface="Arial Unicode MS" panose="020B0604020202020204" pitchFamily="34" charset="-128"/>
                <a:cs typeface="Arial Unicode MS" panose="020B0604020202020204" pitchFamily="34" charset="-128"/>
              </a:rPr>
              <a:t>Designated the  </a:t>
            </a:r>
            <a:r>
              <a:rPr lang="en-GB" sz="3200" dirty="0">
                <a:solidFill>
                  <a:schemeClr val="accent2">
                    <a:lumMod val="40000"/>
                    <a:lumOff val="60000"/>
                  </a:schemeClr>
                </a:solidFill>
                <a:latin typeface="+mj-lt"/>
                <a:ea typeface="Arial Unicode MS" panose="020B0604020202020204" pitchFamily="34" charset="-128"/>
                <a:cs typeface="Arial Unicode MS" panose="020B0604020202020204" pitchFamily="34" charset="-128"/>
              </a:rPr>
              <a:t>“</a:t>
            </a:r>
            <a:r>
              <a:rPr lang="en-GB" sz="3200" b="1" dirty="0">
                <a:solidFill>
                  <a:srgbClr val="FF0000"/>
                </a:solidFill>
                <a:latin typeface="+mj-lt"/>
                <a:ea typeface="Arial Unicode MS" panose="020B0604020202020204" pitchFamily="34" charset="-128"/>
                <a:cs typeface="Arial Unicode MS" panose="020B0604020202020204" pitchFamily="34" charset="-128"/>
              </a:rPr>
              <a:t>first era” </a:t>
            </a:r>
            <a:r>
              <a:rPr lang="en-GB" sz="3200" b="1" dirty="0" smtClean="0">
                <a:solidFill>
                  <a:srgbClr val="FF0000"/>
                </a:solidFill>
                <a:latin typeface="+mj-lt"/>
                <a:ea typeface="Arial Unicode MS" panose="020B0604020202020204" pitchFamily="34" charset="-128"/>
                <a:cs typeface="Arial Unicode MS" panose="020B0604020202020204" pitchFamily="34" charset="-128"/>
              </a:rPr>
              <a:t>- </a:t>
            </a:r>
            <a:r>
              <a:rPr lang="en-GB" sz="3200" b="1" dirty="0" err="1" smtClean="0">
                <a:solidFill>
                  <a:srgbClr val="FF0000"/>
                </a:solidFill>
                <a:latin typeface="+mj-lt"/>
                <a:ea typeface="Arial Unicode MS" panose="020B0604020202020204" pitchFamily="34" charset="-128"/>
                <a:cs typeface="Arial Unicode MS" panose="020B0604020202020204" pitchFamily="34" charset="-128"/>
              </a:rPr>
              <a:t>Premodern</a:t>
            </a:r>
            <a:r>
              <a:rPr lang="en-GB" sz="3200" b="1" dirty="0" smtClean="0">
                <a:solidFill>
                  <a:srgbClr val="FF0000"/>
                </a:solidFill>
                <a:latin typeface="+mj-lt"/>
                <a:ea typeface="Arial Unicode MS" panose="020B0604020202020204" pitchFamily="34" charset="-128"/>
                <a:cs typeface="Arial Unicode MS" panose="020B0604020202020204" pitchFamily="34" charset="-128"/>
              </a:rPr>
              <a:t>  era   </a:t>
            </a:r>
          </a:p>
          <a:p>
            <a:pPr marL="0" indent="0">
              <a:buNone/>
            </a:pPr>
            <a:r>
              <a:rPr lang="en-GB" sz="3200" dirty="0" smtClean="0">
                <a:latin typeface="+mj-lt"/>
                <a:ea typeface="Arial Unicode MS" panose="020B0604020202020204" pitchFamily="34" charset="-128"/>
                <a:cs typeface="Arial Unicode MS" panose="020B0604020202020204" pitchFamily="34" charset="-128"/>
              </a:rPr>
              <a:t>     	Roughly sixth century BCE to the Renaissance 	period.</a:t>
            </a:r>
          </a:p>
          <a:p>
            <a:r>
              <a:rPr lang="en-GB" sz="3200" dirty="0" smtClean="0">
                <a:latin typeface="+mj-lt"/>
                <a:ea typeface="Arial Unicode MS" panose="020B0604020202020204" pitchFamily="34" charset="-128"/>
                <a:cs typeface="Arial Unicode MS" panose="020B0604020202020204" pitchFamily="34" charset="-128"/>
              </a:rPr>
              <a:t>Designated </a:t>
            </a:r>
            <a:r>
              <a:rPr lang="en-GB" sz="3200" dirty="0">
                <a:latin typeface="+mj-lt"/>
                <a:ea typeface="Arial Unicode MS" panose="020B0604020202020204" pitchFamily="34" charset="-128"/>
                <a:cs typeface="Arial Unicode MS" panose="020B0604020202020204" pitchFamily="34" charset="-128"/>
              </a:rPr>
              <a:t>the </a:t>
            </a:r>
            <a:r>
              <a:rPr lang="en-GB" sz="3200" b="1" dirty="0" smtClean="0">
                <a:solidFill>
                  <a:srgbClr val="FF0000"/>
                </a:solidFill>
                <a:latin typeface="+mj-lt"/>
                <a:ea typeface="Arial Unicode MS" panose="020B0604020202020204" pitchFamily="34" charset="-128"/>
                <a:cs typeface="Arial Unicode MS" panose="020B0604020202020204" pitchFamily="34" charset="-128"/>
              </a:rPr>
              <a:t>“</a:t>
            </a:r>
            <a:r>
              <a:rPr lang="en-GB" sz="3200" b="1" dirty="0">
                <a:solidFill>
                  <a:srgbClr val="FF0000"/>
                </a:solidFill>
                <a:latin typeface="+mj-lt"/>
                <a:ea typeface="Arial Unicode MS" panose="020B0604020202020204" pitchFamily="34" charset="-128"/>
                <a:cs typeface="Arial Unicode MS" panose="020B0604020202020204" pitchFamily="34" charset="-128"/>
              </a:rPr>
              <a:t>second </a:t>
            </a:r>
            <a:r>
              <a:rPr lang="en-GB" sz="3200" b="1" dirty="0" smtClean="0">
                <a:solidFill>
                  <a:srgbClr val="FF0000"/>
                </a:solidFill>
                <a:latin typeface="+mj-lt"/>
                <a:ea typeface="Arial Unicode MS" panose="020B0604020202020204" pitchFamily="34" charset="-128"/>
                <a:cs typeface="Arial Unicode MS" panose="020B0604020202020204" pitchFamily="34" charset="-128"/>
              </a:rPr>
              <a:t>era” - Modern era    </a:t>
            </a:r>
            <a:r>
              <a:rPr lang="en-GB" sz="3200" dirty="0">
                <a:latin typeface="+mj-lt"/>
                <a:ea typeface="Arial Unicode MS" panose="020B0604020202020204" pitchFamily="34" charset="-128"/>
                <a:cs typeface="Arial Unicode MS" panose="020B0604020202020204" pitchFamily="34" charset="-128"/>
              </a:rPr>
              <a:t>	</a:t>
            </a:r>
            <a:endParaRPr lang="en-GB" sz="3200" dirty="0" smtClean="0">
              <a:latin typeface="+mj-lt"/>
              <a:ea typeface="Arial Unicode MS" panose="020B0604020202020204" pitchFamily="34" charset="-128"/>
              <a:cs typeface="Arial Unicode MS" panose="020B0604020202020204" pitchFamily="34" charset="-128"/>
            </a:endParaRPr>
          </a:p>
          <a:p>
            <a:pPr marL="0" indent="0">
              <a:buNone/>
            </a:pPr>
            <a:r>
              <a:rPr lang="en-GB" sz="3200" dirty="0">
                <a:latin typeface="+mj-lt"/>
                <a:ea typeface="Arial Unicode MS" panose="020B0604020202020204" pitchFamily="34" charset="-128"/>
                <a:cs typeface="Arial Unicode MS" panose="020B0604020202020204" pitchFamily="34" charset="-128"/>
              </a:rPr>
              <a:t> </a:t>
            </a:r>
            <a:r>
              <a:rPr lang="en-GB" sz="3200" dirty="0" smtClean="0">
                <a:latin typeface="+mj-lt"/>
                <a:ea typeface="Arial Unicode MS" panose="020B0604020202020204" pitchFamily="34" charset="-128"/>
                <a:cs typeface="Arial Unicode MS" panose="020B0604020202020204" pitchFamily="34" charset="-128"/>
              </a:rPr>
              <a:t>   	Renaissance period to the 1950s-1960s.</a:t>
            </a:r>
          </a:p>
          <a:p>
            <a:r>
              <a:rPr lang="en-GB" sz="3200" dirty="0" smtClean="0">
                <a:latin typeface="+mj-lt"/>
                <a:ea typeface="Arial Unicode MS" panose="020B0604020202020204" pitchFamily="34" charset="-128"/>
                <a:cs typeface="Arial Unicode MS" panose="020B0604020202020204" pitchFamily="34" charset="-128"/>
              </a:rPr>
              <a:t>Designated </a:t>
            </a:r>
            <a:r>
              <a:rPr lang="en-GB" sz="3200" dirty="0">
                <a:latin typeface="+mj-lt"/>
                <a:ea typeface="Arial Unicode MS" panose="020B0604020202020204" pitchFamily="34" charset="-128"/>
                <a:cs typeface="Arial Unicode MS" panose="020B0604020202020204" pitchFamily="34" charset="-128"/>
              </a:rPr>
              <a:t>the </a:t>
            </a:r>
            <a:r>
              <a:rPr lang="en-GB" sz="3200" dirty="0" smtClean="0">
                <a:solidFill>
                  <a:schemeClr val="bg2">
                    <a:lumMod val="40000"/>
                    <a:lumOff val="60000"/>
                  </a:schemeClr>
                </a:solidFill>
                <a:latin typeface="+mj-lt"/>
                <a:ea typeface="Arial Unicode MS" panose="020B0604020202020204" pitchFamily="34" charset="-128"/>
                <a:cs typeface="Arial Unicode MS" panose="020B0604020202020204" pitchFamily="34" charset="-128"/>
              </a:rPr>
              <a:t>“</a:t>
            </a:r>
            <a:r>
              <a:rPr lang="en-GB" sz="3200" b="1" dirty="0">
                <a:solidFill>
                  <a:srgbClr val="FF0000"/>
                </a:solidFill>
                <a:latin typeface="+mj-lt"/>
                <a:ea typeface="Arial Unicode MS" panose="020B0604020202020204" pitchFamily="34" charset="-128"/>
                <a:cs typeface="Arial Unicode MS" panose="020B0604020202020204" pitchFamily="34" charset="-128"/>
              </a:rPr>
              <a:t>third era</a:t>
            </a:r>
            <a:r>
              <a:rPr lang="en-GB" sz="3200" b="1" dirty="0" smtClean="0">
                <a:solidFill>
                  <a:srgbClr val="FF0000"/>
                </a:solidFill>
                <a:latin typeface="+mj-lt"/>
                <a:ea typeface="Arial Unicode MS" panose="020B0604020202020204" pitchFamily="34" charset="-128"/>
                <a:cs typeface="Arial Unicode MS" panose="020B0604020202020204" pitchFamily="34" charset="-128"/>
              </a:rPr>
              <a:t>” - Postmodern / constructivist   era  (fourth force is counselling theory)</a:t>
            </a:r>
          </a:p>
          <a:p>
            <a:pPr marL="0" indent="0">
              <a:buNone/>
            </a:pPr>
            <a:r>
              <a:rPr lang="en-GB" sz="3200" dirty="0" smtClean="0">
                <a:latin typeface="+mj-lt"/>
                <a:ea typeface="Arial Unicode MS" panose="020B0604020202020204" pitchFamily="34" charset="-128"/>
                <a:cs typeface="Arial Unicode MS" panose="020B0604020202020204" pitchFamily="34" charset="-128"/>
              </a:rPr>
              <a:t>     	The present time.</a:t>
            </a:r>
          </a:p>
          <a:p>
            <a:endParaRPr lang="en-GB" dirty="0">
              <a:latin typeface="+mj-lt"/>
              <a:ea typeface="Arial Unicode MS" panose="020B0604020202020204" pitchFamily="34" charset="-128"/>
              <a:cs typeface="Arial Unicode MS" panose="020B0604020202020204" pitchFamily="34" charset="-128"/>
            </a:endParaRPr>
          </a:p>
        </p:txBody>
      </p:sp>
      <p:pic>
        <p:nvPicPr>
          <p:cNvPr id="2050" name="Picture 2" descr="C:\Users\Padraig\AppData\Local\Microsoft\Windows\INetCache\IE\5WOTWWTY\abstract-art-on-canvas-celebration[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94839" y="77429"/>
            <a:ext cx="2890683" cy="1924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4120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solidFill>
                  <a:schemeClr val="bg2">
                    <a:lumMod val="40000"/>
                    <a:lumOff val="60000"/>
                  </a:schemeClr>
                </a:solidFill>
                <a:latin typeface="+mj-lt"/>
                <a:ea typeface="Arial Unicode MS" panose="020B0604020202020204" pitchFamily="34" charset="-128"/>
                <a:cs typeface="Arial Unicode MS" panose="020B0604020202020204" pitchFamily="34" charset="-128"/>
              </a:rPr>
              <a:t>Postmodernism</a:t>
            </a:r>
            <a:endParaRPr lang="en-GB" dirty="0">
              <a:latin typeface="+mj-lt"/>
            </a:endParaRPr>
          </a:p>
        </p:txBody>
      </p:sp>
      <p:sp>
        <p:nvSpPr>
          <p:cNvPr id="3" name="Content Placeholder 2"/>
          <p:cNvSpPr>
            <a:spLocks noGrp="1"/>
          </p:cNvSpPr>
          <p:nvPr>
            <p:ph idx="1"/>
          </p:nvPr>
        </p:nvSpPr>
        <p:spPr/>
        <p:txBody>
          <a:bodyPr>
            <a:noAutofit/>
          </a:bodyPr>
          <a:lstStyle/>
          <a:p>
            <a:r>
              <a:rPr lang="en-GB" sz="3200" dirty="0" smtClean="0">
                <a:latin typeface="+mj-lt"/>
              </a:rPr>
              <a:t>People who hold a postmodern view are often described as </a:t>
            </a:r>
            <a:r>
              <a:rPr lang="en-GB" sz="3200" i="1" dirty="0" smtClean="0">
                <a:latin typeface="+mj-lt"/>
              </a:rPr>
              <a:t>social constructivists</a:t>
            </a:r>
            <a:r>
              <a:rPr lang="en-GB" sz="3200" dirty="0" smtClean="0">
                <a:latin typeface="+mj-lt"/>
              </a:rPr>
              <a:t>.</a:t>
            </a:r>
          </a:p>
          <a:p>
            <a:r>
              <a:rPr lang="en-GB" sz="3200" dirty="0" smtClean="0">
                <a:latin typeface="+mj-lt"/>
              </a:rPr>
              <a:t>Constructivists believe in subjective realities.</a:t>
            </a:r>
          </a:p>
          <a:p>
            <a:r>
              <a:rPr lang="en-GB" sz="3200" dirty="0" smtClean="0">
                <a:latin typeface="+mj-lt"/>
              </a:rPr>
              <a:t>Reality does not exist independently of observational processes.</a:t>
            </a:r>
          </a:p>
          <a:p>
            <a:r>
              <a:rPr lang="en-GB" sz="3200" dirty="0" smtClean="0">
                <a:latin typeface="+mj-lt"/>
              </a:rPr>
              <a:t>Meanings are constructed reflecting a point of view.</a:t>
            </a:r>
            <a:endParaRPr lang="en-GB" sz="3200" dirty="0">
              <a:latin typeface="+mj-lt"/>
            </a:endParaRPr>
          </a:p>
        </p:txBody>
      </p:sp>
    </p:spTree>
    <p:extLst>
      <p:ext uri="{BB962C8B-B14F-4D97-AF65-F5344CB8AC3E}">
        <p14:creationId xmlns:p14="http://schemas.microsoft.com/office/powerpoint/2010/main" val="222424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smtClean="0">
                <a:latin typeface="+mj-lt"/>
              </a:rPr>
              <a:t>Postmodernism and the path to social constructivism</a:t>
            </a:r>
            <a:r>
              <a:rPr lang="en-GB" dirty="0" smtClean="0">
                <a:latin typeface="+mj-lt"/>
              </a:rPr>
              <a:t>	</a:t>
            </a:r>
            <a:endParaRPr lang="en-GB" dirty="0">
              <a:latin typeface="+mj-lt"/>
            </a:endParaRPr>
          </a:p>
        </p:txBody>
      </p:sp>
      <p:sp>
        <p:nvSpPr>
          <p:cNvPr id="3" name="Content Placeholder 2"/>
          <p:cNvSpPr>
            <a:spLocks noGrp="1"/>
          </p:cNvSpPr>
          <p:nvPr>
            <p:ph idx="1"/>
          </p:nvPr>
        </p:nvSpPr>
        <p:spPr/>
        <p:txBody>
          <a:bodyPr>
            <a:normAutofit/>
          </a:bodyPr>
          <a:lstStyle/>
          <a:p>
            <a:r>
              <a:rPr lang="en-GB" sz="3200" dirty="0" smtClean="0">
                <a:latin typeface="+mj-lt"/>
              </a:rPr>
              <a:t>Personal construct psychology (Kelly, 1955) – helped lay the groundworks for social constructivism and aided the development of an integrative psychotherapeutic approach.</a:t>
            </a:r>
          </a:p>
          <a:p>
            <a:r>
              <a:rPr lang="en-GB" sz="3200" dirty="0" smtClean="0">
                <a:latin typeface="+mj-lt"/>
              </a:rPr>
              <a:t>George Kelly  intended to embrace the person’s experience of the world in its totality.</a:t>
            </a:r>
          </a:p>
          <a:p>
            <a:r>
              <a:rPr lang="en-GB" sz="3200" dirty="0" smtClean="0">
                <a:latin typeface="+mj-lt"/>
              </a:rPr>
              <a:t>Personal construct psychology positions the person as a scientist who repeatedly tests the robustness of their constructions.</a:t>
            </a:r>
          </a:p>
          <a:p>
            <a:endParaRPr lang="en-GB" dirty="0">
              <a:latin typeface="+mj-lt"/>
            </a:endParaRPr>
          </a:p>
        </p:txBody>
      </p:sp>
    </p:spTree>
    <p:extLst>
      <p:ext uri="{BB962C8B-B14F-4D97-AF65-F5344CB8AC3E}">
        <p14:creationId xmlns:p14="http://schemas.microsoft.com/office/powerpoint/2010/main" val="4164139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mj-lt"/>
              </a:rPr>
              <a:t>Constructive </a:t>
            </a:r>
            <a:r>
              <a:rPr lang="en-GB" sz="3200" b="1" dirty="0" err="1" smtClean="0">
                <a:latin typeface="+mj-lt"/>
              </a:rPr>
              <a:t>alternativism</a:t>
            </a:r>
            <a:endParaRPr lang="en-GB" sz="3200" b="1" dirty="0">
              <a:latin typeface="+mj-lt"/>
            </a:endParaRPr>
          </a:p>
        </p:txBody>
      </p:sp>
      <p:sp>
        <p:nvSpPr>
          <p:cNvPr id="3" name="Content Placeholder 2"/>
          <p:cNvSpPr>
            <a:spLocks noGrp="1"/>
          </p:cNvSpPr>
          <p:nvPr>
            <p:ph idx="1"/>
          </p:nvPr>
        </p:nvSpPr>
        <p:spPr/>
        <p:txBody>
          <a:bodyPr/>
          <a:lstStyle/>
          <a:p>
            <a:r>
              <a:rPr lang="en-GB" sz="3200" dirty="0" smtClean="0">
                <a:latin typeface="+mj-lt"/>
              </a:rPr>
              <a:t>Another key contribution of Kelly’s personal construct theory is constructive </a:t>
            </a:r>
            <a:r>
              <a:rPr lang="en-GB" sz="3200" dirty="0" err="1" smtClean="0">
                <a:latin typeface="+mj-lt"/>
              </a:rPr>
              <a:t>alternativism</a:t>
            </a:r>
            <a:r>
              <a:rPr lang="en-GB" sz="3200" dirty="0" smtClean="0">
                <a:latin typeface="+mj-lt"/>
              </a:rPr>
              <a:t>. This proposes that there are always alternative ways of conceptualising events.</a:t>
            </a:r>
          </a:p>
          <a:p>
            <a:endParaRPr lang="en-GB" sz="3200" dirty="0">
              <a:latin typeface="+mj-lt"/>
            </a:endParaRPr>
          </a:p>
          <a:p>
            <a:r>
              <a:rPr lang="en-GB" sz="3200" dirty="0" smtClean="0">
                <a:latin typeface="+mj-lt"/>
              </a:rPr>
              <a:t>When previous sets of constructions appear to be unsatisfactory, these constructions may be reconstructed  entirely, thus developing new dimensions of meaning.</a:t>
            </a:r>
          </a:p>
          <a:p>
            <a:endParaRPr lang="en-GB" sz="3200" dirty="0">
              <a:latin typeface="+mj-lt"/>
            </a:endParaRPr>
          </a:p>
          <a:p>
            <a:pPr marL="0" indent="0">
              <a:buNone/>
            </a:pPr>
            <a:endParaRPr lang="en-GB" sz="3200" dirty="0" smtClean="0">
              <a:latin typeface="+mj-lt"/>
            </a:endParaRPr>
          </a:p>
          <a:p>
            <a:endParaRPr lang="en-GB" sz="3200" dirty="0" smtClean="0">
              <a:latin typeface="+mj-lt"/>
            </a:endParaRPr>
          </a:p>
          <a:p>
            <a:endParaRPr lang="en-GB" dirty="0">
              <a:latin typeface="+mj-lt"/>
            </a:endParaRPr>
          </a:p>
        </p:txBody>
      </p:sp>
      <p:pic>
        <p:nvPicPr>
          <p:cNvPr id="4099" name="Picture 3" descr="C:\Users\Padraig\AppData\Local\Microsoft\Windows\INetCache\IE\9IMFHS6D\Meaning_Making[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91135" y="2544785"/>
            <a:ext cx="1735394" cy="1909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6850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smtClean="0">
                <a:latin typeface="+mj-lt"/>
              </a:rPr>
              <a:t>The self as constructed</a:t>
            </a:r>
            <a:endParaRPr lang="en-GB" sz="3600" b="1" dirty="0">
              <a:latin typeface="+mj-lt"/>
            </a:endParaRPr>
          </a:p>
        </p:txBody>
      </p:sp>
      <p:sp>
        <p:nvSpPr>
          <p:cNvPr id="3" name="Content Placeholder 2"/>
          <p:cNvSpPr>
            <a:spLocks noGrp="1"/>
          </p:cNvSpPr>
          <p:nvPr>
            <p:ph idx="1"/>
          </p:nvPr>
        </p:nvSpPr>
        <p:spPr/>
        <p:txBody>
          <a:bodyPr>
            <a:normAutofit/>
          </a:bodyPr>
          <a:lstStyle/>
          <a:p>
            <a:r>
              <a:rPr lang="en-GB" sz="3200" dirty="0" smtClean="0">
                <a:latin typeface="+mj-lt"/>
              </a:rPr>
              <a:t>According to Kelly – the self is not discovered it is constructed.</a:t>
            </a:r>
            <a:r>
              <a:rPr lang="en-GB" sz="3200" dirty="0">
                <a:latin typeface="+mj-lt"/>
              </a:rPr>
              <a:t> </a:t>
            </a:r>
            <a:r>
              <a:rPr lang="en-GB" sz="3200" dirty="0" smtClean="0">
                <a:latin typeface="+mj-lt"/>
              </a:rPr>
              <a:t>This is because knowledge </a:t>
            </a:r>
            <a:r>
              <a:rPr lang="en-GB" sz="3200" dirty="0">
                <a:latin typeface="+mj-lt"/>
              </a:rPr>
              <a:t>is socially </a:t>
            </a:r>
            <a:r>
              <a:rPr lang="en-GB" sz="3200" dirty="0" smtClean="0">
                <a:latin typeface="+mj-lt"/>
              </a:rPr>
              <a:t>constructed.</a:t>
            </a:r>
          </a:p>
          <a:p>
            <a:r>
              <a:rPr lang="en-GB" sz="3200" dirty="0" smtClean="0">
                <a:latin typeface="+mj-lt"/>
              </a:rPr>
              <a:t>Core constructs- Self constructions which are deeply embedded or formed early in life may become resistant to modification or self-reflection.</a:t>
            </a:r>
          </a:p>
          <a:p>
            <a:r>
              <a:rPr lang="en-GB" sz="3200" dirty="0" smtClean="0">
                <a:latin typeface="+mj-lt"/>
              </a:rPr>
              <a:t>Once a definition of self is adopted it can be challenging to identify behaviours that oppose  that definition</a:t>
            </a:r>
            <a:r>
              <a:rPr lang="en-GB" dirty="0" smtClean="0">
                <a:latin typeface="+mj-lt"/>
              </a:rPr>
              <a:t>. </a:t>
            </a:r>
            <a:endParaRPr lang="en-GB" dirty="0">
              <a:latin typeface="+mj-lt"/>
            </a:endParaRPr>
          </a:p>
          <a:p>
            <a:endParaRPr lang="en-GB" dirty="0" smtClean="0">
              <a:latin typeface="+mj-lt"/>
            </a:endParaRPr>
          </a:p>
          <a:p>
            <a:endParaRPr lang="en-GB" dirty="0">
              <a:latin typeface="+mj-lt"/>
            </a:endParaRPr>
          </a:p>
        </p:txBody>
      </p:sp>
      <p:pic>
        <p:nvPicPr>
          <p:cNvPr id="3074" name="Picture 2" descr="C:\Users\Padraig\AppData\Local\Microsoft\Windows\INetCache\IE\5WOTWWTY\Self-logo.svg[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5565" y="413262"/>
            <a:ext cx="1905000" cy="781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3191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smtClean="0">
                <a:latin typeface="+mj-lt"/>
              </a:rPr>
              <a:t>Relativism</a:t>
            </a:r>
            <a:endParaRPr lang="en-GB" sz="3600" dirty="0">
              <a:latin typeface="+mj-lt"/>
            </a:endParaRPr>
          </a:p>
        </p:txBody>
      </p:sp>
      <p:sp>
        <p:nvSpPr>
          <p:cNvPr id="3" name="Content Placeholder 2"/>
          <p:cNvSpPr>
            <a:spLocks noGrp="1"/>
          </p:cNvSpPr>
          <p:nvPr>
            <p:ph idx="1"/>
          </p:nvPr>
        </p:nvSpPr>
        <p:spPr/>
        <p:txBody>
          <a:bodyPr>
            <a:normAutofit/>
          </a:bodyPr>
          <a:lstStyle/>
          <a:p>
            <a:r>
              <a:rPr lang="en-GB" sz="3200" dirty="0" smtClean="0">
                <a:latin typeface="+mj-lt"/>
              </a:rPr>
              <a:t>The paradigm of social constructivism views humans as having multiple selves; which are socially constructed.</a:t>
            </a:r>
          </a:p>
          <a:p>
            <a:r>
              <a:rPr lang="en-GB" sz="3200" dirty="0" smtClean="0">
                <a:latin typeface="+mj-lt"/>
              </a:rPr>
              <a:t>Defined and negotiated through culture and time boundaries which are socially conveyed through language, context and environmental messages. </a:t>
            </a:r>
          </a:p>
          <a:p>
            <a:r>
              <a:rPr lang="en-GB" sz="3200" dirty="0" smtClean="0">
                <a:latin typeface="+mj-lt"/>
              </a:rPr>
              <a:t>‘truth’ is a invention of daily exchanges in daily life. Therefore there is not one </a:t>
            </a:r>
            <a:r>
              <a:rPr lang="en-GB" sz="3200" dirty="0">
                <a:latin typeface="+mj-lt"/>
              </a:rPr>
              <a:t>c</a:t>
            </a:r>
            <a:r>
              <a:rPr lang="en-GB" sz="3200" dirty="0" smtClean="0">
                <a:latin typeface="+mj-lt"/>
              </a:rPr>
              <a:t>orrect way for a human to live their life</a:t>
            </a:r>
            <a:r>
              <a:rPr lang="en-GB" dirty="0" smtClean="0">
                <a:latin typeface="+mj-lt"/>
              </a:rPr>
              <a:t>.</a:t>
            </a:r>
            <a:endParaRPr lang="en-GB" dirty="0">
              <a:latin typeface="+mj-lt"/>
            </a:endParaRPr>
          </a:p>
        </p:txBody>
      </p:sp>
      <p:pic>
        <p:nvPicPr>
          <p:cNvPr id="5122" name="Picture 2" descr="C:\Users\Padraig\AppData\Local\Microsoft\Windows\INetCache\IE\9IMFHS6D\truth_00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0150" y="-1"/>
            <a:ext cx="3371850" cy="15780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0072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mj-lt"/>
              </a:rPr>
              <a:t>Psychology and multiculturalism</a:t>
            </a:r>
            <a:endParaRPr lang="en-GB" sz="3200" b="1" dirty="0">
              <a:latin typeface="+mj-lt"/>
            </a:endParaRPr>
          </a:p>
        </p:txBody>
      </p:sp>
      <p:sp>
        <p:nvSpPr>
          <p:cNvPr id="3" name="Content Placeholder 2"/>
          <p:cNvSpPr>
            <a:spLocks noGrp="1"/>
          </p:cNvSpPr>
          <p:nvPr>
            <p:ph idx="1"/>
          </p:nvPr>
        </p:nvSpPr>
        <p:spPr/>
        <p:txBody>
          <a:bodyPr>
            <a:normAutofit/>
          </a:bodyPr>
          <a:lstStyle/>
          <a:p>
            <a:r>
              <a:rPr lang="en-GB" sz="3200" dirty="0" smtClean="0">
                <a:latin typeface="+mj-lt"/>
              </a:rPr>
              <a:t>Multiculturalism within psychology is founded on the concept of postmodern social constructivism. </a:t>
            </a:r>
          </a:p>
          <a:p>
            <a:endParaRPr lang="en-GB" sz="3200" dirty="0">
              <a:latin typeface="+mj-lt"/>
            </a:endParaRPr>
          </a:p>
          <a:p>
            <a:r>
              <a:rPr lang="en-GB" sz="3200" dirty="0" smtClean="0">
                <a:latin typeface="+mj-lt"/>
              </a:rPr>
              <a:t>Researchers from the multicultural paradigm highlight the </a:t>
            </a:r>
            <a:r>
              <a:rPr lang="en-GB" sz="3200" dirty="0">
                <a:latin typeface="+mj-lt"/>
              </a:rPr>
              <a:t>importance of our construal of worldviews of </a:t>
            </a:r>
            <a:r>
              <a:rPr lang="en-GB" sz="3200" dirty="0" smtClean="0">
                <a:latin typeface="+mj-lt"/>
              </a:rPr>
              <a:t>individuals </a:t>
            </a:r>
            <a:r>
              <a:rPr lang="en-GB" sz="3200" dirty="0">
                <a:latin typeface="+mj-lt"/>
              </a:rPr>
              <a:t>and </a:t>
            </a:r>
            <a:r>
              <a:rPr lang="en-GB" sz="3200" dirty="0" smtClean="0">
                <a:latin typeface="+mj-lt"/>
              </a:rPr>
              <a:t>the life context derived from different cultures, and the influence </a:t>
            </a:r>
            <a:r>
              <a:rPr lang="en-GB" sz="3200" dirty="0">
                <a:latin typeface="+mj-lt"/>
              </a:rPr>
              <a:t>that culture has on our understanding of </a:t>
            </a:r>
            <a:r>
              <a:rPr lang="en-GB" sz="3200" dirty="0" smtClean="0">
                <a:latin typeface="+mj-lt"/>
              </a:rPr>
              <a:t>reality.</a:t>
            </a:r>
            <a:endParaRPr lang="en-GB" sz="3200" dirty="0">
              <a:latin typeface="+mj-lt"/>
            </a:endParaRPr>
          </a:p>
        </p:txBody>
      </p:sp>
      <p:pic>
        <p:nvPicPr>
          <p:cNvPr id="6146" name="Picture 2" descr="C:\Users\Padraig\AppData\Local\Microsoft\Windows\INetCache\IE\9IMFHS6D\multiculturalism[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34600" y="4981575"/>
            <a:ext cx="2057400" cy="1876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506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mj-lt"/>
              </a:rPr>
              <a:t>Principles of traditional psychotherapy</a:t>
            </a:r>
            <a:endParaRPr lang="en-GB" sz="3200" b="1" dirty="0">
              <a:latin typeface="+mj-lt"/>
            </a:endParaRPr>
          </a:p>
        </p:txBody>
      </p:sp>
      <p:sp>
        <p:nvSpPr>
          <p:cNvPr id="3" name="Content Placeholder 2"/>
          <p:cNvSpPr>
            <a:spLocks noGrp="1"/>
          </p:cNvSpPr>
          <p:nvPr>
            <p:ph idx="1"/>
          </p:nvPr>
        </p:nvSpPr>
        <p:spPr/>
        <p:txBody>
          <a:bodyPr>
            <a:normAutofit lnSpcReduction="10000"/>
          </a:bodyPr>
          <a:lstStyle/>
          <a:p>
            <a:r>
              <a:rPr lang="en-GB" sz="2800" dirty="0">
                <a:latin typeface="+mj-lt"/>
              </a:rPr>
              <a:t>Traditional theories of psychotherapy during the last century have </a:t>
            </a:r>
            <a:r>
              <a:rPr lang="en-GB" sz="2800" dirty="0" smtClean="0">
                <a:latin typeface="+mj-lt"/>
              </a:rPr>
              <a:t>dichotomised </a:t>
            </a:r>
            <a:r>
              <a:rPr lang="en-GB" sz="2800" dirty="0">
                <a:latin typeface="+mj-lt"/>
              </a:rPr>
              <a:t>the psychological life of the human into distinct parts. </a:t>
            </a:r>
            <a:endParaRPr lang="en-GB" sz="2800" dirty="0" smtClean="0">
              <a:latin typeface="+mj-lt"/>
            </a:endParaRPr>
          </a:p>
          <a:p>
            <a:r>
              <a:rPr lang="en-GB" sz="2800" dirty="0" smtClean="0">
                <a:latin typeface="+mj-lt"/>
              </a:rPr>
              <a:t>Have emanated from gender and culturally-biased perceptions of psychological development; valuing the importance of independence and autonomy over </a:t>
            </a:r>
            <a:r>
              <a:rPr lang="en-GB" sz="2800" dirty="0" err="1" smtClean="0">
                <a:latin typeface="+mj-lt"/>
              </a:rPr>
              <a:t>collectivity</a:t>
            </a:r>
            <a:r>
              <a:rPr lang="en-GB" sz="2800" dirty="0" smtClean="0">
                <a:latin typeface="+mj-lt"/>
              </a:rPr>
              <a:t> and interdependence.</a:t>
            </a:r>
          </a:p>
          <a:p>
            <a:r>
              <a:rPr lang="en-GB" sz="2800" dirty="0" smtClean="0">
                <a:latin typeface="+mj-lt"/>
              </a:rPr>
              <a:t>Both consider it incongruous to intervene or underrate interviewing in social dynamisms that restrict the psychological well-being of clients from diverse ethnicities or personal histories</a:t>
            </a:r>
          </a:p>
          <a:p>
            <a:endParaRPr lang="en-GB" sz="2800" dirty="0" smtClean="0">
              <a:latin typeface="+mj-lt"/>
            </a:endParaRPr>
          </a:p>
          <a:p>
            <a:endParaRPr lang="en-GB" sz="2800" dirty="0" smtClean="0">
              <a:latin typeface="+mj-lt"/>
            </a:endParaRPr>
          </a:p>
        </p:txBody>
      </p:sp>
    </p:spTree>
    <p:extLst>
      <p:ext uri="{BB962C8B-B14F-4D97-AF65-F5344CB8AC3E}">
        <p14:creationId xmlns:p14="http://schemas.microsoft.com/office/powerpoint/2010/main" val="2147605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3" descr="C:\Users\Padraig\AppData\Local\Microsoft\Windows\INetCache\IE\J1Q2KI5S\Empowermen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1589" y="0"/>
            <a:ext cx="2533650" cy="352486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pPr algn="ctr"/>
            <a:r>
              <a:rPr lang="en-GB" sz="3200" b="1" dirty="0" smtClean="0">
                <a:latin typeface="+mj-lt"/>
              </a:rPr>
              <a:t>Principles of postmodern psychotherapy</a:t>
            </a:r>
            <a:endParaRPr lang="en-GB" sz="3200" b="1" dirty="0">
              <a:latin typeface="+mj-lt"/>
            </a:endParaRPr>
          </a:p>
        </p:txBody>
      </p:sp>
      <p:sp>
        <p:nvSpPr>
          <p:cNvPr id="3" name="Content Placeholder 2"/>
          <p:cNvSpPr>
            <a:spLocks noGrp="1"/>
          </p:cNvSpPr>
          <p:nvPr>
            <p:ph idx="1"/>
          </p:nvPr>
        </p:nvSpPr>
        <p:spPr>
          <a:xfrm>
            <a:off x="1104900" y="1430594"/>
            <a:ext cx="9982200" cy="4741606"/>
          </a:xfrm>
        </p:spPr>
        <p:txBody>
          <a:bodyPr>
            <a:noAutofit/>
          </a:bodyPr>
          <a:lstStyle/>
          <a:p>
            <a:r>
              <a:rPr lang="en-GB" sz="3200" dirty="0" smtClean="0">
                <a:latin typeface="+mj-lt"/>
              </a:rPr>
              <a:t>The therapist assists in empowering the client; the client is the expert.</a:t>
            </a:r>
          </a:p>
          <a:p>
            <a:r>
              <a:rPr lang="en-GB" sz="3200" dirty="0" smtClean="0">
                <a:latin typeface="+mj-lt"/>
              </a:rPr>
              <a:t>Accepting responsibility for one’s actions, considering </a:t>
            </a:r>
            <a:r>
              <a:rPr lang="en-GB" sz="3200" dirty="0">
                <a:latin typeface="+mj-lt"/>
              </a:rPr>
              <a:t>choices and </a:t>
            </a:r>
            <a:r>
              <a:rPr lang="en-GB" sz="3200" dirty="0" smtClean="0">
                <a:latin typeface="+mj-lt"/>
              </a:rPr>
              <a:t>alternatives is involved in client </a:t>
            </a:r>
            <a:r>
              <a:rPr lang="en-GB" sz="3200" dirty="0">
                <a:latin typeface="+mj-lt"/>
              </a:rPr>
              <a:t>change </a:t>
            </a:r>
            <a:r>
              <a:rPr lang="en-GB" sz="3200" dirty="0" smtClean="0">
                <a:latin typeface="+mj-lt"/>
              </a:rPr>
              <a:t> .</a:t>
            </a:r>
          </a:p>
          <a:p>
            <a:r>
              <a:rPr lang="en-GB" sz="3200" dirty="0" smtClean="0">
                <a:latin typeface="+mj-lt"/>
              </a:rPr>
              <a:t>Change is blocked by </a:t>
            </a:r>
            <a:r>
              <a:rPr lang="en-GB" sz="3200" dirty="0">
                <a:latin typeface="+mj-lt"/>
              </a:rPr>
              <a:t>defeating core </a:t>
            </a:r>
            <a:r>
              <a:rPr lang="en-GB" sz="3200" dirty="0" smtClean="0">
                <a:latin typeface="+mj-lt"/>
              </a:rPr>
              <a:t>assumption, deconstruction of these assumptions is achieved through collaborative work by the  client and therapist.</a:t>
            </a:r>
          </a:p>
          <a:p>
            <a:r>
              <a:rPr lang="en-GB" sz="3200" dirty="0">
                <a:latin typeface="+mj-lt"/>
              </a:rPr>
              <a:t>the basis </a:t>
            </a:r>
            <a:r>
              <a:rPr lang="en-GB" sz="3200" dirty="0" smtClean="0">
                <a:latin typeface="+mj-lt"/>
              </a:rPr>
              <a:t>for constructive change originates with the clients strengths. The therapist’s attention is on helping clients organise their strengths to deal with issues.</a:t>
            </a:r>
            <a:endParaRPr lang="en-GB" sz="3200" dirty="0">
              <a:latin typeface="+mj-lt"/>
            </a:endParaRPr>
          </a:p>
        </p:txBody>
      </p:sp>
    </p:spTree>
    <p:extLst>
      <p:ext uri="{BB962C8B-B14F-4D97-AF65-F5344CB8AC3E}">
        <p14:creationId xmlns:p14="http://schemas.microsoft.com/office/powerpoint/2010/main" val="3679473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October 2019 Therapy Today </a:t>
            </a:r>
            <a:endParaRPr lang="en-GB" dirty="0"/>
          </a:p>
        </p:txBody>
      </p:sp>
      <p:sp>
        <p:nvSpPr>
          <p:cNvPr id="3" name="Content Placeholder 2"/>
          <p:cNvSpPr>
            <a:spLocks noGrp="1"/>
          </p:cNvSpPr>
          <p:nvPr>
            <p:ph idx="1"/>
          </p:nvPr>
        </p:nvSpPr>
        <p:spPr/>
        <p:txBody>
          <a:bodyPr/>
          <a:lstStyle/>
          <a:p>
            <a:pPr marL="0" indent="0">
              <a:buNone/>
            </a:pPr>
            <a:r>
              <a:rPr lang="en-GB" b="1" i="1" dirty="0" smtClean="0"/>
              <a:t>As much space as we can </a:t>
            </a:r>
          </a:p>
          <a:p>
            <a:pPr marL="0" indent="0">
              <a:buNone/>
            </a:pPr>
            <a:r>
              <a:rPr lang="en-GB" b="1" i="1" dirty="0" smtClean="0"/>
              <a:t> </a:t>
            </a:r>
            <a:r>
              <a:rPr lang="en-GB" dirty="0" smtClean="0"/>
              <a:t>by </a:t>
            </a:r>
            <a:r>
              <a:rPr lang="en-GB" dirty="0" err="1" smtClean="0"/>
              <a:t>Foluke</a:t>
            </a:r>
            <a:r>
              <a:rPr lang="en-GB" dirty="0" smtClean="0"/>
              <a:t> Taylor</a:t>
            </a: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89298" y="1566671"/>
            <a:ext cx="4750279" cy="5156181"/>
          </a:xfrm>
          <a:prstGeom prst="rect">
            <a:avLst/>
          </a:prstGeom>
        </p:spPr>
      </p:pic>
    </p:spTree>
    <p:extLst>
      <p:ext uri="{BB962C8B-B14F-4D97-AF65-F5344CB8AC3E}">
        <p14:creationId xmlns:p14="http://schemas.microsoft.com/office/powerpoint/2010/main" val="1984985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DBB83-77C1-4099-A0AA-289882E745E2}">
  <ds:schemaRefs>
    <ds:schemaRef ds:uri="http://purl.org/dc/terms/"/>
    <ds:schemaRef ds:uri="4873beb7-5857-4685-be1f-d57550cc96cc"/>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501</TotalTime>
  <Words>1158</Words>
  <Application>Microsoft Office PowerPoint</Application>
  <PresentationFormat>Widescreen</PresentationFormat>
  <Paragraphs>87</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 Unicode MS</vt:lpstr>
      <vt:lpstr>Calibri</vt:lpstr>
      <vt:lpstr>Corbel</vt:lpstr>
      <vt:lpstr>Euphemia</vt:lpstr>
      <vt:lpstr>Plantagenet Cherokee</vt:lpstr>
      <vt:lpstr>Wingdings</vt:lpstr>
      <vt:lpstr>Academic Literature 16x9</vt:lpstr>
      <vt:lpstr>Postmodern theories in counselling </vt:lpstr>
      <vt:lpstr>Dominant periods in human history</vt:lpstr>
      <vt:lpstr>Postmodernism</vt:lpstr>
      <vt:lpstr>Postmodernism and the path to social constructivism </vt:lpstr>
      <vt:lpstr>Constructive alternativism</vt:lpstr>
      <vt:lpstr>The self as constructed</vt:lpstr>
      <vt:lpstr>Relativism</vt:lpstr>
      <vt:lpstr>Psychology and multiculturalism</vt:lpstr>
      <vt:lpstr>Principles of traditional psychotherapy</vt:lpstr>
      <vt:lpstr>Principles of postmodern psychotherapy</vt:lpstr>
      <vt:lpstr> October 2019 Therapy Today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Counselling as a Social Function</dc:title>
  <dc:creator>Catherine Slade</dc:creator>
  <cp:lastModifiedBy>Ruth Groff</cp:lastModifiedBy>
  <cp:revision>28</cp:revision>
  <dcterms:created xsi:type="dcterms:W3CDTF">2016-09-26T12:56:35Z</dcterms:created>
  <dcterms:modified xsi:type="dcterms:W3CDTF">2019-10-08T17:23:56Z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