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56" r:id="rId5"/>
    <p:sldId id="258" r:id="rId6"/>
    <p:sldId id="257" r:id="rId7"/>
    <p:sldId id="278" r:id="rId8"/>
    <p:sldId id="259" r:id="rId9"/>
    <p:sldId id="260" r:id="rId10"/>
    <p:sldId id="267" r:id="rId11"/>
    <p:sldId id="268" r:id="rId12"/>
    <p:sldId id="269" r:id="rId13"/>
    <p:sldId id="261" r:id="rId14"/>
    <p:sldId id="272" r:id="rId15"/>
    <p:sldId id="274" r:id="rId16"/>
    <p:sldId id="271" r:id="rId17"/>
    <p:sldId id="262" r:id="rId18"/>
    <p:sldId id="26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27F36A-214B-E07A-53AA-67D178D51EAD}" v="26" dt="2024-02-19T10:21:06.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4C27F36A-214B-E07A-53AA-67D178D51EAD}"/>
    <pc:docChg chg="addSld modSld">
      <pc:chgData name="Ross Phillips" userId="S::r.phillips@uwtsd.ac.uk::c604230b-847d-4cb1-9e23-f810d4c0fde1" providerId="AD" clId="Web-{4C27F36A-214B-E07A-53AA-67D178D51EAD}" dt="2024-02-19T10:21:06.521" v="25" actId="20577"/>
      <pc:docMkLst>
        <pc:docMk/>
      </pc:docMkLst>
      <pc:sldChg chg="delSp modSp new mod chgLayout">
        <pc:chgData name="Ross Phillips" userId="S::r.phillips@uwtsd.ac.uk::c604230b-847d-4cb1-9e23-f810d4c0fde1" providerId="AD" clId="Web-{4C27F36A-214B-E07A-53AA-67D178D51EAD}" dt="2024-02-19T10:21:06.521" v="25" actId="20577"/>
        <pc:sldMkLst>
          <pc:docMk/>
          <pc:sldMk cId="1358076887" sldId="278"/>
        </pc:sldMkLst>
        <pc:spChg chg="mod ord">
          <ac:chgData name="Ross Phillips" userId="S::r.phillips@uwtsd.ac.uk::c604230b-847d-4cb1-9e23-f810d4c0fde1" providerId="AD" clId="Web-{4C27F36A-214B-E07A-53AA-67D178D51EAD}" dt="2024-02-19T10:20:47.707" v="14" actId="20577"/>
          <ac:spMkLst>
            <pc:docMk/>
            <pc:sldMk cId="1358076887" sldId="278"/>
            <ac:spMk id="2" creationId="{42167C29-DDCE-B951-5D90-E6BAA5C25246}"/>
          </ac:spMkLst>
        </pc:spChg>
        <pc:spChg chg="mod ord">
          <ac:chgData name="Ross Phillips" userId="S::r.phillips@uwtsd.ac.uk::c604230b-847d-4cb1-9e23-f810d4c0fde1" providerId="AD" clId="Web-{4C27F36A-214B-E07A-53AA-67D178D51EAD}" dt="2024-02-19T10:21:06.521" v="25" actId="20577"/>
          <ac:spMkLst>
            <pc:docMk/>
            <pc:sldMk cId="1358076887" sldId="278"/>
            <ac:spMk id="3" creationId="{435080B4-53D6-9F47-97AB-CEDD5813C6DB}"/>
          </ac:spMkLst>
        </pc:spChg>
        <pc:spChg chg="del">
          <ac:chgData name="Ross Phillips" userId="S::r.phillips@uwtsd.ac.uk::c604230b-847d-4cb1-9e23-f810d4c0fde1" providerId="AD" clId="Web-{4C27F36A-214B-E07A-53AA-67D178D51EAD}" dt="2024-02-19T10:20:05.033" v="1"/>
          <ac:spMkLst>
            <pc:docMk/>
            <pc:sldMk cId="1358076887" sldId="278"/>
            <ac:spMk id="4" creationId="{DE471846-E091-CECF-87FF-D65779196E5E}"/>
          </ac:spMkLst>
        </pc:spChg>
      </pc:sldChg>
    </pc:docChg>
  </pc:docChgLst>
  <pc:docChgLst>
    <pc:chgData name="Ross Phillips" userId="S::r.phillips@uwtsd.ac.uk::c604230b-847d-4cb1-9e23-f810d4c0fde1" providerId="AD" clId="Web-{7D5DB9B0-C8A7-205B-08B5-08E1D5E29A1F}"/>
    <pc:docChg chg="modSld">
      <pc:chgData name="Ross Phillips" userId="S::r.phillips@uwtsd.ac.uk::c604230b-847d-4cb1-9e23-f810d4c0fde1" providerId="AD" clId="Web-{7D5DB9B0-C8A7-205B-08B5-08E1D5E29A1F}" dt="2022-02-10T11:09:13.933" v="3"/>
      <pc:docMkLst>
        <pc:docMk/>
      </pc:docMkLst>
      <pc:sldChg chg="modNotes">
        <pc:chgData name="Ross Phillips" userId="S::r.phillips@uwtsd.ac.uk::c604230b-847d-4cb1-9e23-f810d4c0fde1" providerId="AD" clId="Web-{7D5DB9B0-C8A7-205B-08B5-08E1D5E29A1F}" dt="2022-02-10T11:09:13.933" v="3"/>
        <pc:sldMkLst>
          <pc:docMk/>
          <pc:sldMk cId="2862491558"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9438E2-4137-4717-9264-B6839B4F865C}"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1FCD13-F33E-4716-82DC-743F2C76AF32}" type="slidenum">
              <a:rPr lang="en-GB" smtClean="0"/>
              <a:t>‹#›</a:t>
            </a:fld>
            <a:endParaRPr lang="en-GB"/>
          </a:p>
        </p:txBody>
      </p:sp>
    </p:spTree>
    <p:extLst>
      <p:ext uri="{BB962C8B-B14F-4D97-AF65-F5344CB8AC3E}">
        <p14:creationId xmlns:p14="http://schemas.microsoft.com/office/powerpoint/2010/main" val="310628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estschoolassociation.org/forest-school-qualificati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lotc.org.uk/"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www.hse.gov.uk/" TargetMode="External"/><Relationship Id="rId5" Type="http://schemas.openxmlformats.org/officeDocument/2006/relationships/hyperlink" Target="https://www.forestschoolassociation.org/forest-school-qualification/" TargetMode="External"/><Relationship Id="rId4" Type="http://schemas.openxmlformats.org/officeDocument/2006/relationships/hyperlink" Target="http://www.outdoor-learning.org/"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https://forestschoolassociation.org/history-of-forest-school/</a:t>
            </a:r>
          </a:p>
        </p:txBody>
      </p:sp>
      <p:sp>
        <p:nvSpPr>
          <p:cNvPr id="4" name="Slide Number Placeholder 3"/>
          <p:cNvSpPr>
            <a:spLocks noGrp="1"/>
          </p:cNvSpPr>
          <p:nvPr>
            <p:ph type="sldNum" sz="quarter" idx="5"/>
          </p:nvPr>
        </p:nvSpPr>
        <p:spPr/>
        <p:txBody>
          <a:bodyPr/>
          <a:lstStyle/>
          <a:p>
            <a:fld id="{5B1FCD13-F33E-4716-82DC-743F2C76AF32}" type="slidenum">
              <a:rPr lang="en-GB" smtClean="0"/>
              <a:t>4</a:t>
            </a:fld>
            <a:endParaRPr lang="en-GB"/>
          </a:p>
        </p:txBody>
      </p:sp>
    </p:spTree>
    <p:extLst>
      <p:ext uri="{BB962C8B-B14F-4D97-AF65-F5344CB8AC3E}">
        <p14:creationId xmlns:p14="http://schemas.microsoft.com/office/powerpoint/2010/main" val="3060697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Watch the video and make notes</a:t>
            </a:r>
          </a:p>
        </p:txBody>
      </p:sp>
      <p:sp>
        <p:nvSpPr>
          <p:cNvPr id="4" name="Slide Number Placeholder 3"/>
          <p:cNvSpPr>
            <a:spLocks noGrp="1"/>
          </p:cNvSpPr>
          <p:nvPr>
            <p:ph type="sldNum" sz="quarter" idx="5"/>
          </p:nvPr>
        </p:nvSpPr>
        <p:spPr/>
        <p:txBody>
          <a:bodyPr/>
          <a:lstStyle/>
          <a:p>
            <a:fld id="{5B1FCD13-F33E-4716-82DC-743F2C76AF32}" type="slidenum">
              <a:rPr lang="en-GB" smtClean="0"/>
              <a:t>9</a:t>
            </a:fld>
            <a:endParaRPr lang="en-GB"/>
          </a:p>
        </p:txBody>
      </p:sp>
    </p:spTree>
    <p:extLst>
      <p:ext uri="{BB962C8B-B14F-4D97-AF65-F5344CB8AC3E}">
        <p14:creationId xmlns:p14="http://schemas.microsoft.com/office/powerpoint/2010/main" val="3531227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Principles and criteria for good practice </a:t>
            </a:r>
            <a:endParaRPr lang="en-US"/>
          </a:p>
          <a:p>
            <a:r>
              <a:rPr lang="en-US" b="1"/>
              <a:t>Principle 1: Forest School is a long-term process of frequent and regular sessions in a woodland or natural environment, rather than a one-off visit. Planning, adaptation, observations and reviewing are integral elements of Forest School.</a:t>
            </a:r>
            <a:endParaRPr lang="en-GB"/>
          </a:p>
          <a:p>
            <a:r>
              <a:rPr lang="en-US"/>
              <a:t>• Forest School takes place regularly, ideally at least every other week, with the same group of learners, over an extended period of time, if practicable encompassing the seasons.</a:t>
            </a:r>
            <a:endParaRPr lang="en-GB"/>
          </a:p>
          <a:p>
            <a:r>
              <a:rPr lang="en-US"/>
              <a:t>• A Forest School </a:t>
            </a:r>
            <a:r>
              <a:rPr lang="en-US" err="1"/>
              <a:t>programme</a:t>
            </a:r>
            <a:r>
              <a:rPr lang="en-US"/>
              <a:t> has a structure which is based on the observations and collaborative work between learners and practitioners. This structure should clearly demonstrate progression of learning.</a:t>
            </a:r>
            <a:endParaRPr lang="en-GB"/>
          </a:p>
          <a:p>
            <a:r>
              <a:rPr lang="en-US"/>
              <a:t>• The initial sessions of any </a:t>
            </a:r>
            <a:r>
              <a:rPr lang="en-US" err="1"/>
              <a:t>programme</a:t>
            </a:r>
            <a:r>
              <a:rPr lang="en-US"/>
              <a:t> establish physical and </a:t>
            </a:r>
            <a:r>
              <a:rPr lang="en-US" err="1"/>
              <a:t>behavioural</a:t>
            </a:r>
            <a:r>
              <a:rPr lang="en-US"/>
              <a:t> boundaries as well as making initial observations on which to base future </a:t>
            </a:r>
            <a:r>
              <a:rPr lang="en-US" err="1"/>
              <a:t>programme</a:t>
            </a:r>
            <a:r>
              <a:rPr lang="en-US"/>
              <a:t> development.</a:t>
            </a:r>
            <a:br>
              <a:rPr lang="en-US">
                <a:cs typeface="+mn-lt"/>
              </a:rPr>
            </a:br>
            <a:br>
              <a:rPr lang="en-US">
                <a:cs typeface="+mn-lt"/>
              </a:rPr>
            </a:br>
            <a:endParaRPr lang="en-US"/>
          </a:p>
          <a:p>
            <a:r>
              <a:rPr lang="en-US" b="1"/>
              <a:t>Principle 2: Forest School takes place in a woodland or natural wooded environment to support the development of a relationship between the learner and the natural world.</a:t>
            </a:r>
            <a:endParaRPr lang="en-GB"/>
          </a:p>
          <a:p>
            <a:r>
              <a:rPr lang="en-US"/>
              <a:t>• Whilst woodland is the ideal environment for Forest School, many other sites, some with only a few trees, are able to support good Forest School practice.</a:t>
            </a:r>
            <a:endParaRPr lang="en-GB"/>
          </a:p>
          <a:p>
            <a:r>
              <a:rPr lang="en-US"/>
              <a:t>• The woodland is ideally suited to match the needs of the </a:t>
            </a:r>
            <a:r>
              <a:rPr lang="en-US" err="1"/>
              <a:t>programme</a:t>
            </a:r>
            <a:r>
              <a:rPr lang="en-US"/>
              <a:t> and the learners, providing them with the space and environment in which to explore and discover.</a:t>
            </a:r>
            <a:endParaRPr lang="en-GB"/>
          </a:p>
          <a:p>
            <a:r>
              <a:rPr lang="en-US"/>
              <a:t>• A Forest School </a:t>
            </a:r>
            <a:r>
              <a:rPr lang="en-US" err="1"/>
              <a:t>programme</a:t>
            </a:r>
            <a:r>
              <a:rPr lang="en-US"/>
              <a:t> constantly monitors its ecological impact and works within a sustainable site management plan agreed between the landowner/ manager, the forest school practitioner and the learners.</a:t>
            </a:r>
            <a:endParaRPr lang="en-GB"/>
          </a:p>
          <a:p>
            <a:r>
              <a:rPr lang="en-US"/>
              <a:t>• Forest School aims to foster a relationship with nature through regular personal experiences in order to develop long-term, environmentally sustainable attitudes and practices in staff, learners and the wider community.</a:t>
            </a:r>
            <a:endParaRPr lang="en-GB"/>
          </a:p>
          <a:p>
            <a:r>
              <a:rPr lang="en-US"/>
              <a:t>• Forest School uses natural resources for inspiration, to enable ideas and to encourage intrinsic motivation. </a:t>
            </a:r>
            <a:br>
              <a:rPr lang="en-US">
                <a:cs typeface="+mn-lt"/>
              </a:rPr>
            </a:br>
            <a:br>
              <a:rPr lang="en-US">
                <a:cs typeface="+mn-lt"/>
              </a:rPr>
            </a:br>
            <a:endParaRPr lang="en-US"/>
          </a:p>
          <a:p>
            <a:r>
              <a:rPr lang="en-US" b="1"/>
              <a:t>Principle 3: Forest School aims to promote the holistic development of all those involved, fostering resilient, confident, independent and creative learners</a:t>
            </a:r>
            <a:endParaRPr lang="en-GB"/>
          </a:p>
          <a:p>
            <a:r>
              <a:rPr lang="en-US"/>
              <a:t>• Where appropriate, the Forest School leader will aim to link experiences at Forest School to home, work and /or school education</a:t>
            </a:r>
            <a:endParaRPr lang="en-GB"/>
          </a:p>
          <a:p>
            <a:r>
              <a:rPr lang="en-US"/>
              <a:t>• Forest School </a:t>
            </a:r>
            <a:r>
              <a:rPr lang="en-US" err="1"/>
              <a:t>programmes</a:t>
            </a:r>
            <a:r>
              <a:rPr lang="en-US"/>
              <a:t> aim to develop, where appropriate, the physical, social, cognitive, linguistic, emotional and spiritual aspects of the learner.</a:t>
            </a:r>
            <a:endParaRPr lang="en-GB"/>
          </a:p>
          <a:p>
            <a:r>
              <a:rPr lang="en-US"/>
              <a:t> </a:t>
            </a:r>
            <a:br>
              <a:rPr lang="en-US">
                <a:cs typeface="+mn-lt"/>
              </a:rPr>
            </a:br>
            <a:r>
              <a:rPr lang="en-US" b="1"/>
              <a:t>Principle 4: Forest School offers learners the opportunity to take supported risks appropriate to the environment and to themselves.</a:t>
            </a:r>
            <a:endParaRPr lang="en-GB">
              <a:cs typeface="Calibri" panose="020F0502020204030204"/>
            </a:endParaRPr>
          </a:p>
          <a:p>
            <a:r>
              <a:rPr lang="en-US"/>
              <a:t>• Forest School opportunities are designed to build on an individual’s innate motivation, positive attitudes and/or interests.</a:t>
            </a:r>
            <a:endParaRPr lang="en-GB"/>
          </a:p>
          <a:p>
            <a:r>
              <a:rPr lang="en-US"/>
              <a:t>• Forest School uses tools and fires only where deemed appropriate to the learners, and dependent on completion of a baseline risk assessment.</a:t>
            </a:r>
            <a:endParaRPr lang="en-GB"/>
          </a:p>
          <a:p>
            <a:r>
              <a:rPr lang="en-US"/>
              <a:t>• Any Forest School experience follows a Risk–Benefit process managed jointly by the practitioner and learner that is tailored to the developmental stage of the learner.</a:t>
            </a:r>
            <a:br>
              <a:rPr lang="en-US">
                <a:cs typeface="+mn-lt"/>
              </a:rPr>
            </a:br>
            <a:br>
              <a:rPr lang="en-US">
                <a:cs typeface="+mn-lt"/>
              </a:rPr>
            </a:br>
            <a:endParaRPr lang="en-US"/>
          </a:p>
          <a:p>
            <a:r>
              <a:rPr lang="en-US" b="1"/>
              <a:t>5. Forest School is run by qualified Forest School practitioners who continuously maintain and develop their professional practice.</a:t>
            </a:r>
            <a:endParaRPr lang="en-GB"/>
          </a:p>
          <a:p>
            <a:r>
              <a:rPr lang="en-US"/>
              <a:t>• Forest School is led by qualified Forest School practitioners, who are required to hold a minimum of an accredited Level 3 Forest School qualification. Find more information on Forest School qualifications </a:t>
            </a:r>
            <a:r>
              <a:rPr lang="en-US">
                <a:hlinkClick r:id="rId3"/>
              </a:rPr>
              <a:t>here</a:t>
            </a:r>
            <a:r>
              <a:rPr lang="en-US"/>
              <a:t>.</a:t>
            </a:r>
            <a:endParaRPr lang="en-GB"/>
          </a:p>
          <a:p>
            <a:r>
              <a:rPr lang="en-US"/>
              <a:t>• There is a high ratio of practitioner/adults to learners.</a:t>
            </a:r>
            <a:endParaRPr lang="en-GB"/>
          </a:p>
          <a:p>
            <a:r>
              <a:rPr lang="en-US"/>
              <a:t>• Practitioners and adults regularly helping at Forest School are subject to relevant checks into their suitability to have prolonged contact with children, young people and vulnerable people.</a:t>
            </a:r>
            <a:endParaRPr lang="en-GB"/>
          </a:p>
          <a:p>
            <a:r>
              <a:rPr lang="en-US"/>
              <a:t>• Practitioners need to hold an up-to-date first aid qualification, which includes </a:t>
            </a:r>
            <a:r>
              <a:rPr lang="en-US" err="1"/>
              <a:t>paediatric</a:t>
            </a:r>
            <a:r>
              <a:rPr lang="en-US"/>
              <a:t> (if appropriate) and outdoor elements.</a:t>
            </a:r>
            <a:endParaRPr lang="en-GB"/>
          </a:p>
          <a:p>
            <a:r>
              <a:rPr lang="en-US"/>
              <a:t>• Forest School is backed by relevant working documents, which contain all the policies and procedures required for running Forest School and which establish the roles and responsibilities of staff and volunteers.</a:t>
            </a:r>
            <a:endParaRPr lang="en-GB"/>
          </a:p>
          <a:p>
            <a:r>
              <a:rPr lang="en-US"/>
              <a:t>• The Forest School leader is a reflective practitioner and sees themselves, therefore, as a learner too.</a:t>
            </a:r>
            <a:br>
              <a:rPr lang="en-US">
                <a:cs typeface="+mn-lt"/>
              </a:rPr>
            </a:br>
            <a:br>
              <a:rPr lang="en-US">
                <a:cs typeface="+mn-lt"/>
              </a:rPr>
            </a:br>
            <a:endParaRPr lang="en-US"/>
          </a:p>
          <a:p>
            <a:r>
              <a:rPr lang="en-US" b="1"/>
              <a:t>6. Forest School uses a range of learner-</a:t>
            </a:r>
            <a:r>
              <a:rPr lang="en-US" b="1" err="1"/>
              <a:t>centred</a:t>
            </a:r>
            <a:r>
              <a:rPr lang="en-US" b="1"/>
              <a:t> processes to create a community for development and learning</a:t>
            </a:r>
            <a:endParaRPr lang="en-GB"/>
          </a:p>
          <a:p>
            <a:r>
              <a:rPr lang="en-US"/>
              <a:t>• A learner-</a:t>
            </a:r>
            <a:r>
              <a:rPr lang="en-US" err="1"/>
              <a:t>centred</a:t>
            </a:r>
            <a:r>
              <a:rPr lang="en-US"/>
              <a:t> pedagogical approach is employed by Forest School that is responsive to the needs and interests of learners.</a:t>
            </a:r>
            <a:endParaRPr lang="en-GB"/>
          </a:p>
          <a:p>
            <a:r>
              <a:rPr lang="en-US"/>
              <a:t>• The Practitioner models the pedagogy, which they promote during their </a:t>
            </a:r>
            <a:r>
              <a:rPr lang="en-US" err="1"/>
              <a:t>programmes</a:t>
            </a:r>
            <a:r>
              <a:rPr lang="en-US"/>
              <a:t> through careful planning, appropriate dialogue and relationship building.</a:t>
            </a:r>
            <a:endParaRPr lang="en-GB"/>
          </a:p>
          <a:p>
            <a:r>
              <a:rPr lang="en-US"/>
              <a:t>• Play and choice are an integral part of the Forest School learning process, and play is </a:t>
            </a:r>
            <a:r>
              <a:rPr lang="en-US" err="1"/>
              <a:t>recognised</a:t>
            </a:r>
            <a:r>
              <a:rPr lang="en-US"/>
              <a:t> as vital to learning and development at Forest School.</a:t>
            </a:r>
            <a:endParaRPr lang="en-GB"/>
          </a:p>
          <a:p>
            <a:r>
              <a:rPr lang="en-US"/>
              <a:t>• Forest School provides a stimulus for all learning preferences and dispositions.</a:t>
            </a:r>
            <a:endParaRPr lang="en-GB"/>
          </a:p>
          <a:p>
            <a:r>
              <a:rPr lang="en-US"/>
              <a:t>• Reflective practice is a feature of each session to ensure learners and practitioners can understand their achievements, develop emotional intelligence and plan for the future.</a:t>
            </a:r>
            <a:endParaRPr lang="en-GB"/>
          </a:p>
          <a:p>
            <a:r>
              <a:rPr lang="en-US"/>
              <a:t>• Practitioner observation is an important element of Forest School pedagogy. Observations feed into ‘scaffolding’ and tailoring experiences to learning and development at Forest School.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5B1FCD13-F33E-4716-82DC-743F2C76AF32}" type="slidenum">
              <a:rPr lang="en-GB" smtClean="0"/>
              <a:t>11</a:t>
            </a:fld>
            <a:endParaRPr lang="en-GB"/>
          </a:p>
        </p:txBody>
      </p:sp>
    </p:spTree>
    <p:extLst>
      <p:ext uri="{BB962C8B-B14F-4D97-AF65-F5344CB8AC3E}">
        <p14:creationId xmlns:p14="http://schemas.microsoft.com/office/powerpoint/2010/main" val="1326494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Myth 1: ‘Forest School is a type of badge that schools can collect, similar to schemes such as “</a:t>
            </a:r>
            <a:r>
              <a:rPr lang="en-US" b="1" err="1"/>
              <a:t>Ecoschools</a:t>
            </a:r>
            <a:r>
              <a:rPr lang="en-US" b="1"/>
              <a:t>” &amp; “Health Schools”‘</a:t>
            </a:r>
            <a:br>
              <a:rPr lang="en-US" b="1">
                <a:cs typeface="+mn-lt"/>
              </a:rPr>
            </a:br>
            <a:r>
              <a:rPr lang="en-US" b="1"/>
              <a:t>Forest School is the name of a specific ethos – a way of working with people in an outdoor natural space for an extended period of time, often a full year. Qualified practitioners carefully facilitate </a:t>
            </a:r>
            <a:r>
              <a:rPr lang="en-US" b="1" err="1"/>
              <a:t>programmes</a:t>
            </a:r>
            <a:r>
              <a:rPr lang="en-US" b="1"/>
              <a:t> which are uniquely tailored to the needs of the individuals within the group and have the fundamental aim of building participants’ self esteem, confidence, independence and creativity. The name does not refer to an actual place; it refers to the philosophy. Forest School </a:t>
            </a:r>
            <a:r>
              <a:rPr lang="en-US" b="1" err="1"/>
              <a:t>programmes</a:t>
            </a:r>
            <a:r>
              <a:rPr lang="en-US" b="1"/>
              <a:t> work in a variety of situations and locations (not just schools). Therefore, it is not possible for schools to become ‘a Forest School’, however schools can provide Forest School </a:t>
            </a:r>
            <a:r>
              <a:rPr lang="en-US" b="1" err="1"/>
              <a:t>programmes</a:t>
            </a:r>
            <a:r>
              <a:rPr lang="en-US" b="1"/>
              <a:t> for their pupils.</a:t>
            </a:r>
            <a:endParaRPr lang="en-US"/>
          </a:p>
          <a:p>
            <a:r>
              <a:rPr lang="en-US"/>
              <a:t>The </a:t>
            </a:r>
            <a:r>
              <a:rPr lang="en-US">
                <a:hlinkClick r:id="rId3"/>
              </a:rPr>
              <a:t>Council for Learning Outside the Classroom</a:t>
            </a:r>
            <a:r>
              <a:rPr lang="en-US"/>
              <a:t> provide a badging scheme for schools to </a:t>
            </a:r>
            <a:r>
              <a:rPr lang="en-US" err="1"/>
              <a:t>recognise</a:t>
            </a:r>
            <a:r>
              <a:rPr lang="en-US"/>
              <a:t> those which are doing quality ‘learning outside the classroom’. Forest School, and other forms of outdoor learning, can help a school gain this quality badge.</a:t>
            </a:r>
            <a:endParaRPr lang="en-GB"/>
          </a:p>
          <a:p>
            <a:r>
              <a:rPr lang="en-US" b="1"/>
              <a:t>Myth 2: ‘If you take groups outside regularly for learning then you must be doing Forest School’</a:t>
            </a:r>
            <a:br>
              <a:rPr lang="en-US" b="1">
                <a:cs typeface="+mn-lt"/>
              </a:rPr>
            </a:br>
            <a:r>
              <a:rPr lang="en-US" b="1"/>
              <a:t>There are many different types of outdoor learning, all of which provide fantastic learning experiences for children and young people. Some examples of other types of outdoor learning are:</a:t>
            </a:r>
            <a:br>
              <a:rPr lang="en-US" b="1">
                <a:cs typeface="+mn-lt"/>
              </a:rPr>
            </a:br>
            <a:r>
              <a:rPr lang="en-US" b="1"/>
              <a:t>• environmental education</a:t>
            </a:r>
            <a:br>
              <a:rPr lang="en-US" b="1">
                <a:cs typeface="+mn-lt"/>
              </a:rPr>
            </a:br>
            <a:r>
              <a:rPr lang="en-US" b="1"/>
              <a:t>• field studies</a:t>
            </a:r>
            <a:br>
              <a:rPr lang="en-US" b="1">
                <a:cs typeface="+mn-lt"/>
              </a:rPr>
            </a:br>
            <a:r>
              <a:rPr lang="en-US" b="1"/>
              <a:t>• bushcraft</a:t>
            </a:r>
            <a:br>
              <a:rPr lang="en-US" b="1">
                <a:cs typeface="+mn-lt"/>
              </a:rPr>
            </a:br>
            <a:r>
              <a:rPr lang="en-US" b="1"/>
              <a:t>• horticulture</a:t>
            </a:r>
            <a:br>
              <a:rPr lang="en-US" b="1">
                <a:cs typeface="+mn-lt"/>
              </a:rPr>
            </a:br>
            <a:r>
              <a:rPr lang="en-US" b="1"/>
              <a:t>• Earth Education</a:t>
            </a:r>
            <a:br>
              <a:rPr lang="en-US" b="1">
                <a:cs typeface="+mn-lt"/>
              </a:rPr>
            </a:br>
            <a:r>
              <a:rPr lang="en-US" b="1"/>
              <a:t>• adventurous activities</a:t>
            </a:r>
            <a:br>
              <a:rPr lang="en-US" b="1">
                <a:cs typeface="+mn-lt"/>
              </a:rPr>
            </a:br>
            <a:r>
              <a:rPr lang="en-US" b="1"/>
              <a:t>• Coyote Mentoring</a:t>
            </a:r>
            <a:endParaRPr lang="en-GB"/>
          </a:p>
          <a:p>
            <a:r>
              <a:rPr lang="en-US"/>
              <a:t>There are many more! All of these approaches have different focuses and underlying aims and therefore will have their own methodologies. Likewise, Forest School also has a distinct ethos that makes it Forest School, just as all the above have key features that make them what they are. Any type of outdoor learning can be done regularly (for example; an after-school bushcraft club once a week, or a year-long gardening project to maintain a school’s growing area), not just Forest School. To be ‘doing Forest School’ the </a:t>
            </a:r>
            <a:r>
              <a:rPr lang="en-US" err="1"/>
              <a:t>programme</a:t>
            </a:r>
            <a:r>
              <a:rPr lang="en-US"/>
              <a:t> being provided would need to follow the philosophy of Forest School, part of which is that it happens over a long period of time. Do remember that the more the variety of outdoor learning approaches a person has experience of the wider the learning opportunities – the greater the diversity the greater the learning potential! Please visit the </a:t>
            </a:r>
            <a:r>
              <a:rPr lang="en-US">
                <a:hlinkClick r:id="rId4"/>
              </a:rPr>
              <a:t>Institute for Outdoor Learning</a:t>
            </a:r>
            <a:r>
              <a:rPr lang="en-US"/>
              <a:t> website for more information about outdoor learning.</a:t>
            </a:r>
            <a:endParaRPr lang="en-GB"/>
          </a:p>
          <a:p>
            <a:r>
              <a:rPr lang="en-US" b="1"/>
              <a:t>Myth 3: ‘I can’t do Forest School because I haven’t got access to a woodland’</a:t>
            </a:r>
            <a:br>
              <a:rPr lang="en-US" b="1">
                <a:cs typeface="+mn-lt"/>
              </a:rPr>
            </a:br>
            <a:r>
              <a:rPr lang="en-US" b="1"/>
              <a:t>It is the philosophy that is the is the essential element of Forest School, not the site. Woodland is an ideal environment as the diversity and abundance of natural resources make it easy to facilitate learner-led discovery. It is perfectly possible to run Forest School in other natural environments, including school grounds, grasslands/meadows, beaches/coastal areas and heathlands. However, in these environments the Forest School leader may need to import materials (such as poles, logs or other natural materials for construction or craft), and make provision for any addition needs posed by the site (for example on exposed landscapes like beaches it may be more important to provide appropriate shelter than in a sheltered woodland site).</a:t>
            </a:r>
            <a:endParaRPr lang="en-GB"/>
          </a:p>
          <a:p>
            <a:r>
              <a:rPr lang="en-US" b="1"/>
              <a:t>Myth 4: ‘You can run Forest School if you have a level 1 Forest School accreditation, as long as you don’t go off site’</a:t>
            </a:r>
            <a:br>
              <a:rPr lang="en-US" b="1">
                <a:cs typeface="+mn-lt"/>
              </a:rPr>
            </a:br>
            <a:r>
              <a:rPr lang="en-US" b="1"/>
              <a:t>The Level 1 accreditation is designed only as an introduction to the Forest School ethos and does not cover any of the leadership aspects of running a Forest School </a:t>
            </a:r>
            <a:r>
              <a:rPr lang="en-US" b="1" err="1"/>
              <a:t>programme</a:t>
            </a:r>
            <a:r>
              <a:rPr lang="en-US" b="1"/>
              <a:t>. Level 3 is the minimum level of accreditation required to deliver Forest School regardless of location. The level 3 training contains assessments of the practitioner’s practical skills and awareness of health and safety, as well as their leadership of groups in the outdoors and ability to facilitate the Forest School ethos. Level 1 and 2 Forest School training do not assess these elements as they are designed as an introduction and for supporting assistants respectively. Please see</a:t>
            </a:r>
            <a:r>
              <a:rPr lang="en-US"/>
              <a:t> </a:t>
            </a:r>
            <a:r>
              <a:rPr lang="en-US">
                <a:hlinkClick r:id="rId5"/>
              </a:rPr>
              <a:t>FS qualifications</a:t>
            </a:r>
            <a:r>
              <a:rPr lang="en-US"/>
              <a:t>.</a:t>
            </a:r>
            <a:endParaRPr lang="en-GB"/>
          </a:p>
          <a:p>
            <a:r>
              <a:rPr lang="en-US" b="1"/>
              <a:t>Myth 5: ‘You have to be a qualified Forest School leader to use tools or fire with children/young people’ (‘and you have to use Tools and Fire to be doing Forest School’)</a:t>
            </a:r>
            <a:br>
              <a:rPr lang="en-US" b="1">
                <a:cs typeface="+mn-lt"/>
              </a:rPr>
            </a:br>
            <a:r>
              <a:rPr lang="en-US" b="1"/>
              <a:t>Tools and fire can be hugely beneficial learning experiences for children and young people, and can be elements within all sorts of outdoor learning approaches, not just Forest School. For example, using tools and fire are key parts of bushcraft and also the scouting movement. However, these types of outdoor learning may introduce and use them differently to Forest School and for different reasons as have different aims and a different philosophy to Forest School. If any teacher or practitioner working with children/young people decides to use tools and/or fire with groups, their employer has a legal responsibility to ensure that health and safety law is adhered to. Legally employers must ensure that any significant risks are managed and that staff have appropriate training, first aid provision, welfare requirements, supervision levels, protective equipment, risk management systems and emergency procedures for all aspects of their job and workplace (this would include the outdoor environment and outdoor learning as well as indoor). Another consideration for employers is that if staff (and learners) are preparing and cooking food on fires, then staff should have an awareness of appropriate food hygiene practices therefore training may be required. It is also important to be aware that legally you must have landowner’s permission to light a fire. Staff have a legal responsibility to follow their employer’s health and safety guidance and report anything that they feel could pose a risk. Please visit the</a:t>
            </a:r>
            <a:r>
              <a:rPr lang="en-US"/>
              <a:t> </a:t>
            </a:r>
            <a:r>
              <a:rPr lang="en-US">
                <a:hlinkClick r:id="rId6"/>
              </a:rPr>
              <a:t>Health and Safety Executive’s website</a:t>
            </a:r>
            <a:r>
              <a:rPr lang="en-US"/>
              <a:t> to find out more about health and safety law.</a:t>
            </a:r>
            <a:endParaRPr lang="en-GB"/>
          </a:p>
          <a:p>
            <a:r>
              <a:rPr lang="en-US"/>
              <a:t>Tools and/or fire may be used within Forest School </a:t>
            </a:r>
            <a:r>
              <a:rPr lang="en-US" err="1"/>
              <a:t>programmes</a:t>
            </a:r>
            <a:r>
              <a:rPr lang="en-US"/>
              <a:t> if the Forest School practitioner decides that the learner/s are ready and there is a reason why acquiring the skills will benefit an area or areas of their development (just the same as any other element being introduced into a Forest School </a:t>
            </a:r>
            <a:r>
              <a:rPr lang="en-US" err="1"/>
              <a:t>programme</a:t>
            </a:r>
            <a:r>
              <a:rPr lang="en-US"/>
              <a:t>). Every Forest School </a:t>
            </a:r>
            <a:r>
              <a:rPr lang="en-US" err="1"/>
              <a:t>programme</a:t>
            </a:r>
            <a:r>
              <a:rPr lang="en-US"/>
              <a:t> is different because it is </a:t>
            </a:r>
            <a:r>
              <a:rPr lang="en-US" err="1"/>
              <a:t>centred</a:t>
            </a:r>
            <a:r>
              <a:rPr lang="en-US"/>
              <a:t> on and guided by the individuals within the group. The learner led ethos means that you cannot say for definite which experiences will be part of the </a:t>
            </a:r>
            <a:r>
              <a:rPr lang="en-US" err="1"/>
              <a:t>programme</a:t>
            </a:r>
            <a:r>
              <a:rPr lang="en-US"/>
              <a:t>, nor when they will be introduced if they are at all. So some Forest School </a:t>
            </a:r>
            <a:r>
              <a:rPr lang="en-US" err="1"/>
              <a:t>programmes</a:t>
            </a:r>
            <a:r>
              <a:rPr lang="en-US"/>
              <a:t> may use the experiences of fire and/or tools as key parts of their </a:t>
            </a:r>
            <a:r>
              <a:rPr lang="en-US" err="1"/>
              <a:t>programme</a:t>
            </a:r>
            <a:r>
              <a:rPr lang="en-US"/>
              <a:t> because individuals are interested in them and need to develop these skills to support their personal learning journey; whereas others may not use them at all, because the children/young people are either not ready, not interested, or actively engaged in other experiences.</a:t>
            </a:r>
            <a:endParaRPr lang="en-GB"/>
          </a:p>
          <a:p>
            <a:r>
              <a:rPr lang="en-US"/>
              <a:t>Level 3 Forest School practitioner training covers all aspects of the above in regards to applying this to a Forest School context. The training supports practitioners to create their own Forest School handbook which will contain all their policies and procedures (for example in managing risk, use and management of fire and tool use and maintenance) for their Forest School.</a:t>
            </a:r>
            <a:endParaRPr lang="en-GB"/>
          </a:p>
          <a:p>
            <a:r>
              <a:rPr lang="en-US" b="1"/>
              <a:t>Myth 6: ‘You have to be a qualified Forest School leader to take groups to a woodland’</a:t>
            </a:r>
            <a:br>
              <a:rPr lang="en-US" b="1">
                <a:cs typeface="+mn-lt"/>
              </a:rPr>
            </a:br>
            <a:r>
              <a:rPr lang="en-US" b="1"/>
              <a:t>Many different Outdoor Learning approaches will use woodland environments, not just Forest School. For example, bushcraft, environmental education and field studies (and many others too) will often use woodland sites, however these types of outdoor learning may use the environment differently (as they have different aims and philosophies to Forest School). Anyone using a woodland site for outdoor learning will need to ensure they have the landowner’s permission to be there (unless it’s a public right of way or access land), otherwise they will be trespassing (with the exception of Scotland where access rights and responsibilities are governed by the Outdoor Access Code). It’s responsible to seek permission and work co-operatively with landowners when exercising your rights with groups. Employers will also usually be required to check whether the landowner have public liability insurance which covers the site being used, and a suitably experienced person to undertake a site risk assessment, which depending on the site and frequency of use, may involve seeking the services of a qualified </a:t>
            </a:r>
            <a:r>
              <a:rPr lang="en-US" b="1" err="1"/>
              <a:t>arboriculturalist</a:t>
            </a:r>
            <a:r>
              <a:rPr lang="en-US" b="1"/>
              <a:t>. Employers will also need to ensure that the remoteness of the site is considered within risk management systems; that access points are known in case of an emergency, additional emergency equipment is carried if deemed necessary, communication systems are in place and consider what ratios are appropriate for the site, planned activities and the group. Staff will need to follow their employer’s guidelines regarding taking children/young people offsite (including transporting groups) and ensure parental/guardian consent is given for the visit and activities.</a:t>
            </a:r>
            <a:endParaRPr lang="en-GB"/>
          </a:p>
          <a:p>
            <a:r>
              <a:rPr lang="en-US"/>
              <a:t>Level 3 Forest School practitioner training covers all aspects of the above in regards to applying this to a Forest School context. The training supports practitioners to create their own Forest School handbook which will contain all their policies and procedures (for example in managing risk, transporting children) for their Forest School. Leaders will also have their own communication policies of how they link with landowners, other staff, parents and the learners themselves.</a:t>
            </a:r>
            <a:endParaRPr lang="en-GB"/>
          </a:p>
          <a:p>
            <a:r>
              <a:rPr lang="en-US" b="1"/>
              <a:t>Myth 7: ‘I can’t become a Forest School Leader because I’m not a teacher’</a:t>
            </a:r>
            <a:br>
              <a:rPr lang="en-US" b="1">
                <a:cs typeface="+mn-lt"/>
              </a:rPr>
            </a:br>
            <a:r>
              <a:rPr lang="en-US" b="1"/>
              <a:t>People from all sorts of backgrounds come to Forest School training, including teachers, teaching assistants, environmental educators, ecologists, woodland owners, artists, countryside rangers, scout/guide leaders, youth workers, parent volunteers and many more. To undertake the level 3 Forest School practitioner training there are prerequisites to meet to be accepted onto a course. If you don’t have a teaching or equivalent qualification in play or youth work, you need at least 2 years’ experience of working with your chosen client group instead. It is worth being aware that the level 3 course in particular contains a lot of written work (as well as practical assessments) and so prospective students are advised to have a level 2 qualification in something (Level 2 is the equivalent of GCSE A to C grade or NVQ2 </a:t>
            </a:r>
            <a:r>
              <a:rPr lang="en-US" b="1" err="1"/>
              <a:t>etc</a:t>
            </a:r>
            <a:r>
              <a:rPr lang="en-US" b="1"/>
              <a:t>). It is possible for students to progress up the Forest School training levels on some courses (different training providers will structure the training differently). Most training providers will be happy to discuss entry requirements with prospective students, so it is worth contacting them and discussing this before you book onto a course.</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5B1FCD13-F33E-4716-82DC-743F2C76AF32}" type="slidenum">
              <a:rPr lang="en-GB" smtClean="0"/>
              <a:t>12</a:t>
            </a:fld>
            <a:endParaRPr lang="en-GB"/>
          </a:p>
        </p:txBody>
      </p:sp>
    </p:spTree>
    <p:extLst>
      <p:ext uri="{BB962C8B-B14F-4D97-AF65-F5344CB8AC3E}">
        <p14:creationId xmlns:p14="http://schemas.microsoft.com/office/powerpoint/2010/main" val="4082627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48 minute video.</a:t>
            </a:r>
          </a:p>
        </p:txBody>
      </p:sp>
      <p:sp>
        <p:nvSpPr>
          <p:cNvPr id="4" name="Slide Number Placeholder 3"/>
          <p:cNvSpPr>
            <a:spLocks noGrp="1"/>
          </p:cNvSpPr>
          <p:nvPr>
            <p:ph type="sldNum" sz="quarter" idx="5"/>
          </p:nvPr>
        </p:nvSpPr>
        <p:spPr/>
        <p:txBody>
          <a:bodyPr/>
          <a:lstStyle/>
          <a:p>
            <a:fld id="{5B1FCD13-F33E-4716-82DC-743F2C76AF32}" type="slidenum">
              <a:rPr lang="en-GB" smtClean="0"/>
              <a:t>17</a:t>
            </a:fld>
            <a:endParaRPr lang="en-GB"/>
          </a:p>
        </p:txBody>
      </p:sp>
    </p:spTree>
    <p:extLst>
      <p:ext uri="{BB962C8B-B14F-4D97-AF65-F5344CB8AC3E}">
        <p14:creationId xmlns:p14="http://schemas.microsoft.com/office/powerpoint/2010/main" val="14926963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46CE7D5-CF57-46EF-B807-FDD0502418D4}" type="datetimeFigureOut">
              <a:rPr lang="en-GB" smtClean="0"/>
              <a:t>19/02/2024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4484188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0465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671367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0918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338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9809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437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19/02/2024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30EA680-D336-4FF7-8B7A-9848BB0A1C3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3826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846CE7D5-CF57-46EF-B807-FDD0502418D4}" type="datetimeFigureOut">
              <a:rPr lang="en-GB" smtClean="0"/>
              <a:t>19/02/2024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30EA680-D336-4FF7-8B7A-9848BB0A1C3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0241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2068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1705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46CE7D5-CF57-46EF-B807-FDD0502418D4}" type="datetimeFigureOut">
              <a:rPr lang="en-GB" smtClean="0"/>
              <a:t>19/02/2024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2877128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8b2vC-ecUuU?feature=oembed"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9ADLZv7jms?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ideo" Target="https://www.youtube.com/embed/L3mqjtevkQc?feature=oembed" TargetMode="Externa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472113B-41FA-450E-B533-F51733045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7" name="Graphic 6" descr="Fir tree">
            <a:extLst>
              <a:ext uri="{FF2B5EF4-FFF2-40B4-BE49-F238E27FC236}">
                <a16:creationId xmlns:a16="http://schemas.microsoft.com/office/drawing/2014/main" id="{342F61D3-4DF3-40F5-8352-F707071A8D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28703" y="1562546"/>
            <a:ext cx="3750954" cy="3750954"/>
          </a:xfrm>
          <a:prstGeom prst="rect">
            <a:avLst/>
          </a:prstGeom>
        </p:spPr>
      </p:pic>
      <p:sp>
        <p:nvSpPr>
          <p:cNvPr id="12" name="Rectangle 11">
            <a:extLst>
              <a:ext uri="{FF2B5EF4-FFF2-40B4-BE49-F238E27FC236}">
                <a16:creationId xmlns:a16="http://schemas.microsoft.com/office/drawing/2014/main" id="{3CB5E9E0-7C44-46B5-B3E8-E62887B31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136849" y="1348844"/>
            <a:ext cx="5716338" cy="3042706"/>
          </a:xfrm>
        </p:spPr>
        <p:txBody>
          <a:bodyPr>
            <a:normAutofit fontScale="90000"/>
          </a:bodyPr>
          <a:lstStyle/>
          <a:p>
            <a:r>
              <a:rPr lang="en-GB" sz="6000">
                <a:cs typeface="Calibri Light"/>
              </a:rPr>
              <a:t>YSGOL GOEDWIG </a:t>
            </a:r>
            <a:br>
              <a:rPr lang="en-GB" sz="6000">
                <a:cs typeface="Calibri Light"/>
              </a:rPr>
            </a:br>
            <a:br>
              <a:rPr lang="en-GB" sz="6000">
                <a:cs typeface="Calibri Light"/>
              </a:rPr>
            </a:br>
            <a:r>
              <a:rPr lang="en-GB" sz="6000">
                <a:cs typeface="Calibri Light"/>
              </a:rPr>
              <a:t>Forest School </a:t>
            </a:r>
          </a:p>
        </p:txBody>
      </p:sp>
      <p:sp>
        <p:nvSpPr>
          <p:cNvPr id="3" name="Subtitle 2"/>
          <p:cNvSpPr>
            <a:spLocks noGrp="1"/>
          </p:cNvSpPr>
          <p:nvPr>
            <p:ph type="subTitle" idx="1"/>
          </p:nvPr>
        </p:nvSpPr>
        <p:spPr>
          <a:xfrm>
            <a:off x="1317386" y="4682062"/>
            <a:ext cx="5355264" cy="950253"/>
          </a:xfrm>
        </p:spPr>
        <p:txBody>
          <a:bodyPr vert="horz" lIns="91440" tIns="45720" rIns="91440" bIns="45720" rtlCol="0">
            <a:normAutofit lnSpcReduction="10000"/>
          </a:bodyPr>
          <a:lstStyle/>
          <a:p>
            <a:pPr>
              <a:spcAft>
                <a:spcPts val="600"/>
              </a:spcAft>
            </a:pPr>
            <a:r>
              <a:rPr lang="cy-GB">
                <a:cs typeface="Calibri"/>
              </a:rPr>
              <a:t>Athroniaeth addysgol </a:t>
            </a:r>
          </a:p>
          <a:p>
            <a:pPr>
              <a:spcAft>
                <a:spcPts val="600"/>
              </a:spcAft>
            </a:pPr>
            <a:endParaRPr lang="en-GB">
              <a:cs typeface="Calibri"/>
            </a:endParaRPr>
          </a:p>
          <a:p>
            <a:pPr>
              <a:spcAft>
                <a:spcPts val="600"/>
              </a:spcAft>
            </a:pPr>
            <a:r>
              <a:rPr lang="en-GB">
                <a:cs typeface="Calibri"/>
              </a:rPr>
              <a:t>An educational philosophy.</a:t>
            </a:r>
            <a:endParaRPr lang="en-GB"/>
          </a:p>
        </p:txBody>
      </p:sp>
      <p:sp>
        <p:nvSpPr>
          <p:cNvPr id="14" name="Rectangle 13">
            <a:extLst>
              <a:ext uri="{FF2B5EF4-FFF2-40B4-BE49-F238E27FC236}">
                <a16:creationId xmlns:a16="http://schemas.microsoft.com/office/drawing/2014/main" id="{1EF88855-34D7-45DF-9DB8-682E4A358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BC6981A1-6AD0-44A6-84F4-420410F3B2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D9FF0FB-30CE-40B4-B3F2-A565E71CE2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216A06-7EF2-4C72-8D1E-8959D3EB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998D-DBF4-47C1-89C2-290DCE9C45A3}"/>
              </a:ext>
            </a:extLst>
          </p:cNvPr>
          <p:cNvSpPr>
            <a:spLocks noGrp="1"/>
          </p:cNvSpPr>
          <p:nvPr>
            <p:ph type="title"/>
          </p:nvPr>
        </p:nvSpPr>
        <p:spPr/>
        <p:txBody>
          <a:bodyPr/>
          <a:lstStyle/>
          <a:p>
            <a:r>
              <a:rPr lang="en-GB">
                <a:cs typeface="Calibri Light"/>
              </a:rPr>
              <a:t>ATGOFFA</a:t>
            </a:r>
            <a:br>
              <a:rPr lang="en-GB">
                <a:cs typeface="Calibri Light"/>
              </a:rPr>
            </a:br>
            <a:br>
              <a:rPr lang="en-GB">
                <a:cs typeface="Calibri Light"/>
              </a:rPr>
            </a:br>
            <a:r>
              <a:rPr lang="en-GB">
                <a:cs typeface="Calibri Light"/>
              </a:rPr>
              <a:t>Recap</a:t>
            </a:r>
            <a:endParaRPr lang="en-GB"/>
          </a:p>
        </p:txBody>
      </p:sp>
      <p:sp>
        <p:nvSpPr>
          <p:cNvPr id="3" name="Content Placeholder 2">
            <a:extLst>
              <a:ext uri="{FF2B5EF4-FFF2-40B4-BE49-F238E27FC236}">
                <a16:creationId xmlns:a16="http://schemas.microsoft.com/office/drawing/2014/main" id="{9F11DB84-68BA-4221-842A-A709C9015ADD}"/>
              </a:ext>
            </a:extLst>
          </p:cNvPr>
          <p:cNvSpPr>
            <a:spLocks noGrp="1"/>
          </p:cNvSpPr>
          <p:nvPr>
            <p:ph type="body" idx="1"/>
          </p:nvPr>
        </p:nvSpPr>
        <p:spPr>
          <a:xfrm>
            <a:off x="1563624" y="4682062"/>
            <a:ext cx="9064753" cy="714186"/>
          </a:xfrm>
        </p:spPr>
        <p:txBody>
          <a:bodyPr vert="horz" lIns="91440" tIns="45720" rIns="91440" bIns="45720" rtlCol="0" anchor="t">
            <a:normAutofit/>
          </a:bodyPr>
          <a:lstStyle/>
          <a:p>
            <a:r>
              <a:rPr lang="cy-GB">
                <a:cs typeface="Calibri"/>
              </a:rPr>
              <a:t>Beth ydym wedi’i drafod hyd yn hyn?</a:t>
            </a:r>
          </a:p>
          <a:p>
            <a:r>
              <a:rPr lang="en-GB">
                <a:cs typeface="Calibri"/>
              </a:rPr>
              <a:t>What have we covered so far?</a:t>
            </a:r>
            <a:endParaRPr lang="en-GB"/>
          </a:p>
        </p:txBody>
      </p:sp>
    </p:spTree>
    <p:extLst>
      <p:ext uri="{BB962C8B-B14F-4D97-AF65-F5344CB8AC3E}">
        <p14:creationId xmlns:p14="http://schemas.microsoft.com/office/powerpoint/2010/main" val="1404230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CFE11-874B-4137-8211-126A9D4ADA61}"/>
              </a:ext>
            </a:extLst>
          </p:cNvPr>
          <p:cNvSpPr>
            <a:spLocks noGrp="1"/>
          </p:cNvSpPr>
          <p:nvPr>
            <p:ph type="title"/>
          </p:nvPr>
        </p:nvSpPr>
        <p:spPr/>
        <p:txBody>
          <a:bodyPr/>
          <a:lstStyle/>
          <a:p>
            <a:r>
              <a:rPr lang="cy-GB">
                <a:cs typeface="Calibri Light"/>
              </a:rPr>
              <a:t>Amcanion</a:t>
            </a:r>
            <a:r>
              <a:rPr lang="en-GB">
                <a:cs typeface="Calibri Light"/>
              </a:rPr>
              <a:t>                  Objectives</a:t>
            </a:r>
            <a:endParaRPr lang="en-GB"/>
          </a:p>
        </p:txBody>
      </p:sp>
      <p:sp>
        <p:nvSpPr>
          <p:cNvPr id="3" name="Content Placeholder 2">
            <a:extLst>
              <a:ext uri="{FF2B5EF4-FFF2-40B4-BE49-F238E27FC236}">
                <a16:creationId xmlns:a16="http://schemas.microsoft.com/office/drawing/2014/main" id="{1EB94C6E-D448-41B5-B02D-ED5799800EB4}"/>
              </a:ext>
            </a:extLst>
          </p:cNvPr>
          <p:cNvSpPr>
            <a:spLocks noGrp="1"/>
          </p:cNvSpPr>
          <p:nvPr>
            <p:ph sz="half" idx="1"/>
          </p:nvPr>
        </p:nvSpPr>
        <p:spPr/>
        <p:txBody>
          <a:bodyPr>
            <a:normAutofit/>
          </a:bodyPr>
          <a:lstStyle/>
          <a:p>
            <a:r>
              <a:rPr lang="cy-GB"/>
              <a:t>Erbyn diwedd y sesiwn hon byddwch yn gallu:</a:t>
            </a:r>
          </a:p>
          <a:p>
            <a:endParaRPr lang="cy-GB"/>
          </a:p>
          <a:p>
            <a:pPr lvl="1"/>
            <a:r>
              <a:rPr lang="cy-GB"/>
              <a:t>Cofio prif ddatblygiadau Ysgol Goedwig yn y DG.</a:t>
            </a:r>
          </a:p>
          <a:p>
            <a:pPr lvl="1"/>
            <a:endParaRPr lang="cy-GB"/>
          </a:p>
          <a:p>
            <a:pPr lvl="1"/>
            <a:r>
              <a:rPr lang="cy-GB"/>
              <a:t>Disgrifio’r gwahaniaethau rhwng dysgu awyr agored ac Ysgol Goedwig</a:t>
            </a:r>
          </a:p>
          <a:p>
            <a:pPr lvl="1"/>
            <a:endParaRPr lang="cy-GB"/>
          </a:p>
          <a:p>
            <a:pPr lvl="1"/>
            <a:r>
              <a:rPr lang="cy-GB"/>
              <a:t>Gwerthuso’n feirniadol fanteision ac anfanteision dull Ysgol Goedwig</a:t>
            </a:r>
          </a:p>
          <a:p>
            <a:endParaRPr lang="en-GB"/>
          </a:p>
        </p:txBody>
      </p:sp>
      <p:sp>
        <p:nvSpPr>
          <p:cNvPr id="4" name="Content Placeholder 3">
            <a:extLst>
              <a:ext uri="{FF2B5EF4-FFF2-40B4-BE49-F238E27FC236}">
                <a16:creationId xmlns:a16="http://schemas.microsoft.com/office/drawing/2014/main" id="{B00BBD94-4EBA-475F-8BC6-73BE84DFDDB5}"/>
              </a:ext>
            </a:extLst>
          </p:cNvPr>
          <p:cNvSpPr>
            <a:spLocks noGrp="1"/>
          </p:cNvSpPr>
          <p:nvPr>
            <p:ph sz="half" idx="2"/>
          </p:nvPr>
        </p:nvSpPr>
        <p:spPr/>
        <p:txBody>
          <a:bodyPr>
            <a:normAutofit/>
          </a:bodyPr>
          <a:lstStyle/>
          <a:p>
            <a:r>
              <a:rPr lang="en-GB"/>
              <a:t>By the end of this session you will be able to:</a:t>
            </a:r>
          </a:p>
          <a:p>
            <a:endParaRPr lang="en-GB"/>
          </a:p>
          <a:p>
            <a:pPr lvl="1"/>
            <a:r>
              <a:rPr lang="en-GB"/>
              <a:t>Recall the key developments in UK Forest School.</a:t>
            </a:r>
          </a:p>
          <a:p>
            <a:pPr lvl="1"/>
            <a:endParaRPr lang="en-GB"/>
          </a:p>
          <a:p>
            <a:pPr lvl="1"/>
            <a:r>
              <a:rPr lang="en-GB"/>
              <a:t>Describe the differences between outdoor learning and Forest School</a:t>
            </a:r>
          </a:p>
          <a:p>
            <a:pPr lvl="1"/>
            <a:endParaRPr lang="en-GB"/>
          </a:p>
          <a:p>
            <a:pPr lvl="1"/>
            <a:r>
              <a:rPr lang="en-GB"/>
              <a:t>Critically evaluate the benefits and drawbacks of a Forest School approach</a:t>
            </a:r>
          </a:p>
        </p:txBody>
      </p:sp>
    </p:spTree>
    <p:extLst>
      <p:ext uri="{BB962C8B-B14F-4D97-AF65-F5344CB8AC3E}">
        <p14:creationId xmlns:p14="http://schemas.microsoft.com/office/powerpoint/2010/main" val="2351278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7C29-DDCE-B951-5D90-E6BAA5C25246}"/>
              </a:ext>
            </a:extLst>
          </p:cNvPr>
          <p:cNvSpPr>
            <a:spLocks noGrp="1"/>
          </p:cNvSpPr>
          <p:nvPr>
            <p:ph type="title"/>
          </p:nvPr>
        </p:nvSpPr>
        <p:spPr/>
        <p:txBody>
          <a:bodyPr/>
          <a:lstStyle/>
          <a:p>
            <a:r>
              <a:rPr lang="en-GB">
                <a:ea typeface="+mj-lt"/>
                <a:cs typeface="+mj-lt"/>
              </a:rPr>
              <a:t>Siaradwr Gwadd </a:t>
            </a:r>
            <a:br>
              <a:rPr lang="en-GB"/>
            </a:br>
            <a:r>
              <a:rPr lang="en-GB"/>
              <a:t>Guest Speaker</a:t>
            </a:r>
            <a:endParaRPr lang="en-US"/>
          </a:p>
        </p:txBody>
      </p:sp>
      <p:sp>
        <p:nvSpPr>
          <p:cNvPr id="3" name="Content Placeholder 2">
            <a:extLst>
              <a:ext uri="{FF2B5EF4-FFF2-40B4-BE49-F238E27FC236}">
                <a16:creationId xmlns:a16="http://schemas.microsoft.com/office/drawing/2014/main" id="{435080B4-53D6-9F47-97AB-CEDD5813C6DB}"/>
              </a:ext>
            </a:extLst>
          </p:cNvPr>
          <p:cNvSpPr>
            <a:spLocks noGrp="1"/>
          </p:cNvSpPr>
          <p:nvPr>
            <p:ph type="body" idx="1"/>
          </p:nvPr>
        </p:nvSpPr>
        <p:spPr/>
        <p:txBody>
          <a:bodyPr/>
          <a:lstStyle/>
          <a:p>
            <a:r>
              <a:rPr lang="en-GB"/>
              <a:t>Nia Prosser – Forest School Leader</a:t>
            </a:r>
          </a:p>
        </p:txBody>
      </p:sp>
    </p:spTree>
    <p:extLst>
      <p:ext uri="{BB962C8B-B14F-4D97-AF65-F5344CB8AC3E}">
        <p14:creationId xmlns:p14="http://schemas.microsoft.com/office/powerpoint/2010/main" val="1358076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D3D9-2033-412B-9A42-C2013D7CDA96}"/>
              </a:ext>
            </a:extLst>
          </p:cNvPr>
          <p:cNvSpPr>
            <a:spLocks noGrp="1"/>
          </p:cNvSpPr>
          <p:nvPr>
            <p:ph type="title"/>
          </p:nvPr>
        </p:nvSpPr>
        <p:spPr>
          <a:xfrm>
            <a:off x="1472381" y="-102199"/>
            <a:ext cx="10058400" cy="1371600"/>
          </a:xfrm>
        </p:spPr>
        <p:txBody>
          <a:bodyPr>
            <a:normAutofit fontScale="90000"/>
          </a:bodyPr>
          <a:lstStyle/>
          <a:p>
            <a:r>
              <a:rPr lang="cy-GB">
                <a:cs typeface="Calibri Light"/>
              </a:rPr>
              <a:t>Hanes ysgol goedwig – Byd-eang </a:t>
            </a:r>
            <a:r>
              <a:rPr lang="en-GB">
                <a:cs typeface="Calibri Light"/>
              </a:rPr>
              <a:t>History of forest school - Global</a:t>
            </a:r>
            <a:endParaRPr lang="en-GB"/>
          </a:p>
        </p:txBody>
      </p:sp>
      <p:pic>
        <p:nvPicPr>
          <p:cNvPr id="8" name="Picture 7" descr="Diagram&#10;&#10;Description automatically generated with medium confidence">
            <a:extLst>
              <a:ext uri="{FF2B5EF4-FFF2-40B4-BE49-F238E27FC236}">
                <a16:creationId xmlns:a16="http://schemas.microsoft.com/office/drawing/2014/main" id="{DC1BF6D5-581D-42E4-AB51-E132A88C1851}"/>
              </a:ext>
            </a:extLst>
          </p:cNvPr>
          <p:cNvPicPr>
            <a:picLocks noChangeAspect="1"/>
          </p:cNvPicPr>
          <p:nvPr/>
        </p:nvPicPr>
        <p:blipFill rotWithShape="1">
          <a:blip r:embed="rId3">
            <a:extLst>
              <a:ext uri="{28A0092B-C50C-407E-A947-70E740481C1C}">
                <a14:useLocalDpi xmlns:a14="http://schemas.microsoft.com/office/drawing/2010/main" val="0"/>
              </a:ext>
            </a:extLst>
          </a:blip>
          <a:srcRect l="7718" t="2956" r="7626" b="18362"/>
          <a:stretch/>
        </p:blipFill>
        <p:spPr bwMode="auto">
          <a:xfrm>
            <a:off x="1581089" y="1269401"/>
            <a:ext cx="9029822" cy="536483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25934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0EE6-F6FA-4F0A-A0FD-04D49811F8D1}"/>
              </a:ext>
            </a:extLst>
          </p:cNvPr>
          <p:cNvSpPr>
            <a:spLocks noGrp="1"/>
          </p:cNvSpPr>
          <p:nvPr>
            <p:ph type="title"/>
          </p:nvPr>
        </p:nvSpPr>
        <p:spPr/>
        <p:txBody>
          <a:bodyPr>
            <a:normAutofit fontScale="90000"/>
          </a:bodyPr>
          <a:lstStyle/>
          <a:p>
            <a:r>
              <a:rPr lang="cy-GB">
                <a:cs typeface="Calibri Light"/>
              </a:rPr>
              <a:t>Hanes Ysgol Goedwig – DG</a:t>
            </a:r>
            <a:br>
              <a:rPr lang="cy-GB">
                <a:cs typeface="Calibri Light"/>
              </a:rPr>
            </a:br>
            <a:r>
              <a:rPr lang="en-GB">
                <a:cs typeface="Calibri Light"/>
              </a:rPr>
              <a:t>History of Forest School - UK</a:t>
            </a:r>
            <a:endParaRPr lang="en-GB"/>
          </a:p>
        </p:txBody>
      </p:sp>
      <p:sp>
        <p:nvSpPr>
          <p:cNvPr id="3" name="Content Placeholder 2">
            <a:extLst>
              <a:ext uri="{FF2B5EF4-FFF2-40B4-BE49-F238E27FC236}">
                <a16:creationId xmlns:a16="http://schemas.microsoft.com/office/drawing/2014/main" id="{2A742E5B-EDE6-44AF-8483-BBA090B04E63}"/>
              </a:ext>
            </a:extLst>
          </p:cNvPr>
          <p:cNvSpPr>
            <a:spLocks noGrp="1"/>
          </p:cNvSpPr>
          <p:nvPr>
            <p:ph sz="half" idx="1"/>
          </p:nvPr>
        </p:nvSpPr>
        <p:spPr/>
        <p:txBody>
          <a:bodyPr/>
          <a:lstStyle/>
          <a:p>
            <a:r>
              <a:rPr lang="cy-GB"/>
              <a:t>1993 – Nyrsys Meithrin o Wlad yr Haf yn ymweld â Denmarc </a:t>
            </a:r>
          </a:p>
          <a:p>
            <a:endParaRPr lang="cy-GB"/>
          </a:p>
          <a:p>
            <a:r>
              <a:rPr lang="cy-GB"/>
              <a:t>Taniwyd eu brwdfrydedd gan gwricwlwm oedd yn bennaf yn yr awyr agored.</a:t>
            </a:r>
          </a:p>
          <a:p>
            <a:endParaRPr lang="cy-GB"/>
          </a:p>
          <a:p>
            <a:r>
              <a:rPr lang="cy-GB"/>
              <a:t>1995 – Datblygwyd BTEC mewn Ysgol Goedwig</a:t>
            </a:r>
          </a:p>
          <a:p>
            <a:endParaRPr lang="en-GB"/>
          </a:p>
        </p:txBody>
      </p:sp>
      <p:sp>
        <p:nvSpPr>
          <p:cNvPr id="4" name="Content Placeholder 3">
            <a:extLst>
              <a:ext uri="{FF2B5EF4-FFF2-40B4-BE49-F238E27FC236}">
                <a16:creationId xmlns:a16="http://schemas.microsoft.com/office/drawing/2014/main" id="{0436A44C-6E4B-44C7-A183-625F63B4615D}"/>
              </a:ext>
            </a:extLst>
          </p:cNvPr>
          <p:cNvSpPr>
            <a:spLocks noGrp="1"/>
          </p:cNvSpPr>
          <p:nvPr>
            <p:ph sz="half" idx="2"/>
          </p:nvPr>
        </p:nvSpPr>
        <p:spPr/>
        <p:txBody>
          <a:bodyPr/>
          <a:lstStyle/>
          <a:p>
            <a:r>
              <a:rPr lang="en-GB"/>
              <a:t>1993 – Somerset Nursery Nurses visit Denmark</a:t>
            </a:r>
          </a:p>
          <a:p>
            <a:endParaRPr lang="en-GB"/>
          </a:p>
          <a:p>
            <a:r>
              <a:rPr lang="en-GB"/>
              <a:t>Enthused by largely outdoor curriculum.</a:t>
            </a:r>
          </a:p>
          <a:p>
            <a:endParaRPr lang="en-GB"/>
          </a:p>
          <a:p>
            <a:r>
              <a:rPr lang="en-GB"/>
              <a:t>1995 BTEC in Forest School Developed</a:t>
            </a:r>
          </a:p>
        </p:txBody>
      </p:sp>
    </p:spTree>
    <p:extLst>
      <p:ext uri="{BB962C8B-B14F-4D97-AF65-F5344CB8AC3E}">
        <p14:creationId xmlns:p14="http://schemas.microsoft.com/office/powerpoint/2010/main" val="1805917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E752F-0377-4FAB-9BFB-D26D5FB25BA9}"/>
              </a:ext>
            </a:extLst>
          </p:cNvPr>
          <p:cNvSpPr>
            <a:spLocks noGrp="1"/>
          </p:cNvSpPr>
          <p:nvPr>
            <p:ph type="title"/>
          </p:nvPr>
        </p:nvSpPr>
        <p:spPr/>
        <p:txBody>
          <a:bodyPr>
            <a:normAutofit fontScale="90000"/>
          </a:bodyPr>
          <a:lstStyle/>
          <a:p>
            <a:r>
              <a:rPr kumimoji="0" lang="cy-GB" sz="4800" b="0" i="0" u="none" strike="noStrike" kern="1200" cap="none" spc="0" normalizeH="0" baseline="0" noProof="0">
                <a:ln>
                  <a:noFill/>
                </a:ln>
                <a:solidFill>
                  <a:prstClr val="black">
                    <a:lumMod val="85000"/>
                    <a:lumOff val="15000"/>
                  </a:prstClr>
                </a:solidFill>
                <a:effectLst/>
                <a:uLnTx/>
                <a:uFillTx/>
                <a:latin typeface="Century Gothic" panose="020B0502020202020204"/>
                <a:ea typeface="+mn-ea"/>
                <a:cs typeface="Calibri Light"/>
              </a:rPr>
              <a:t>Hanes Ysgol Goedwig – DG Parhad</a:t>
            </a:r>
            <a:br>
              <a:rPr kumimoji="0" lang="cy-GB" sz="4800" b="0" i="0" u="none" strike="noStrike" kern="1200" cap="none" spc="0" normalizeH="0" baseline="0" noProof="0">
                <a:ln>
                  <a:noFill/>
                </a:ln>
                <a:solidFill>
                  <a:prstClr val="black">
                    <a:lumMod val="85000"/>
                    <a:lumOff val="15000"/>
                  </a:prstClr>
                </a:solidFill>
                <a:effectLst/>
                <a:uLnTx/>
                <a:uFillTx/>
                <a:latin typeface="Century Gothic" panose="020B0502020202020204"/>
                <a:ea typeface="+mn-ea"/>
                <a:cs typeface="Calibri Light"/>
              </a:rPr>
            </a:br>
            <a:r>
              <a:rPr lang="en-GB">
                <a:cs typeface="Calibri Light"/>
              </a:rPr>
              <a:t>History of Forest School – UK Cont.</a:t>
            </a:r>
            <a:endParaRPr lang="en-GB"/>
          </a:p>
        </p:txBody>
      </p:sp>
      <p:sp>
        <p:nvSpPr>
          <p:cNvPr id="3" name="Content Placeholder 2">
            <a:extLst>
              <a:ext uri="{FF2B5EF4-FFF2-40B4-BE49-F238E27FC236}">
                <a16:creationId xmlns:a16="http://schemas.microsoft.com/office/drawing/2014/main" id="{5CF40C92-C887-4A93-8A65-058F11F78747}"/>
              </a:ext>
            </a:extLst>
          </p:cNvPr>
          <p:cNvSpPr>
            <a:spLocks noGrp="1"/>
          </p:cNvSpPr>
          <p:nvPr>
            <p:ph sz="half" idx="1"/>
          </p:nvPr>
        </p:nvSpPr>
        <p:spPr/>
        <p:txBody>
          <a:bodyPr/>
          <a:lstStyle/>
          <a:p>
            <a:r>
              <a:rPr lang="cy-GB"/>
              <a:t>2000 Cymru ac awdurdodau lleol yn dechrau gweithio gyda cholegau lleol i ddarparu hyfforddiant.</a:t>
            </a:r>
          </a:p>
          <a:p>
            <a:r>
              <a:rPr lang="cy-GB"/>
              <a:t>2001 Ffurfiwyd Ysgol Goedwig Cymru</a:t>
            </a:r>
          </a:p>
          <a:p>
            <a:r>
              <a:rPr lang="cy-GB"/>
              <a:t>2002 y gynhadledd genedlaethol gyntaf yn diffinio beth yw ysgol goedwig a phwy sy’n gallu rhedeg Ysgolion Coedwig.</a:t>
            </a:r>
          </a:p>
          <a:p>
            <a:endParaRPr lang="en-GB"/>
          </a:p>
        </p:txBody>
      </p:sp>
      <p:sp>
        <p:nvSpPr>
          <p:cNvPr id="4" name="Content Placeholder 3">
            <a:extLst>
              <a:ext uri="{FF2B5EF4-FFF2-40B4-BE49-F238E27FC236}">
                <a16:creationId xmlns:a16="http://schemas.microsoft.com/office/drawing/2014/main" id="{B0E76ACA-E66B-4BE4-AE9E-5AD30A9496FB}"/>
              </a:ext>
            </a:extLst>
          </p:cNvPr>
          <p:cNvSpPr>
            <a:spLocks noGrp="1"/>
          </p:cNvSpPr>
          <p:nvPr>
            <p:ph sz="half" idx="2"/>
          </p:nvPr>
        </p:nvSpPr>
        <p:spPr/>
        <p:txBody>
          <a:bodyPr/>
          <a:lstStyle/>
          <a:p>
            <a:r>
              <a:rPr lang="en-GB"/>
              <a:t>2000 Wales and local authorities start to work with Local colleges to deliver training.</a:t>
            </a:r>
          </a:p>
          <a:p>
            <a:r>
              <a:rPr lang="en-GB"/>
              <a:t>2001 Forest School Wales formed</a:t>
            </a:r>
          </a:p>
          <a:p>
            <a:r>
              <a:rPr lang="en-GB"/>
              <a:t>2002 first national conference defines what forest school is and who can run Forest Schools.</a:t>
            </a:r>
          </a:p>
          <a:p>
            <a:endParaRPr lang="en-GB"/>
          </a:p>
        </p:txBody>
      </p:sp>
    </p:spTree>
    <p:extLst>
      <p:ext uri="{BB962C8B-B14F-4D97-AF65-F5344CB8AC3E}">
        <p14:creationId xmlns:p14="http://schemas.microsoft.com/office/powerpoint/2010/main" val="3369126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CFCD-7CF1-4B7B-BC13-E6844F43DA0D}"/>
              </a:ext>
            </a:extLst>
          </p:cNvPr>
          <p:cNvSpPr>
            <a:spLocks noGrp="1"/>
          </p:cNvSpPr>
          <p:nvPr>
            <p:ph type="title"/>
          </p:nvPr>
        </p:nvSpPr>
        <p:spPr/>
        <p:txBody>
          <a:bodyPr>
            <a:normAutofit fontScale="90000"/>
          </a:bodyPr>
          <a:lstStyle/>
          <a:p>
            <a:r>
              <a:rPr kumimoji="0" lang="cy-GB" sz="4800" b="0" i="0" u="none" strike="noStrike" kern="1200" cap="none" spc="0" normalizeH="0" baseline="0" noProof="0">
                <a:ln>
                  <a:noFill/>
                </a:ln>
                <a:solidFill>
                  <a:prstClr val="black">
                    <a:lumMod val="85000"/>
                    <a:lumOff val="15000"/>
                  </a:prstClr>
                </a:solidFill>
                <a:effectLst/>
                <a:uLnTx/>
                <a:uFillTx/>
                <a:latin typeface="Century Gothic" panose="020B0502020202020204"/>
                <a:ea typeface="+mn-ea"/>
                <a:cs typeface="Calibri Light"/>
              </a:rPr>
              <a:t>Hanes Ysgol Goedwig – DG Parhad </a:t>
            </a:r>
            <a:r>
              <a:rPr lang="en-GB">
                <a:cs typeface="Calibri Light"/>
              </a:rPr>
              <a:t>History of Forest School – UK Cont.</a:t>
            </a:r>
            <a:endParaRPr lang="en-GB"/>
          </a:p>
        </p:txBody>
      </p:sp>
      <p:sp>
        <p:nvSpPr>
          <p:cNvPr id="3" name="Content Placeholder 2">
            <a:extLst>
              <a:ext uri="{FF2B5EF4-FFF2-40B4-BE49-F238E27FC236}">
                <a16:creationId xmlns:a16="http://schemas.microsoft.com/office/drawing/2014/main" id="{D618DEF1-2B1D-4EEF-AEC8-3C8D86DB5794}"/>
              </a:ext>
            </a:extLst>
          </p:cNvPr>
          <p:cNvSpPr>
            <a:spLocks noGrp="1"/>
          </p:cNvSpPr>
          <p:nvPr>
            <p:ph sz="half" idx="1"/>
          </p:nvPr>
        </p:nvSpPr>
        <p:spPr/>
        <p:txBody>
          <a:bodyPr/>
          <a:lstStyle/>
          <a:p>
            <a:r>
              <a:rPr lang="cy-GB"/>
              <a:t>2005 Sefydlwyd rhwydwaith hyfforddwyr Ysgol Goedwig yng Nghymru.</a:t>
            </a:r>
          </a:p>
          <a:p>
            <a:pPr marL="0" indent="0">
              <a:buNone/>
            </a:pPr>
            <a:endParaRPr lang="cy-GB"/>
          </a:p>
          <a:p>
            <a:r>
              <a:rPr lang="cy-GB"/>
              <a:t>2008 Ffurfiwyd Grŵp Diddordeb Arbennig Ysgol Goedwig yn Lloegr.</a:t>
            </a:r>
          </a:p>
          <a:p>
            <a:endParaRPr lang="cy-GB"/>
          </a:p>
          <a:p>
            <a:r>
              <a:rPr lang="cy-GB"/>
              <a:t>2009 Lansiwyd Fframwaith Gwella Ansawdd Ysgol Goedwig</a:t>
            </a:r>
            <a:endParaRPr lang="en-GB"/>
          </a:p>
        </p:txBody>
      </p:sp>
      <p:sp>
        <p:nvSpPr>
          <p:cNvPr id="4" name="Content Placeholder 3">
            <a:extLst>
              <a:ext uri="{FF2B5EF4-FFF2-40B4-BE49-F238E27FC236}">
                <a16:creationId xmlns:a16="http://schemas.microsoft.com/office/drawing/2014/main" id="{3B063374-2D8A-463C-B7B9-66263EAB419B}"/>
              </a:ext>
            </a:extLst>
          </p:cNvPr>
          <p:cNvSpPr>
            <a:spLocks noGrp="1"/>
          </p:cNvSpPr>
          <p:nvPr>
            <p:ph sz="half" idx="2"/>
          </p:nvPr>
        </p:nvSpPr>
        <p:spPr/>
        <p:txBody>
          <a:bodyPr/>
          <a:lstStyle/>
          <a:p>
            <a:r>
              <a:rPr lang="en-GB"/>
              <a:t>2005 Forest school trainers network established in Wales.</a:t>
            </a:r>
          </a:p>
          <a:p>
            <a:pPr marL="0" indent="0">
              <a:buNone/>
            </a:pPr>
            <a:endParaRPr lang="en-GB"/>
          </a:p>
          <a:p>
            <a:r>
              <a:rPr lang="en-GB"/>
              <a:t>2008 Forest School Special Interest Group formed in England.</a:t>
            </a:r>
          </a:p>
          <a:p>
            <a:endParaRPr lang="en-GB"/>
          </a:p>
          <a:p>
            <a:r>
              <a:rPr lang="en-GB"/>
              <a:t>2009 Forest School Quality Improvement Framework launched</a:t>
            </a:r>
          </a:p>
          <a:p>
            <a:endParaRPr lang="en-GB"/>
          </a:p>
        </p:txBody>
      </p:sp>
    </p:spTree>
    <p:extLst>
      <p:ext uri="{BB962C8B-B14F-4D97-AF65-F5344CB8AC3E}">
        <p14:creationId xmlns:p14="http://schemas.microsoft.com/office/powerpoint/2010/main" val="4184647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B6B0-6F7B-40AA-A72A-143C5129AAB3}"/>
              </a:ext>
            </a:extLst>
          </p:cNvPr>
          <p:cNvSpPr>
            <a:spLocks noGrp="1"/>
          </p:cNvSpPr>
          <p:nvPr>
            <p:ph type="title"/>
          </p:nvPr>
        </p:nvSpPr>
        <p:spPr/>
        <p:txBody>
          <a:bodyPr>
            <a:normAutofit fontScale="90000"/>
          </a:bodyPr>
          <a:lstStyle/>
          <a:p>
            <a:r>
              <a:rPr kumimoji="0" lang="cy-GB" sz="4800" b="0" i="0" u="none" strike="noStrike" kern="1200" cap="none" spc="0" normalizeH="0" baseline="0" noProof="0">
                <a:ln>
                  <a:noFill/>
                </a:ln>
                <a:solidFill>
                  <a:prstClr val="black">
                    <a:lumMod val="85000"/>
                    <a:lumOff val="15000"/>
                  </a:prstClr>
                </a:solidFill>
                <a:effectLst/>
                <a:uLnTx/>
                <a:uFillTx/>
                <a:latin typeface="Century Gothic" panose="020B0502020202020204"/>
                <a:ea typeface="+mn-ea"/>
                <a:cs typeface="Calibri Light"/>
              </a:rPr>
              <a:t>Hanes Ysgol Goedwig – DG Parhad </a:t>
            </a:r>
            <a:r>
              <a:rPr lang="en-GB">
                <a:cs typeface="Calibri Light"/>
              </a:rPr>
              <a:t>History of Forest School – UK Cont.</a:t>
            </a:r>
            <a:endParaRPr lang="en-GB"/>
          </a:p>
        </p:txBody>
      </p:sp>
      <p:sp>
        <p:nvSpPr>
          <p:cNvPr id="3" name="Content Placeholder 2">
            <a:extLst>
              <a:ext uri="{FF2B5EF4-FFF2-40B4-BE49-F238E27FC236}">
                <a16:creationId xmlns:a16="http://schemas.microsoft.com/office/drawing/2014/main" id="{7E9C1A3F-F7AC-401C-B8E4-EEE66CE92001}"/>
              </a:ext>
            </a:extLst>
          </p:cNvPr>
          <p:cNvSpPr>
            <a:spLocks noGrp="1"/>
          </p:cNvSpPr>
          <p:nvPr>
            <p:ph sz="half" idx="1"/>
          </p:nvPr>
        </p:nvSpPr>
        <p:spPr/>
        <p:txBody>
          <a:bodyPr/>
          <a:lstStyle/>
          <a:p>
            <a:r>
              <a:rPr lang="en-GB"/>
              <a:t>2010 </a:t>
            </a:r>
            <a:r>
              <a:rPr lang="cy-GB"/>
              <a:t>AGORED yn mynd yn annibynnol, ffurfiwyd rhwydwaith hyfforddwyr y DG. </a:t>
            </a:r>
          </a:p>
          <a:p>
            <a:endParaRPr lang="cy-GB"/>
          </a:p>
          <a:p>
            <a:r>
              <a:rPr lang="cy-GB"/>
              <a:t>2012 lansiwyd y Gymdeithas Ysgol Goedwig (FSA) </a:t>
            </a:r>
          </a:p>
          <a:p>
            <a:endParaRPr lang="en-GB"/>
          </a:p>
        </p:txBody>
      </p:sp>
      <p:sp>
        <p:nvSpPr>
          <p:cNvPr id="4" name="Content Placeholder 3">
            <a:extLst>
              <a:ext uri="{FF2B5EF4-FFF2-40B4-BE49-F238E27FC236}">
                <a16:creationId xmlns:a16="http://schemas.microsoft.com/office/drawing/2014/main" id="{1D90C94F-6DFF-4448-8042-75A5F2EE53FF}"/>
              </a:ext>
            </a:extLst>
          </p:cNvPr>
          <p:cNvSpPr>
            <a:spLocks noGrp="1"/>
          </p:cNvSpPr>
          <p:nvPr>
            <p:ph sz="half" idx="2"/>
          </p:nvPr>
        </p:nvSpPr>
        <p:spPr/>
        <p:txBody>
          <a:bodyPr/>
          <a:lstStyle/>
          <a:p>
            <a:r>
              <a:rPr lang="en-GB"/>
              <a:t>2010 AGORED becomes independent, GB trainers network formed. </a:t>
            </a:r>
          </a:p>
          <a:p>
            <a:endParaRPr lang="en-GB"/>
          </a:p>
          <a:p>
            <a:r>
              <a:rPr lang="en-GB"/>
              <a:t>2012 FSA launched</a:t>
            </a:r>
          </a:p>
        </p:txBody>
      </p:sp>
    </p:spTree>
    <p:extLst>
      <p:ext uri="{BB962C8B-B14F-4D97-AF65-F5344CB8AC3E}">
        <p14:creationId xmlns:p14="http://schemas.microsoft.com/office/powerpoint/2010/main" val="2719128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6ECAB-2AE4-44B4-987D-61562FB18714}"/>
              </a:ext>
            </a:extLst>
          </p:cNvPr>
          <p:cNvSpPr>
            <a:spLocks noGrp="1"/>
          </p:cNvSpPr>
          <p:nvPr>
            <p:ph type="title"/>
          </p:nvPr>
        </p:nvSpPr>
        <p:spPr>
          <a:xfrm>
            <a:off x="1107582" y="270456"/>
            <a:ext cx="10017617" cy="1743738"/>
          </a:xfrm>
        </p:spPr>
        <p:txBody>
          <a:bodyPr>
            <a:normAutofit/>
          </a:bodyPr>
          <a:lstStyle/>
          <a:p>
            <a:r>
              <a:rPr lang="cy-GB">
                <a:cs typeface="Calibri Light"/>
              </a:rPr>
              <a:t>Beth yw Ysgol Goedwig? </a:t>
            </a:r>
            <a:br>
              <a:rPr lang="cy-GB">
                <a:cs typeface="Calibri Light"/>
              </a:rPr>
            </a:br>
            <a:r>
              <a:rPr lang="en-GB">
                <a:cs typeface="Calibri Light"/>
              </a:rPr>
              <a:t>What is Forest School?</a:t>
            </a:r>
            <a:endParaRPr lang="en-GB"/>
          </a:p>
        </p:txBody>
      </p:sp>
      <p:pic>
        <p:nvPicPr>
          <p:cNvPr id="6" name="Online Media 5" title="What is Forest  School?">
            <a:hlinkClick r:id="" action="ppaction://media"/>
            <a:extLst>
              <a:ext uri="{FF2B5EF4-FFF2-40B4-BE49-F238E27FC236}">
                <a16:creationId xmlns:a16="http://schemas.microsoft.com/office/drawing/2014/main" id="{14D939C3-CC2F-4692-B14D-28CEFD85533E}"/>
              </a:ext>
            </a:extLst>
          </p:cNvPr>
          <p:cNvPicPr>
            <a:picLocks noGrp="1" noRot="1" noChangeAspect="1"/>
          </p:cNvPicPr>
          <p:nvPr>
            <p:ph idx="1"/>
            <a:videoFile r:link="rId1"/>
          </p:nvPr>
        </p:nvPicPr>
        <p:blipFill>
          <a:blip r:embed="rId4"/>
          <a:stretch>
            <a:fillRect/>
          </a:stretch>
        </p:blipFill>
        <p:spPr>
          <a:xfrm>
            <a:off x="2093341" y="1808018"/>
            <a:ext cx="8005318" cy="4523076"/>
          </a:xfrm>
          <a:prstGeom prst="rect">
            <a:avLst/>
          </a:prstGeom>
        </p:spPr>
      </p:pic>
    </p:spTree>
    <p:extLst>
      <p:ext uri="{BB962C8B-B14F-4D97-AF65-F5344CB8AC3E}">
        <p14:creationId xmlns:p14="http://schemas.microsoft.com/office/powerpoint/2010/main" val="312832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E5408-7F0B-46DB-81A4-D61A3627ECFF}"/>
              </a:ext>
            </a:extLst>
          </p:cNvPr>
          <p:cNvSpPr>
            <a:spLocks noGrp="1"/>
          </p:cNvSpPr>
          <p:nvPr>
            <p:ph type="title"/>
          </p:nvPr>
        </p:nvSpPr>
        <p:spPr/>
        <p:txBody>
          <a:bodyPr>
            <a:normAutofit fontScale="90000"/>
          </a:bodyPr>
          <a:lstStyle/>
          <a:p>
            <a:r>
              <a:rPr lang="cy-GB"/>
              <a:t>Prif Elfennau Ysgol Goedwig </a:t>
            </a:r>
            <a:br>
              <a:rPr lang="en-GB"/>
            </a:br>
            <a:r>
              <a:rPr lang="en-GB"/>
              <a:t>Key Elements of Forest School</a:t>
            </a:r>
          </a:p>
        </p:txBody>
      </p:sp>
      <p:sp>
        <p:nvSpPr>
          <p:cNvPr id="3" name="Content Placeholder 2">
            <a:extLst>
              <a:ext uri="{FF2B5EF4-FFF2-40B4-BE49-F238E27FC236}">
                <a16:creationId xmlns:a16="http://schemas.microsoft.com/office/drawing/2014/main" id="{D943A8D8-37AC-4B3B-A93E-0028A3D94974}"/>
              </a:ext>
            </a:extLst>
          </p:cNvPr>
          <p:cNvSpPr>
            <a:spLocks noGrp="1"/>
          </p:cNvSpPr>
          <p:nvPr>
            <p:ph sz="half" idx="1"/>
          </p:nvPr>
        </p:nvSpPr>
        <p:spPr/>
        <p:txBody>
          <a:bodyPr/>
          <a:lstStyle/>
          <a:p>
            <a:endParaRPr lang="en-GB"/>
          </a:p>
          <a:p>
            <a:endParaRPr lang="en-GB"/>
          </a:p>
          <a:p>
            <a:r>
              <a:rPr lang="cy-GB"/>
              <a:t>Beth oedd y prif bwyntiau yn y fideo</a:t>
            </a:r>
            <a:r>
              <a:rPr lang="en-GB"/>
              <a:t>?</a:t>
            </a:r>
          </a:p>
          <a:p>
            <a:endParaRPr lang="en-GB"/>
          </a:p>
        </p:txBody>
      </p:sp>
      <p:sp>
        <p:nvSpPr>
          <p:cNvPr id="4" name="Content Placeholder 3">
            <a:extLst>
              <a:ext uri="{FF2B5EF4-FFF2-40B4-BE49-F238E27FC236}">
                <a16:creationId xmlns:a16="http://schemas.microsoft.com/office/drawing/2014/main" id="{C23221E1-ACB2-42DF-8300-50551A51005C}"/>
              </a:ext>
            </a:extLst>
          </p:cNvPr>
          <p:cNvSpPr>
            <a:spLocks noGrp="1"/>
          </p:cNvSpPr>
          <p:nvPr>
            <p:ph sz="half" idx="2"/>
          </p:nvPr>
        </p:nvSpPr>
        <p:spPr/>
        <p:txBody>
          <a:bodyPr/>
          <a:lstStyle/>
          <a:p>
            <a:endParaRPr lang="en-GB"/>
          </a:p>
          <a:p>
            <a:endParaRPr lang="en-GB"/>
          </a:p>
          <a:p>
            <a:r>
              <a:rPr lang="en-GB"/>
              <a:t>What were the key points in the video?</a:t>
            </a:r>
          </a:p>
        </p:txBody>
      </p:sp>
    </p:spTree>
    <p:extLst>
      <p:ext uri="{BB962C8B-B14F-4D97-AF65-F5344CB8AC3E}">
        <p14:creationId xmlns:p14="http://schemas.microsoft.com/office/powerpoint/2010/main" val="3450133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89A99-8958-4C4B-BDC8-6FA9193A5789}"/>
              </a:ext>
            </a:extLst>
          </p:cNvPr>
          <p:cNvSpPr>
            <a:spLocks noGrp="1"/>
          </p:cNvSpPr>
          <p:nvPr>
            <p:ph type="title"/>
          </p:nvPr>
        </p:nvSpPr>
        <p:spPr/>
        <p:txBody>
          <a:bodyPr/>
          <a:lstStyle/>
          <a:p>
            <a:r>
              <a:rPr lang="cy-GB"/>
              <a:t>6 Egwyddor                </a:t>
            </a:r>
            <a:r>
              <a:rPr lang="en-GB"/>
              <a:t>6 Principles</a:t>
            </a:r>
          </a:p>
        </p:txBody>
      </p:sp>
      <p:sp>
        <p:nvSpPr>
          <p:cNvPr id="3" name="Content Placeholder 2">
            <a:extLst>
              <a:ext uri="{FF2B5EF4-FFF2-40B4-BE49-F238E27FC236}">
                <a16:creationId xmlns:a16="http://schemas.microsoft.com/office/drawing/2014/main" id="{33C5FE07-BF1A-48B5-B20F-6BBDCE26D92C}"/>
              </a:ext>
            </a:extLst>
          </p:cNvPr>
          <p:cNvSpPr>
            <a:spLocks noGrp="1"/>
          </p:cNvSpPr>
          <p:nvPr>
            <p:ph sz="half" idx="1"/>
          </p:nvPr>
        </p:nvSpPr>
        <p:spPr/>
        <p:txBody>
          <a:bodyPr>
            <a:normAutofit/>
          </a:bodyPr>
          <a:lstStyle/>
          <a:p>
            <a:r>
              <a:rPr lang="cy-GB"/>
              <a:t>Proses Hirdymor</a:t>
            </a:r>
          </a:p>
          <a:p>
            <a:pPr>
              <a:buClr>
                <a:srgbClr val="262626"/>
              </a:buClr>
            </a:pPr>
            <a:r>
              <a:rPr lang="cy-GB"/>
              <a:t>Coetir neu Amgylchedd Coediog Naturiol </a:t>
            </a:r>
          </a:p>
          <a:p>
            <a:pPr>
              <a:buClr>
                <a:srgbClr val="262626"/>
              </a:buClr>
            </a:pPr>
            <a:r>
              <a:rPr lang="cy-GB"/>
              <a:t>Datblygiad Cyfannol</a:t>
            </a:r>
          </a:p>
          <a:p>
            <a:pPr>
              <a:buClr>
                <a:srgbClr val="262626"/>
              </a:buClr>
            </a:pPr>
            <a:r>
              <a:rPr lang="cy-GB"/>
              <a:t>Risgiau â Chymorth</a:t>
            </a:r>
          </a:p>
          <a:p>
            <a:pPr>
              <a:buClr>
                <a:srgbClr val="262626"/>
              </a:buClr>
            </a:pPr>
            <a:r>
              <a:rPr lang="cy-GB"/>
              <a:t>Ymarferwyr Cymwysedig</a:t>
            </a:r>
          </a:p>
          <a:p>
            <a:pPr>
              <a:buClr>
                <a:srgbClr val="262626"/>
              </a:buClr>
            </a:pPr>
            <a:r>
              <a:rPr lang="cy-GB"/>
              <a:t>Prosesau sy’n Canolbwyntio ar y Dysgwr</a:t>
            </a:r>
          </a:p>
          <a:p>
            <a:pPr>
              <a:buClr>
                <a:srgbClr val="262626"/>
              </a:buClr>
            </a:pPr>
            <a:endParaRPr lang="cy-GB"/>
          </a:p>
          <a:p>
            <a:pPr algn="r">
              <a:buClr>
                <a:srgbClr val="262626"/>
              </a:buClr>
            </a:pPr>
            <a:r>
              <a:rPr lang="cy-GB"/>
              <a:t>Y Gymdeithas Ysgol Goedwig</a:t>
            </a:r>
          </a:p>
          <a:p>
            <a:endParaRPr lang="en-GB"/>
          </a:p>
        </p:txBody>
      </p:sp>
      <p:sp>
        <p:nvSpPr>
          <p:cNvPr id="4" name="Content Placeholder 3">
            <a:extLst>
              <a:ext uri="{FF2B5EF4-FFF2-40B4-BE49-F238E27FC236}">
                <a16:creationId xmlns:a16="http://schemas.microsoft.com/office/drawing/2014/main" id="{80CF8B23-3D36-4250-A53F-BEDACD7CA72E}"/>
              </a:ext>
            </a:extLst>
          </p:cNvPr>
          <p:cNvSpPr>
            <a:spLocks noGrp="1"/>
          </p:cNvSpPr>
          <p:nvPr>
            <p:ph sz="half" idx="2"/>
          </p:nvPr>
        </p:nvSpPr>
        <p:spPr/>
        <p:txBody>
          <a:bodyPr vert="horz" lIns="91440" tIns="45720" rIns="91440" bIns="45720" rtlCol="0" anchor="t">
            <a:normAutofit/>
          </a:bodyPr>
          <a:lstStyle/>
          <a:p>
            <a:r>
              <a:rPr lang="en-GB"/>
              <a:t>Long Term Process</a:t>
            </a:r>
          </a:p>
          <a:p>
            <a:pPr>
              <a:buClr>
                <a:srgbClr val="262626"/>
              </a:buClr>
            </a:pPr>
            <a:r>
              <a:rPr lang="en-GB"/>
              <a:t>Woodland or Natural Wooded Environment</a:t>
            </a:r>
          </a:p>
          <a:p>
            <a:pPr>
              <a:buClr>
                <a:srgbClr val="262626"/>
              </a:buClr>
            </a:pPr>
            <a:r>
              <a:rPr lang="en-GB"/>
              <a:t>Holistic Development</a:t>
            </a:r>
          </a:p>
          <a:p>
            <a:pPr>
              <a:buClr>
                <a:srgbClr val="262626"/>
              </a:buClr>
            </a:pPr>
            <a:r>
              <a:rPr lang="en-GB"/>
              <a:t>Supported Risks</a:t>
            </a:r>
          </a:p>
          <a:p>
            <a:pPr>
              <a:buClr>
                <a:srgbClr val="262626"/>
              </a:buClr>
            </a:pPr>
            <a:r>
              <a:rPr lang="en-GB"/>
              <a:t>Qualified Practitioners</a:t>
            </a:r>
          </a:p>
          <a:p>
            <a:pPr>
              <a:buClr>
                <a:srgbClr val="262626"/>
              </a:buClr>
            </a:pPr>
            <a:r>
              <a:rPr lang="en-GB"/>
              <a:t>Learner Centred Processes</a:t>
            </a:r>
          </a:p>
          <a:p>
            <a:pPr>
              <a:buClr>
                <a:srgbClr val="262626"/>
              </a:buClr>
            </a:pPr>
            <a:endParaRPr lang="en-GB"/>
          </a:p>
          <a:p>
            <a:pPr algn="r">
              <a:buClr>
                <a:srgbClr val="262626"/>
              </a:buClr>
            </a:pPr>
            <a:r>
              <a:rPr lang="en-GB"/>
              <a:t>Forest School Association</a:t>
            </a:r>
          </a:p>
        </p:txBody>
      </p:sp>
    </p:spTree>
    <p:extLst>
      <p:ext uri="{BB962C8B-B14F-4D97-AF65-F5344CB8AC3E}">
        <p14:creationId xmlns:p14="http://schemas.microsoft.com/office/powerpoint/2010/main" val="2862491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5604-0EA2-4211-9CA4-F0C1591079E4}"/>
              </a:ext>
            </a:extLst>
          </p:cNvPr>
          <p:cNvSpPr>
            <a:spLocks noGrp="1"/>
          </p:cNvSpPr>
          <p:nvPr>
            <p:ph type="title"/>
          </p:nvPr>
        </p:nvSpPr>
        <p:spPr/>
        <p:txBody>
          <a:bodyPr>
            <a:normAutofit fontScale="90000"/>
          </a:bodyPr>
          <a:lstStyle/>
          <a:p>
            <a:r>
              <a:rPr lang="cy-GB"/>
              <a:t>Mythau Ysgol Goedwig</a:t>
            </a:r>
            <a:br>
              <a:rPr lang="en-GB"/>
            </a:br>
            <a:r>
              <a:rPr lang="en-GB"/>
              <a:t>Forest School Myths</a:t>
            </a:r>
          </a:p>
        </p:txBody>
      </p:sp>
      <p:sp>
        <p:nvSpPr>
          <p:cNvPr id="4" name="Content Placeholder 3">
            <a:extLst>
              <a:ext uri="{FF2B5EF4-FFF2-40B4-BE49-F238E27FC236}">
                <a16:creationId xmlns:a16="http://schemas.microsoft.com/office/drawing/2014/main" id="{C19715C5-FEED-4430-AED4-8E0EAF2830DC}"/>
              </a:ext>
            </a:extLst>
          </p:cNvPr>
          <p:cNvSpPr>
            <a:spLocks noGrp="1"/>
          </p:cNvSpPr>
          <p:nvPr>
            <p:ph sz="half" idx="1"/>
          </p:nvPr>
        </p:nvSpPr>
        <p:spPr>
          <a:xfrm>
            <a:off x="1066800" y="2103120"/>
            <a:ext cx="4754880" cy="3922221"/>
          </a:xfrm>
        </p:spPr>
        <p:txBody>
          <a:bodyPr>
            <a:normAutofit fontScale="92500" lnSpcReduction="20000"/>
          </a:bodyPr>
          <a:lstStyle/>
          <a:p>
            <a:r>
              <a:rPr lang="cy-GB"/>
              <a:t>Mae Ysgol Goedwig yn fathodyn i’w gasglu</a:t>
            </a:r>
          </a:p>
          <a:p>
            <a:pPr>
              <a:buClr>
                <a:srgbClr val="262626"/>
              </a:buClr>
            </a:pPr>
            <a:r>
              <a:rPr lang="cy-GB"/>
              <a:t>Mae pob dysgu awyr agored yn Ysgol Goedwig</a:t>
            </a:r>
          </a:p>
          <a:p>
            <a:pPr>
              <a:buClr>
                <a:srgbClr val="262626"/>
              </a:buClr>
            </a:pPr>
            <a:r>
              <a:rPr lang="cy-GB"/>
              <a:t>RHAID gwneud Ysgol Goedwig mewn coetir </a:t>
            </a:r>
          </a:p>
          <a:p>
            <a:pPr>
              <a:buClr>
                <a:srgbClr val="262626"/>
              </a:buClr>
            </a:pPr>
            <a:r>
              <a:rPr lang="cy-GB"/>
              <a:t>Dim ond cymhwyster lefel 1 sydd ei angen arnoch</a:t>
            </a:r>
          </a:p>
          <a:p>
            <a:pPr>
              <a:buClr>
                <a:srgbClr val="262626"/>
              </a:buClr>
            </a:pPr>
            <a:r>
              <a:rPr lang="cy-GB"/>
              <a:t>Rhaid i Ysgol Goedwig gynnwys tân ac offer</a:t>
            </a:r>
          </a:p>
          <a:p>
            <a:pPr>
              <a:buClr>
                <a:srgbClr val="262626"/>
              </a:buClr>
            </a:pPr>
            <a:r>
              <a:rPr lang="cy-GB"/>
              <a:t>Dim ond Arweinwyr Ysgol Goedwig cymwysedig sy’n gallu mynd â grwpiau i mewn i’r coed</a:t>
            </a:r>
          </a:p>
          <a:p>
            <a:pPr>
              <a:buClr>
                <a:srgbClr val="262626"/>
              </a:buClr>
            </a:pPr>
            <a:r>
              <a:rPr lang="cy-GB"/>
              <a:t>Rhaid i chi fod yn athro/athrawes i fod yn Arweinydd Ysgol Goedwig</a:t>
            </a:r>
          </a:p>
          <a:p>
            <a:endParaRPr lang="en-GB"/>
          </a:p>
        </p:txBody>
      </p:sp>
      <p:sp>
        <p:nvSpPr>
          <p:cNvPr id="5" name="Content Placeholder 4">
            <a:extLst>
              <a:ext uri="{FF2B5EF4-FFF2-40B4-BE49-F238E27FC236}">
                <a16:creationId xmlns:a16="http://schemas.microsoft.com/office/drawing/2014/main" id="{822E9F4B-D0DF-441B-84B5-7D5E3B1AD94B}"/>
              </a:ext>
            </a:extLst>
          </p:cNvPr>
          <p:cNvSpPr>
            <a:spLocks noGrp="1"/>
          </p:cNvSpPr>
          <p:nvPr>
            <p:ph sz="half" idx="2"/>
          </p:nvPr>
        </p:nvSpPr>
        <p:spPr>
          <a:xfrm>
            <a:off x="6370320" y="2103120"/>
            <a:ext cx="4754880" cy="3922221"/>
          </a:xfrm>
        </p:spPr>
        <p:txBody>
          <a:bodyPr vert="horz" lIns="91440" tIns="45720" rIns="91440" bIns="45720" rtlCol="0" anchor="t">
            <a:normAutofit fontScale="92500" lnSpcReduction="20000"/>
          </a:bodyPr>
          <a:lstStyle/>
          <a:p>
            <a:r>
              <a:rPr lang="en-GB"/>
              <a:t>Forest School is a badge to be collected</a:t>
            </a:r>
          </a:p>
          <a:p>
            <a:pPr>
              <a:buClr>
                <a:srgbClr val="262626"/>
              </a:buClr>
            </a:pPr>
            <a:r>
              <a:rPr lang="en-GB"/>
              <a:t>All outdoor learning is Forest School</a:t>
            </a:r>
          </a:p>
          <a:p>
            <a:pPr>
              <a:buClr>
                <a:srgbClr val="262626"/>
              </a:buClr>
            </a:pPr>
            <a:r>
              <a:rPr lang="en-GB"/>
              <a:t>Forest School MUST be done in a woodland</a:t>
            </a:r>
          </a:p>
          <a:p>
            <a:pPr>
              <a:buClr>
                <a:srgbClr val="262626"/>
              </a:buClr>
            </a:pPr>
            <a:r>
              <a:rPr lang="en-GB"/>
              <a:t>You only need a level 1 qualification</a:t>
            </a:r>
          </a:p>
          <a:p>
            <a:pPr>
              <a:buClr>
                <a:srgbClr val="262626"/>
              </a:buClr>
            </a:pPr>
            <a:r>
              <a:rPr lang="en-GB"/>
              <a:t>Forest School has to include fire and tools</a:t>
            </a:r>
          </a:p>
          <a:p>
            <a:pPr>
              <a:buClr>
                <a:srgbClr val="262626"/>
              </a:buClr>
            </a:pPr>
            <a:r>
              <a:rPr lang="en-GB"/>
              <a:t>Only qualified Forest School leaders can take groups into the woods</a:t>
            </a:r>
          </a:p>
          <a:p>
            <a:pPr>
              <a:buClr>
                <a:srgbClr val="262626"/>
              </a:buClr>
            </a:pPr>
            <a:r>
              <a:rPr lang="en-GB"/>
              <a:t>You have to be a teacher to be a Forest School Leader</a:t>
            </a:r>
          </a:p>
          <a:p>
            <a:pPr>
              <a:buClr>
                <a:srgbClr val="262626"/>
              </a:buClr>
            </a:pPr>
            <a:endParaRPr lang="en-GB"/>
          </a:p>
        </p:txBody>
      </p:sp>
    </p:spTree>
    <p:extLst>
      <p:ext uri="{BB962C8B-B14F-4D97-AF65-F5344CB8AC3E}">
        <p14:creationId xmlns:p14="http://schemas.microsoft.com/office/powerpoint/2010/main" val="668428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3F82-BD12-4717-8594-C1ADCB8F60EC}"/>
              </a:ext>
            </a:extLst>
          </p:cNvPr>
          <p:cNvSpPr>
            <a:spLocks noGrp="1"/>
          </p:cNvSpPr>
          <p:nvPr>
            <p:ph type="title"/>
          </p:nvPr>
        </p:nvSpPr>
        <p:spPr>
          <a:xfrm>
            <a:off x="309093" y="270456"/>
            <a:ext cx="11642500" cy="1743737"/>
          </a:xfrm>
        </p:spPr>
        <p:txBody>
          <a:bodyPr>
            <a:normAutofit fontScale="90000"/>
          </a:bodyPr>
          <a:lstStyle/>
          <a:p>
            <a:r>
              <a:rPr lang="cy-GB" sz="4600">
                <a:cs typeface="Calibri Light"/>
              </a:rPr>
              <a:t>Dysgu Awyr Agored yn erbyn Ysgol Goedwig</a:t>
            </a:r>
            <a:r>
              <a:rPr lang="cy-GB" sz="4200">
                <a:cs typeface="Calibri Light"/>
              </a:rPr>
              <a:t> </a:t>
            </a:r>
            <a:br>
              <a:rPr lang="cy-GB">
                <a:cs typeface="Calibri Light"/>
              </a:rPr>
            </a:br>
            <a:r>
              <a:rPr lang="en-GB">
                <a:cs typeface="Calibri Light"/>
              </a:rPr>
              <a:t>Outdoor Learning Vs Forest School</a:t>
            </a:r>
          </a:p>
        </p:txBody>
      </p:sp>
      <p:sp>
        <p:nvSpPr>
          <p:cNvPr id="3" name="Content Placeholder 2">
            <a:extLst>
              <a:ext uri="{FF2B5EF4-FFF2-40B4-BE49-F238E27FC236}">
                <a16:creationId xmlns:a16="http://schemas.microsoft.com/office/drawing/2014/main" id="{34A34C01-BC8F-458C-A768-9499D89996BA}"/>
              </a:ext>
            </a:extLst>
          </p:cNvPr>
          <p:cNvSpPr>
            <a:spLocks noGrp="1"/>
          </p:cNvSpPr>
          <p:nvPr>
            <p:ph sz="half" idx="1"/>
          </p:nvPr>
        </p:nvSpPr>
        <p:spPr/>
        <p:txBody>
          <a:bodyPr/>
          <a:lstStyle/>
          <a:p>
            <a:r>
              <a:rPr lang="cy-GB"/>
              <a:t>Mewn grwpiau bach </a:t>
            </a:r>
          </a:p>
          <a:p>
            <a:endParaRPr lang="cy-GB"/>
          </a:p>
          <a:p>
            <a:r>
              <a:rPr lang="cy-GB"/>
              <a:t>O sesiynau’r wythnos ddiwethaf, y wybodaeth yn y sleidiau blaenorol a’ch ymchwil eich hun, trafodwch a rhestru’r prif wahaniaethau a thebygrwydd rhwng Ysgol Goedwig a Dysgu Awyr Agored.</a:t>
            </a:r>
          </a:p>
          <a:p>
            <a:endParaRPr lang="en-GB"/>
          </a:p>
        </p:txBody>
      </p:sp>
      <p:sp>
        <p:nvSpPr>
          <p:cNvPr id="4" name="Content Placeholder 3">
            <a:extLst>
              <a:ext uri="{FF2B5EF4-FFF2-40B4-BE49-F238E27FC236}">
                <a16:creationId xmlns:a16="http://schemas.microsoft.com/office/drawing/2014/main" id="{FA03D0B8-EFFF-4A7B-957F-ABE23409E87F}"/>
              </a:ext>
            </a:extLst>
          </p:cNvPr>
          <p:cNvSpPr>
            <a:spLocks noGrp="1"/>
          </p:cNvSpPr>
          <p:nvPr>
            <p:ph sz="half" idx="2"/>
          </p:nvPr>
        </p:nvSpPr>
        <p:spPr/>
        <p:txBody>
          <a:bodyPr/>
          <a:lstStyle/>
          <a:p>
            <a:r>
              <a:rPr lang="en-GB"/>
              <a:t>In small groups </a:t>
            </a:r>
          </a:p>
          <a:p>
            <a:endParaRPr lang="en-GB"/>
          </a:p>
          <a:p>
            <a:r>
              <a:rPr lang="en-GB"/>
              <a:t>From the sessions covered last week, the information in the previous slides and your own research discuss and list the key differences and similarities between Forest School and Outdoor Learning.</a:t>
            </a:r>
          </a:p>
        </p:txBody>
      </p:sp>
    </p:spTree>
    <p:extLst>
      <p:ext uri="{BB962C8B-B14F-4D97-AF65-F5344CB8AC3E}">
        <p14:creationId xmlns:p14="http://schemas.microsoft.com/office/powerpoint/2010/main" val="2884092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3915-85BF-4AA4-8A3B-BD567C2F48A7}"/>
              </a:ext>
            </a:extLst>
          </p:cNvPr>
          <p:cNvSpPr>
            <a:spLocks noGrp="1"/>
          </p:cNvSpPr>
          <p:nvPr>
            <p:ph type="title"/>
          </p:nvPr>
        </p:nvSpPr>
        <p:spPr>
          <a:xfrm>
            <a:off x="618186" y="0"/>
            <a:ext cx="10507014" cy="2014194"/>
          </a:xfrm>
        </p:spPr>
        <p:txBody>
          <a:bodyPr>
            <a:normAutofit fontScale="90000"/>
          </a:bodyPr>
          <a:lstStyle/>
          <a:p>
            <a:r>
              <a:rPr lang="cy-GB">
                <a:cs typeface="Calibri Light"/>
              </a:rPr>
              <a:t>Sesiwn Ysgol Goedwig Nodweddiadol </a:t>
            </a:r>
            <a:br>
              <a:rPr lang="en-GB">
                <a:cs typeface="Calibri Light"/>
              </a:rPr>
            </a:br>
            <a:r>
              <a:rPr lang="en-GB">
                <a:cs typeface="Calibri Light"/>
              </a:rPr>
              <a:t>Typical Forest School Session</a:t>
            </a:r>
            <a:endParaRPr lang="en-GB"/>
          </a:p>
        </p:txBody>
      </p:sp>
      <p:pic>
        <p:nvPicPr>
          <p:cNvPr id="5" name="Online Media 4" title="A Day at Forest School">
            <a:hlinkClick r:id="" action="ppaction://media"/>
            <a:extLst>
              <a:ext uri="{FF2B5EF4-FFF2-40B4-BE49-F238E27FC236}">
                <a16:creationId xmlns:a16="http://schemas.microsoft.com/office/drawing/2014/main" id="{81CC44A1-DB55-4D47-8E6C-DCB55E214E66}"/>
              </a:ext>
            </a:extLst>
          </p:cNvPr>
          <p:cNvPicPr>
            <a:picLocks noGrp="1" noRot="1" noChangeAspect="1"/>
          </p:cNvPicPr>
          <p:nvPr>
            <p:ph sz="half" idx="1"/>
            <a:videoFile r:link="rId1"/>
          </p:nvPr>
        </p:nvPicPr>
        <p:blipFill>
          <a:blip r:embed="rId3"/>
          <a:stretch>
            <a:fillRect/>
          </a:stretch>
        </p:blipFill>
        <p:spPr>
          <a:xfrm>
            <a:off x="1158081" y="1801163"/>
            <a:ext cx="5033818" cy="3890818"/>
          </a:xfrm>
        </p:spPr>
      </p:pic>
      <p:sp>
        <p:nvSpPr>
          <p:cNvPr id="4" name="Content Placeholder 3">
            <a:extLst>
              <a:ext uri="{FF2B5EF4-FFF2-40B4-BE49-F238E27FC236}">
                <a16:creationId xmlns:a16="http://schemas.microsoft.com/office/drawing/2014/main" id="{BCB23D25-B063-4964-A23F-737697516643}"/>
              </a:ext>
            </a:extLst>
          </p:cNvPr>
          <p:cNvSpPr>
            <a:spLocks noGrp="1"/>
          </p:cNvSpPr>
          <p:nvPr>
            <p:ph sz="half" idx="2"/>
          </p:nvPr>
        </p:nvSpPr>
        <p:spPr>
          <a:xfrm>
            <a:off x="6381865" y="1802938"/>
            <a:ext cx="4754880" cy="3749040"/>
          </a:xfrm>
        </p:spPr>
        <p:txBody>
          <a:bodyPr vert="horz" lIns="91440" tIns="45720" rIns="91440" bIns="45720" rtlCol="0" anchor="t">
            <a:normAutofit/>
          </a:bodyPr>
          <a:lstStyle/>
          <a:p>
            <a:r>
              <a:rPr lang="cy-GB"/>
              <a:t>Pa weithgareddau welsoch chi’n digwydd yn y fideo hwn?</a:t>
            </a:r>
          </a:p>
          <a:p>
            <a:pPr>
              <a:buClr>
                <a:srgbClr val="262626"/>
              </a:buClr>
            </a:pPr>
            <a:endParaRPr lang="en-GB"/>
          </a:p>
          <a:p>
            <a:pPr>
              <a:buClr>
                <a:srgbClr val="262626"/>
              </a:buClr>
            </a:pPr>
            <a:endParaRPr lang="en-GB"/>
          </a:p>
          <a:p>
            <a:pPr>
              <a:buClr>
                <a:srgbClr val="262626"/>
              </a:buClr>
            </a:pPr>
            <a:endParaRPr lang="en-GB"/>
          </a:p>
          <a:p>
            <a:pPr>
              <a:buClr>
                <a:srgbClr val="262626"/>
              </a:buClr>
            </a:pPr>
            <a:r>
              <a:rPr lang="en-GB"/>
              <a:t>What activities did you see taking place in this video?</a:t>
            </a:r>
          </a:p>
          <a:p>
            <a:pPr>
              <a:buClr>
                <a:srgbClr val="262626"/>
              </a:buClr>
            </a:pPr>
            <a:endParaRPr lang="en-GB"/>
          </a:p>
          <a:p>
            <a:pPr>
              <a:buClr>
                <a:srgbClr val="262626"/>
              </a:buClr>
            </a:pPr>
            <a:endParaRPr lang="en-GB"/>
          </a:p>
        </p:txBody>
      </p:sp>
    </p:spTree>
    <p:extLst>
      <p:ext uri="{BB962C8B-B14F-4D97-AF65-F5344CB8AC3E}">
        <p14:creationId xmlns:p14="http://schemas.microsoft.com/office/powerpoint/2010/main" val="3418000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C389-47F9-4E46-A348-B6935CC3EE41}"/>
              </a:ext>
            </a:extLst>
          </p:cNvPr>
          <p:cNvSpPr>
            <a:spLocks noGrp="1"/>
          </p:cNvSpPr>
          <p:nvPr>
            <p:ph type="title"/>
          </p:nvPr>
        </p:nvSpPr>
        <p:spPr>
          <a:xfrm>
            <a:off x="553792" y="0"/>
            <a:ext cx="10571408" cy="2014194"/>
          </a:xfrm>
        </p:spPr>
        <p:txBody>
          <a:bodyPr>
            <a:normAutofit fontScale="90000"/>
          </a:bodyPr>
          <a:lstStyle/>
          <a:p>
            <a:r>
              <a:rPr lang="cy-GB"/>
              <a:t>A wnaethom fodloni ein hamcanion? </a:t>
            </a:r>
            <a:br>
              <a:rPr lang="en-GB"/>
            </a:br>
            <a:r>
              <a:rPr lang="en-GB"/>
              <a:t>Did we meet our objectives?</a:t>
            </a:r>
          </a:p>
        </p:txBody>
      </p:sp>
      <p:sp>
        <p:nvSpPr>
          <p:cNvPr id="3" name="Content Placeholder 2">
            <a:extLst>
              <a:ext uri="{FF2B5EF4-FFF2-40B4-BE49-F238E27FC236}">
                <a16:creationId xmlns:a16="http://schemas.microsoft.com/office/drawing/2014/main" id="{6E73F3A7-EB91-45AB-9EB9-2497ACF7B5C3}"/>
              </a:ext>
            </a:extLst>
          </p:cNvPr>
          <p:cNvSpPr>
            <a:spLocks noGrp="1"/>
          </p:cNvSpPr>
          <p:nvPr>
            <p:ph sz="half" idx="1"/>
          </p:nvPr>
        </p:nvSpPr>
        <p:spPr/>
        <p:txBody>
          <a:bodyPr/>
          <a:lstStyle/>
          <a:p>
            <a:r>
              <a:rPr lang="cy-GB"/>
              <a:t>Ydych chi’n gallu:</a:t>
            </a:r>
          </a:p>
          <a:p>
            <a:endParaRPr lang="en-GB"/>
          </a:p>
          <a:p>
            <a:pPr lvl="1"/>
            <a:r>
              <a:rPr lang="cy-GB"/>
              <a:t>Cofio prif ddatblygiadau Ysgol Goedwig yn y DG.</a:t>
            </a:r>
          </a:p>
          <a:p>
            <a:pPr lvl="1"/>
            <a:endParaRPr lang="cy-GB"/>
          </a:p>
          <a:p>
            <a:pPr lvl="1"/>
            <a:r>
              <a:rPr lang="cy-GB"/>
              <a:t>Disgrifio’r gwahaniaethau rhwng dysgu awyr agored ac Ysgol Goedwig</a:t>
            </a:r>
          </a:p>
          <a:p>
            <a:pPr lvl="1"/>
            <a:endParaRPr lang="cy-GB"/>
          </a:p>
          <a:p>
            <a:pPr lvl="1"/>
            <a:r>
              <a:rPr lang="cy-GB"/>
              <a:t>Gwerthuso’n feirniadol fanteision ac anfanteision dull Ysgol Goedwig</a:t>
            </a:r>
          </a:p>
          <a:p>
            <a:endParaRPr lang="en-GB"/>
          </a:p>
        </p:txBody>
      </p:sp>
      <p:sp>
        <p:nvSpPr>
          <p:cNvPr id="4" name="Content Placeholder 3">
            <a:extLst>
              <a:ext uri="{FF2B5EF4-FFF2-40B4-BE49-F238E27FC236}">
                <a16:creationId xmlns:a16="http://schemas.microsoft.com/office/drawing/2014/main" id="{C3E3FA95-A6C7-44CE-8F26-50B4F37F478C}"/>
              </a:ext>
            </a:extLst>
          </p:cNvPr>
          <p:cNvSpPr>
            <a:spLocks noGrp="1"/>
          </p:cNvSpPr>
          <p:nvPr>
            <p:ph sz="half" idx="2"/>
          </p:nvPr>
        </p:nvSpPr>
        <p:spPr/>
        <p:txBody>
          <a:bodyPr/>
          <a:lstStyle/>
          <a:p>
            <a:r>
              <a:rPr lang="en-GB"/>
              <a:t>Are you able to:</a:t>
            </a:r>
          </a:p>
          <a:p>
            <a:endParaRPr lang="en-GB"/>
          </a:p>
          <a:p>
            <a:pPr lvl="1"/>
            <a:r>
              <a:rPr lang="en-GB"/>
              <a:t>Recall the key developments in UK Forest School.</a:t>
            </a:r>
          </a:p>
          <a:p>
            <a:pPr lvl="1"/>
            <a:endParaRPr lang="en-GB"/>
          </a:p>
          <a:p>
            <a:pPr lvl="1"/>
            <a:r>
              <a:rPr lang="en-GB"/>
              <a:t>Describe the differences between outdoor learning and Forest School</a:t>
            </a:r>
          </a:p>
          <a:p>
            <a:pPr lvl="1"/>
            <a:endParaRPr lang="en-GB"/>
          </a:p>
          <a:p>
            <a:pPr lvl="1"/>
            <a:r>
              <a:rPr lang="en-GB"/>
              <a:t>Critically evaluate the benefits and drawbacks of a Forest School approach</a:t>
            </a:r>
          </a:p>
          <a:p>
            <a:endParaRPr lang="en-GB"/>
          </a:p>
        </p:txBody>
      </p:sp>
    </p:spTree>
    <p:extLst>
      <p:ext uri="{BB962C8B-B14F-4D97-AF65-F5344CB8AC3E}">
        <p14:creationId xmlns:p14="http://schemas.microsoft.com/office/powerpoint/2010/main" val="1054565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632F7D5-4219-4EC4-8D60-C40AA7C8DBAB}"/>
              </a:ext>
            </a:extLst>
          </p:cNvPr>
          <p:cNvSpPr>
            <a:spLocks noGrp="1"/>
          </p:cNvSpPr>
          <p:nvPr>
            <p:ph type="title"/>
          </p:nvPr>
        </p:nvSpPr>
        <p:spPr/>
        <p:txBody>
          <a:bodyPr/>
          <a:lstStyle/>
          <a:p>
            <a:r>
              <a:rPr lang="en-GB"/>
              <a:t>CWESTIYNAU?</a:t>
            </a:r>
            <a:br>
              <a:rPr lang="en-GB"/>
            </a:br>
            <a:r>
              <a:rPr lang="en-GB"/>
              <a:t>Questions?</a:t>
            </a:r>
          </a:p>
        </p:txBody>
      </p:sp>
      <p:sp>
        <p:nvSpPr>
          <p:cNvPr id="6" name="Text Placeholder 5">
            <a:extLst>
              <a:ext uri="{FF2B5EF4-FFF2-40B4-BE49-F238E27FC236}">
                <a16:creationId xmlns:a16="http://schemas.microsoft.com/office/drawing/2014/main" id="{D7E1E5C0-29B2-46D1-AF05-4FB5860D690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0966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E3576-DDC0-4D81-B318-181F79133A51}"/>
              </a:ext>
            </a:extLst>
          </p:cNvPr>
          <p:cNvSpPr>
            <a:spLocks noGrp="1"/>
          </p:cNvSpPr>
          <p:nvPr>
            <p:ph type="title"/>
          </p:nvPr>
        </p:nvSpPr>
        <p:spPr/>
        <p:txBody>
          <a:bodyPr>
            <a:normAutofit fontScale="90000"/>
          </a:bodyPr>
          <a:lstStyle/>
          <a:p>
            <a:r>
              <a:rPr lang="cy-GB"/>
              <a:t>Gwybodaeth Bellach </a:t>
            </a:r>
            <a:br>
              <a:rPr lang="en-GB"/>
            </a:br>
            <a:r>
              <a:rPr lang="en-GB"/>
              <a:t>Further Information</a:t>
            </a:r>
          </a:p>
        </p:txBody>
      </p:sp>
      <p:pic>
        <p:nvPicPr>
          <p:cNvPr id="3" name="Online Media 2" title="Quality Forest School for All">
            <a:hlinkClick r:id="" action="ppaction://media"/>
            <a:extLst>
              <a:ext uri="{FF2B5EF4-FFF2-40B4-BE49-F238E27FC236}">
                <a16:creationId xmlns:a16="http://schemas.microsoft.com/office/drawing/2014/main" id="{C828BB6A-8CDF-4CDB-A780-6D54E5FEA243}"/>
              </a:ext>
            </a:extLst>
          </p:cNvPr>
          <p:cNvPicPr>
            <a:picLocks noRot="1" noChangeAspect="1"/>
          </p:cNvPicPr>
          <p:nvPr>
            <a:videoFile r:link="rId1"/>
          </p:nvPr>
        </p:nvPicPr>
        <p:blipFill>
          <a:blip r:embed="rId4"/>
          <a:stretch>
            <a:fillRect/>
          </a:stretch>
        </p:blipFill>
        <p:spPr>
          <a:xfrm>
            <a:off x="2110596" y="2068126"/>
            <a:ext cx="7809782" cy="4412526"/>
          </a:xfrm>
          <a:prstGeom prst="rect">
            <a:avLst/>
          </a:prstGeom>
        </p:spPr>
      </p:pic>
    </p:spTree>
    <p:extLst>
      <p:ext uri="{BB962C8B-B14F-4D97-AF65-F5344CB8AC3E}">
        <p14:creationId xmlns:p14="http://schemas.microsoft.com/office/powerpoint/2010/main" val="47740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3" ma:contentTypeDescription="Create a new document." ma:contentTypeScope="" ma:versionID="9bc7d987647a82b121592ad44d391894">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c956469e1387c43fcb6a7870e4102e8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F18D0A-8608-4170-90B1-1A2D9071B528}">
  <ds:schemaRefs>
    <ds:schemaRef ds:uri="86807d6d-212c-47c2-9ccb-06e47adbafa4"/>
    <ds:schemaRef ds:uri="b0eec7eb-90c5-4dfa-b4c7-29fb51310a2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88D4BD6-6A60-4D01-B58E-BF587CC339F4}">
  <ds:schemaRefs>
    <ds:schemaRef ds:uri="http://schemas.microsoft.com/sharepoint/v3/contenttype/forms"/>
  </ds:schemaRefs>
</ds:datastoreItem>
</file>

<file path=customXml/itemProps3.xml><?xml version="1.0" encoding="utf-8"?>
<ds:datastoreItem xmlns:ds="http://schemas.openxmlformats.org/officeDocument/2006/customXml" ds:itemID="{B8E4B812-6988-4294-8D3B-A9B2751EE144}">
  <ds:schemaRefs>
    <ds:schemaRef ds:uri="86807d6d-212c-47c2-9ccb-06e47adbafa4"/>
    <ds:schemaRef ds:uri="b0eec7eb-90c5-4dfa-b4c7-29fb51310a2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TM03457510[[fn=Savon]]</Template>
  <Application>Microsoft Office PowerPoint</Application>
  <PresentationFormat>Widescreen</PresentationFormat>
  <Slides>18</Slides>
  <Notes>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Savon</vt:lpstr>
      <vt:lpstr>YSGOL GOEDWIG   Forest School </vt:lpstr>
      <vt:lpstr>ATGOFFA  Recap</vt:lpstr>
      <vt:lpstr>Amcanion                  Objectives</vt:lpstr>
      <vt:lpstr>Siaradwr Gwadd  Guest Speaker</vt:lpstr>
      <vt:lpstr>Hanes ysgol goedwig – Byd-eang History of forest school - Global</vt:lpstr>
      <vt:lpstr>Hanes Ysgol Goedwig – DG History of Forest School - UK</vt:lpstr>
      <vt:lpstr>Hanes Ysgol Goedwig – DG Parhad History of Forest School – UK Cont.</vt:lpstr>
      <vt:lpstr>Hanes Ysgol Goedwig – DG Parhad History of Forest School – UK Cont.</vt:lpstr>
      <vt:lpstr>Hanes Ysgol Goedwig – DG Parhad History of Forest School – UK Cont.</vt:lpstr>
      <vt:lpstr>Beth yw Ysgol Goedwig?  What is Forest School?</vt:lpstr>
      <vt:lpstr>Prif Elfennau Ysgol Goedwig  Key Elements of Forest School</vt:lpstr>
      <vt:lpstr>6 Egwyddor                6 Principles</vt:lpstr>
      <vt:lpstr>Mythau Ysgol Goedwig Forest School Myths</vt:lpstr>
      <vt:lpstr>Dysgu Awyr Agored yn erbyn Ysgol Goedwig  Outdoor Learning Vs Forest School</vt:lpstr>
      <vt:lpstr>Sesiwn Ysgol Goedwig Nodweddiadol  Typical Forest School Session</vt:lpstr>
      <vt:lpstr>A wnaethom fodloni ein hamcanion?  Did we meet our objectives?</vt:lpstr>
      <vt:lpstr>CWESTIYNAU? Questions?</vt:lpstr>
      <vt:lpstr>Gwybodaeth Bellach  Further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revision>10</cp:revision>
  <dcterms:created xsi:type="dcterms:W3CDTF">2021-11-26T16:20:02Z</dcterms:created>
  <dcterms:modified xsi:type="dcterms:W3CDTF">2024-02-19T10:21:07Z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