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1267CC-A8AC-4F3B-9244-A47DCCFF6C28}" v="7" dt="2025-11-04T13:23:07.5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ce Mirembe (2313074)" userId="fe4827f1-ec6b-4aa9-a1d8-88093d03a92d" providerId="ADAL" clId="{741267CC-A8AC-4F3B-9244-A47DCCFF6C28}"/>
    <pc:docChg chg="undo custSel modSld">
      <pc:chgData name="Florence Mirembe (2313074)" userId="fe4827f1-ec6b-4aa9-a1d8-88093d03a92d" providerId="ADAL" clId="{741267CC-A8AC-4F3B-9244-A47DCCFF6C28}" dt="2025-11-04T16:05:26.239" v="3040" actId="14100"/>
      <pc:docMkLst>
        <pc:docMk/>
      </pc:docMkLst>
      <pc:sldChg chg="modSp mod modNotesTx">
        <pc:chgData name="Florence Mirembe (2313074)" userId="fe4827f1-ec6b-4aa9-a1d8-88093d03a92d" providerId="ADAL" clId="{741267CC-A8AC-4F3B-9244-A47DCCFF6C28}" dt="2025-11-04T16:05:26.239" v="3040" actId="14100"/>
        <pc:sldMkLst>
          <pc:docMk/>
          <pc:sldMk cId="2465510357" sldId="256"/>
        </pc:sldMkLst>
        <pc:spChg chg="mod">
          <ac:chgData name="Florence Mirembe (2313074)" userId="fe4827f1-ec6b-4aa9-a1d8-88093d03a92d" providerId="ADAL" clId="{741267CC-A8AC-4F3B-9244-A47DCCFF6C28}" dt="2025-11-04T16:04:58.998" v="3039" actId="255"/>
          <ac:spMkLst>
            <pc:docMk/>
            <pc:sldMk cId="2465510357" sldId="256"/>
            <ac:spMk id="2" creationId="{DA2D9CAF-62E4-A56C-BC72-03583E71A03A}"/>
          </ac:spMkLst>
        </pc:spChg>
        <pc:spChg chg="mod">
          <ac:chgData name="Florence Mirembe (2313074)" userId="fe4827f1-ec6b-4aa9-a1d8-88093d03a92d" providerId="ADAL" clId="{741267CC-A8AC-4F3B-9244-A47DCCFF6C28}" dt="2025-11-04T15:20:44.503" v="3038" actId="313"/>
          <ac:spMkLst>
            <pc:docMk/>
            <pc:sldMk cId="2465510357" sldId="256"/>
            <ac:spMk id="3" creationId="{8FC115E9-2559-9124-E2DA-727C7D7E63C8}"/>
          </ac:spMkLst>
        </pc:spChg>
        <pc:spChg chg="mod">
          <ac:chgData name="Florence Mirembe (2313074)" userId="fe4827f1-ec6b-4aa9-a1d8-88093d03a92d" providerId="ADAL" clId="{741267CC-A8AC-4F3B-9244-A47DCCFF6C28}" dt="2025-11-04T16:05:26.239" v="3040" actId="14100"/>
          <ac:spMkLst>
            <pc:docMk/>
            <pc:sldMk cId="2465510357" sldId="256"/>
            <ac:spMk id="4" creationId="{0DB5D689-0DBF-6610-F166-1771F1505D35}"/>
          </ac:spMkLst>
        </pc:spChg>
      </pc:sldChg>
      <pc:sldChg chg="addSp delSp modSp mod">
        <pc:chgData name="Florence Mirembe (2313074)" userId="fe4827f1-ec6b-4aa9-a1d8-88093d03a92d" providerId="ADAL" clId="{741267CC-A8AC-4F3B-9244-A47DCCFF6C28}" dt="2025-11-04T13:28:12.413" v="3032" actId="14100"/>
        <pc:sldMkLst>
          <pc:docMk/>
          <pc:sldMk cId="531086080" sldId="261"/>
        </pc:sldMkLst>
        <pc:spChg chg="mod">
          <ac:chgData name="Florence Mirembe (2313074)" userId="fe4827f1-ec6b-4aa9-a1d8-88093d03a92d" providerId="ADAL" clId="{741267CC-A8AC-4F3B-9244-A47DCCFF6C28}" dt="2025-11-03T20:18:30.450" v="2773" actId="14100"/>
          <ac:spMkLst>
            <pc:docMk/>
            <pc:sldMk cId="531086080" sldId="261"/>
            <ac:spMk id="2" creationId="{E6EDE4D7-E5DB-5854-2C54-58DE17CBAE7C}"/>
          </ac:spMkLst>
        </pc:spChg>
        <pc:spChg chg="mod">
          <ac:chgData name="Florence Mirembe (2313074)" userId="fe4827f1-ec6b-4aa9-a1d8-88093d03a92d" providerId="ADAL" clId="{741267CC-A8AC-4F3B-9244-A47DCCFF6C28}" dt="2025-11-04T13:21:37.713" v="2973" actId="255"/>
          <ac:spMkLst>
            <pc:docMk/>
            <pc:sldMk cId="531086080" sldId="261"/>
            <ac:spMk id="3" creationId="{C8B703ED-7BE7-AD1D-5C76-349AC66245A2}"/>
          </ac:spMkLst>
        </pc:spChg>
        <pc:spChg chg="mod">
          <ac:chgData name="Florence Mirembe (2313074)" userId="fe4827f1-ec6b-4aa9-a1d8-88093d03a92d" providerId="ADAL" clId="{741267CC-A8AC-4F3B-9244-A47DCCFF6C28}" dt="2025-11-04T13:24:15.172" v="3003" actId="14100"/>
          <ac:spMkLst>
            <pc:docMk/>
            <pc:sldMk cId="531086080" sldId="261"/>
            <ac:spMk id="5" creationId="{925EA422-02CF-EC85-AE1E-9F501EE4E390}"/>
          </ac:spMkLst>
        </pc:spChg>
        <pc:spChg chg="add mod">
          <ac:chgData name="Florence Mirembe (2313074)" userId="fe4827f1-ec6b-4aa9-a1d8-88093d03a92d" providerId="ADAL" clId="{741267CC-A8AC-4F3B-9244-A47DCCFF6C28}" dt="2025-10-21T20:01:45.688" v="700"/>
          <ac:spMkLst>
            <pc:docMk/>
            <pc:sldMk cId="531086080" sldId="261"/>
            <ac:spMk id="7" creationId="{80EA59F9-CC10-806B-F5C6-8A6B8B3721AB}"/>
          </ac:spMkLst>
        </pc:spChg>
        <pc:spChg chg="mod">
          <ac:chgData name="Florence Mirembe (2313074)" userId="fe4827f1-ec6b-4aa9-a1d8-88093d03a92d" providerId="ADAL" clId="{741267CC-A8AC-4F3B-9244-A47DCCFF6C28}" dt="2025-11-04T13:26:06.019" v="3006" actId="14100"/>
          <ac:spMkLst>
            <pc:docMk/>
            <pc:sldMk cId="531086080" sldId="261"/>
            <ac:spMk id="8" creationId="{F39F00D5-5C38-D6F2-6606-6A41E051B19F}"/>
          </ac:spMkLst>
        </pc:spChg>
        <pc:spChg chg="mod">
          <ac:chgData name="Florence Mirembe (2313074)" userId="fe4827f1-ec6b-4aa9-a1d8-88093d03a92d" providerId="ADAL" clId="{741267CC-A8AC-4F3B-9244-A47DCCFF6C28}" dt="2025-11-04T13:19:10.501" v="2968" actId="255"/>
          <ac:spMkLst>
            <pc:docMk/>
            <pc:sldMk cId="531086080" sldId="261"/>
            <ac:spMk id="10" creationId="{5BB92EB9-4C7E-3A15-04B6-67A9C82BD3DD}"/>
          </ac:spMkLst>
        </pc:spChg>
        <pc:spChg chg="mod">
          <ac:chgData name="Florence Mirembe (2313074)" userId="fe4827f1-ec6b-4aa9-a1d8-88093d03a92d" providerId="ADAL" clId="{741267CC-A8AC-4F3B-9244-A47DCCFF6C28}" dt="2025-11-04T13:27:49.313" v="3031" actId="14100"/>
          <ac:spMkLst>
            <pc:docMk/>
            <pc:sldMk cId="531086080" sldId="261"/>
            <ac:spMk id="11" creationId="{E623E73B-A818-ECAD-449D-B4BA29C89431}"/>
          </ac:spMkLst>
        </pc:spChg>
        <pc:spChg chg="mod">
          <ac:chgData name="Florence Mirembe (2313074)" userId="fe4827f1-ec6b-4aa9-a1d8-88093d03a92d" providerId="ADAL" clId="{741267CC-A8AC-4F3B-9244-A47DCCFF6C28}" dt="2025-11-04T13:28:12.413" v="3032" actId="14100"/>
          <ac:spMkLst>
            <pc:docMk/>
            <pc:sldMk cId="531086080" sldId="261"/>
            <ac:spMk id="12" creationId="{0FD3AFCE-81A9-6CA3-7186-12D9C355F948}"/>
          </ac:spMkLst>
        </pc:spChg>
        <pc:spChg chg="add">
          <ac:chgData name="Florence Mirembe (2313074)" userId="fe4827f1-ec6b-4aa9-a1d8-88093d03a92d" providerId="ADAL" clId="{741267CC-A8AC-4F3B-9244-A47DCCFF6C28}" dt="2025-10-21T12:07:55.680" v="219"/>
          <ac:spMkLst>
            <pc:docMk/>
            <pc:sldMk cId="531086080" sldId="261"/>
            <ac:spMk id="13" creationId="{F65EB7F9-4944-8C49-0ABB-BE70C28BB4B5}"/>
          </ac:spMkLst>
        </pc:spChg>
        <pc:spChg chg="mod">
          <ac:chgData name="Florence Mirembe (2313074)" userId="fe4827f1-ec6b-4aa9-a1d8-88093d03a92d" providerId="ADAL" clId="{741267CC-A8AC-4F3B-9244-A47DCCFF6C28}" dt="2025-11-03T20:22:38.581" v="2799" actId="20577"/>
          <ac:spMkLst>
            <pc:docMk/>
            <pc:sldMk cId="531086080" sldId="261"/>
            <ac:spMk id="15" creationId="{A70C907E-7905-7BDC-E66E-90047768310D}"/>
          </ac:spMkLst>
        </pc:spChg>
        <pc:spChg chg="mod">
          <ac:chgData name="Florence Mirembe (2313074)" userId="fe4827f1-ec6b-4aa9-a1d8-88093d03a92d" providerId="ADAL" clId="{741267CC-A8AC-4F3B-9244-A47DCCFF6C28}" dt="2025-10-21T19:33:01.775" v="687" actId="255"/>
          <ac:spMkLst>
            <pc:docMk/>
            <pc:sldMk cId="531086080" sldId="261"/>
            <ac:spMk id="16" creationId="{C7232E11-A480-4CE9-B9AD-96B7E3A30128}"/>
          </ac:spMkLst>
        </pc:spChg>
        <pc:spChg chg="mod">
          <ac:chgData name="Florence Mirembe (2313074)" userId="fe4827f1-ec6b-4aa9-a1d8-88093d03a92d" providerId="ADAL" clId="{741267CC-A8AC-4F3B-9244-A47DCCFF6C28}" dt="2025-10-21T19:32:15.745" v="685" actId="2711"/>
          <ac:spMkLst>
            <pc:docMk/>
            <pc:sldMk cId="531086080" sldId="261"/>
            <ac:spMk id="17" creationId="{48D3574B-9CFC-4B83-1C3B-42BD2A74FB76}"/>
          </ac:spMkLst>
        </pc:spChg>
        <pc:spChg chg="mod">
          <ac:chgData name="Florence Mirembe (2313074)" userId="fe4827f1-ec6b-4aa9-a1d8-88093d03a92d" providerId="ADAL" clId="{741267CC-A8AC-4F3B-9244-A47DCCFF6C28}" dt="2025-10-21T19:31:56.173" v="684" actId="20577"/>
          <ac:spMkLst>
            <pc:docMk/>
            <pc:sldMk cId="531086080" sldId="261"/>
            <ac:spMk id="18" creationId="{9D21321E-1878-CD40-4AA6-3764E797EE11}"/>
          </ac:spMkLst>
        </pc:spChg>
        <pc:spChg chg="add mod">
          <ac:chgData name="Florence Mirembe (2313074)" userId="fe4827f1-ec6b-4aa9-a1d8-88093d03a92d" providerId="ADAL" clId="{741267CC-A8AC-4F3B-9244-A47DCCFF6C28}" dt="2025-10-21T12:09:01.416" v="222"/>
          <ac:spMkLst>
            <pc:docMk/>
            <pc:sldMk cId="531086080" sldId="261"/>
            <ac:spMk id="20" creationId="{7C196C0F-C08A-F8CB-498A-BD68E4A1AE8F}"/>
          </ac:spMkLst>
        </pc:spChg>
        <pc:spChg chg="add mod">
          <ac:chgData name="Florence Mirembe (2313074)" userId="fe4827f1-ec6b-4aa9-a1d8-88093d03a92d" providerId="ADAL" clId="{741267CC-A8AC-4F3B-9244-A47DCCFF6C28}" dt="2025-10-21T12:09:18.884" v="223"/>
          <ac:spMkLst>
            <pc:docMk/>
            <pc:sldMk cId="531086080" sldId="261"/>
            <ac:spMk id="21" creationId="{9040436B-D0FA-1931-D0E1-B6B717C39456}"/>
          </ac:spMkLst>
        </pc:spChg>
        <pc:spChg chg="del mod">
          <ac:chgData name="Florence Mirembe (2313074)" userId="fe4827f1-ec6b-4aa9-a1d8-88093d03a92d" providerId="ADAL" clId="{741267CC-A8AC-4F3B-9244-A47DCCFF6C28}" dt="2025-11-04T13:08:48.856" v="2876" actId="478"/>
          <ac:spMkLst>
            <pc:docMk/>
            <pc:sldMk cId="531086080" sldId="261"/>
            <ac:spMk id="27" creationId="{30620874-C380-E804-4ECC-CAD571961C4F}"/>
          </ac:spMkLst>
        </pc:spChg>
        <pc:picChg chg="mod">
          <ac:chgData name="Florence Mirembe (2313074)" userId="fe4827f1-ec6b-4aa9-a1d8-88093d03a92d" providerId="ADAL" clId="{741267CC-A8AC-4F3B-9244-A47DCCFF6C28}" dt="2025-11-04T13:09:21.444" v="2878" actId="14100"/>
          <ac:picMkLst>
            <pc:docMk/>
            <pc:sldMk cId="531086080" sldId="261"/>
            <ac:picMk id="26" creationId="{A5F8AFDC-D5C7-AEDA-3DAC-E0F7EE0253BE}"/>
          </ac:picMkLst>
        </pc:picChg>
      </pc:sldChg>
      <pc:sldChg chg="addSp delSp modSp mod">
        <pc:chgData name="Florence Mirembe (2313074)" userId="fe4827f1-ec6b-4aa9-a1d8-88093d03a92d" providerId="ADAL" clId="{741267CC-A8AC-4F3B-9244-A47DCCFF6C28}" dt="2025-11-04T15:11:39.484" v="3037" actId="20577"/>
        <pc:sldMkLst>
          <pc:docMk/>
          <pc:sldMk cId="1707007894" sldId="262"/>
        </pc:sldMkLst>
        <pc:spChg chg="add mod">
          <ac:chgData name="Florence Mirembe (2313074)" userId="fe4827f1-ec6b-4aa9-a1d8-88093d03a92d" providerId="ADAL" clId="{741267CC-A8AC-4F3B-9244-A47DCCFF6C28}" dt="2025-10-21T21:50:38.975" v="1332" actId="20577"/>
          <ac:spMkLst>
            <pc:docMk/>
            <pc:sldMk cId="1707007894" sldId="262"/>
            <ac:spMk id="2" creationId="{2E957C68-59F7-D2F8-8B81-0C11477F6318}"/>
          </ac:spMkLst>
        </pc:spChg>
        <pc:spChg chg="add mod">
          <ac:chgData name="Florence Mirembe (2313074)" userId="fe4827f1-ec6b-4aa9-a1d8-88093d03a92d" providerId="ADAL" clId="{741267CC-A8AC-4F3B-9244-A47DCCFF6C28}" dt="2025-10-26T15:00:21.703" v="1824" actId="20577"/>
          <ac:spMkLst>
            <pc:docMk/>
            <pc:sldMk cId="1707007894" sldId="262"/>
            <ac:spMk id="4" creationId="{5AF31943-935F-9D5C-F508-B65D36A1CB6B}"/>
          </ac:spMkLst>
        </pc:spChg>
        <pc:spChg chg="mod">
          <ac:chgData name="Florence Mirembe (2313074)" userId="fe4827f1-ec6b-4aa9-a1d8-88093d03a92d" providerId="ADAL" clId="{741267CC-A8AC-4F3B-9244-A47DCCFF6C28}" dt="2025-11-04T15:11:39.484" v="3037" actId="20577"/>
          <ac:spMkLst>
            <pc:docMk/>
            <pc:sldMk cId="1707007894" sldId="262"/>
            <ac:spMk id="19" creationId="{8A34C472-93AB-5A19-C98C-10051F0ECD4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2993883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65116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290500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10.jpg"/><Relationship Id="rId7" Type="http://schemas.openxmlformats.org/officeDocument/2006/relationships/hyperlink" Target="https://libguides.brooklyn.cuny.edu/c.php?g=840043&amp;p=600154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hyperlink" Target="https://creativecommons.org/licenses/by-nc-sa/3.0/" TargetMode="External"/><Relationship Id="rId10" Type="http://schemas.openxmlformats.org/officeDocument/2006/relationships/hyperlink" Target="https://creativecommons.org/licenses/by/3.0/" TargetMode="External"/><Relationship Id="rId4" Type="http://schemas.openxmlformats.org/officeDocument/2006/relationships/hyperlink" Target="https://erlaitz6erla.blogspot.com/2011/10/poioihrjgbwkt.html" TargetMode="External"/><Relationship Id="rId9" Type="http://schemas.openxmlformats.org/officeDocument/2006/relationships/hyperlink" Target="https://www.frontiersin.org/articles/10.3389/fpsyt.2023.1229261/ful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02/jclp.22782" TargetMode="External"/><Relationship Id="rId13" Type="http://schemas.openxmlformats.org/officeDocument/2006/relationships/hyperlink" Target="https://doi.org/10.1017/s1352465817000352" TargetMode="External"/><Relationship Id="rId3" Type="http://schemas.openxmlformats.org/officeDocument/2006/relationships/hyperlink" Target="https://doi.org/10.1186/s40337-025-01224-y" TargetMode="External"/><Relationship Id="rId7" Type="http://schemas.openxmlformats.org/officeDocument/2006/relationships/hyperlink" Target="https://www.nice.org.uk/guidance/ng69/chapter/Reccomandations" TargetMode="External"/><Relationship Id="rId12" Type="http://schemas.openxmlformats.org/officeDocument/2006/relationships/hyperlink" Target="https://doi.org/10.1038/sj.bdj.2017.837"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doi.org/10.1192/bjo.2021.1019" TargetMode="External"/><Relationship Id="rId11" Type="http://schemas.openxmlformats.org/officeDocument/2006/relationships/hyperlink" Target="https://doi.org/10.1002/eat.23782" TargetMode="External"/><Relationship Id="rId5" Type="http://schemas.openxmlformats.org/officeDocument/2006/relationships/hyperlink" Target="https://doi.org/10.1017/s0033291718000430" TargetMode="External"/><Relationship Id="rId15" Type="http://schemas.openxmlformats.org/officeDocument/2006/relationships/hyperlink" Target="https://doi.org/10.1017/s0033291722001568" TargetMode="External"/><Relationship Id="rId10" Type="http://schemas.openxmlformats.org/officeDocument/2006/relationships/hyperlink" Target="https://www.nuffieldtrust.org.uk/resource/children-and-young-people-with-an-eating-disorder-waiting-times" TargetMode="External"/><Relationship Id="rId4" Type="http://schemas.openxmlformats.org/officeDocument/2006/relationships/hyperlink" Target="https://doi.org/10.1016/j.cppeds.2017.02.004" TargetMode="External"/><Relationship Id="rId9" Type="http://schemas.openxmlformats.org/officeDocument/2006/relationships/hyperlink" Target="https://www.nhs.uk/mental-health/conditions/bulimia/" TargetMode="External"/><Relationship Id="rId14" Type="http://schemas.openxmlformats.org/officeDocument/2006/relationships/hyperlink" Target="https://icd.who.int/browse/2025-01/mms/en#5093818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8" y="6593306"/>
            <a:ext cx="40616540" cy="12368462"/>
          </a:xfrm>
        </p:spPr>
        <p:txBody>
          <a:bodyPr>
            <a:normAutofit fontScale="90000"/>
          </a:bodyPr>
          <a:lstStyle/>
          <a:p>
            <a:pPr algn="l">
              <a:lnSpc>
                <a:spcPct val="150000"/>
              </a:lnSpc>
            </a:pPr>
            <a:r>
              <a:rPr lang="en-GB" sz="3200" b="1"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r>
              <a:rPr lang="en-GB" sz="6000" b="1" dirty="0">
                <a:latin typeface="Arial" panose="020B0604020202020204" pitchFamily="34" charset="0"/>
                <a:cs typeface="Arial" panose="020B0604020202020204" pitchFamily="34" charset="0"/>
              </a:rPr>
              <a:t>Student name: </a:t>
            </a:r>
            <a:r>
              <a:rPr lang="en-GB" sz="6000" dirty="0">
                <a:latin typeface="Arial" panose="020B0604020202020204" pitchFamily="34" charset="0"/>
                <a:cs typeface="Arial" panose="020B0604020202020204" pitchFamily="34" charset="0"/>
              </a:rPr>
              <a:t>Florence Mirembe</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          Student number: </a:t>
            </a:r>
            <a:r>
              <a:rPr lang="en-GB" sz="6000" dirty="0">
                <a:latin typeface="Arial" panose="020B0604020202020204" pitchFamily="34" charset="0"/>
                <a:cs typeface="Arial" panose="020B0604020202020204" pitchFamily="34" charset="0"/>
              </a:rPr>
              <a:t>2313074</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          </a:t>
            </a:r>
            <a:r>
              <a:rPr lang="en-GB" sz="6000" b="1" dirty="0">
                <a:latin typeface="Arial" panose="020B0604020202020204" pitchFamily="34" charset="0"/>
                <a:cs typeface="Arial" panose="020B0604020202020204" pitchFamily="34" charset="0"/>
              </a:rPr>
              <a:t>Lecture’s name: </a:t>
            </a:r>
            <a:r>
              <a:rPr lang="en-GB" sz="6000" dirty="0">
                <a:latin typeface="Arial" panose="020B0604020202020204" pitchFamily="34" charset="0"/>
                <a:cs typeface="Arial" panose="020B0604020202020204" pitchFamily="34" charset="0"/>
              </a:rPr>
              <a:t>Dr Farah Wiita</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         </a:t>
            </a:r>
            <a:r>
              <a:rPr lang="en-GB" sz="6000" b="1" dirty="0">
                <a:latin typeface="Arial" panose="020B0604020202020204" pitchFamily="34" charset="0"/>
                <a:cs typeface="Arial" panose="020B0604020202020204" pitchFamily="34" charset="0"/>
              </a:rPr>
              <a:t>Topic: </a:t>
            </a:r>
            <a:r>
              <a:rPr lang="en-GB" sz="6000" dirty="0">
                <a:latin typeface="Arial" panose="020B0604020202020204" pitchFamily="34" charset="0"/>
                <a:cs typeface="Arial" panose="020B0604020202020204" pitchFamily="34" charset="0"/>
              </a:rPr>
              <a:t>Feeding or  Eating disorder (6B81 Bulimia Nervosa )</a:t>
            </a:r>
            <a:br>
              <a:rPr lang="en-GB" sz="96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5400" b="1" dirty="0">
                <a:latin typeface="Arial" panose="020B0604020202020204" pitchFamily="34" charset="0"/>
                <a:cs typeface="Arial" panose="020B0604020202020204" pitchFamily="34" charset="0"/>
              </a:rPr>
              <a:t>Acknowledgement of the use of AI tools</a:t>
            </a:r>
          </a:p>
          <a:p>
            <a:pPr algn="just">
              <a:lnSpc>
                <a:spcPct val="150000"/>
              </a:lnSpc>
            </a:pPr>
            <a:r>
              <a:rPr lang="en-US" sz="5400" dirty="0">
                <a:latin typeface="Arial" panose="020B0604020202020204" pitchFamily="34" charset="0"/>
                <a:cs typeface="Arial" panose="020B0604020202020204" pitchFamily="34" charset="0"/>
              </a:rPr>
              <a:t>I affirm that I have not utilised artificial intelligence tools to generate this project or perform any research. I certify that I do not hold ownership of any content produced by artificial intelligence. I attest that I own copies of the records, drafts, and other materials I used that I might need to present as proof.</a:t>
            </a:r>
            <a:endParaRPr lang="en-GB"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14919158" y="6593305"/>
            <a:ext cx="21977682" cy="6863417"/>
          </a:xfrm>
          <a:prstGeom prst="rect">
            <a:avLst/>
          </a:prstGeom>
          <a:noFill/>
        </p:spPr>
        <p:txBody>
          <a:bodyPr wrap="square" rtlCol="0">
            <a:spAutoFit/>
          </a:bodyPr>
          <a:lstStyle/>
          <a:p>
            <a:pPr algn="ctr">
              <a:lnSpc>
                <a:spcPct val="150000"/>
              </a:lnSpc>
            </a:pPr>
            <a:r>
              <a:rPr lang="en-GB" sz="8800" b="1" i="0" u="none" strike="noStrike" dirty="0">
                <a:effectLst/>
                <a:latin typeface="Arial" panose="020B0604020202020204" pitchFamily="34" charset="0"/>
                <a:cs typeface="Arial" panose="020B0604020202020204" pitchFamily="34" charset="0"/>
              </a:rPr>
              <a:t>Psychopathological Classifications and</a:t>
            </a:r>
            <a:r>
              <a:rPr lang="en-GB" sz="8800" b="1" dirty="0">
                <a:latin typeface="Arial" panose="020B0604020202020204" pitchFamily="34" charset="0"/>
                <a:cs typeface="Arial" panose="020B0604020202020204" pitchFamily="34" charset="0"/>
              </a:rPr>
              <a:t> </a:t>
            </a:r>
            <a:r>
              <a:rPr lang="en-GB" sz="8800" b="1" i="0" u="none" strike="noStrike" dirty="0">
                <a:effectLst/>
                <a:latin typeface="Arial" panose="020B0604020202020204" pitchFamily="34" charset="0"/>
                <a:cs typeface="Arial" panose="020B0604020202020204" pitchFamily="34" charset="0"/>
              </a:rPr>
              <a:t> Pr</a:t>
            </a:r>
            <a:r>
              <a:rPr lang="en-GB" sz="8800" b="1" dirty="0">
                <a:latin typeface="Arial" panose="020B0604020202020204" pitchFamily="34" charset="0"/>
                <a:cs typeface="Arial" panose="020B0604020202020204" pitchFamily="34" charset="0"/>
              </a:rPr>
              <a:t>ovisions BMHP6029</a:t>
            </a:r>
          </a:p>
          <a:p>
            <a:pPr algn="ctr"/>
            <a:r>
              <a:rPr lang="en-GB" sz="8800" b="1" i="0" u="none" strike="noStrike" dirty="0">
                <a:effectLst/>
                <a:latin typeface="Arial" panose="020B0604020202020204" pitchFamily="34" charset="0"/>
                <a:cs typeface="Arial" panose="020B0604020202020204" pitchFamily="34" charset="0"/>
              </a:rPr>
              <a:t>Presentation</a:t>
            </a:r>
          </a:p>
          <a:p>
            <a:pPr algn="ctr"/>
            <a:r>
              <a:rPr lang="en-GB" sz="8800" b="1" i="0" u="none" strike="noStrike" dirty="0">
                <a:effectLst/>
                <a:latin typeface="Arial" panose="020B0604020202020204" pitchFamily="34" charset="0"/>
                <a:cs typeface="Arial" panose="020B0604020202020204" pitchFamily="34" charset="0"/>
              </a:rPr>
              <a:t> </a:t>
            </a:r>
            <a:r>
              <a:rPr lang="en-GB" sz="8800" b="1" dirty="0">
                <a:effectLst/>
                <a:latin typeface="Arial" panose="020B0604020202020204" pitchFamily="34" charset="0"/>
                <a:ea typeface="Aptos" panose="020B00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391021"/>
            <a:ext cx="10056813" cy="11308051"/>
          </a:xfrm>
        </p:spPr>
        <p:txBody>
          <a:bodyPr/>
          <a:lstStyle/>
          <a:p>
            <a:pPr>
              <a:lnSpc>
                <a:spcPct val="150000"/>
              </a:lnSpc>
            </a:pPr>
            <a:r>
              <a:rPr lang="en-GB" sz="2800" dirty="0">
                <a:latin typeface="Arial" panose="020B0604020202020204" pitchFamily="34" charset="0"/>
                <a:cs typeface="Arial" panose="020B0604020202020204" pitchFamily="34" charset="0"/>
              </a:rPr>
              <a:t>Bulimia nervosa is one such eating disorder, with a 1% lifetime prevalence (Rosten and Newton, 2017). The disorder involves recurrent episodes of binge eating followed by compensatory behaviours, including self-induced vomiting, laxative abuse, and excessive exercise (Yamamiya, Desjardins and Stice, 2022). Individuals experience significant distress and functional impairment. </a:t>
            </a:r>
          </a:p>
          <a:p>
            <a:pPr>
              <a:lnSpc>
                <a:spcPct val="150000"/>
              </a:lnSpc>
            </a:pPr>
            <a:r>
              <a:rPr lang="en-GB" sz="2800" b="1" dirty="0">
                <a:latin typeface="Arial" panose="020B0604020202020204" pitchFamily="34" charset="0"/>
                <a:cs typeface="Arial" panose="020B0604020202020204" pitchFamily="34" charset="0"/>
              </a:rPr>
              <a:t>How common is the disorder</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figures, around 725,000 people in the UK have an eating disorder (National Institute for Health and Care Excellence, 2024). </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427879"/>
            <a:ext cx="10048875" cy="800211"/>
          </a:xfrm>
        </p:spPr>
        <p:txBody>
          <a:bodyPr/>
          <a:lstStyle/>
          <a:p>
            <a:r>
              <a:rPr lang="en-GB" sz="4000" dirty="0">
                <a:latin typeface="Arial" panose="020B0604020202020204" pitchFamily="34" charset="0"/>
                <a:cs typeface="Arial" panose="020B0604020202020204" pitchFamily="34" charset="0"/>
              </a:rPr>
              <a:t>Introduction</a:t>
            </a:r>
            <a:r>
              <a:rPr lang="en-GB" sz="2800" dirty="0">
                <a:latin typeface="Arial" panose="020B0604020202020204" pitchFamily="34" charset="0"/>
                <a:cs typeface="Arial" panose="020B06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4705090"/>
            <a:ext cx="10038660" cy="1437308"/>
          </a:xfrm>
        </p:spPr>
        <p:txBody>
          <a:bodyPr/>
          <a:lstStyle/>
          <a:p>
            <a:endParaRPr lang="en-GB" dirty="0"/>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98262" y="6105808"/>
            <a:ext cx="9975629" cy="24948086"/>
          </a:xfrm>
        </p:spPr>
        <p:txBody>
          <a:bodyPr/>
          <a:lstStyle/>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1870s–1960s</a:t>
            </a:r>
            <a:r>
              <a:rPr lang="en-GB" sz="2800" dirty="0">
                <a:latin typeface="Arial" panose="020B0604020202020204" pitchFamily="34" charset="0"/>
                <a:cs typeface="Arial" panose="020B0604020202020204" pitchFamily="34" charset="0"/>
              </a:rPr>
              <a:t>: Bulimia described as excessive appetite. Treated with moral interventions, confinement, and punishment, as it was seen as a character flaw, not a medical disorder (Marks,2019).</a:t>
            </a: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1979</a:t>
            </a:r>
            <a:r>
              <a:rPr lang="en-GB" sz="2800" dirty="0">
                <a:latin typeface="Arial" panose="020B0604020202020204" pitchFamily="34" charset="0"/>
                <a:cs typeface="Arial" panose="020B0604020202020204" pitchFamily="34" charset="0"/>
              </a:rPr>
              <a:t>: Gerald Russell described bulimia nervosa as a distinct syndrome. This seminal work established it as a separate diagnostic entity from anorexia, marking a field shift in professional understanding</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(Castillo and Weiselberg,2017).</a:t>
            </a:r>
            <a:endParaRPr lang="en-GB" sz="28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1980–1995</a:t>
            </a:r>
            <a:r>
              <a:rPr lang="en-GB" sz="2800" dirty="0">
                <a:latin typeface="Arial" panose="020B0604020202020204" pitchFamily="34" charset="0"/>
                <a:cs typeface="Arial" panose="020B0604020202020204" pitchFamily="34" charset="0"/>
              </a:rPr>
              <a:t>: DSM-III (1980) and DSM-III-R (1987) included bulimia as an official diagnosis. Treatment expanded to include SSRIs and psychotherapy, and hospital admissions increased as service awareness grew (Cooper,2005).</a:t>
            </a:r>
            <a:endParaRPr lang="en-GB" sz="28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1995–2005</a:t>
            </a:r>
            <a:r>
              <a:rPr lang="en-GB" sz="2800" dirty="0">
                <a:latin typeface="Arial" panose="020B0604020202020204" pitchFamily="34" charset="0"/>
                <a:cs typeface="Arial" panose="020B0604020202020204" pitchFamily="34" charset="0"/>
              </a:rPr>
              <a:t>: Cognitive Behavioural Therapy-Enhanced (CBT-E) emerged as gold standard treatment. Evidence supported psychological interventions over pharmacology alone  and specialist eating disorder services were formalised across the NHS. (Signorini et al.,2018). </a:t>
            </a: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415764"/>
          </a:xfrm>
        </p:spPr>
        <p:txBody>
          <a:bodyPr/>
          <a:lstStyle/>
          <a:p>
            <a:r>
              <a:rPr lang="en-GB" sz="4000" dirty="0">
                <a:latin typeface="Arial" panose="020B0604020202020204" pitchFamily="34" charset="0"/>
                <a:cs typeface="Arial" panose="020B0604020202020204" pitchFamily="34" charset="0"/>
              </a:rPr>
              <a:t>Historical Treatment (17th-20th Centuries)</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571999"/>
            <a:ext cx="10058400" cy="20735433"/>
          </a:xfrm>
        </p:spPr>
        <p:txBody>
          <a:bodyPr/>
          <a:lstStyle/>
          <a:p>
            <a:r>
              <a:rPr lang="en-GB" sz="4000" dirty="0">
                <a:latin typeface="Arial" panose="020B0604020202020204" pitchFamily="34" charset="0"/>
                <a:cs typeface="Arial" panose="020B0604020202020204" pitchFamily="34" charset="0"/>
              </a:rPr>
              <a:t>Current services and treatments </a:t>
            </a:r>
          </a:p>
          <a:p>
            <a:endParaRPr lang="en-GB" sz="2800" u="none" dirty="0">
              <a:latin typeface="Arial" panose="020B0604020202020204" pitchFamily="34" charset="0"/>
              <a:cs typeface="Arial" panose="020B0604020202020204" pitchFamily="34" charset="0"/>
            </a:endParaRP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Current treatments include CBT-E, the first-line psychological intervention. Interpersonal psychotherapy is also used, as it addresses relational factors maintaining the disorder.</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Family-based treatment engages support systems, while pharmacological intervention particularly SSRIs strengthens psychological treatment in specific presentations (Rielly et al.,2022 ).</a:t>
            </a:r>
          </a:p>
          <a:p>
            <a:pPr algn="l"/>
            <a:r>
              <a:rPr lang="en-GB" sz="2800" u="none" dirty="0">
                <a:latin typeface="Arial" panose="020B0604020202020204" pitchFamily="34" charset="0"/>
                <a:cs typeface="Arial" panose="020B0604020202020204" pitchFamily="34" charset="0"/>
              </a:rPr>
              <a:t>                Current Provisions in UK</a:t>
            </a:r>
            <a:endParaRPr lang="en-GB" sz="2800" b="0" u="none" dirty="0">
              <a:latin typeface="Arial" panose="020B0604020202020204" pitchFamily="34" charset="0"/>
              <a:cs typeface="Arial" panose="020B0604020202020204" pitchFamily="34" charset="0"/>
            </a:endParaRP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Community-based assessment and treatment occurs through Community Mental Health Teams and dedicated eating disorder services (CAMHS).</a:t>
            </a:r>
          </a:p>
          <a:p>
            <a:pPr marL="571500" lvl="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Outpatient psychological therapy provides individualised evidence-based interventions.</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Inpatient hospitalisation remains available for severe, high-risk presentations. However, there is significant variation between Integrated Care Board areas in service accessibility and waiting times (Cribben et al ., 2021).</a:t>
            </a:r>
          </a:p>
          <a:p>
            <a:pPr algn="l"/>
            <a:r>
              <a:rPr lang="en-GB" sz="2800" u="none" dirty="0">
                <a:latin typeface="Arial" panose="020B0604020202020204" pitchFamily="34" charset="0"/>
                <a:cs typeface="Arial" panose="020B0604020202020204" pitchFamily="34" charset="0"/>
              </a:rPr>
              <a:t>                    Access Crisis </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Individuals wait an average of 49 days for a first treatment appointment, despite NICE recommending a 4-week maximum. 28% of those referred to specialist services wait over 3 months (Nuffield trust,2018).</a:t>
            </a:r>
          </a:p>
          <a:p>
            <a:pPr algn="l"/>
            <a:r>
              <a:rPr lang="en-GB" sz="2800" u="none" dirty="0">
                <a:latin typeface="Arial" panose="020B0604020202020204" pitchFamily="34" charset="0"/>
                <a:cs typeface="Arial" panose="020B0604020202020204" pitchFamily="34" charset="0"/>
              </a:rPr>
              <a:t>                   </a:t>
            </a:r>
            <a:endParaRPr lang="en-GB" sz="2800" b="0" u="none" dirty="0">
              <a:latin typeface="Arial" panose="020B0604020202020204" pitchFamily="34" charset="0"/>
              <a:cs typeface="Arial" panose="020B0604020202020204" pitchFamily="34" charset="0"/>
            </a:endParaRPr>
          </a:p>
          <a:p>
            <a:pPr algn="l"/>
            <a:r>
              <a:rPr lang="en-GB" sz="2800" b="0" u="none" dirty="0">
                <a:latin typeface="Arial" panose="020B0604020202020204" pitchFamily="34" charset="0"/>
                <a:cs typeface="Arial" panose="020B0604020202020204" pitchFamily="34" charset="0"/>
              </a:rPr>
              <a:t>                        </a:t>
            </a:r>
            <a:r>
              <a:rPr lang="en-GB" sz="2800" u="none" dirty="0">
                <a:latin typeface="Arial" panose="020B0604020202020204" pitchFamily="34" charset="0"/>
                <a:cs typeface="Arial" panose="020B0604020202020204" pitchFamily="34" charset="0"/>
              </a:rPr>
              <a:t> Multidisciplinary Approach</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The NHS Long Term Plan (2019) aimed to expand eating disorder services, but regional variation creates a postcode lottery. Some areas offer comprehensive care, others minimal, with limited funding undermining government commitment (Brown et al., 2025).</a:t>
            </a:r>
          </a:p>
          <a:p>
            <a:pPr algn="l"/>
            <a:endParaRPr lang="en-GB" sz="2800" u="none"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100"/>
            <a:ext cx="10047018" cy="1015664"/>
          </a:xfrm>
        </p:spPr>
        <p:txBody>
          <a:bodyPr/>
          <a:lstStyle/>
          <a:p>
            <a:r>
              <a:rPr lang="en-GB" sz="40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7890599"/>
          </a:xfrm>
        </p:spPr>
        <p:txBody>
          <a:bodyPr/>
          <a:lstStyle/>
          <a:p>
            <a:pPr marL="457200" indent="-4572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Government must allocate more funds to eating disorders</a:t>
            </a:r>
          </a:p>
          <a:p>
            <a:pPr marL="457200" lvl="0" indent="-4572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Specialist services require mandatory training in culturally sensitive assessment that recognises diverse presentations.</a:t>
            </a:r>
          </a:p>
          <a:p>
            <a:pPr marL="457200" lvl="0" indent="-4572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NICE should update guidance incorporating diversity data, ethnicities and age groups.</a:t>
            </a:r>
          </a:p>
          <a:p>
            <a:pPr marL="457200" indent="-4572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Schools and universities should provide psychoeducation and early detection training, as early intervention reduces severity and improves treatment outcomes.</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Enforcement through integrated care system performance metrics and financial incentives to meet the NICE recommended waiting times. Current variation represents unacceptable inequality in care access across the United Kingdom.(National Institute for Health and Care Excellence, 2020).</a:t>
            </a:r>
            <a:endParaRPr lang="en-US" sz="2400" dirty="0">
              <a:solidFill>
                <a:srgbClr val="EE0000"/>
              </a:solidFill>
              <a:effectLst/>
              <a:latin typeface="Arial" panose="020B0604020202020204" pitchFamily="34" charset="0"/>
              <a:ea typeface="Century Schoolbook" panose="02040604050505020304" pitchFamily="18" charset="0"/>
              <a:cs typeface="Arial" panose="020B06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6139" y="14524384"/>
            <a:ext cx="10047018" cy="1015664"/>
          </a:xfrm>
        </p:spPr>
        <p:txBody>
          <a:bodyPr/>
          <a:lstStyle/>
          <a:p>
            <a:r>
              <a:rPr lang="en-GB" sz="4800" u="none" dirty="0">
                <a:latin typeface="Aptos" panose="020B0004020202020204" pitchFamily="34" charset="0"/>
              </a:rPr>
              <a:t> </a:t>
            </a:r>
            <a:r>
              <a:rPr lang="en-GB" sz="2800" u="none" dirty="0">
                <a:latin typeface="Aptos" panose="020B0004020202020204" pitchFamily="34" charset="0"/>
              </a:rPr>
              <a:t>Conclusion</a:t>
            </a:r>
          </a:p>
          <a:p>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5783339"/>
            <a:ext cx="10052050" cy="11609748"/>
          </a:xfrm>
        </p:spPr>
        <p:txBody>
          <a:bodyPr/>
          <a:lstStyle/>
          <a:p>
            <a:pPr>
              <a:lnSpc>
                <a:spcPct val="150000"/>
              </a:lnSpc>
            </a:pPr>
            <a:r>
              <a:rPr lang="en-GB" sz="2800" dirty="0">
                <a:latin typeface="Arial" panose="020B0604020202020204" pitchFamily="34" charset="0"/>
                <a:cs typeface="Arial" panose="020B0604020202020204" pitchFamily="34" charset="0"/>
              </a:rPr>
              <a:t>Bulimia nervosa has evolved from being seen as moral weakness to an evidence-based medical condition. Despite progress, gaps remain between policy and service delivery. Specialist services are underfunded, and access varies by location. Inequalities affect ethnic minority, male, and LGBTQ+ groups. Sociocultural pressures remain  unaddressed. Evidence-based treatments exist but are often inaccessible. Future policy must prioritise funding, enforce standards, address inequities, and tackle sociocultural causes. Meaningful progress demands sustained political commitment and resources to ensure equitable, timely care for all.</a:t>
            </a:r>
          </a:p>
          <a:p>
            <a:endParaRPr lang="en-GB" sz="2400"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47679" y="16305320"/>
            <a:ext cx="10038659" cy="21285805"/>
          </a:xfrm>
        </p:spPr>
        <p:txBody>
          <a:bodyPr/>
          <a:lstStyle/>
          <a:p>
            <a:pPr>
              <a:lnSpc>
                <a:spcPct val="150000"/>
              </a:lnSpc>
            </a:pPr>
            <a:r>
              <a:rPr lang="en-GB" sz="2800" b="1" dirty="0">
                <a:latin typeface="Arial" panose="020B0604020202020204" pitchFamily="34" charset="0"/>
                <a:cs typeface="Arial" panose="020B0604020202020204" pitchFamily="34" charset="0"/>
              </a:rPr>
              <a:t>Causes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 ICD-11 classification 6B81 now recognises bulimia nervosa as a distinct disorder, representing a significant diagnostic shift from previous versions (World Health Organisation, 2025). Comprehending both historical stigma and contemporary evidence-based care pathways remains critical for effective service provision.</a:t>
            </a:r>
          </a:p>
          <a:p>
            <a:pPr>
              <a:lnSpc>
                <a:spcPct val="150000"/>
              </a:lnSpc>
            </a:pPr>
            <a:r>
              <a:rPr lang="en-GB" sz="2800" b="1" dirty="0">
                <a:latin typeface="Arial" panose="020B0604020202020204" pitchFamily="34" charset="0"/>
                <a:cs typeface="Arial" panose="020B0604020202020204" pitchFamily="34" charset="0"/>
              </a:rPr>
              <a:t>Symptoms</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Recurrent episodes of binge eating with loss of control overeating.</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Regular compensatory behaviours occurring on average 1-2 times per week</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 Marked distress regarding eating or shape and weight concerns</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Symptoms persist for minimum 3 months duration (NHS, 2021).</a:t>
            </a:r>
          </a:p>
          <a:p>
            <a:r>
              <a:rPr lang="en-GB" sz="2800" b="1" dirty="0">
                <a:latin typeface="Arial" panose="020B0604020202020204" pitchFamily="34" charset="0"/>
                <a:cs typeface="Arial" panose="020B0604020202020204" pitchFamily="34" charset="0"/>
              </a:rPr>
              <a:t>Diagnosis</a:t>
            </a:r>
          </a:p>
          <a:p>
            <a:pPr>
              <a:lnSpc>
                <a:spcPct val="150000"/>
              </a:lnSpc>
            </a:pPr>
            <a:r>
              <a:rPr lang="en-US" sz="2800" dirty="0">
                <a:latin typeface="Arial" panose="020B0604020202020204" pitchFamily="34" charset="0"/>
                <a:cs typeface="Arial" panose="020B0604020202020204" pitchFamily="34" charset="0"/>
              </a:rPr>
              <a:t>According to research, mood is influenced by a complex picture that includes mental chemistry differences and inherited vulnerability  as well as perfectionism, negative thinking, stress, trauma, and social pressure (Clark, Watson, and Friston,2018).</a:t>
            </a:r>
            <a:endParaRPr lang="en-GB" sz="2800"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1015663"/>
          </a:xfrm>
        </p:spPr>
        <p:txBody>
          <a:bodyPr/>
          <a:lstStyle/>
          <a:p>
            <a:r>
              <a:rPr lang="en-GB" sz="6000" dirty="0">
                <a:latin typeface="Arial" panose="020B0604020202020204" pitchFamily="34" charset="0"/>
                <a:cs typeface="Arial" panose="020B0604020202020204" pitchFamily="34" charset="0"/>
              </a:rPr>
              <a:t> (6B81 Bulimia Nervosa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latin typeface="Arial" panose="020B0604020202020204" pitchFamily="34" charset="0"/>
                <a:cs typeface="Arial" panose="020B0604020202020204" pitchFamily="34" charset="0"/>
              </a:rPr>
              <a:t>Feeding or Eating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477802" y="516922"/>
            <a:ext cx="31998968" cy="1323439"/>
          </a:xfrm>
        </p:spPr>
        <p:txBody>
          <a:bodyPr/>
          <a:lstStyle/>
          <a:p>
            <a:r>
              <a:rPr lang="en-GB" sz="8000" dirty="0"/>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3" name="Picture 22" descr="A plate with peas and corn on it">
            <a:extLst>
              <a:ext uri="{FF2B5EF4-FFF2-40B4-BE49-F238E27FC236}">
                <a16:creationId xmlns:a16="http://schemas.microsoft.com/office/drawing/2014/main" id="{C7D7B7EF-3E26-C194-B27C-A972AC2E9B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86300" y="12786926"/>
            <a:ext cx="5074920" cy="3518394"/>
          </a:xfrm>
          <a:prstGeom prst="rect">
            <a:avLst/>
          </a:prstGeom>
        </p:spPr>
      </p:pic>
      <p:sp>
        <p:nvSpPr>
          <p:cNvPr id="24" name="TextBox 23">
            <a:extLst>
              <a:ext uri="{FF2B5EF4-FFF2-40B4-BE49-F238E27FC236}">
                <a16:creationId xmlns:a16="http://schemas.microsoft.com/office/drawing/2014/main" id="{AFFB9CFA-9E1F-67F3-543E-13BCE6E95EBB}"/>
              </a:ext>
            </a:extLst>
          </p:cNvPr>
          <p:cNvSpPr txBox="1"/>
          <p:nvPr/>
        </p:nvSpPr>
        <p:spPr>
          <a:xfrm>
            <a:off x="5177881" y="16468242"/>
            <a:ext cx="6953693" cy="230832"/>
          </a:xfrm>
          <a:prstGeom prst="rect">
            <a:avLst/>
          </a:prstGeom>
          <a:noFill/>
        </p:spPr>
        <p:txBody>
          <a:bodyPr wrap="square" rtlCol="0">
            <a:spAutoFit/>
          </a:bodyPr>
          <a:lstStyle/>
          <a:p>
            <a:r>
              <a:rPr lang="en-GB" sz="900" dirty="0">
                <a:hlinkClick r:id="rId4" tooltip="https://erlaitz6erla.blogspot.com/2011/10/poioihrjgbwkt.html"/>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26" name="Picture 25" descr="A person serving a tray of food to a person lying on a bed&#10;&#10;AI-generated content may be incorrect.">
            <a:extLst>
              <a:ext uri="{FF2B5EF4-FFF2-40B4-BE49-F238E27FC236}">
                <a16:creationId xmlns:a16="http://schemas.microsoft.com/office/drawing/2014/main" id="{A5F8AFDC-D5C7-AEDA-3DAC-E0F7EE0253B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2184912" y="19122888"/>
            <a:ext cx="8718697" cy="5526156"/>
          </a:xfrm>
          <a:prstGeom prst="rect">
            <a:avLst/>
          </a:prstGeom>
        </p:spPr>
      </p:pic>
      <p:pic>
        <p:nvPicPr>
          <p:cNvPr id="29" name="Picture 28" descr="A diagram of a measuring scale&#10;&#10;AI-generated content may be incorrect.">
            <a:extLst>
              <a:ext uri="{FF2B5EF4-FFF2-40B4-BE49-F238E27FC236}">
                <a16:creationId xmlns:a16="http://schemas.microsoft.com/office/drawing/2014/main" id="{0212AC67-BA63-F305-8765-1E3CDE0D2BA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2071938" y="26319690"/>
            <a:ext cx="9057933" cy="3881291"/>
          </a:xfrm>
          <a:prstGeom prst="rect">
            <a:avLst/>
          </a:prstGeom>
        </p:spPr>
      </p:pic>
      <p:sp>
        <p:nvSpPr>
          <p:cNvPr id="30" name="TextBox 29">
            <a:extLst>
              <a:ext uri="{FF2B5EF4-FFF2-40B4-BE49-F238E27FC236}">
                <a16:creationId xmlns:a16="http://schemas.microsoft.com/office/drawing/2014/main" id="{EF4201CF-3E30-F089-4BE1-C831FD84A20D}"/>
              </a:ext>
            </a:extLst>
          </p:cNvPr>
          <p:cNvSpPr txBox="1"/>
          <p:nvPr/>
        </p:nvSpPr>
        <p:spPr>
          <a:xfrm>
            <a:off x="14141301" y="30345794"/>
            <a:ext cx="3955313" cy="233441"/>
          </a:xfrm>
          <a:prstGeom prst="rect">
            <a:avLst/>
          </a:prstGeom>
          <a:noFill/>
        </p:spPr>
        <p:txBody>
          <a:bodyPr wrap="square" rtlCol="0">
            <a:spAutoFit/>
          </a:bodyPr>
          <a:lstStyle/>
          <a:p>
            <a:r>
              <a:rPr lang="en-GB" sz="900" dirty="0">
                <a:hlinkClick r:id="rId9" tooltip="https://www.frontiersin.org/articles/10.3389/fpsyt.2023.1229261/full"/>
              </a:rPr>
              <a:t>This Photo</a:t>
            </a:r>
            <a:r>
              <a:rPr lang="en-GB" sz="900" dirty="0"/>
              <a:t> by Unknown Author is licensed under </a:t>
            </a:r>
            <a:r>
              <a:rPr lang="en-GB" sz="900" dirty="0">
                <a:hlinkClick r:id="rId10" tooltip="https://creativecommons.org/licenses/by/3.0/"/>
              </a:rPr>
              <a:t>CC BY</a:t>
            </a:r>
            <a:endParaRPr lang="en-GB" sz="900" dirty="0"/>
          </a:p>
        </p:txBody>
      </p:sp>
      <p:sp>
        <p:nvSpPr>
          <p:cNvPr id="13" name="Rectangle 2">
            <a:extLst>
              <a:ext uri="{FF2B5EF4-FFF2-40B4-BE49-F238E27FC236}">
                <a16:creationId xmlns:a16="http://schemas.microsoft.com/office/drawing/2014/main" id="{F65EB7F9-4944-8C49-0ABB-BE70C28BB4B5}"/>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4">
            <a:extLst>
              <a:ext uri="{FF2B5EF4-FFF2-40B4-BE49-F238E27FC236}">
                <a16:creationId xmlns:a16="http://schemas.microsoft.com/office/drawing/2014/main" id="{7C196C0F-C08A-F8CB-498A-BD68E4A1AE8F}"/>
              </a:ext>
            </a:extLst>
          </p:cNvPr>
          <p:cNvSpPr>
            <a:spLocks noChangeArrowheads="1"/>
          </p:cNvSpPr>
          <p:nvPr/>
        </p:nvSpPr>
        <p:spPr bwMode="auto">
          <a:xfrm>
            <a:off x="152400" y="1524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5">
            <a:extLst>
              <a:ext uri="{FF2B5EF4-FFF2-40B4-BE49-F238E27FC236}">
                <a16:creationId xmlns:a16="http://schemas.microsoft.com/office/drawing/2014/main" id="{9040436B-D0FA-1931-D0E1-B6B717C39456}"/>
              </a:ext>
            </a:extLst>
          </p:cNvPr>
          <p:cNvSpPr>
            <a:spLocks noChangeArrowheads="1"/>
          </p:cNvSpPr>
          <p:nvPr/>
        </p:nvSpPr>
        <p:spPr bwMode="auto">
          <a:xfrm>
            <a:off x="304800" y="3048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1">
            <a:extLst>
              <a:ext uri="{FF2B5EF4-FFF2-40B4-BE49-F238E27FC236}">
                <a16:creationId xmlns:a16="http://schemas.microsoft.com/office/drawing/2014/main" id="{80EA59F9-CC10-806B-F5C6-8A6B8B3721AB}"/>
              </a:ext>
            </a:extLst>
          </p:cNvPr>
          <p:cNvSpPr>
            <a:spLocks noChangeArrowheads="1"/>
          </p:cNvSpPr>
          <p:nvPr/>
        </p:nvSpPr>
        <p:spPr bwMode="auto">
          <a:xfrm>
            <a:off x="457200" y="4572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(Cooper, 2005)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8A34C472-93AB-5A19-C98C-10051F0ECD46}"/>
              </a:ext>
            </a:extLst>
          </p:cNvPr>
          <p:cNvSpPr>
            <a:spLocks noGrp="1"/>
          </p:cNvSpPr>
          <p:nvPr>
            <p:ph type="title"/>
          </p:nvPr>
        </p:nvSpPr>
        <p:spPr>
          <a:xfrm>
            <a:off x="3017520" y="0"/>
            <a:ext cx="37856160" cy="32581516"/>
          </a:xfrm>
        </p:spPr>
        <p:txBody>
          <a:bodyPr>
            <a:normAutofit fontScale="90000"/>
          </a:bodyPr>
          <a:lstStyle/>
          <a:p>
            <a:pPr>
              <a:lnSpc>
                <a:spcPct val="150000"/>
              </a:lnSpc>
            </a:pPr>
            <a:r>
              <a:rPr lang="en-GB" sz="9600" dirty="0">
                <a:latin typeface="Arial" panose="020B0604020202020204" pitchFamily="34" charset="0"/>
                <a:cs typeface="Arial" panose="020B0604020202020204" pitchFamily="34" charset="0"/>
              </a:rPr>
              <a:t>References </a:t>
            </a:r>
            <a:br>
              <a:rPr lang="en-GB" sz="96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Brown, R., Murphy-Morgan, C., Downs, J. and Branley-Bell, D. (2025) ‘A Call for Strategy on Eating disorders: the Need for a Comprehensive Eating Disorder Strategy in England and Specific Guidance for the Remote Delivery of Eating Disorder Services’, </a:t>
            </a:r>
            <a:r>
              <a:rPr lang="en-US" sz="4400" i="1" dirty="0">
                <a:latin typeface="Arial" panose="020B0604020202020204" pitchFamily="34" charset="0"/>
                <a:cs typeface="Arial" panose="020B0604020202020204" pitchFamily="34" charset="0"/>
              </a:rPr>
              <a:t>Journal of Eating Disorders, </a:t>
            </a:r>
            <a:r>
              <a:rPr lang="en-US" sz="4400" dirty="0">
                <a:latin typeface="Arial" panose="020B0604020202020204" pitchFamily="34" charset="0"/>
                <a:cs typeface="Arial" panose="020B0604020202020204" pitchFamily="34" charset="0"/>
              </a:rPr>
              <a:t>13(1). Available at </a:t>
            </a:r>
            <a:r>
              <a:rPr lang="en-US" sz="4400" dirty="0">
                <a:latin typeface="Arial" panose="020B0604020202020204" pitchFamily="34" charset="0"/>
                <a:cs typeface="Arial" panose="020B0604020202020204" pitchFamily="34" charset="0"/>
                <a:hlinkClick r:id="rId3"/>
              </a:rPr>
              <a:t>https://doi.org/10.1186/s40337-025-01224-y</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Castillo, M. and </a:t>
            </a:r>
            <a:r>
              <a:rPr lang="en-US" sz="4400" dirty="0" err="1">
                <a:latin typeface="Arial" panose="020B0604020202020204" pitchFamily="34" charset="0"/>
                <a:cs typeface="Arial" panose="020B0604020202020204" pitchFamily="34" charset="0"/>
              </a:rPr>
              <a:t>Weiselberg</a:t>
            </a:r>
            <a:r>
              <a:rPr lang="en-US" sz="4400" dirty="0">
                <a:latin typeface="Arial" panose="020B0604020202020204" pitchFamily="34" charset="0"/>
                <a:cs typeface="Arial" panose="020B0604020202020204" pitchFamily="34" charset="0"/>
              </a:rPr>
              <a:t>, E. (2017). Bulimia Nervosa/Purging Disorder. Current Problems in </a:t>
            </a:r>
            <a:r>
              <a:rPr lang="en-US" sz="4400" i="1" dirty="0">
                <a:latin typeface="Arial" panose="020B0604020202020204" pitchFamily="34" charset="0"/>
                <a:cs typeface="Arial" panose="020B0604020202020204" pitchFamily="34" charset="0"/>
              </a:rPr>
              <a:t>Pediatric and Adolescent Health Care,  </a:t>
            </a:r>
            <a:r>
              <a:rPr lang="en-US" sz="4400" dirty="0">
                <a:latin typeface="Arial" panose="020B0604020202020204" pitchFamily="34" charset="0"/>
                <a:cs typeface="Arial" panose="020B0604020202020204" pitchFamily="34" charset="0"/>
              </a:rPr>
              <a:t>47(4), pp.85–94. Available at </a:t>
            </a:r>
            <a:r>
              <a:rPr lang="en-US" sz="4400" dirty="0">
                <a:latin typeface="Arial" panose="020B0604020202020204" pitchFamily="34" charset="0"/>
                <a:cs typeface="Arial" panose="020B0604020202020204" pitchFamily="34" charset="0"/>
                <a:hlinkClick r:id="rId4"/>
              </a:rPr>
              <a:t>https://doi.org/10.1016/j.cppeds.2017.02.004</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Clark, J.E., Watson, S. and Friston, K.J. (2018) ‘What Is mood? a Computational Perspective’, </a:t>
            </a:r>
            <a:r>
              <a:rPr lang="en-US" sz="4400" i="1" dirty="0">
                <a:latin typeface="Arial" panose="020B0604020202020204" pitchFamily="34" charset="0"/>
                <a:cs typeface="Arial" panose="020B0604020202020204" pitchFamily="34" charset="0"/>
              </a:rPr>
              <a:t>Psychological Medicine, </a:t>
            </a:r>
            <a:r>
              <a:rPr lang="en-US" sz="4400" dirty="0">
                <a:latin typeface="Arial" panose="020B0604020202020204" pitchFamily="34" charset="0"/>
                <a:cs typeface="Arial" panose="020B0604020202020204" pitchFamily="34" charset="0"/>
              </a:rPr>
              <a:t>48(14), pp.2277–2284. Available at </a:t>
            </a:r>
            <a:r>
              <a:rPr lang="en-US" sz="4400" dirty="0">
                <a:latin typeface="Arial" panose="020B0604020202020204" pitchFamily="34" charset="0"/>
                <a:cs typeface="Arial" panose="020B0604020202020204" pitchFamily="34" charset="0"/>
                <a:hlinkClick r:id="rId5"/>
              </a:rPr>
              <a:t>https://doi.org/10.1017/s0033291718000430</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Cooper, R. (2005). Classifying Madness : </a:t>
            </a:r>
            <a:r>
              <a:rPr lang="en-US" sz="4400" i="1" dirty="0">
                <a:latin typeface="Arial" panose="020B0604020202020204" pitchFamily="34" charset="0"/>
                <a:cs typeface="Arial" panose="020B0604020202020204" pitchFamily="34" charset="0"/>
              </a:rPr>
              <a:t>a Philosophical Examination of the Diagnostic and Statistical Manual of Mental Disorders. </a:t>
            </a:r>
            <a:r>
              <a:rPr lang="en-US" sz="4400" dirty="0">
                <a:latin typeface="Arial" panose="020B0604020202020204" pitchFamily="34" charset="0"/>
                <a:cs typeface="Arial" panose="020B0604020202020204" pitchFamily="34" charset="0"/>
              </a:rPr>
              <a:t>Dordrecht: Springer.</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Cribben, H., Macdonald, P., Treasure, J., Cini, E., Nicholls, D., Batchelor, R. and Kan, C. (2021) ‘The experiential perspectives of parents caring for a loved one with a restrictive eating disorder in the UK’, </a:t>
            </a:r>
            <a:r>
              <a:rPr lang="en-US" sz="4400" i="1" dirty="0" err="1">
                <a:latin typeface="Arial" panose="020B0604020202020204" pitchFamily="34" charset="0"/>
                <a:cs typeface="Arial" panose="020B0604020202020204" pitchFamily="34" charset="0"/>
              </a:rPr>
              <a:t>BJPsych</a:t>
            </a:r>
            <a:r>
              <a:rPr lang="en-US" sz="4400" i="1" dirty="0">
                <a:latin typeface="Arial" panose="020B0604020202020204" pitchFamily="34" charset="0"/>
                <a:cs typeface="Arial" panose="020B0604020202020204" pitchFamily="34" charset="0"/>
              </a:rPr>
              <a:t> Open, </a:t>
            </a:r>
            <a:r>
              <a:rPr lang="en-US" sz="4400" dirty="0">
                <a:latin typeface="Arial" panose="020B0604020202020204" pitchFamily="34" charset="0"/>
                <a:cs typeface="Arial" panose="020B0604020202020204" pitchFamily="34" charset="0"/>
              </a:rPr>
              <a:t>7(6). Available at </a:t>
            </a:r>
            <a:r>
              <a:rPr lang="en-US" sz="4400" dirty="0">
                <a:latin typeface="Arial" panose="020B0604020202020204" pitchFamily="34" charset="0"/>
                <a:cs typeface="Arial" panose="020B0604020202020204" pitchFamily="34" charset="0"/>
                <a:hlinkClick r:id="rId6"/>
              </a:rPr>
              <a:t>https://doi.org/10.1192/bjo.2021.1019</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National Institute for Health and Care Excellence (2020). Recommendations | Eating disorders: Recognition and Treatment | Guidance </a:t>
            </a:r>
            <a:r>
              <a:rPr lang="en-US" sz="4400">
                <a:latin typeface="Arial" panose="020B0604020202020204" pitchFamily="34" charset="0"/>
                <a:cs typeface="Arial" panose="020B0604020202020204" pitchFamily="34" charset="0"/>
              </a:rPr>
              <a:t>| Nice </a:t>
            </a:r>
            <a:r>
              <a:rPr lang="en-US" sz="4400" dirty="0">
                <a:latin typeface="Arial" panose="020B0604020202020204" pitchFamily="34" charset="0"/>
                <a:cs typeface="Arial" panose="020B0604020202020204" pitchFamily="34" charset="0"/>
              </a:rPr>
              <a:t>.org.uk. Available at: </a:t>
            </a:r>
            <a:r>
              <a:rPr lang="en-US" sz="4400" dirty="0">
                <a:latin typeface="Arial" panose="020B0604020202020204" pitchFamily="34" charset="0"/>
                <a:cs typeface="Arial" panose="020B0604020202020204" pitchFamily="34" charset="0"/>
                <a:hlinkClick r:id="rId7"/>
              </a:rPr>
              <a:t>https://WWW.nice.org.uk/guidance/ng69/chapter/Reccomandations</a:t>
            </a:r>
            <a:r>
              <a:rPr lang="en-US" sz="4400" dirty="0">
                <a:latin typeface="Arial" panose="020B0604020202020204" pitchFamily="34" charset="0"/>
                <a:cs typeface="Arial" panose="020B0604020202020204" pitchFamily="34" charset="0"/>
              </a:rPr>
              <a:t> ( Accessed 28 October.2025).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Marks, A. (2019) ‘The Evolution of Our Understanding and Treatment of Eating Disorders over the past 50 Years’, </a:t>
            </a:r>
            <a:r>
              <a:rPr lang="en-US" sz="4400" i="1" dirty="0">
                <a:latin typeface="Arial" panose="020B0604020202020204" pitchFamily="34" charset="0"/>
                <a:cs typeface="Arial" panose="020B0604020202020204" pitchFamily="34" charset="0"/>
              </a:rPr>
              <a:t>Journal of Clinical Psychology, </a:t>
            </a:r>
            <a:r>
              <a:rPr lang="en-US" sz="4400" dirty="0">
                <a:latin typeface="Arial" panose="020B0604020202020204" pitchFamily="34" charset="0"/>
                <a:cs typeface="Arial" panose="020B0604020202020204" pitchFamily="34" charset="0"/>
              </a:rPr>
              <a:t>75(8), pp.1380–1391. Available at </a:t>
            </a:r>
            <a:r>
              <a:rPr lang="en-US" sz="4400" dirty="0">
                <a:latin typeface="Arial" panose="020B0604020202020204" pitchFamily="34" charset="0"/>
                <a:cs typeface="Arial" panose="020B0604020202020204" pitchFamily="34" charset="0"/>
                <a:hlinkClick r:id="rId8"/>
              </a:rPr>
              <a:t>https://doi.org/10.1002/jclp.22782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National Institute for Health and Care Excellence (2024). Eating disorders: How Common Is it? NICE. Available at: https://cks.nice.org.uk/topics/eating-disorders/background-information/prevalence/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NHS (2021). Bulimia. nhs.uk. Available at: </a:t>
            </a:r>
            <a:r>
              <a:rPr lang="en-US" sz="4400" dirty="0">
                <a:latin typeface="Arial" panose="020B0604020202020204" pitchFamily="34" charset="0"/>
                <a:cs typeface="Arial" panose="020B0604020202020204" pitchFamily="34" charset="0"/>
                <a:hlinkClick r:id="rId9"/>
              </a:rPr>
              <a:t>https://www.nhs.uk/mental-health/conditions/bulimia/</a:t>
            </a:r>
            <a:r>
              <a:rPr lang="en-US" sz="4400" dirty="0">
                <a:latin typeface="Arial" panose="020B0604020202020204" pitchFamily="34" charset="0"/>
                <a:cs typeface="Arial" panose="020B0604020202020204" pitchFamily="34" charset="0"/>
              </a:rPr>
              <a:t> (Accessed 21 October. 2025).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Nuffield Trust (2018). Children and Young People with an Eating Disorder Waiting Times. The Nuffield Trust. Available at: </a:t>
            </a:r>
            <a:r>
              <a:rPr lang="en-US" sz="4400" dirty="0">
                <a:latin typeface="Arial" panose="020B0604020202020204" pitchFamily="34" charset="0"/>
                <a:cs typeface="Arial" panose="020B0604020202020204" pitchFamily="34" charset="0"/>
                <a:hlinkClick r:id="rId10"/>
              </a:rPr>
              <a:t>https://www.nuffieldtrust.org.uk/resource/children-and-young-people-with-an-eating-disorder-waiting-times</a:t>
            </a:r>
            <a:r>
              <a:rPr lang="en-US" sz="4400" dirty="0">
                <a:latin typeface="Arial" panose="020B0604020202020204" pitchFamily="34" charset="0"/>
                <a:cs typeface="Arial" panose="020B0604020202020204" pitchFamily="34" charset="0"/>
              </a:rPr>
              <a:t>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Reilly, E.E., Gorrell, S., </a:t>
            </a:r>
            <a:r>
              <a:rPr lang="en-US" sz="4400" dirty="0" err="1">
                <a:latin typeface="Arial" panose="020B0604020202020204" pitchFamily="34" charset="0"/>
                <a:cs typeface="Arial" panose="020B0604020202020204" pitchFamily="34" charset="0"/>
              </a:rPr>
              <a:t>Brosof</a:t>
            </a:r>
            <a:r>
              <a:rPr lang="en-US" sz="4400" dirty="0">
                <a:latin typeface="Arial" panose="020B0604020202020204" pitchFamily="34" charset="0"/>
                <a:cs typeface="Arial" panose="020B0604020202020204" pitchFamily="34" charset="0"/>
              </a:rPr>
              <a:t>, L., Lock, J. and Le Grange, D. (2022) ‘Characterizing Changes In  obsessive–compulsive Symptoms over the Course of Treatment for Adolescent Bulimia Nervosa’, </a:t>
            </a:r>
            <a:r>
              <a:rPr lang="en-US" sz="4400" i="1" dirty="0">
                <a:latin typeface="Arial" panose="020B0604020202020204" pitchFamily="34" charset="0"/>
                <a:cs typeface="Arial" panose="020B0604020202020204" pitchFamily="34" charset="0"/>
              </a:rPr>
              <a:t>International Journal of Eating Disorders, </a:t>
            </a:r>
            <a:r>
              <a:rPr lang="en-US" sz="4400" dirty="0">
                <a:latin typeface="Arial" panose="020B0604020202020204" pitchFamily="34" charset="0"/>
                <a:cs typeface="Arial" panose="020B0604020202020204" pitchFamily="34" charset="0"/>
              </a:rPr>
              <a:t>55(10), pp.1342–1351. </a:t>
            </a:r>
            <a:r>
              <a:rPr lang="en-US" sz="4400" dirty="0" err="1">
                <a:latin typeface="Arial" panose="020B0604020202020204" pitchFamily="34" charset="0"/>
                <a:cs typeface="Arial" panose="020B0604020202020204" pitchFamily="34" charset="0"/>
              </a:rPr>
              <a:t>Availabe</a:t>
            </a:r>
            <a:r>
              <a:rPr lang="en-US" sz="4400" dirty="0">
                <a:latin typeface="Arial" panose="020B0604020202020204" pitchFamily="34" charset="0"/>
                <a:cs typeface="Arial" panose="020B0604020202020204" pitchFamily="34" charset="0"/>
              </a:rPr>
              <a:t> at </a:t>
            </a:r>
            <a:r>
              <a:rPr lang="en-US" sz="4400" dirty="0">
                <a:latin typeface="Arial" panose="020B0604020202020204" pitchFamily="34" charset="0"/>
                <a:cs typeface="Arial" panose="020B0604020202020204" pitchFamily="34" charset="0"/>
                <a:hlinkClick r:id="rId11"/>
              </a:rPr>
              <a:t>https://doi.org/10.1002/eat.23782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Rosten, A. and Newton, T. (2017) ‘The impact of bulimia nervosa on oral health: A review of the literature’, </a:t>
            </a:r>
            <a:r>
              <a:rPr lang="en-US" sz="4400" i="1" dirty="0">
                <a:latin typeface="Arial" panose="020B0604020202020204" pitchFamily="34" charset="0"/>
                <a:cs typeface="Arial" panose="020B0604020202020204" pitchFamily="34" charset="0"/>
              </a:rPr>
              <a:t>British Dental Journal, </a:t>
            </a:r>
            <a:r>
              <a:rPr lang="en-US" sz="4400" dirty="0">
                <a:latin typeface="Arial" panose="020B0604020202020204" pitchFamily="34" charset="0"/>
                <a:cs typeface="Arial" panose="020B0604020202020204" pitchFamily="34" charset="0"/>
              </a:rPr>
              <a:t>223(7), pp.533–539. Available at </a:t>
            </a:r>
            <a:r>
              <a:rPr lang="en-US" sz="4400" dirty="0">
                <a:latin typeface="Arial" panose="020B0604020202020204" pitchFamily="34" charset="0"/>
                <a:cs typeface="Arial" panose="020B0604020202020204" pitchFamily="34" charset="0"/>
                <a:hlinkClick r:id="rId12"/>
              </a:rPr>
              <a:t>https://doi.org/10.1038/sj.bdj.2017.837</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Signorini, R., Sheffield, J., Rhodes, N., Fleming, C. and Ward, W. (2018) ‘The Effectiveness of Enhanced Cognitive </a:t>
            </a:r>
            <a:r>
              <a:rPr lang="en-US" sz="4400" dirty="0" err="1">
                <a:latin typeface="Arial" panose="020B0604020202020204" pitchFamily="34" charset="0"/>
                <a:cs typeface="Arial" panose="020B0604020202020204" pitchFamily="34" charset="0"/>
              </a:rPr>
              <a:t>Behavioural</a:t>
            </a:r>
            <a:r>
              <a:rPr lang="en-US" sz="4400" dirty="0">
                <a:latin typeface="Arial" panose="020B0604020202020204" pitchFamily="34" charset="0"/>
                <a:cs typeface="Arial" panose="020B0604020202020204" pitchFamily="34" charset="0"/>
              </a:rPr>
              <a:t> Therapy (CBT-E): A Naturalistic Study within an Out-Patient Eating Disorder Service’, </a:t>
            </a:r>
            <a:r>
              <a:rPr lang="en-US" sz="4400" i="1" dirty="0" err="1">
                <a:latin typeface="Arial" panose="020B0604020202020204" pitchFamily="34" charset="0"/>
                <a:cs typeface="Arial" panose="020B0604020202020204" pitchFamily="34" charset="0"/>
              </a:rPr>
              <a:t>Behavioural</a:t>
            </a:r>
            <a:r>
              <a:rPr lang="en-US" sz="4400" i="1" dirty="0">
                <a:latin typeface="Arial" panose="020B0604020202020204" pitchFamily="34" charset="0"/>
                <a:cs typeface="Arial" panose="020B0604020202020204" pitchFamily="34" charset="0"/>
              </a:rPr>
              <a:t> and Cognitive Psychotherapy, </a:t>
            </a:r>
            <a:r>
              <a:rPr lang="en-US" sz="4400" dirty="0">
                <a:latin typeface="Arial" panose="020B0604020202020204" pitchFamily="34" charset="0"/>
                <a:cs typeface="Arial" panose="020B0604020202020204" pitchFamily="34" charset="0"/>
              </a:rPr>
              <a:t>46(1), pp.21–34. Available at </a:t>
            </a:r>
            <a:r>
              <a:rPr lang="en-US" sz="4400" dirty="0">
                <a:latin typeface="Arial" panose="020B0604020202020204" pitchFamily="34" charset="0"/>
                <a:cs typeface="Arial" panose="020B0604020202020204" pitchFamily="34" charset="0"/>
                <a:hlinkClick r:id="rId13"/>
              </a:rPr>
              <a:t>https://doi.org/10.1017/s1352465817000352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Who.int. (2025). ICD-11 for Mortality and Morbidity Statistics. Available at: </a:t>
            </a:r>
            <a:r>
              <a:rPr lang="en-US" sz="4400" dirty="0">
                <a:latin typeface="Arial" panose="020B0604020202020204" pitchFamily="34" charset="0"/>
                <a:cs typeface="Arial" panose="020B0604020202020204" pitchFamily="34" charset="0"/>
                <a:hlinkClick r:id="rId14"/>
              </a:rPr>
              <a:t>https://icd.who.int/browse/2025-01/mms/en#509381842</a:t>
            </a:r>
            <a:r>
              <a:rPr lang="en-US" sz="4400" dirty="0">
                <a:latin typeface="Arial" panose="020B0604020202020204" pitchFamily="34" charset="0"/>
                <a:cs typeface="Arial" panose="020B0604020202020204" pitchFamily="34" charset="0"/>
              </a:rPr>
              <a:t>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Yamamiya, Y., Desjardins, C.D. and Stice, E. (2022) ‘Sequencing of Symptom Emergence in Anorexia nervosa, Bulimia nervosa, Binge Eating disorder, and Purging Disorder in Adolescent Girls and Relations of Prodromal Symptoms to Future Onset of These Eating Disorders’, </a:t>
            </a:r>
            <a:r>
              <a:rPr lang="en-US" sz="4400" i="1" dirty="0">
                <a:latin typeface="Arial" panose="020B0604020202020204" pitchFamily="34" charset="0"/>
                <a:cs typeface="Arial" panose="020B0604020202020204" pitchFamily="34" charset="0"/>
              </a:rPr>
              <a:t>Psychological Medicine, </a:t>
            </a:r>
            <a:r>
              <a:rPr lang="en-US" sz="4400" dirty="0">
                <a:latin typeface="Arial" panose="020B0604020202020204" pitchFamily="34" charset="0"/>
                <a:cs typeface="Arial" panose="020B0604020202020204" pitchFamily="34" charset="0"/>
              </a:rPr>
              <a:t>53(10), pp.1–9. Available at </a:t>
            </a:r>
            <a:r>
              <a:rPr lang="en-US" sz="4400" dirty="0">
                <a:latin typeface="Arial" panose="020B0604020202020204" pitchFamily="34" charset="0"/>
                <a:cs typeface="Arial" panose="020B0604020202020204" pitchFamily="34" charset="0"/>
                <a:hlinkClick r:id="rId15"/>
              </a:rPr>
              <a:t>https://doi.org/10.1017/s0033291722001568</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br>
              <a:rPr lang="en-GB" sz="9600" dirty="0">
                <a:latin typeface="Aptos" panose="020B0004020202020204" pitchFamily="34" charset="0"/>
              </a:rPr>
            </a:br>
            <a:endParaRPr lang="en-GB" dirty="0"/>
          </a:p>
        </p:txBody>
      </p:sp>
      <p:sp>
        <p:nvSpPr>
          <p:cNvPr id="2" name="Content Placeholder 1">
            <a:extLst>
              <a:ext uri="{FF2B5EF4-FFF2-40B4-BE49-F238E27FC236}">
                <a16:creationId xmlns:a16="http://schemas.microsoft.com/office/drawing/2014/main" id="{2E957C68-59F7-D2F8-8B81-0C11477F6318}"/>
              </a:ext>
            </a:extLst>
          </p:cNvPr>
          <p:cNvSpPr>
            <a:spLocks noGrp="1" noChangeArrowheads="1"/>
          </p:cNvSpPr>
          <p:nvPr>
            <p:ph idx="1"/>
          </p:nvPr>
        </p:nvSpPr>
        <p:spPr bwMode="auto">
          <a:xfrm>
            <a:off x="3017838" y="17543869"/>
            <a:ext cx="38985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5AF31943-935F-9D5C-F508-B65D36A1CB6B}"/>
              </a:ext>
            </a:extLst>
          </p:cNvPr>
          <p:cNvSpPr>
            <a:spLocks noChangeArrowheads="1"/>
          </p:cNvSpPr>
          <p:nvPr/>
        </p:nvSpPr>
        <p:spPr bwMode="auto">
          <a:xfrm>
            <a:off x="152400" y="208541"/>
            <a:ext cx="223138" cy="344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700789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6871</TotalTime>
  <Words>1807</Words>
  <Application>Microsoft Office PowerPoint</Application>
  <PresentationFormat>Custom</PresentationFormat>
  <Paragraphs>67</Paragraphs>
  <Slides>3</Slides>
  <Notes>3</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Florence Mirembe           Student number: 2313074           Lecture’s name: Dr Farah Wiita          Topic: Feeding or  Eating disorder (6B81 Bulimia Nervosa ) </vt:lpstr>
      <vt:lpstr>PowerPoint Presentation</vt:lpstr>
      <vt:lpstr>References   Brown, R., Murphy-Morgan, C., Downs, J. and Branley-Bell, D. (2025) ‘A Call for Strategy on Eating disorders: the Need for a Comprehensive Eating Disorder Strategy in England and Specific Guidance for the Remote Delivery of Eating Disorder Services’, Journal of Eating Disorders, 13(1). Available at https://doi.org/10.1186/s40337-025-01224-y.  Castillo, M. and Weiselberg, E. (2017). Bulimia Nervosa/Purging Disorder. Current Problems in Pediatric and Adolescent Health Care,  47(4), pp.85–94. Available at https://doi.org/10.1016/j.cppeds.2017.02.004.  Clark, J.E., Watson, S. and Friston, K.J. (2018) ‘What Is mood? a Computational Perspective’, Psychological Medicine, 48(14), pp.2277–2284. Available at https://doi.org/10.1017/s0033291718000430.  Cooper, R. (2005). Classifying Madness : a Philosophical Examination of the Diagnostic and Statistical Manual of Mental Disorders. Dordrecht: Springer. Cribben, H., Macdonald, P., Treasure, J., Cini, E., Nicholls, D., Batchelor, R. and Kan, C. (2021) ‘The experiential perspectives of parents caring for a loved one with a restrictive eating disorder in the UK’, BJPsych Open, 7(6). Available at https://doi.org/10.1192/bjo.2021.1019.  National Institute for Health and Care Excellence (2020). Recommendations | Eating disorders: Recognition and Treatment | Guidance | Nice .org.uk. Available at: https://WWW.nice.org.uk/guidance/ng69/chapter/Reccomandations ( Accessed 28 October.2025). Marks, A. (2019) ‘The Evolution of Our Understanding and Treatment of Eating Disorders over the past 50 Years’, Journal of Clinical Psychology, 75(8), pp.1380–1391. Available at https://doi.org/10.1002/jclp.22782.  National Institute for Health and Care Excellence (2024). Eating disorders: How Common Is it? NICE. Available at: https://cks.nice.org.uk/topics/eating-disorders/background-information/prevalence/  (Accessed 21 October. 2025). NHS (2021). Bulimia. nhs.uk. Available at: https://www.nhs.uk/mental-health/conditions/bulimia/ (Accessed 21 October. 2025).   Nuffield Trust (2018). Children and Young People with an Eating Disorder Waiting Times. The Nuffield Trust. Available at: https://www.nuffieldtrust.org.uk/resource/children-and-young-people-with-an-eating-disorder-waiting-times  (Accessed 21 October. 2025). Reilly, E.E., Gorrell, S., Brosof, L., Lock, J. and Le Grange, D. (2022) ‘Characterizing Changes In  obsessive–compulsive Symptoms over the Course of Treatment for Adolescent Bulimia Nervosa’, International Journal of Eating Disorders, 55(10), pp.1342–1351. Availabe at https://doi.org/10.1002/eat.23782.  Rosten, A. and Newton, T. (2017) ‘The impact of bulimia nervosa on oral health: A review of the literature’, British Dental Journal, 223(7), pp.533–539. Available at https://doi.org/10.1038/sj.bdj.2017.837.  Signorini, R., Sheffield, J., Rhodes, N., Fleming, C. and Ward, W. (2018) ‘The Effectiveness of Enhanced Cognitive Behavioural Therapy (CBT-E): A Naturalistic Study within an Out-Patient Eating Disorder Service’, Behavioural and Cognitive Psychotherapy, 46(1), pp.21–34. Available at https://doi.org/10.1017/s1352465817000352.  Who.int. (2025). ICD-11 for Mortality and Morbidity Statistics. Available at: https://icd.who.int/browse/2025-01/mms/en#509381842  (Accessed 21 October. 2025). Yamamiya, Y., Desjardins, C.D. and Stice, E. (2022) ‘Sequencing of Symptom Emergence in Anorexia nervosa, Bulimia nervosa, Binge Eating disorder, and Purging Disorder in Adolescent Girls and Relations of Prodromal Symptoms to Future Onset of These Eating Disorders’, Psychological Medicine, 53(10), pp.1–9. Available at https://doi.org/10.1017/s0033291722001568.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Florence Mirembe (2313074)</cp:lastModifiedBy>
  <cp:revision>89</cp:revision>
  <cp:lastPrinted>2015-06-29T17:31:11Z</cp:lastPrinted>
  <dcterms:created xsi:type="dcterms:W3CDTF">2012-02-03T19:11:35Z</dcterms:created>
  <dcterms:modified xsi:type="dcterms:W3CDTF">2025-11-04T16:05:35Z</dcterms:modified>
</cp:coreProperties>
</file>