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7" r:id="rId4"/>
    <p:sldId id="258" r:id="rId5"/>
    <p:sldId id="259" r:id="rId6"/>
    <p:sldId id="260" r:id="rId7"/>
    <p:sldId id="268" r:id="rId8"/>
    <p:sldId id="269" r:id="rId9"/>
    <p:sldId id="270" r:id="rId10"/>
    <p:sldId id="272" r:id="rId11"/>
    <p:sldId id="273" r:id="rId12"/>
    <p:sldId id="274" r:id="rId13"/>
    <p:sldId id="275" r:id="rId14"/>
    <p:sldId id="277" r:id="rId15"/>
    <p:sldId id="278" r:id="rId16"/>
    <p:sldId id="279" r:id="rId17"/>
    <p:sldId id="280" r:id="rId18"/>
    <p:sldId id="281" r:id="rId19"/>
    <p:sldId id="284" r:id="rId20"/>
    <p:sldId id="285" r:id="rId21"/>
    <p:sldId id="286" r:id="rId22"/>
    <p:sldId id="287" r:id="rId23"/>
    <p:sldId id="288" r:id="rId24"/>
    <p:sldId id="282"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6" d="100"/>
          <a:sy n="76" d="100"/>
        </p:scale>
        <p:origin x="-1206" y="1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54E92DF-B63C-4BD4-91AC-D173E764525E}" type="datetimeFigureOut">
              <a:rPr lang="en-GB" smtClean="0"/>
              <a:t>29/10/2013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0EF911-9567-46F4-B6B3-266FC9423E76}"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54E92DF-B63C-4BD4-91AC-D173E764525E}" type="datetimeFigureOut">
              <a:rPr lang="en-GB" smtClean="0"/>
              <a:t>29/10/2013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0EF911-9567-46F4-B6B3-266FC9423E76}"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54E92DF-B63C-4BD4-91AC-D173E764525E}" type="datetimeFigureOut">
              <a:rPr lang="en-GB" smtClean="0"/>
              <a:t>29/10/2013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0EF911-9567-46F4-B6B3-266FC9423E76}"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254E92DF-B63C-4BD4-91AC-D173E764525E}" type="datetimeFigureOut">
              <a:rPr lang="en-GB" smtClean="0"/>
              <a:t>29/10/2013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0EF911-9567-46F4-B6B3-266FC9423E76}"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54E92DF-B63C-4BD4-91AC-D173E764525E}" type="datetimeFigureOut">
              <a:rPr lang="en-GB" smtClean="0"/>
              <a:t>29/10/2013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0EF911-9567-46F4-B6B3-266FC9423E7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54E92DF-B63C-4BD4-91AC-D173E764525E}" type="datetimeFigureOut">
              <a:rPr lang="en-GB" smtClean="0"/>
              <a:t>29/10/2013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0EF911-9567-46F4-B6B3-266FC9423E7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254E92DF-B63C-4BD4-91AC-D173E764525E}" type="datetimeFigureOut">
              <a:rPr lang="en-GB" smtClean="0"/>
              <a:t>29/10/2013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0EF911-9567-46F4-B6B3-266FC9423E7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254E92DF-B63C-4BD4-91AC-D173E764525E}" type="datetimeFigureOut">
              <a:rPr lang="en-GB" smtClean="0"/>
              <a:t>29/10/2013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0EF911-9567-46F4-B6B3-266FC9423E76}"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54E92DF-B63C-4BD4-91AC-D173E764525E}" type="datetimeFigureOut">
              <a:rPr lang="en-GB" smtClean="0"/>
              <a:t>29/10/2013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0EF911-9567-46F4-B6B3-266FC9423E76}"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54E92DF-B63C-4BD4-91AC-D173E764525E}" type="datetimeFigureOut">
              <a:rPr lang="en-GB" smtClean="0"/>
              <a:t>29/10/2013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0EF911-9567-46F4-B6B3-266FC9423E7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254E92DF-B63C-4BD4-91AC-D173E764525E}" type="datetimeFigureOut">
              <a:rPr lang="en-GB" smtClean="0"/>
              <a:t>29/10/2013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0EF911-9567-46F4-B6B3-266FC9423E76}"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254E92DF-B63C-4BD4-91AC-D173E764525E}" type="datetimeFigureOut">
              <a:rPr lang="en-GB" smtClean="0"/>
              <a:t>29/10/2013</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800EF911-9567-46F4-B6B3-266FC9423E76}"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youtube.com/watch?v=swvG_rt5fTs&amp;feature=related"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Understanding Development</a:t>
            </a:r>
            <a:endParaRPr lang="en-GB" dirty="0"/>
          </a:p>
        </p:txBody>
      </p:sp>
      <p:sp>
        <p:nvSpPr>
          <p:cNvPr id="3" name="Subtitle 2"/>
          <p:cNvSpPr>
            <a:spLocks noGrp="1"/>
          </p:cNvSpPr>
          <p:nvPr>
            <p:ph type="subTitle" idx="1"/>
          </p:nvPr>
        </p:nvSpPr>
        <p:spPr/>
        <p:txBody>
          <a:bodyPr/>
          <a:lstStyle/>
          <a:p>
            <a:r>
              <a:rPr lang="en-GB" dirty="0" smtClean="0"/>
              <a:t>OBSERVATIONS</a:t>
            </a:r>
            <a:endParaRPr lang="en-GB" dirty="0"/>
          </a:p>
        </p:txBody>
      </p:sp>
    </p:spTree>
    <p:extLst>
      <p:ext uri="{BB962C8B-B14F-4D97-AF65-F5344CB8AC3E}">
        <p14:creationId xmlns:p14="http://schemas.microsoft.com/office/powerpoint/2010/main" val="31195231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a:t>Learning Outcomes</a:t>
            </a:r>
          </a:p>
        </p:txBody>
      </p:sp>
      <p:sp>
        <p:nvSpPr>
          <p:cNvPr id="9219" name="Rectangle 3"/>
          <p:cNvSpPr>
            <a:spLocks noGrp="1" noChangeArrowheads="1"/>
          </p:cNvSpPr>
          <p:nvPr>
            <p:ph type="body" idx="1"/>
          </p:nvPr>
        </p:nvSpPr>
        <p:spPr/>
        <p:txBody>
          <a:bodyPr/>
          <a:lstStyle/>
          <a:p>
            <a:pPr>
              <a:lnSpc>
                <a:spcPct val="90000"/>
              </a:lnSpc>
            </a:pPr>
            <a:r>
              <a:rPr lang="en-GB" altLang="en-US"/>
              <a:t>To understand how observations can be recorded</a:t>
            </a:r>
          </a:p>
          <a:p>
            <a:pPr>
              <a:lnSpc>
                <a:spcPct val="90000"/>
              </a:lnSpc>
            </a:pPr>
            <a:r>
              <a:rPr lang="en-GB" altLang="en-US"/>
              <a:t>To understand some of the techniques used in observation</a:t>
            </a:r>
          </a:p>
          <a:p>
            <a:pPr>
              <a:lnSpc>
                <a:spcPct val="90000"/>
              </a:lnSpc>
            </a:pPr>
            <a:r>
              <a:rPr lang="en-GB" altLang="en-US"/>
              <a:t>To continue to understand the importance of observation in the early years setting</a:t>
            </a:r>
          </a:p>
        </p:txBody>
      </p:sp>
    </p:spTree>
    <p:extLst>
      <p:ext uri="{BB962C8B-B14F-4D97-AF65-F5344CB8AC3E}">
        <p14:creationId xmlns:p14="http://schemas.microsoft.com/office/powerpoint/2010/main" val="16846818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type="body" idx="1"/>
          </p:nvPr>
        </p:nvSpPr>
        <p:spPr>
          <a:xfrm>
            <a:off x="250825" y="260350"/>
            <a:ext cx="8424863" cy="5040313"/>
          </a:xfrm>
        </p:spPr>
        <p:txBody>
          <a:bodyPr/>
          <a:lstStyle/>
          <a:p>
            <a:pPr>
              <a:lnSpc>
                <a:spcPct val="80000"/>
              </a:lnSpc>
              <a:buFontTx/>
              <a:buNone/>
            </a:pPr>
            <a:endParaRPr lang="en-GB" altLang="en-US" sz="2400" dirty="0"/>
          </a:p>
          <a:p>
            <a:pPr>
              <a:lnSpc>
                <a:spcPct val="80000"/>
              </a:lnSpc>
              <a:buFontTx/>
              <a:buNone/>
            </a:pPr>
            <a:endParaRPr lang="en-GB" altLang="en-US" sz="2400" dirty="0"/>
          </a:p>
          <a:p>
            <a:pPr>
              <a:lnSpc>
                <a:spcPct val="80000"/>
              </a:lnSpc>
              <a:buFontTx/>
              <a:buNone/>
            </a:pPr>
            <a:r>
              <a:rPr lang="en-GB" altLang="en-US" sz="3600" b="1" dirty="0"/>
              <a:t>WAG say…</a:t>
            </a:r>
          </a:p>
          <a:p>
            <a:pPr>
              <a:lnSpc>
                <a:spcPct val="80000"/>
              </a:lnSpc>
              <a:buFontTx/>
              <a:buNone/>
            </a:pPr>
            <a:r>
              <a:rPr lang="en-GB" altLang="en-US" sz="2400" dirty="0"/>
              <a:t>   </a:t>
            </a:r>
          </a:p>
          <a:p>
            <a:pPr>
              <a:lnSpc>
                <a:spcPct val="80000"/>
              </a:lnSpc>
              <a:buFontTx/>
              <a:buNone/>
            </a:pPr>
            <a:endParaRPr lang="en-GB" altLang="en-US" sz="2400" dirty="0"/>
          </a:p>
          <a:p>
            <a:pPr>
              <a:lnSpc>
                <a:spcPct val="80000"/>
              </a:lnSpc>
              <a:buFontTx/>
              <a:buNone/>
            </a:pPr>
            <a:endParaRPr lang="en-GB" altLang="en-US" sz="2400" dirty="0"/>
          </a:p>
          <a:p>
            <a:pPr>
              <a:lnSpc>
                <a:spcPct val="80000"/>
              </a:lnSpc>
              <a:buFontTx/>
              <a:buNone/>
            </a:pPr>
            <a:r>
              <a:rPr lang="en-GB" altLang="en-US" sz="2400" dirty="0"/>
              <a:t>	</a:t>
            </a:r>
            <a:r>
              <a:rPr lang="en-GB" altLang="en-US" sz="2800" dirty="0"/>
              <a:t>While observing children, practitioners can also ask themselves questions that will lead to an evaluation of the provision, the future training needs of practitioners and the different learning and teaching approaches used. </a:t>
            </a:r>
          </a:p>
          <a:p>
            <a:pPr>
              <a:lnSpc>
                <a:spcPct val="80000"/>
              </a:lnSpc>
              <a:buFontTx/>
              <a:buNone/>
            </a:pPr>
            <a:endParaRPr lang="en-GB" altLang="en-US" sz="2400" dirty="0"/>
          </a:p>
        </p:txBody>
      </p:sp>
    </p:spTree>
    <p:extLst>
      <p:ext uri="{BB962C8B-B14F-4D97-AF65-F5344CB8AC3E}">
        <p14:creationId xmlns:p14="http://schemas.microsoft.com/office/powerpoint/2010/main" val="8251916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en-US"/>
              <a:t>Recording methods</a:t>
            </a:r>
          </a:p>
        </p:txBody>
      </p:sp>
      <p:sp>
        <p:nvSpPr>
          <p:cNvPr id="12291" name="Rectangle 3"/>
          <p:cNvSpPr>
            <a:spLocks noGrp="1" noChangeArrowheads="1"/>
          </p:cNvSpPr>
          <p:nvPr>
            <p:ph type="body" idx="1"/>
          </p:nvPr>
        </p:nvSpPr>
        <p:spPr/>
        <p:txBody>
          <a:bodyPr>
            <a:normAutofit/>
          </a:bodyPr>
          <a:lstStyle/>
          <a:p>
            <a:r>
              <a:rPr lang="en-GB" altLang="en-US" sz="2800" b="1" dirty="0"/>
              <a:t>Written </a:t>
            </a:r>
            <a:r>
              <a:rPr lang="en-GB" altLang="en-US" sz="2800" dirty="0"/>
              <a:t>e.g. checklist, report</a:t>
            </a:r>
            <a:endParaRPr lang="en-GB" altLang="en-US" sz="2800" b="1" dirty="0"/>
          </a:p>
          <a:p>
            <a:r>
              <a:rPr lang="en-GB" altLang="en-US" sz="2800" b="1" dirty="0"/>
              <a:t>Audio recordings</a:t>
            </a:r>
            <a:r>
              <a:rPr lang="en-GB" altLang="en-US" sz="2800" dirty="0"/>
              <a:t> e.g. a child telling the story of the three little pigs in their own </a:t>
            </a:r>
            <a:r>
              <a:rPr lang="en-GB" altLang="en-US" sz="2800" dirty="0" smtClean="0"/>
              <a:t>words</a:t>
            </a:r>
          </a:p>
          <a:p>
            <a:r>
              <a:rPr lang="en-GB" altLang="en-US" sz="2800" b="1" dirty="0" smtClean="0"/>
              <a:t>Diagram </a:t>
            </a:r>
            <a:r>
              <a:rPr lang="en-GB" altLang="en-US" sz="2800" dirty="0" smtClean="0"/>
              <a:t>e.g. tracking map</a:t>
            </a:r>
            <a:endParaRPr lang="en-GB" altLang="en-US" sz="2800" dirty="0"/>
          </a:p>
        </p:txBody>
      </p:sp>
    </p:spTree>
    <p:extLst>
      <p:ext uri="{BB962C8B-B14F-4D97-AF65-F5344CB8AC3E}">
        <p14:creationId xmlns:p14="http://schemas.microsoft.com/office/powerpoint/2010/main" val="929011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r>
              <a:rPr lang="en-GB" altLang="en-US"/>
              <a:t>Things to Consider</a:t>
            </a:r>
            <a:br>
              <a:rPr lang="en-GB" altLang="en-US"/>
            </a:br>
            <a:endParaRPr lang="en-GB" altLang="en-US"/>
          </a:p>
        </p:txBody>
      </p:sp>
      <p:sp>
        <p:nvSpPr>
          <p:cNvPr id="13315" name="Rectangle 3"/>
          <p:cNvSpPr>
            <a:spLocks noGrp="1" noChangeArrowheads="1"/>
          </p:cNvSpPr>
          <p:nvPr>
            <p:ph type="body" idx="1"/>
          </p:nvPr>
        </p:nvSpPr>
        <p:spPr/>
        <p:txBody>
          <a:bodyPr/>
          <a:lstStyle/>
          <a:p>
            <a:pPr>
              <a:lnSpc>
                <a:spcPct val="80000"/>
              </a:lnSpc>
            </a:pPr>
            <a:r>
              <a:rPr lang="en-GB" altLang="en-US" sz="2800"/>
              <a:t>Equipment</a:t>
            </a:r>
          </a:p>
          <a:p>
            <a:pPr>
              <a:lnSpc>
                <a:spcPct val="80000"/>
              </a:lnSpc>
            </a:pPr>
            <a:r>
              <a:rPr lang="en-GB" altLang="en-US" sz="2800"/>
              <a:t>Consent</a:t>
            </a:r>
          </a:p>
          <a:p>
            <a:pPr>
              <a:lnSpc>
                <a:spcPct val="80000"/>
              </a:lnSpc>
            </a:pPr>
            <a:r>
              <a:rPr lang="en-GB" altLang="en-US" sz="2800"/>
              <a:t>Confidentiality</a:t>
            </a:r>
          </a:p>
          <a:p>
            <a:pPr>
              <a:lnSpc>
                <a:spcPct val="80000"/>
              </a:lnSpc>
            </a:pPr>
            <a:r>
              <a:rPr lang="en-GB" altLang="en-US" sz="2800"/>
              <a:t>Photography/Identity issues</a:t>
            </a:r>
          </a:p>
          <a:p>
            <a:pPr>
              <a:lnSpc>
                <a:spcPct val="80000"/>
              </a:lnSpc>
            </a:pPr>
            <a:r>
              <a:rPr lang="en-GB" altLang="en-US" sz="2800"/>
              <a:t>Rights of the child</a:t>
            </a:r>
          </a:p>
          <a:p>
            <a:pPr>
              <a:lnSpc>
                <a:spcPct val="80000"/>
              </a:lnSpc>
              <a:buFontTx/>
              <a:buNone/>
            </a:pPr>
            <a:endParaRPr lang="en-GB" altLang="en-US" sz="2800"/>
          </a:p>
          <a:p>
            <a:pPr>
              <a:lnSpc>
                <a:spcPct val="80000"/>
              </a:lnSpc>
              <a:buFontTx/>
              <a:buNone/>
            </a:pPr>
            <a:r>
              <a:rPr lang="en-GB" altLang="en-US" sz="2800"/>
              <a:t>Can be helpful to the practitioner in terms of improving the provision</a:t>
            </a:r>
          </a:p>
          <a:p>
            <a:pPr>
              <a:lnSpc>
                <a:spcPct val="80000"/>
              </a:lnSpc>
            </a:pPr>
            <a:endParaRPr lang="en-GB" altLang="en-US" sz="2800"/>
          </a:p>
        </p:txBody>
      </p:sp>
    </p:spTree>
    <p:extLst>
      <p:ext uri="{BB962C8B-B14F-4D97-AF65-F5344CB8AC3E}">
        <p14:creationId xmlns:p14="http://schemas.microsoft.com/office/powerpoint/2010/main" val="16577860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ltLang="en-US"/>
              <a:t>Planning/Assessment Cycle</a:t>
            </a:r>
          </a:p>
        </p:txBody>
      </p:sp>
      <p:sp>
        <p:nvSpPr>
          <p:cNvPr id="29699" name="Rectangle 3"/>
          <p:cNvSpPr>
            <a:spLocks noGrp="1" noChangeArrowheads="1"/>
          </p:cNvSpPr>
          <p:nvPr>
            <p:ph type="body" idx="1"/>
          </p:nvPr>
        </p:nvSpPr>
        <p:spPr/>
        <p:txBody>
          <a:bodyPr/>
          <a:lstStyle/>
          <a:p>
            <a:pPr algn="ctr">
              <a:buFontTx/>
              <a:buNone/>
            </a:pPr>
            <a:r>
              <a:rPr lang="en-GB" altLang="en-US" sz="2400" b="1"/>
              <a:t>Assessment</a:t>
            </a:r>
          </a:p>
          <a:p>
            <a:pPr algn="ctr">
              <a:buFontTx/>
              <a:buNone/>
            </a:pPr>
            <a:r>
              <a:rPr lang="en-GB" altLang="en-US" sz="1800"/>
              <a:t>What is the child doing her?</a:t>
            </a:r>
          </a:p>
        </p:txBody>
      </p:sp>
      <p:sp>
        <p:nvSpPr>
          <p:cNvPr id="29702" name="Text Box 6"/>
          <p:cNvSpPr txBox="1">
            <a:spLocks noChangeArrowheads="1"/>
          </p:cNvSpPr>
          <p:nvPr/>
        </p:nvSpPr>
        <p:spPr bwMode="auto">
          <a:xfrm>
            <a:off x="5867400" y="3284538"/>
            <a:ext cx="2519363" cy="1966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400" b="1"/>
              <a:t>Planning</a:t>
            </a:r>
          </a:p>
          <a:p>
            <a:pPr algn="ctr">
              <a:spcBef>
                <a:spcPct val="50000"/>
              </a:spcBef>
            </a:pPr>
            <a:r>
              <a:rPr lang="en-GB" altLang="en-US"/>
              <a:t>How can I extend their play and their learning?</a:t>
            </a:r>
          </a:p>
          <a:p>
            <a:pPr>
              <a:spcBef>
                <a:spcPct val="50000"/>
              </a:spcBef>
            </a:pPr>
            <a:endParaRPr lang="en-GB" altLang="en-US" sz="2400" b="1"/>
          </a:p>
        </p:txBody>
      </p:sp>
      <p:sp>
        <p:nvSpPr>
          <p:cNvPr id="29704" name="Text Box 8"/>
          <p:cNvSpPr txBox="1">
            <a:spLocks noChangeArrowheads="1"/>
          </p:cNvSpPr>
          <p:nvPr/>
        </p:nvSpPr>
        <p:spPr bwMode="auto">
          <a:xfrm>
            <a:off x="3132138" y="4941888"/>
            <a:ext cx="2447925" cy="1144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400" b="1"/>
              <a:t>Teaching</a:t>
            </a:r>
          </a:p>
          <a:p>
            <a:pPr algn="ctr">
              <a:spcBef>
                <a:spcPct val="50000"/>
              </a:spcBef>
            </a:pPr>
            <a:r>
              <a:rPr lang="en-GB" altLang="en-US"/>
              <a:t>Putting it into practice</a:t>
            </a:r>
          </a:p>
        </p:txBody>
      </p:sp>
      <p:sp>
        <p:nvSpPr>
          <p:cNvPr id="29705" name="Text Box 9"/>
          <p:cNvSpPr txBox="1">
            <a:spLocks noChangeArrowheads="1"/>
          </p:cNvSpPr>
          <p:nvPr/>
        </p:nvSpPr>
        <p:spPr bwMode="auto">
          <a:xfrm>
            <a:off x="250825" y="3357563"/>
            <a:ext cx="2951163" cy="1235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400" b="1"/>
              <a:t>Evaluation</a:t>
            </a:r>
          </a:p>
          <a:p>
            <a:pPr algn="ctr">
              <a:spcBef>
                <a:spcPct val="50000"/>
              </a:spcBef>
            </a:pPr>
            <a:r>
              <a:rPr lang="en-GB" altLang="en-US"/>
              <a:t>How effective has this been?</a:t>
            </a:r>
            <a:r>
              <a:rPr lang="en-GB" altLang="en-US" sz="2400" b="1"/>
              <a:t> </a:t>
            </a:r>
          </a:p>
        </p:txBody>
      </p:sp>
      <p:sp>
        <p:nvSpPr>
          <p:cNvPr id="29706" name="AutoShape 10"/>
          <p:cNvSpPr>
            <a:spLocks noChangeArrowheads="1"/>
          </p:cNvSpPr>
          <p:nvPr/>
        </p:nvSpPr>
        <p:spPr bwMode="auto">
          <a:xfrm rot="2345631">
            <a:off x="6588125" y="2205038"/>
            <a:ext cx="863600" cy="719137"/>
          </a:xfrm>
          <a:prstGeom prst="rightArrow">
            <a:avLst>
              <a:gd name="adj1" fmla="val 50000"/>
              <a:gd name="adj2" fmla="val 30022"/>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707" name="AutoShape 11"/>
          <p:cNvSpPr>
            <a:spLocks noChangeArrowheads="1"/>
          </p:cNvSpPr>
          <p:nvPr/>
        </p:nvSpPr>
        <p:spPr bwMode="auto">
          <a:xfrm rot="8510525">
            <a:off x="5795963" y="4797425"/>
            <a:ext cx="863600" cy="719138"/>
          </a:xfrm>
          <a:prstGeom prst="rightArrow">
            <a:avLst>
              <a:gd name="adj1" fmla="val 50000"/>
              <a:gd name="adj2" fmla="val 30022"/>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708" name="AutoShape 12"/>
          <p:cNvSpPr>
            <a:spLocks noChangeArrowheads="1"/>
          </p:cNvSpPr>
          <p:nvPr/>
        </p:nvSpPr>
        <p:spPr bwMode="auto">
          <a:xfrm rot="13035190">
            <a:off x="2195513" y="4724400"/>
            <a:ext cx="863600" cy="719138"/>
          </a:xfrm>
          <a:prstGeom prst="rightArrow">
            <a:avLst>
              <a:gd name="adj1" fmla="val 50000"/>
              <a:gd name="adj2" fmla="val 30022"/>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709" name="AutoShape 13"/>
          <p:cNvSpPr>
            <a:spLocks noChangeArrowheads="1"/>
          </p:cNvSpPr>
          <p:nvPr/>
        </p:nvSpPr>
        <p:spPr bwMode="auto">
          <a:xfrm rot="-2031369">
            <a:off x="1619250" y="2420938"/>
            <a:ext cx="863600" cy="719137"/>
          </a:xfrm>
          <a:prstGeom prst="rightArrow">
            <a:avLst>
              <a:gd name="adj1" fmla="val 50000"/>
              <a:gd name="adj2" fmla="val 30022"/>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2486001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ltLang="en-US"/>
              <a:t>Types of observation</a:t>
            </a:r>
          </a:p>
        </p:txBody>
      </p:sp>
      <p:sp>
        <p:nvSpPr>
          <p:cNvPr id="27651" name="Rectangle 3"/>
          <p:cNvSpPr>
            <a:spLocks noGrp="1" noChangeArrowheads="1"/>
          </p:cNvSpPr>
          <p:nvPr>
            <p:ph type="body" idx="1"/>
          </p:nvPr>
        </p:nvSpPr>
        <p:spPr/>
        <p:txBody>
          <a:bodyPr/>
          <a:lstStyle/>
          <a:p>
            <a:pPr>
              <a:lnSpc>
                <a:spcPct val="90000"/>
              </a:lnSpc>
            </a:pPr>
            <a:r>
              <a:rPr lang="en-GB" altLang="en-US"/>
              <a:t>Participant / non-participant</a:t>
            </a:r>
          </a:p>
          <a:p>
            <a:pPr>
              <a:lnSpc>
                <a:spcPct val="90000"/>
              </a:lnSpc>
            </a:pPr>
            <a:r>
              <a:rPr lang="en-GB" altLang="en-US"/>
              <a:t>Covert / overt</a:t>
            </a:r>
          </a:p>
          <a:p>
            <a:pPr>
              <a:lnSpc>
                <a:spcPct val="90000"/>
              </a:lnSpc>
            </a:pPr>
            <a:r>
              <a:rPr lang="en-GB" altLang="en-US"/>
              <a:t>Structured / unstructured</a:t>
            </a:r>
          </a:p>
          <a:p>
            <a:pPr>
              <a:lnSpc>
                <a:spcPct val="90000"/>
              </a:lnSpc>
            </a:pPr>
            <a:r>
              <a:rPr lang="en-GB" altLang="en-US"/>
              <a:t>Systematic / spontaneous</a:t>
            </a:r>
          </a:p>
          <a:p>
            <a:pPr>
              <a:lnSpc>
                <a:spcPct val="90000"/>
              </a:lnSpc>
            </a:pPr>
            <a:endParaRPr lang="en-GB" altLang="en-US"/>
          </a:p>
          <a:p>
            <a:pPr>
              <a:lnSpc>
                <a:spcPct val="90000"/>
              </a:lnSpc>
              <a:buFontTx/>
              <a:buNone/>
            </a:pPr>
            <a:r>
              <a:rPr lang="en-GB" altLang="en-US"/>
              <a:t>We’ll concentrate on these terms next week</a:t>
            </a:r>
          </a:p>
          <a:p>
            <a:pPr>
              <a:lnSpc>
                <a:spcPct val="90000"/>
              </a:lnSpc>
              <a:buFontTx/>
              <a:buNone/>
            </a:pPr>
            <a:endParaRPr lang="en-GB" altLang="en-US"/>
          </a:p>
        </p:txBody>
      </p:sp>
    </p:spTree>
    <p:extLst>
      <p:ext uri="{BB962C8B-B14F-4D97-AF65-F5344CB8AC3E}">
        <p14:creationId xmlns:p14="http://schemas.microsoft.com/office/powerpoint/2010/main" val="369222088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a:t>Observation Techniques</a:t>
            </a:r>
          </a:p>
        </p:txBody>
      </p:sp>
      <p:sp>
        <p:nvSpPr>
          <p:cNvPr id="10243" name="Rectangle 3"/>
          <p:cNvSpPr>
            <a:spLocks noGrp="1" noChangeArrowheads="1"/>
          </p:cNvSpPr>
          <p:nvPr>
            <p:ph type="body" idx="1"/>
          </p:nvPr>
        </p:nvSpPr>
        <p:spPr>
          <a:xfrm>
            <a:off x="685800" y="2636912"/>
            <a:ext cx="7696200" cy="3312368"/>
          </a:xfrm>
        </p:spPr>
        <p:txBody>
          <a:bodyPr/>
          <a:lstStyle/>
          <a:p>
            <a:pPr>
              <a:buFontTx/>
              <a:buNone/>
            </a:pPr>
            <a:r>
              <a:rPr lang="en-GB" altLang="en-US" dirty="0"/>
              <a:t> Discuss with the person next to you what you think is meant by ‘technique’, can you name any that you may have seen in your setting?</a:t>
            </a:r>
          </a:p>
        </p:txBody>
      </p:sp>
    </p:spTree>
    <p:extLst>
      <p:ext uri="{BB962C8B-B14F-4D97-AF65-F5344CB8AC3E}">
        <p14:creationId xmlns:p14="http://schemas.microsoft.com/office/powerpoint/2010/main" val="3368479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ltLang="en-US"/>
              <a:t>Techniques</a:t>
            </a:r>
            <a:br>
              <a:rPr lang="en-GB" altLang="en-US"/>
            </a:br>
            <a:r>
              <a:rPr lang="en-GB" altLang="en-US" sz="3200"/>
              <a:t>(Methods)</a:t>
            </a:r>
          </a:p>
        </p:txBody>
      </p:sp>
      <p:sp>
        <p:nvSpPr>
          <p:cNvPr id="11267" name="Rectangle 3"/>
          <p:cNvSpPr>
            <a:spLocks noGrp="1" noChangeArrowheads="1"/>
          </p:cNvSpPr>
          <p:nvPr>
            <p:ph type="body" idx="1"/>
          </p:nvPr>
        </p:nvSpPr>
        <p:spPr/>
        <p:txBody>
          <a:bodyPr/>
          <a:lstStyle/>
          <a:p>
            <a:pPr>
              <a:lnSpc>
                <a:spcPct val="90000"/>
              </a:lnSpc>
            </a:pPr>
            <a:r>
              <a:rPr lang="en-GB" altLang="en-US"/>
              <a:t>Narrative/Anecdotal/Free Description/Diary</a:t>
            </a:r>
          </a:p>
          <a:p>
            <a:pPr>
              <a:lnSpc>
                <a:spcPct val="90000"/>
              </a:lnSpc>
            </a:pPr>
            <a:r>
              <a:rPr lang="en-GB" altLang="en-US"/>
              <a:t>Target Child</a:t>
            </a:r>
          </a:p>
          <a:p>
            <a:pPr>
              <a:lnSpc>
                <a:spcPct val="90000"/>
              </a:lnSpc>
            </a:pPr>
            <a:r>
              <a:rPr lang="en-GB" altLang="en-US"/>
              <a:t>Time Sampling/Event Sampling</a:t>
            </a:r>
          </a:p>
          <a:p>
            <a:pPr>
              <a:lnSpc>
                <a:spcPct val="90000"/>
              </a:lnSpc>
            </a:pPr>
            <a:r>
              <a:rPr lang="en-GB" altLang="en-US"/>
              <a:t>Checklist/Schedule</a:t>
            </a:r>
          </a:p>
          <a:p>
            <a:pPr>
              <a:lnSpc>
                <a:spcPct val="90000"/>
              </a:lnSpc>
            </a:pPr>
            <a:r>
              <a:rPr lang="en-GB" altLang="en-US"/>
              <a:t>‘Diagrammatic’ - Charts/Pictograms/tracking</a:t>
            </a:r>
          </a:p>
          <a:p>
            <a:pPr>
              <a:lnSpc>
                <a:spcPct val="90000"/>
              </a:lnSpc>
            </a:pPr>
            <a:endParaRPr lang="en-GB" altLang="en-US"/>
          </a:p>
          <a:p>
            <a:pPr>
              <a:lnSpc>
                <a:spcPct val="90000"/>
              </a:lnSpc>
            </a:pPr>
            <a:endParaRPr lang="en-GB" altLang="en-US"/>
          </a:p>
        </p:txBody>
      </p:sp>
    </p:spTree>
    <p:extLst>
      <p:ext uri="{BB962C8B-B14F-4D97-AF65-F5344CB8AC3E}">
        <p14:creationId xmlns:p14="http://schemas.microsoft.com/office/powerpoint/2010/main" val="284065003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r>
              <a:rPr lang="en-GB" altLang="en-US" sz="4000"/>
              <a:t>Narrative/free description/diary/anecdotal</a:t>
            </a:r>
          </a:p>
        </p:txBody>
      </p:sp>
      <p:sp>
        <p:nvSpPr>
          <p:cNvPr id="14339" name="Rectangle 3"/>
          <p:cNvSpPr>
            <a:spLocks noGrp="1" noChangeArrowheads="1"/>
          </p:cNvSpPr>
          <p:nvPr>
            <p:ph type="body" idx="1"/>
          </p:nvPr>
        </p:nvSpPr>
        <p:spPr/>
        <p:txBody>
          <a:bodyPr/>
          <a:lstStyle/>
          <a:p>
            <a:pPr lvl="1"/>
            <a:r>
              <a:rPr lang="en-GB" altLang="en-US"/>
              <a:t>Used to write a free flowing account of what the child is doing and saying in present tense to ‘write a picture’ of the activity or event in full</a:t>
            </a:r>
          </a:p>
          <a:p>
            <a:pPr lvl="1"/>
            <a:r>
              <a:rPr lang="en-GB" altLang="en-US"/>
              <a:t>Provides a detailed record that others will easily interpret</a:t>
            </a:r>
          </a:p>
          <a:p>
            <a:pPr lvl="1">
              <a:buFontTx/>
              <a:buNone/>
            </a:pPr>
            <a:r>
              <a:rPr lang="en-GB" altLang="en-US"/>
              <a:t>(We’ll have a go at doing one of these)</a:t>
            </a:r>
          </a:p>
          <a:p>
            <a:pPr>
              <a:buFontTx/>
              <a:buNone/>
            </a:pPr>
            <a:endParaRPr lang="en-GB" altLang="en-US" sz="2800"/>
          </a:p>
        </p:txBody>
      </p:sp>
    </p:spTree>
    <p:extLst>
      <p:ext uri="{BB962C8B-B14F-4D97-AF65-F5344CB8AC3E}">
        <p14:creationId xmlns:p14="http://schemas.microsoft.com/office/powerpoint/2010/main" val="88309843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900113" y="0"/>
            <a:ext cx="6870700" cy="1600200"/>
          </a:xfrm>
        </p:spPr>
        <p:txBody>
          <a:bodyPr/>
          <a:lstStyle/>
          <a:p>
            <a:r>
              <a:rPr lang="en-GB" altLang="en-US"/>
              <a:t>Target Child/Time sampling</a:t>
            </a:r>
          </a:p>
        </p:txBody>
      </p:sp>
      <p:sp>
        <p:nvSpPr>
          <p:cNvPr id="15363" name="Rectangle 3"/>
          <p:cNvSpPr>
            <a:spLocks noGrp="1" noChangeArrowheads="1"/>
          </p:cNvSpPr>
          <p:nvPr>
            <p:ph type="body" idx="1"/>
          </p:nvPr>
        </p:nvSpPr>
        <p:spPr/>
        <p:txBody>
          <a:bodyPr/>
          <a:lstStyle/>
          <a:p>
            <a:pPr>
              <a:lnSpc>
                <a:spcPct val="90000"/>
              </a:lnSpc>
            </a:pPr>
            <a:r>
              <a:rPr lang="en-GB" altLang="en-US"/>
              <a:t>A series of observations to give a picture of an individual child's holistic development</a:t>
            </a:r>
          </a:p>
          <a:p>
            <a:pPr>
              <a:lnSpc>
                <a:spcPct val="90000"/>
              </a:lnSpc>
            </a:pPr>
            <a:r>
              <a:rPr lang="en-GB" altLang="en-US"/>
              <a:t>Good to record behaviour in detail</a:t>
            </a:r>
          </a:p>
          <a:p>
            <a:pPr>
              <a:lnSpc>
                <a:spcPct val="90000"/>
              </a:lnSpc>
            </a:pPr>
            <a:r>
              <a:rPr lang="en-GB" altLang="en-US"/>
              <a:t>Used to record a behaviour that is overt and frequent e.g. once every 15 seconds</a:t>
            </a:r>
          </a:p>
          <a:p>
            <a:pPr>
              <a:lnSpc>
                <a:spcPct val="90000"/>
              </a:lnSpc>
            </a:pPr>
            <a:endParaRPr lang="en-GB" altLang="en-US"/>
          </a:p>
        </p:txBody>
      </p:sp>
    </p:spTree>
    <p:extLst>
      <p:ext uri="{BB962C8B-B14F-4D97-AF65-F5344CB8AC3E}">
        <p14:creationId xmlns:p14="http://schemas.microsoft.com/office/powerpoint/2010/main" val="277071897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a:t>Event Sampling</a:t>
            </a:r>
          </a:p>
        </p:txBody>
      </p:sp>
      <p:sp>
        <p:nvSpPr>
          <p:cNvPr id="17411" name="Rectangle 3"/>
          <p:cNvSpPr>
            <a:spLocks noGrp="1" noChangeArrowheads="1"/>
          </p:cNvSpPr>
          <p:nvPr>
            <p:ph type="body" idx="1"/>
          </p:nvPr>
        </p:nvSpPr>
        <p:spPr/>
        <p:txBody>
          <a:bodyPr/>
          <a:lstStyle/>
          <a:p>
            <a:pPr>
              <a:lnSpc>
                <a:spcPct val="90000"/>
              </a:lnSpc>
            </a:pPr>
            <a:r>
              <a:rPr lang="en-GB" altLang="en-US"/>
              <a:t>Observer waits to record a specific pre-selected behaviour</a:t>
            </a:r>
          </a:p>
          <a:p>
            <a:pPr>
              <a:lnSpc>
                <a:spcPct val="90000"/>
              </a:lnSpc>
            </a:pPr>
            <a:r>
              <a:rPr lang="en-GB" altLang="en-US"/>
              <a:t>Used to study the conditions under which particular behaviours occur or their frequency</a:t>
            </a:r>
          </a:p>
          <a:p>
            <a:pPr>
              <a:lnSpc>
                <a:spcPct val="90000"/>
              </a:lnSpc>
            </a:pPr>
            <a:r>
              <a:rPr lang="en-GB" altLang="en-US"/>
              <a:t>Can be used to identify what </a:t>
            </a:r>
            <a:r>
              <a:rPr lang="en-GB" altLang="en-US" i="1"/>
              <a:t>triggers</a:t>
            </a:r>
            <a:r>
              <a:rPr lang="en-GB" altLang="en-US"/>
              <a:t> a particular behaviour patten</a:t>
            </a:r>
          </a:p>
        </p:txBody>
      </p:sp>
    </p:spTree>
    <p:extLst>
      <p:ext uri="{BB962C8B-B14F-4D97-AF65-F5344CB8AC3E}">
        <p14:creationId xmlns:p14="http://schemas.microsoft.com/office/powerpoint/2010/main" val="70314967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a:t>Checklist</a:t>
            </a:r>
          </a:p>
        </p:txBody>
      </p:sp>
      <p:sp>
        <p:nvSpPr>
          <p:cNvPr id="18435" name="Rectangle 3"/>
          <p:cNvSpPr>
            <a:spLocks noGrp="1" noChangeArrowheads="1"/>
          </p:cNvSpPr>
          <p:nvPr>
            <p:ph type="body" idx="1"/>
          </p:nvPr>
        </p:nvSpPr>
        <p:spPr/>
        <p:txBody>
          <a:bodyPr/>
          <a:lstStyle/>
          <a:p>
            <a:r>
              <a:rPr lang="en-GB" altLang="en-US"/>
              <a:t>List of specific traits or behaviours whereby the observer indicates presence of absence of that behaviour</a:t>
            </a:r>
          </a:p>
          <a:p>
            <a:r>
              <a:rPr lang="en-GB" altLang="en-US"/>
              <a:t>Valuable tool for focusing attention when many different items need to be observed</a:t>
            </a:r>
          </a:p>
        </p:txBody>
      </p:sp>
    </p:spTree>
    <p:extLst>
      <p:ext uri="{BB962C8B-B14F-4D97-AF65-F5344CB8AC3E}">
        <p14:creationId xmlns:p14="http://schemas.microsoft.com/office/powerpoint/2010/main" val="322849682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r>
              <a:rPr lang="en-GB" altLang="en-US" sz="4000"/>
              <a:t>Narrative free description observation account</a:t>
            </a:r>
          </a:p>
        </p:txBody>
      </p:sp>
      <p:sp>
        <p:nvSpPr>
          <p:cNvPr id="19459" name="Rectangle 3"/>
          <p:cNvSpPr>
            <a:spLocks noGrp="1" noChangeArrowheads="1"/>
          </p:cNvSpPr>
          <p:nvPr>
            <p:ph type="body" idx="1"/>
          </p:nvPr>
        </p:nvSpPr>
        <p:spPr>
          <a:xfrm>
            <a:off x="685800" y="1828800"/>
            <a:ext cx="7696200" cy="4048125"/>
          </a:xfrm>
        </p:spPr>
        <p:txBody>
          <a:bodyPr/>
          <a:lstStyle/>
          <a:p>
            <a:pPr>
              <a:lnSpc>
                <a:spcPct val="80000"/>
              </a:lnSpc>
              <a:buFontTx/>
              <a:buNone/>
            </a:pPr>
            <a:endParaRPr lang="en-GB" altLang="en-US" sz="2000"/>
          </a:p>
          <a:p>
            <a:pPr>
              <a:lnSpc>
                <a:spcPct val="80000"/>
              </a:lnSpc>
              <a:buFontTx/>
              <a:buNone/>
            </a:pPr>
            <a:r>
              <a:rPr lang="en-GB" altLang="en-US" sz="2400"/>
              <a:t>Child playing with camera</a:t>
            </a:r>
          </a:p>
          <a:p>
            <a:pPr>
              <a:lnSpc>
                <a:spcPct val="80000"/>
              </a:lnSpc>
              <a:buFontTx/>
              <a:buNone/>
            </a:pPr>
            <a:endParaRPr lang="en-GB" altLang="en-US" sz="2400"/>
          </a:p>
          <a:p>
            <a:pPr>
              <a:lnSpc>
                <a:spcPct val="80000"/>
              </a:lnSpc>
              <a:buFontTx/>
              <a:buNone/>
            </a:pPr>
            <a:r>
              <a:rPr lang="en-GB" altLang="en-US" sz="2400"/>
              <a:t>    The adult shows ‘child A’ the camera, he is looking at the camera and turns to look at the front of it. He places his hands on the camera and the adult supports the child to hold the camera in two hands. He tries to look through the camera and find the button; the adult places his finger on the button. The child looks through the camera and presses the button. The child gives the camera back to the adult and leaves the area.</a:t>
            </a:r>
          </a:p>
        </p:txBody>
      </p:sp>
    </p:spTree>
    <p:extLst>
      <p:ext uri="{BB962C8B-B14F-4D97-AF65-F5344CB8AC3E}">
        <p14:creationId xmlns:p14="http://schemas.microsoft.com/office/powerpoint/2010/main" val="296050910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tLang="en-US"/>
              <a:t>Points to consider</a:t>
            </a:r>
          </a:p>
        </p:txBody>
      </p:sp>
      <p:sp>
        <p:nvSpPr>
          <p:cNvPr id="21507" name="Rectangle 3"/>
          <p:cNvSpPr>
            <a:spLocks noGrp="1" noChangeArrowheads="1"/>
          </p:cNvSpPr>
          <p:nvPr>
            <p:ph type="body" idx="1"/>
          </p:nvPr>
        </p:nvSpPr>
        <p:spPr/>
        <p:txBody>
          <a:bodyPr/>
          <a:lstStyle/>
          <a:p>
            <a:pPr>
              <a:lnSpc>
                <a:spcPct val="80000"/>
              </a:lnSpc>
            </a:pPr>
            <a:r>
              <a:rPr lang="en-GB" altLang="en-US" sz="2800"/>
              <a:t>Purely a ‘record’</a:t>
            </a:r>
          </a:p>
          <a:p>
            <a:pPr>
              <a:lnSpc>
                <a:spcPct val="80000"/>
              </a:lnSpc>
            </a:pPr>
            <a:r>
              <a:rPr lang="en-GB" altLang="en-US" sz="2800"/>
              <a:t>No commentary</a:t>
            </a:r>
          </a:p>
          <a:p>
            <a:pPr>
              <a:lnSpc>
                <a:spcPct val="80000"/>
              </a:lnSpc>
            </a:pPr>
            <a:r>
              <a:rPr lang="en-GB" altLang="en-US" sz="2800"/>
              <a:t>No judgements</a:t>
            </a:r>
          </a:p>
          <a:p>
            <a:pPr>
              <a:lnSpc>
                <a:spcPct val="80000"/>
              </a:lnSpc>
            </a:pPr>
            <a:r>
              <a:rPr lang="en-GB" altLang="en-US" sz="2800"/>
              <a:t>No evaluations</a:t>
            </a:r>
          </a:p>
          <a:p>
            <a:pPr>
              <a:lnSpc>
                <a:spcPct val="80000"/>
              </a:lnSpc>
            </a:pPr>
            <a:r>
              <a:rPr lang="en-GB" altLang="en-US" sz="2800"/>
              <a:t>Step-by-step account</a:t>
            </a:r>
          </a:p>
          <a:p>
            <a:pPr>
              <a:lnSpc>
                <a:spcPct val="80000"/>
              </a:lnSpc>
            </a:pPr>
            <a:r>
              <a:rPr lang="en-GB" altLang="en-US" sz="2800"/>
              <a:t>Present tense</a:t>
            </a:r>
          </a:p>
          <a:p>
            <a:pPr>
              <a:lnSpc>
                <a:spcPct val="80000"/>
              </a:lnSpc>
              <a:buFontTx/>
              <a:buNone/>
            </a:pPr>
            <a:r>
              <a:rPr lang="en-GB" altLang="en-US" sz="2800"/>
              <a:t>Commentaries are left until after the observation has taken place.</a:t>
            </a:r>
          </a:p>
        </p:txBody>
      </p:sp>
    </p:spTree>
    <p:extLst>
      <p:ext uri="{BB962C8B-B14F-4D97-AF65-F5344CB8AC3E}">
        <p14:creationId xmlns:p14="http://schemas.microsoft.com/office/powerpoint/2010/main" val="32153953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endParaRPr lang="en-US" altLang="en-US"/>
          </a:p>
        </p:txBody>
      </p:sp>
      <p:sp>
        <p:nvSpPr>
          <p:cNvPr id="22531" name="Rectangle 3"/>
          <p:cNvSpPr>
            <a:spLocks noGrp="1" noChangeArrowheads="1"/>
          </p:cNvSpPr>
          <p:nvPr>
            <p:ph type="body" idx="1"/>
          </p:nvPr>
        </p:nvSpPr>
        <p:spPr/>
        <p:txBody>
          <a:bodyPr/>
          <a:lstStyle/>
          <a:p>
            <a:pPr>
              <a:buFontTx/>
              <a:buNone/>
            </a:pPr>
            <a:r>
              <a:rPr lang="en-GB" altLang="en-US"/>
              <a:t>Watch the following clip and record what you see using the narrative method/technique.</a:t>
            </a:r>
          </a:p>
          <a:p>
            <a:pPr>
              <a:buFontTx/>
              <a:buNone/>
            </a:pPr>
            <a:endParaRPr lang="en-GB" altLang="en-US"/>
          </a:p>
          <a:p>
            <a:pPr>
              <a:buFontTx/>
              <a:buNone/>
            </a:pPr>
            <a:r>
              <a:rPr lang="en-GB" altLang="en-US">
                <a:hlinkClick r:id="rId2"/>
              </a:rPr>
              <a:t>Water play</a:t>
            </a:r>
            <a:endParaRPr lang="en-GB" altLang="en-US"/>
          </a:p>
          <a:p>
            <a:pPr>
              <a:buFontTx/>
              <a:buNone/>
            </a:pPr>
            <a:endParaRPr lang="en-GB" altLang="en-US"/>
          </a:p>
          <a:p>
            <a:pPr>
              <a:buFontTx/>
              <a:buNone/>
            </a:pPr>
            <a:endParaRPr lang="en-GB" altLang="en-US"/>
          </a:p>
          <a:p>
            <a:pPr>
              <a:buFontTx/>
              <a:buNone/>
            </a:pPr>
            <a:endParaRPr lang="en-GB" altLang="en-US"/>
          </a:p>
        </p:txBody>
      </p:sp>
    </p:spTree>
    <p:extLst>
      <p:ext uri="{BB962C8B-B14F-4D97-AF65-F5344CB8AC3E}">
        <p14:creationId xmlns:p14="http://schemas.microsoft.com/office/powerpoint/2010/main" val="23865748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ltLang="en-US"/>
              <a:t>How not to observe:</a:t>
            </a:r>
          </a:p>
        </p:txBody>
      </p:sp>
      <p:sp>
        <p:nvSpPr>
          <p:cNvPr id="24579" name="Rectangle 3"/>
          <p:cNvSpPr>
            <a:spLocks noGrp="1" noChangeArrowheads="1"/>
          </p:cNvSpPr>
          <p:nvPr>
            <p:ph type="body" idx="1"/>
          </p:nvPr>
        </p:nvSpPr>
        <p:spPr/>
        <p:txBody>
          <a:bodyPr/>
          <a:lstStyle/>
          <a:p>
            <a:pPr>
              <a:buFontTx/>
              <a:buNone/>
            </a:pPr>
            <a:r>
              <a:rPr lang="en-GB" altLang="en-US"/>
              <a:t>Jacob is enjoying playing with the water. He gets really excited when the water squirts out and his father and sister laugh at him….</a:t>
            </a:r>
          </a:p>
        </p:txBody>
      </p:sp>
    </p:spTree>
    <p:extLst>
      <p:ext uri="{BB962C8B-B14F-4D97-AF65-F5344CB8AC3E}">
        <p14:creationId xmlns:p14="http://schemas.microsoft.com/office/powerpoint/2010/main" val="32910594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endParaRPr lang="en-US" altLang="en-US"/>
          </a:p>
        </p:txBody>
      </p:sp>
      <p:sp>
        <p:nvSpPr>
          <p:cNvPr id="23555" name="Rectangle 3"/>
          <p:cNvSpPr>
            <a:spLocks noGrp="1" noChangeArrowheads="1"/>
          </p:cNvSpPr>
          <p:nvPr>
            <p:ph type="body" idx="1"/>
          </p:nvPr>
        </p:nvSpPr>
        <p:spPr/>
        <p:txBody>
          <a:bodyPr/>
          <a:lstStyle/>
          <a:p>
            <a:pPr>
              <a:buFontTx/>
              <a:buNone/>
            </a:pPr>
            <a:r>
              <a:rPr lang="en-GB" altLang="en-US"/>
              <a:t>Child A is crouched down. He stands up and water squirts from the floor near where he is standing. Child A falls onto his bottom. He returns to his feet and walks a small distance away from the fountain before returning to where the fountain is situated…</a:t>
            </a:r>
          </a:p>
        </p:txBody>
      </p:sp>
    </p:spTree>
    <p:extLst>
      <p:ext uri="{BB962C8B-B14F-4D97-AF65-F5344CB8AC3E}">
        <p14:creationId xmlns:p14="http://schemas.microsoft.com/office/powerpoint/2010/main" val="31841628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a:t>Writing an appropriate aim</a:t>
            </a:r>
          </a:p>
        </p:txBody>
      </p:sp>
      <p:sp>
        <p:nvSpPr>
          <p:cNvPr id="5123" name="Rectangle 3"/>
          <p:cNvSpPr>
            <a:spLocks noGrp="1" noChangeArrowheads="1"/>
          </p:cNvSpPr>
          <p:nvPr>
            <p:ph type="body" idx="1"/>
          </p:nvPr>
        </p:nvSpPr>
        <p:spPr/>
        <p:txBody>
          <a:bodyPr/>
          <a:lstStyle/>
          <a:p>
            <a:pPr>
              <a:buFontTx/>
              <a:buNone/>
            </a:pPr>
            <a:r>
              <a:rPr lang="en-GB" altLang="en-US"/>
              <a:t>Formulating aims and objectives allows you to ensure that the observed information will be focused and can be effectively used to assess the child’s development and subsequently provide appropriate activities and experiences. </a:t>
            </a:r>
          </a:p>
          <a:p>
            <a:pPr>
              <a:buFontTx/>
              <a:buNone/>
            </a:pPr>
            <a:endParaRPr lang="en-GB" altLang="en-US"/>
          </a:p>
        </p:txBody>
      </p:sp>
    </p:spTree>
    <p:extLst>
      <p:ext uri="{BB962C8B-B14F-4D97-AF65-F5344CB8AC3E}">
        <p14:creationId xmlns:p14="http://schemas.microsoft.com/office/powerpoint/2010/main" val="7690637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endParaRPr lang="en-US" altLang="en-US"/>
          </a:p>
        </p:txBody>
      </p:sp>
      <p:sp>
        <p:nvSpPr>
          <p:cNvPr id="6147" name="Rectangle 3"/>
          <p:cNvSpPr>
            <a:spLocks noGrp="1" noChangeArrowheads="1"/>
          </p:cNvSpPr>
          <p:nvPr>
            <p:ph type="body" idx="1"/>
          </p:nvPr>
        </p:nvSpPr>
        <p:spPr/>
        <p:txBody>
          <a:bodyPr/>
          <a:lstStyle/>
          <a:p>
            <a:pPr>
              <a:buFontTx/>
              <a:buNone/>
            </a:pPr>
            <a:r>
              <a:rPr lang="en-GB" altLang="en-US" sz="2800"/>
              <a:t>An </a:t>
            </a:r>
            <a:r>
              <a:rPr lang="en-GB" altLang="en-US" sz="2800" b="1"/>
              <a:t>aim</a:t>
            </a:r>
            <a:r>
              <a:rPr lang="en-GB" altLang="en-US" sz="2800"/>
              <a:t> is a statement of what you intend to observe and what you would like to achieve. It is the overall purpose of the observation. </a:t>
            </a:r>
          </a:p>
          <a:p>
            <a:pPr>
              <a:buFontTx/>
              <a:buNone/>
            </a:pPr>
            <a:endParaRPr lang="en-GB" altLang="en-US" sz="2800"/>
          </a:p>
          <a:p>
            <a:pPr>
              <a:buFontTx/>
              <a:buNone/>
            </a:pPr>
            <a:r>
              <a:rPr lang="en-GB" altLang="en-US" sz="2800"/>
              <a:t>Your aim should set out the broad areas of development you wish to find out about.</a:t>
            </a:r>
          </a:p>
          <a:p>
            <a:endParaRPr lang="en-GB" altLang="en-US" sz="2800"/>
          </a:p>
        </p:txBody>
      </p:sp>
    </p:spTree>
    <p:extLst>
      <p:ext uri="{BB962C8B-B14F-4D97-AF65-F5344CB8AC3E}">
        <p14:creationId xmlns:p14="http://schemas.microsoft.com/office/powerpoint/2010/main" val="6953444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en-US"/>
              <a:t>Examples:</a:t>
            </a:r>
          </a:p>
        </p:txBody>
      </p:sp>
      <p:sp>
        <p:nvSpPr>
          <p:cNvPr id="12291" name="Rectangle 3"/>
          <p:cNvSpPr>
            <a:spLocks noGrp="1" noChangeArrowheads="1"/>
          </p:cNvSpPr>
          <p:nvPr>
            <p:ph type="body" idx="1"/>
          </p:nvPr>
        </p:nvSpPr>
        <p:spPr>
          <a:xfrm>
            <a:off x="900113" y="1916113"/>
            <a:ext cx="7488237" cy="4479925"/>
          </a:xfrm>
        </p:spPr>
        <p:txBody>
          <a:bodyPr/>
          <a:lstStyle/>
          <a:p>
            <a:pPr>
              <a:lnSpc>
                <a:spcPct val="80000"/>
              </a:lnSpc>
            </a:pPr>
            <a:r>
              <a:rPr lang="en-GB" altLang="en-US" sz="2400"/>
              <a:t>To observe two children aged three years and four months and three years and five months playing with small-scale toys, focusing on language development</a:t>
            </a:r>
          </a:p>
          <a:p>
            <a:pPr>
              <a:lnSpc>
                <a:spcPct val="80000"/>
              </a:lnSpc>
            </a:pPr>
            <a:r>
              <a:rPr lang="en-GB" altLang="en-US" sz="2400"/>
              <a:t>To observe a baby aged five months interacting with their primary carer</a:t>
            </a:r>
          </a:p>
          <a:p>
            <a:pPr>
              <a:lnSpc>
                <a:spcPct val="80000"/>
              </a:lnSpc>
            </a:pPr>
            <a:r>
              <a:rPr lang="en-GB" altLang="en-US" sz="2400"/>
              <a:t>To observe a three year old child during a junk modelling session, focussing on fine manipulative skills</a:t>
            </a:r>
          </a:p>
          <a:p>
            <a:pPr>
              <a:lnSpc>
                <a:spcPct val="80000"/>
              </a:lnSpc>
            </a:pPr>
            <a:endParaRPr lang="en-GB" altLang="en-US" sz="2400"/>
          </a:p>
          <a:p>
            <a:pPr>
              <a:lnSpc>
                <a:spcPct val="80000"/>
              </a:lnSpc>
              <a:buFontTx/>
              <a:buNone/>
            </a:pPr>
            <a:r>
              <a:rPr lang="en-GB" altLang="en-US" sz="2400"/>
              <a:t>Compare these examples to your own aim of observation 1, are you on the right track? Can you improve it?</a:t>
            </a:r>
          </a:p>
        </p:txBody>
      </p:sp>
    </p:spTree>
    <p:extLst>
      <p:ext uri="{BB962C8B-B14F-4D97-AF65-F5344CB8AC3E}">
        <p14:creationId xmlns:p14="http://schemas.microsoft.com/office/powerpoint/2010/main" val="24523082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r>
              <a:rPr lang="en-GB" altLang="en-US"/>
              <a:t>The difference between an aim and objective</a:t>
            </a:r>
          </a:p>
        </p:txBody>
      </p:sp>
      <p:sp>
        <p:nvSpPr>
          <p:cNvPr id="13315" name="Rectangle 3"/>
          <p:cNvSpPr>
            <a:spLocks noGrp="1" noChangeArrowheads="1"/>
          </p:cNvSpPr>
          <p:nvPr>
            <p:ph type="body" idx="1"/>
          </p:nvPr>
        </p:nvSpPr>
        <p:spPr/>
        <p:txBody>
          <a:bodyPr/>
          <a:lstStyle/>
          <a:p>
            <a:pPr>
              <a:lnSpc>
                <a:spcPct val="80000"/>
              </a:lnSpc>
              <a:buFontTx/>
              <a:buNone/>
            </a:pPr>
            <a:r>
              <a:rPr lang="en-GB" altLang="en-US" sz="2800"/>
              <a:t>Objectives are usually measurable, they are usually what you are going to do to meet your aim. </a:t>
            </a:r>
          </a:p>
          <a:p>
            <a:pPr>
              <a:lnSpc>
                <a:spcPct val="80000"/>
              </a:lnSpc>
              <a:buFontTx/>
              <a:buNone/>
            </a:pPr>
            <a:endParaRPr lang="en-GB" altLang="en-US" sz="2800"/>
          </a:p>
          <a:p>
            <a:pPr>
              <a:lnSpc>
                <a:spcPct val="80000"/>
              </a:lnSpc>
              <a:buFontTx/>
              <a:buNone/>
            </a:pPr>
            <a:r>
              <a:rPr lang="en-GB" altLang="en-US" sz="2800"/>
              <a:t>For example, if your aim is to win the lottery, your objective is to buy the ticket. Your memory is the measurable element, do you remember to buy the ticket?</a:t>
            </a:r>
          </a:p>
        </p:txBody>
      </p:sp>
    </p:spTree>
    <p:extLst>
      <p:ext uri="{BB962C8B-B14F-4D97-AF65-F5344CB8AC3E}">
        <p14:creationId xmlns:p14="http://schemas.microsoft.com/office/powerpoint/2010/main" val="36782722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a:t>Objective Examples</a:t>
            </a:r>
          </a:p>
        </p:txBody>
      </p:sp>
      <p:sp>
        <p:nvSpPr>
          <p:cNvPr id="14339" name="Rectangle 3"/>
          <p:cNvSpPr>
            <a:spLocks noGrp="1" noChangeArrowheads="1"/>
          </p:cNvSpPr>
          <p:nvPr>
            <p:ph type="body" idx="1"/>
          </p:nvPr>
        </p:nvSpPr>
        <p:spPr/>
        <p:txBody>
          <a:bodyPr/>
          <a:lstStyle/>
          <a:p>
            <a:r>
              <a:rPr lang="en-GB" altLang="en-US"/>
              <a:t>To assess facial expression, gestures and turn-taking</a:t>
            </a:r>
          </a:p>
          <a:p>
            <a:r>
              <a:rPr lang="en-GB" altLang="en-US"/>
              <a:t>To comment on language development, paying particular attention to vocabulary</a:t>
            </a:r>
          </a:p>
        </p:txBody>
      </p:sp>
    </p:spTree>
    <p:extLst>
      <p:ext uri="{BB962C8B-B14F-4D97-AF65-F5344CB8AC3E}">
        <p14:creationId xmlns:p14="http://schemas.microsoft.com/office/powerpoint/2010/main" val="1687158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a:t>By next week:</a:t>
            </a:r>
          </a:p>
        </p:txBody>
      </p:sp>
      <p:sp>
        <p:nvSpPr>
          <p:cNvPr id="26628" name="Rectangle 4"/>
          <p:cNvSpPr>
            <a:spLocks noChangeArrowheads="1"/>
          </p:cNvSpPr>
          <p:nvPr/>
        </p:nvSpPr>
        <p:spPr bwMode="auto">
          <a:xfrm>
            <a:off x="611560" y="2564904"/>
            <a:ext cx="6553200" cy="33115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27" name="Rectangle 3"/>
          <p:cNvSpPr>
            <a:spLocks noGrp="1" noChangeArrowheads="1"/>
          </p:cNvSpPr>
          <p:nvPr>
            <p:ph type="body" idx="1"/>
          </p:nvPr>
        </p:nvSpPr>
        <p:spPr>
          <a:noFill/>
        </p:spPr>
        <p:txBody>
          <a:bodyPr/>
          <a:lstStyle/>
          <a:p>
            <a:pPr>
              <a:lnSpc>
                <a:spcPct val="80000"/>
              </a:lnSpc>
              <a:buFontTx/>
              <a:buNone/>
            </a:pPr>
            <a:r>
              <a:rPr lang="en-GB" altLang="en-US" sz="2000" b="1" i="1" dirty="0"/>
              <a:t>Observation</a:t>
            </a:r>
          </a:p>
          <a:p>
            <a:pPr>
              <a:lnSpc>
                <a:spcPct val="80000"/>
              </a:lnSpc>
              <a:buFontTx/>
              <a:buNone/>
            </a:pPr>
            <a:endParaRPr lang="en-GB" altLang="en-US" sz="2000" b="1" i="1" dirty="0"/>
          </a:p>
          <a:p>
            <a:pPr>
              <a:lnSpc>
                <a:spcPct val="80000"/>
              </a:lnSpc>
              <a:buFontTx/>
              <a:buNone/>
            </a:pPr>
            <a:r>
              <a:rPr lang="en-GB" altLang="en-US" sz="2000" dirty="0"/>
              <a:t>No. of children				Age</a:t>
            </a:r>
          </a:p>
          <a:p>
            <a:pPr>
              <a:lnSpc>
                <a:spcPct val="80000"/>
              </a:lnSpc>
              <a:buFontTx/>
              <a:buNone/>
            </a:pPr>
            <a:r>
              <a:rPr lang="en-GB" altLang="en-US" sz="2000" dirty="0"/>
              <a:t>No. of adults</a:t>
            </a:r>
          </a:p>
          <a:p>
            <a:pPr>
              <a:lnSpc>
                <a:spcPct val="80000"/>
              </a:lnSpc>
              <a:buFontTx/>
              <a:buNone/>
            </a:pPr>
            <a:endParaRPr lang="en-GB" altLang="en-US" sz="2000" dirty="0"/>
          </a:p>
          <a:p>
            <a:pPr>
              <a:lnSpc>
                <a:spcPct val="80000"/>
              </a:lnSpc>
              <a:buFontTx/>
              <a:buNone/>
            </a:pPr>
            <a:r>
              <a:rPr lang="en-GB" altLang="en-US" sz="2000" dirty="0"/>
              <a:t>Setting</a:t>
            </a:r>
          </a:p>
          <a:p>
            <a:pPr>
              <a:lnSpc>
                <a:spcPct val="80000"/>
              </a:lnSpc>
              <a:buFontTx/>
              <a:buNone/>
            </a:pPr>
            <a:endParaRPr lang="en-GB" altLang="en-US" sz="2000" dirty="0"/>
          </a:p>
          <a:p>
            <a:pPr>
              <a:lnSpc>
                <a:spcPct val="80000"/>
              </a:lnSpc>
              <a:buFontTx/>
              <a:buNone/>
            </a:pPr>
            <a:r>
              <a:rPr lang="en-GB" altLang="en-US" sz="2000" dirty="0"/>
              <a:t>Aim</a:t>
            </a:r>
          </a:p>
          <a:p>
            <a:pPr>
              <a:lnSpc>
                <a:spcPct val="80000"/>
              </a:lnSpc>
              <a:buFontTx/>
              <a:buNone/>
            </a:pPr>
            <a:endParaRPr lang="en-GB" altLang="en-US" sz="2000" dirty="0"/>
          </a:p>
        </p:txBody>
      </p:sp>
    </p:spTree>
    <p:extLst>
      <p:ext uri="{BB962C8B-B14F-4D97-AF65-F5344CB8AC3E}">
        <p14:creationId xmlns:p14="http://schemas.microsoft.com/office/powerpoint/2010/main" val="47255649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44</TotalTime>
  <Words>833</Words>
  <Application>Microsoft Office PowerPoint</Application>
  <PresentationFormat>On-screen Show (4:3)</PresentationFormat>
  <Paragraphs>111</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Waveform</vt:lpstr>
      <vt:lpstr>Understanding Development</vt:lpstr>
      <vt:lpstr>Learning Outcomes</vt:lpstr>
      <vt:lpstr>PowerPoint Presentation</vt:lpstr>
      <vt:lpstr>Recording methods</vt:lpstr>
      <vt:lpstr>Things to Consider </vt:lpstr>
      <vt:lpstr>Planning/Assessment Cycle</vt:lpstr>
      <vt:lpstr>Types of observation</vt:lpstr>
      <vt:lpstr>Observation Techniques</vt:lpstr>
      <vt:lpstr>Techniques (Methods)</vt:lpstr>
      <vt:lpstr>Narrative/free description/diary/anecdotal</vt:lpstr>
      <vt:lpstr>Target Child/Time sampling</vt:lpstr>
      <vt:lpstr>Event Sampling</vt:lpstr>
      <vt:lpstr>Checklist</vt:lpstr>
      <vt:lpstr>Narrative free description observation account</vt:lpstr>
      <vt:lpstr>Points to consider</vt:lpstr>
      <vt:lpstr>PowerPoint Presentation</vt:lpstr>
      <vt:lpstr>How not to observe:</vt:lpstr>
      <vt:lpstr>PowerPoint Presentation</vt:lpstr>
      <vt:lpstr>Writing an appropriate aim</vt:lpstr>
      <vt:lpstr>PowerPoint Presentation</vt:lpstr>
      <vt:lpstr>Examples:</vt:lpstr>
      <vt:lpstr>The difference between an aim and objective</vt:lpstr>
      <vt:lpstr>Objective Examples</vt:lpstr>
      <vt:lpstr>By next week:</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Development</dc:title>
  <dc:creator>Rosalind Roberts</dc:creator>
  <cp:lastModifiedBy>Ros</cp:lastModifiedBy>
  <cp:revision>1</cp:revision>
  <dcterms:created xsi:type="dcterms:W3CDTF">2013-10-03T11:19:29Z</dcterms:created>
  <dcterms:modified xsi:type="dcterms:W3CDTF">2013-10-29T17:45:26Z</dcterms:modified>
</cp:coreProperties>
</file>