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5" d="100"/>
          <a:sy n="75" d="100"/>
        </p:scale>
        <p:origin x="288" y="18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DD64A-C6D9-5EA6-E78E-88B52F17699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EAA4B770-F550-AA6E-E599-76FE263791E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A510B4F8-167C-CC77-E80D-91769449EB4D}"/>
              </a:ext>
            </a:extLst>
          </p:cNvPr>
          <p:cNvSpPr txBox="1">
            <a:spLocks noGrp="1"/>
          </p:cNvSpPr>
          <p:nvPr>
            <p:ph type="dt" sz="half" idx="7"/>
          </p:nvPr>
        </p:nvSpPr>
        <p:spPr/>
        <p:txBody>
          <a:bodyPr/>
          <a:lstStyle>
            <a:lvl1pPr>
              <a:defRPr/>
            </a:lvl1pPr>
          </a:lstStyle>
          <a:p>
            <a:pPr lvl="0"/>
            <a:fld id="{B20B84D7-C009-4837-A05C-FF271154FA65}" type="datetime1">
              <a:rPr lang="en-GB"/>
              <a:pPr lvl="0"/>
              <a:t>09/02/2023</a:t>
            </a:fld>
            <a:endParaRPr lang="en-GB"/>
          </a:p>
        </p:txBody>
      </p:sp>
      <p:sp>
        <p:nvSpPr>
          <p:cNvPr id="5" name="Footer Placeholder 4">
            <a:extLst>
              <a:ext uri="{FF2B5EF4-FFF2-40B4-BE49-F238E27FC236}">
                <a16:creationId xmlns:a16="http://schemas.microsoft.com/office/drawing/2014/main" id="{FE23DCBE-F221-7A78-2631-6B437AF3D0F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D344666-18F6-C6B6-5D75-268C87B9BCCC}"/>
              </a:ext>
            </a:extLst>
          </p:cNvPr>
          <p:cNvSpPr txBox="1">
            <a:spLocks noGrp="1"/>
          </p:cNvSpPr>
          <p:nvPr>
            <p:ph type="sldNum" sz="quarter" idx="8"/>
          </p:nvPr>
        </p:nvSpPr>
        <p:spPr/>
        <p:txBody>
          <a:bodyPr/>
          <a:lstStyle>
            <a:lvl1pPr>
              <a:defRPr/>
            </a:lvl1pPr>
          </a:lstStyle>
          <a:p>
            <a:pPr lvl="0"/>
            <a:fld id="{82906F56-75B3-487D-8F17-409476FBD0D7}" type="slidenum">
              <a:t>‹#›</a:t>
            </a:fld>
            <a:endParaRPr lang="en-GB"/>
          </a:p>
        </p:txBody>
      </p:sp>
    </p:spTree>
    <p:extLst>
      <p:ext uri="{BB962C8B-B14F-4D97-AF65-F5344CB8AC3E}">
        <p14:creationId xmlns:p14="http://schemas.microsoft.com/office/powerpoint/2010/main" val="95514225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1E280-D63B-FB5F-3318-12217B63475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ED6B7207-F4F7-7E66-9D69-7B26ABB88CC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E61906-7E49-05C9-05E4-35E7352EC60C}"/>
              </a:ext>
            </a:extLst>
          </p:cNvPr>
          <p:cNvSpPr txBox="1">
            <a:spLocks noGrp="1"/>
          </p:cNvSpPr>
          <p:nvPr>
            <p:ph type="dt" sz="half" idx="7"/>
          </p:nvPr>
        </p:nvSpPr>
        <p:spPr/>
        <p:txBody>
          <a:bodyPr/>
          <a:lstStyle>
            <a:lvl1pPr>
              <a:defRPr/>
            </a:lvl1pPr>
          </a:lstStyle>
          <a:p>
            <a:pPr lvl="0"/>
            <a:fld id="{A0FC8A41-8F9B-4391-8C8B-CE2532F445A4}" type="datetime1">
              <a:rPr lang="en-GB"/>
              <a:pPr lvl="0"/>
              <a:t>09/02/2023</a:t>
            </a:fld>
            <a:endParaRPr lang="en-GB"/>
          </a:p>
        </p:txBody>
      </p:sp>
      <p:sp>
        <p:nvSpPr>
          <p:cNvPr id="5" name="Footer Placeholder 4">
            <a:extLst>
              <a:ext uri="{FF2B5EF4-FFF2-40B4-BE49-F238E27FC236}">
                <a16:creationId xmlns:a16="http://schemas.microsoft.com/office/drawing/2014/main" id="{41E86721-81A5-405C-CB7D-DE9B7B737ED0}"/>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EDA30EA-3993-FEBE-D798-87C962918633}"/>
              </a:ext>
            </a:extLst>
          </p:cNvPr>
          <p:cNvSpPr txBox="1">
            <a:spLocks noGrp="1"/>
          </p:cNvSpPr>
          <p:nvPr>
            <p:ph type="sldNum" sz="quarter" idx="8"/>
          </p:nvPr>
        </p:nvSpPr>
        <p:spPr/>
        <p:txBody>
          <a:bodyPr/>
          <a:lstStyle>
            <a:lvl1pPr>
              <a:defRPr/>
            </a:lvl1pPr>
          </a:lstStyle>
          <a:p>
            <a:pPr lvl="0"/>
            <a:fld id="{E6FD44C1-1772-436C-BAF1-B1C79A5A95D7}" type="slidenum">
              <a:t>‹#›</a:t>
            </a:fld>
            <a:endParaRPr lang="en-GB"/>
          </a:p>
        </p:txBody>
      </p:sp>
    </p:spTree>
    <p:extLst>
      <p:ext uri="{BB962C8B-B14F-4D97-AF65-F5344CB8AC3E}">
        <p14:creationId xmlns:p14="http://schemas.microsoft.com/office/powerpoint/2010/main" val="64391970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0B646-D2A6-193A-D419-5050FAC14D4C}"/>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A0BF691-B870-2100-FDFE-DB2F2456A48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EC312115-0150-8C08-8523-59EB19E60145}"/>
              </a:ext>
            </a:extLst>
          </p:cNvPr>
          <p:cNvSpPr txBox="1">
            <a:spLocks noGrp="1"/>
          </p:cNvSpPr>
          <p:nvPr>
            <p:ph type="dt" sz="half" idx="7"/>
          </p:nvPr>
        </p:nvSpPr>
        <p:spPr/>
        <p:txBody>
          <a:bodyPr/>
          <a:lstStyle>
            <a:lvl1pPr>
              <a:defRPr/>
            </a:lvl1pPr>
          </a:lstStyle>
          <a:p>
            <a:pPr lvl="0"/>
            <a:fld id="{3C632403-3F34-4172-A2FB-AD75D9466E02}" type="datetime1">
              <a:rPr lang="en-GB"/>
              <a:pPr lvl="0"/>
              <a:t>09/02/2023</a:t>
            </a:fld>
            <a:endParaRPr lang="en-GB"/>
          </a:p>
        </p:txBody>
      </p:sp>
      <p:sp>
        <p:nvSpPr>
          <p:cNvPr id="5" name="Footer Placeholder 4">
            <a:extLst>
              <a:ext uri="{FF2B5EF4-FFF2-40B4-BE49-F238E27FC236}">
                <a16:creationId xmlns:a16="http://schemas.microsoft.com/office/drawing/2014/main" id="{C7B5CB75-9F6D-1875-0CB6-05869941F0A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E1801AD-99F8-9BEC-8E74-72CD11618290}"/>
              </a:ext>
            </a:extLst>
          </p:cNvPr>
          <p:cNvSpPr txBox="1">
            <a:spLocks noGrp="1"/>
          </p:cNvSpPr>
          <p:nvPr>
            <p:ph type="sldNum" sz="quarter" idx="8"/>
          </p:nvPr>
        </p:nvSpPr>
        <p:spPr/>
        <p:txBody>
          <a:bodyPr/>
          <a:lstStyle>
            <a:lvl1pPr>
              <a:defRPr/>
            </a:lvl1pPr>
          </a:lstStyle>
          <a:p>
            <a:pPr lvl="0"/>
            <a:fld id="{F1E17368-7BF9-48DF-9DA7-A87FA1BFB2F0}" type="slidenum">
              <a:t>‹#›</a:t>
            </a:fld>
            <a:endParaRPr lang="en-GB"/>
          </a:p>
        </p:txBody>
      </p:sp>
    </p:spTree>
    <p:extLst>
      <p:ext uri="{BB962C8B-B14F-4D97-AF65-F5344CB8AC3E}">
        <p14:creationId xmlns:p14="http://schemas.microsoft.com/office/powerpoint/2010/main" val="4177010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09281-76C7-50A4-417E-E6903E03FD9C}"/>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F3DC79FF-2F5C-DFFB-3085-C3CDF206584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BFCDA3-9F05-10E7-3BBE-6AE2AF3B52B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C0E7D8-6DCD-9EE5-8EF1-D05BCB5FA0C2}"/>
              </a:ext>
            </a:extLst>
          </p:cNvPr>
          <p:cNvSpPr txBox="1">
            <a:spLocks noGrp="1"/>
          </p:cNvSpPr>
          <p:nvPr>
            <p:ph type="dt" sz="half" idx="7"/>
          </p:nvPr>
        </p:nvSpPr>
        <p:spPr/>
        <p:txBody>
          <a:bodyPr/>
          <a:lstStyle>
            <a:lvl1pPr>
              <a:defRPr/>
            </a:lvl1pPr>
          </a:lstStyle>
          <a:p>
            <a:pPr lvl="0"/>
            <a:fld id="{89CF99E9-B4A6-4A0E-9342-5274E221FD64}" type="datetime1">
              <a:rPr lang="en-GB"/>
              <a:pPr lvl="0"/>
              <a:t>09/02/2023</a:t>
            </a:fld>
            <a:endParaRPr lang="en-GB"/>
          </a:p>
        </p:txBody>
      </p:sp>
      <p:sp>
        <p:nvSpPr>
          <p:cNvPr id="6" name="Footer Placeholder 5">
            <a:extLst>
              <a:ext uri="{FF2B5EF4-FFF2-40B4-BE49-F238E27FC236}">
                <a16:creationId xmlns:a16="http://schemas.microsoft.com/office/drawing/2014/main" id="{F1B01AFF-4844-3A0F-664C-07E8426BECD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72AE3E6-0C80-145C-A9B5-88A2C8EBA9CF}"/>
              </a:ext>
            </a:extLst>
          </p:cNvPr>
          <p:cNvSpPr txBox="1">
            <a:spLocks noGrp="1"/>
          </p:cNvSpPr>
          <p:nvPr>
            <p:ph type="sldNum" sz="quarter" idx="8"/>
          </p:nvPr>
        </p:nvSpPr>
        <p:spPr/>
        <p:txBody>
          <a:bodyPr/>
          <a:lstStyle>
            <a:lvl1pPr>
              <a:defRPr/>
            </a:lvl1pPr>
          </a:lstStyle>
          <a:p>
            <a:pPr lvl="0"/>
            <a:fld id="{3E400E84-8F04-42D5-9D2E-16E9F41CE2DB}" type="slidenum">
              <a:t>‹#›</a:t>
            </a:fld>
            <a:endParaRPr lang="en-GB"/>
          </a:p>
        </p:txBody>
      </p:sp>
    </p:spTree>
    <p:extLst>
      <p:ext uri="{BB962C8B-B14F-4D97-AF65-F5344CB8AC3E}">
        <p14:creationId xmlns:p14="http://schemas.microsoft.com/office/powerpoint/2010/main" val="3803957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F268A-E3AA-F162-2AED-4C9415A8442F}"/>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708C1E2-F752-2224-E588-EECD3ECF705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B402EF49-46EB-0B18-B3A8-74CB5F07616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B1F643-AC7C-71AB-4E3B-E6E217679E4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2EFA1DA8-5F1E-E36E-650B-E3F4F3036EA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ECFB92-F6AD-A694-4641-F4B4F9A5F23D}"/>
              </a:ext>
            </a:extLst>
          </p:cNvPr>
          <p:cNvSpPr txBox="1">
            <a:spLocks noGrp="1"/>
          </p:cNvSpPr>
          <p:nvPr>
            <p:ph type="dt" sz="half" idx="7"/>
          </p:nvPr>
        </p:nvSpPr>
        <p:spPr/>
        <p:txBody>
          <a:bodyPr/>
          <a:lstStyle>
            <a:lvl1pPr>
              <a:defRPr/>
            </a:lvl1pPr>
          </a:lstStyle>
          <a:p>
            <a:pPr lvl="0"/>
            <a:fld id="{205B5EC7-3C6B-428F-ABAD-C853CA13AA3C}" type="datetime1">
              <a:rPr lang="en-GB"/>
              <a:pPr lvl="0"/>
              <a:t>09/02/2023</a:t>
            </a:fld>
            <a:endParaRPr lang="en-GB"/>
          </a:p>
        </p:txBody>
      </p:sp>
      <p:sp>
        <p:nvSpPr>
          <p:cNvPr id="8" name="Footer Placeholder 7">
            <a:extLst>
              <a:ext uri="{FF2B5EF4-FFF2-40B4-BE49-F238E27FC236}">
                <a16:creationId xmlns:a16="http://schemas.microsoft.com/office/drawing/2014/main" id="{0D0AD6AC-5661-367B-97F4-A4DEE48B8B6A}"/>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640F94D6-5EE5-C3F6-09C2-594F592A1A6F}"/>
              </a:ext>
            </a:extLst>
          </p:cNvPr>
          <p:cNvSpPr txBox="1">
            <a:spLocks noGrp="1"/>
          </p:cNvSpPr>
          <p:nvPr>
            <p:ph type="sldNum" sz="quarter" idx="8"/>
          </p:nvPr>
        </p:nvSpPr>
        <p:spPr/>
        <p:txBody>
          <a:bodyPr/>
          <a:lstStyle>
            <a:lvl1pPr>
              <a:defRPr/>
            </a:lvl1pPr>
          </a:lstStyle>
          <a:p>
            <a:pPr lvl="0"/>
            <a:fld id="{50CDB768-3152-49C0-9A73-45E711F57D08}" type="slidenum">
              <a:t>‹#›</a:t>
            </a:fld>
            <a:endParaRPr lang="en-GB"/>
          </a:p>
        </p:txBody>
      </p:sp>
    </p:spTree>
    <p:extLst>
      <p:ext uri="{BB962C8B-B14F-4D97-AF65-F5344CB8AC3E}">
        <p14:creationId xmlns:p14="http://schemas.microsoft.com/office/powerpoint/2010/main" val="2893647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A9D7B-54B2-CCAE-EB7B-3C08667DE737}"/>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FD39595E-5249-4E22-6823-7409CDC6A4E6}"/>
              </a:ext>
            </a:extLst>
          </p:cNvPr>
          <p:cNvSpPr txBox="1">
            <a:spLocks noGrp="1"/>
          </p:cNvSpPr>
          <p:nvPr>
            <p:ph type="dt" sz="half" idx="7"/>
          </p:nvPr>
        </p:nvSpPr>
        <p:spPr/>
        <p:txBody>
          <a:bodyPr/>
          <a:lstStyle>
            <a:lvl1pPr>
              <a:defRPr/>
            </a:lvl1pPr>
          </a:lstStyle>
          <a:p>
            <a:pPr lvl="0"/>
            <a:fld id="{3F20EDB6-C4DE-4B75-B649-E94F5698F38D}" type="datetime1">
              <a:rPr lang="en-GB"/>
              <a:pPr lvl="0"/>
              <a:t>09/02/2023</a:t>
            </a:fld>
            <a:endParaRPr lang="en-GB"/>
          </a:p>
        </p:txBody>
      </p:sp>
      <p:sp>
        <p:nvSpPr>
          <p:cNvPr id="4" name="Footer Placeholder 3">
            <a:extLst>
              <a:ext uri="{FF2B5EF4-FFF2-40B4-BE49-F238E27FC236}">
                <a16:creationId xmlns:a16="http://schemas.microsoft.com/office/drawing/2014/main" id="{8AFF214B-23FC-1A2F-B88D-4E298AAA7A07}"/>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DCB764A3-1727-0809-F0CB-AFB5D89CC9F5}"/>
              </a:ext>
            </a:extLst>
          </p:cNvPr>
          <p:cNvSpPr txBox="1">
            <a:spLocks noGrp="1"/>
          </p:cNvSpPr>
          <p:nvPr>
            <p:ph type="sldNum" sz="quarter" idx="8"/>
          </p:nvPr>
        </p:nvSpPr>
        <p:spPr/>
        <p:txBody>
          <a:bodyPr/>
          <a:lstStyle>
            <a:lvl1pPr>
              <a:defRPr/>
            </a:lvl1pPr>
          </a:lstStyle>
          <a:p>
            <a:pPr lvl="0"/>
            <a:fld id="{C070DC6E-4B35-4BB4-8EAC-F5D1B2352B6A}" type="slidenum">
              <a:t>‹#›</a:t>
            </a:fld>
            <a:endParaRPr lang="en-GB"/>
          </a:p>
        </p:txBody>
      </p:sp>
    </p:spTree>
    <p:extLst>
      <p:ext uri="{BB962C8B-B14F-4D97-AF65-F5344CB8AC3E}">
        <p14:creationId xmlns:p14="http://schemas.microsoft.com/office/powerpoint/2010/main" val="2218919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F141DA-05BC-9112-4BD4-A4372F93C01A}"/>
              </a:ext>
            </a:extLst>
          </p:cNvPr>
          <p:cNvSpPr txBox="1">
            <a:spLocks noGrp="1"/>
          </p:cNvSpPr>
          <p:nvPr>
            <p:ph type="dt" sz="half" idx="7"/>
          </p:nvPr>
        </p:nvSpPr>
        <p:spPr/>
        <p:txBody>
          <a:bodyPr/>
          <a:lstStyle>
            <a:lvl1pPr>
              <a:defRPr/>
            </a:lvl1pPr>
          </a:lstStyle>
          <a:p>
            <a:pPr lvl="0"/>
            <a:fld id="{998CBAD9-BADA-4D92-938C-50037346854A}" type="datetime1">
              <a:rPr lang="en-GB"/>
              <a:pPr lvl="0"/>
              <a:t>09/02/2023</a:t>
            </a:fld>
            <a:endParaRPr lang="en-GB"/>
          </a:p>
        </p:txBody>
      </p:sp>
      <p:sp>
        <p:nvSpPr>
          <p:cNvPr id="3" name="Footer Placeholder 2">
            <a:extLst>
              <a:ext uri="{FF2B5EF4-FFF2-40B4-BE49-F238E27FC236}">
                <a16:creationId xmlns:a16="http://schemas.microsoft.com/office/drawing/2014/main" id="{E898FAA9-174A-AF45-2E35-FB6A953000B8}"/>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7FB30A68-81AB-0073-3E4B-F12BCDC93FBB}"/>
              </a:ext>
            </a:extLst>
          </p:cNvPr>
          <p:cNvSpPr txBox="1">
            <a:spLocks noGrp="1"/>
          </p:cNvSpPr>
          <p:nvPr>
            <p:ph type="sldNum" sz="quarter" idx="8"/>
          </p:nvPr>
        </p:nvSpPr>
        <p:spPr/>
        <p:txBody>
          <a:bodyPr/>
          <a:lstStyle>
            <a:lvl1pPr>
              <a:defRPr/>
            </a:lvl1pPr>
          </a:lstStyle>
          <a:p>
            <a:pPr lvl="0"/>
            <a:fld id="{11664759-137A-4424-B304-1428EA4F9BFD}" type="slidenum">
              <a:t>‹#›</a:t>
            </a:fld>
            <a:endParaRPr lang="en-GB"/>
          </a:p>
        </p:txBody>
      </p:sp>
    </p:spTree>
    <p:extLst>
      <p:ext uri="{BB962C8B-B14F-4D97-AF65-F5344CB8AC3E}">
        <p14:creationId xmlns:p14="http://schemas.microsoft.com/office/powerpoint/2010/main" val="1765818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D166-8A12-E7EA-EACA-76643FD20DBB}"/>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33898627-1086-1C45-BDA9-ADE5CBEF0C0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CC1F166-1F36-D163-F9B8-519591EA68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5296AD7C-D6CC-8384-FE69-8858C3BAAEB3}"/>
              </a:ext>
            </a:extLst>
          </p:cNvPr>
          <p:cNvSpPr txBox="1">
            <a:spLocks noGrp="1"/>
          </p:cNvSpPr>
          <p:nvPr>
            <p:ph type="dt" sz="half" idx="7"/>
          </p:nvPr>
        </p:nvSpPr>
        <p:spPr/>
        <p:txBody>
          <a:bodyPr/>
          <a:lstStyle>
            <a:lvl1pPr>
              <a:defRPr/>
            </a:lvl1pPr>
          </a:lstStyle>
          <a:p>
            <a:pPr lvl="0"/>
            <a:fld id="{90167EAA-0377-4A88-A159-FB0157279EBD}" type="datetime1">
              <a:rPr lang="en-GB"/>
              <a:pPr lvl="0"/>
              <a:t>09/02/2023</a:t>
            </a:fld>
            <a:endParaRPr lang="en-GB"/>
          </a:p>
        </p:txBody>
      </p:sp>
      <p:sp>
        <p:nvSpPr>
          <p:cNvPr id="6" name="Footer Placeholder 5">
            <a:extLst>
              <a:ext uri="{FF2B5EF4-FFF2-40B4-BE49-F238E27FC236}">
                <a16:creationId xmlns:a16="http://schemas.microsoft.com/office/drawing/2014/main" id="{EC374B97-772C-C638-AC6E-9B372922EF9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EA3A7DF-27F5-1E87-CB8A-D550DA1ADE71}"/>
              </a:ext>
            </a:extLst>
          </p:cNvPr>
          <p:cNvSpPr txBox="1">
            <a:spLocks noGrp="1"/>
          </p:cNvSpPr>
          <p:nvPr>
            <p:ph type="sldNum" sz="quarter" idx="8"/>
          </p:nvPr>
        </p:nvSpPr>
        <p:spPr/>
        <p:txBody>
          <a:bodyPr/>
          <a:lstStyle>
            <a:lvl1pPr>
              <a:defRPr/>
            </a:lvl1pPr>
          </a:lstStyle>
          <a:p>
            <a:pPr lvl="0"/>
            <a:fld id="{EA6FEEAF-F041-4718-8DA2-D4722D568F8B}" type="slidenum">
              <a:t>‹#›</a:t>
            </a:fld>
            <a:endParaRPr lang="en-GB"/>
          </a:p>
        </p:txBody>
      </p:sp>
    </p:spTree>
    <p:extLst>
      <p:ext uri="{BB962C8B-B14F-4D97-AF65-F5344CB8AC3E}">
        <p14:creationId xmlns:p14="http://schemas.microsoft.com/office/powerpoint/2010/main" val="2684117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19954-D4D1-C76B-DAC9-AF84037FF8F6}"/>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119F566E-664F-CF4C-57C7-240390375492}"/>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B3608781-7441-21BF-A02D-09894EFB0F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3C1137DF-84A3-CE42-0859-D7B1099635BB}"/>
              </a:ext>
            </a:extLst>
          </p:cNvPr>
          <p:cNvSpPr txBox="1">
            <a:spLocks noGrp="1"/>
          </p:cNvSpPr>
          <p:nvPr>
            <p:ph type="dt" sz="half" idx="7"/>
          </p:nvPr>
        </p:nvSpPr>
        <p:spPr/>
        <p:txBody>
          <a:bodyPr/>
          <a:lstStyle>
            <a:lvl1pPr>
              <a:defRPr/>
            </a:lvl1pPr>
          </a:lstStyle>
          <a:p>
            <a:pPr lvl="0"/>
            <a:fld id="{80F7CE91-0619-4A2E-ACF8-4C2451E53E10}" type="datetime1">
              <a:rPr lang="en-GB"/>
              <a:pPr lvl="0"/>
              <a:t>09/02/2023</a:t>
            </a:fld>
            <a:endParaRPr lang="en-GB"/>
          </a:p>
        </p:txBody>
      </p:sp>
      <p:sp>
        <p:nvSpPr>
          <p:cNvPr id="6" name="Footer Placeholder 5">
            <a:extLst>
              <a:ext uri="{FF2B5EF4-FFF2-40B4-BE49-F238E27FC236}">
                <a16:creationId xmlns:a16="http://schemas.microsoft.com/office/drawing/2014/main" id="{5B954523-1EEA-6E01-286C-143BA949960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C561D5E-6295-3694-A188-48F3BBE1B70A}"/>
              </a:ext>
            </a:extLst>
          </p:cNvPr>
          <p:cNvSpPr txBox="1">
            <a:spLocks noGrp="1"/>
          </p:cNvSpPr>
          <p:nvPr>
            <p:ph type="sldNum" sz="quarter" idx="8"/>
          </p:nvPr>
        </p:nvSpPr>
        <p:spPr/>
        <p:txBody>
          <a:bodyPr/>
          <a:lstStyle>
            <a:lvl1pPr>
              <a:defRPr/>
            </a:lvl1pPr>
          </a:lstStyle>
          <a:p>
            <a:pPr lvl="0"/>
            <a:fld id="{B42EC56C-7F47-42FE-B130-5CAB25B6FF78}" type="slidenum">
              <a:t>‹#›</a:t>
            </a:fld>
            <a:endParaRPr lang="en-GB"/>
          </a:p>
        </p:txBody>
      </p:sp>
    </p:spTree>
    <p:extLst>
      <p:ext uri="{BB962C8B-B14F-4D97-AF65-F5344CB8AC3E}">
        <p14:creationId xmlns:p14="http://schemas.microsoft.com/office/powerpoint/2010/main" val="1045661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23AB9-4647-981B-46AD-9E94A1B0A36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5E3CAA55-4239-205C-2AE7-37B8859DA21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C5A4EF-B8A0-8CE8-7CDC-EB6C189EF20E}"/>
              </a:ext>
            </a:extLst>
          </p:cNvPr>
          <p:cNvSpPr txBox="1">
            <a:spLocks noGrp="1"/>
          </p:cNvSpPr>
          <p:nvPr>
            <p:ph type="dt" sz="half" idx="7"/>
          </p:nvPr>
        </p:nvSpPr>
        <p:spPr/>
        <p:txBody>
          <a:bodyPr/>
          <a:lstStyle>
            <a:lvl1pPr>
              <a:defRPr/>
            </a:lvl1pPr>
          </a:lstStyle>
          <a:p>
            <a:pPr lvl="0"/>
            <a:fld id="{70F1E52B-1FD7-4E83-B0FF-BE796FAD0440}" type="datetime1">
              <a:rPr lang="en-GB"/>
              <a:pPr lvl="0"/>
              <a:t>09/02/2023</a:t>
            </a:fld>
            <a:endParaRPr lang="en-GB"/>
          </a:p>
        </p:txBody>
      </p:sp>
      <p:sp>
        <p:nvSpPr>
          <p:cNvPr id="5" name="Footer Placeholder 4">
            <a:extLst>
              <a:ext uri="{FF2B5EF4-FFF2-40B4-BE49-F238E27FC236}">
                <a16:creationId xmlns:a16="http://schemas.microsoft.com/office/drawing/2014/main" id="{974E09C7-4029-05EF-7F50-32DC82873BE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75B368D-5A5B-FA46-F5F0-770356B23762}"/>
              </a:ext>
            </a:extLst>
          </p:cNvPr>
          <p:cNvSpPr txBox="1">
            <a:spLocks noGrp="1"/>
          </p:cNvSpPr>
          <p:nvPr>
            <p:ph type="sldNum" sz="quarter" idx="8"/>
          </p:nvPr>
        </p:nvSpPr>
        <p:spPr/>
        <p:txBody>
          <a:bodyPr/>
          <a:lstStyle>
            <a:lvl1pPr>
              <a:defRPr/>
            </a:lvl1pPr>
          </a:lstStyle>
          <a:p>
            <a:pPr lvl="0"/>
            <a:fld id="{077A9411-00D9-4314-8C38-D2E341F4C0BB}" type="slidenum">
              <a:t>‹#›</a:t>
            </a:fld>
            <a:endParaRPr lang="en-GB"/>
          </a:p>
        </p:txBody>
      </p:sp>
    </p:spTree>
    <p:extLst>
      <p:ext uri="{BB962C8B-B14F-4D97-AF65-F5344CB8AC3E}">
        <p14:creationId xmlns:p14="http://schemas.microsoft.com/office/powerpoint/2010/main" val="936479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EB194E-D251-0749-5C49-E2A8117D2C55}"/>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F47CD3BD-5ECB-C6D5-1B82-6920E7DA361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B58D99-9252-CF63-F89D-BCA238EB6356}"/>
              </a:ext>
            </a:extLst>
          </p:cNvPr>
          <p:cNvSpPr txBox="1">
            <a:spLocks noGrp="1"/>
          </p:cNvSpPr>
          <p:nvPr>
            <p:ph type="dt" sz="half" idx="7"/>
          </p:nvPr>
        </p:nvSpPr>
        <p:spPr/>
        <p:txBody>
          <a:bodyPr/>
          <a:lstStyle>
            <a:lvl1pPr>
              <a:defRPr/>
            </a:lvl1pPr>
          </a:lstStyle>
          <a:p>
            <a:pPr lvl="0"/>
            <a:fld id="{DBBCAABF-9475-46FA-AEA5-A112D1A92958}" type="datetime1">
              <a:rPr lang="en-GB"/>
              <a:pPr lvl="0"/>
              <a:t>09/02/2023</a:t>
            </a:fld>
            <a:endParaRPr lang="en-GB"/>
          </a:p>
        </p:txBody>
      </p:sp>
      <p:sp>
        <p:nvSpPr>
          <p:cNvPr id="5" name="Footer Placeholder 4">
            <a:extLst>
              <a:ext uri="{FF2B5EF4-FFF2-40B4-BE49-F238E27FC236}">
                <a16:creationId xmlns:a16="http://schemas.microsoft.com/office/drawing/2014/main" id="{8AD495E5-E8E8-CB17-9C92-B790A7FE8D1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374611-8B68-DE92-5270-03EF72C61484}"/>
              </a:ext>
            </a:extLst>
          </p:cNvPr>
          <p:cNvSpPr txBox="1">
            <a:spLocks noGrp="1"/>
          </p:cNvSpPr>
          <p:nvPr>
            <p:ph type="sldNum" sz="quarter" idx="8"/>
          </p:nvPr>
        </p:nvSpPr>
        <p:spPr/>
        <p:txBody>
          <a:bodyPr/>
          <a:lstStyle>
            <a:lvl1pPr>
              <a:defRPr/>
            </a:lvl1pPr>
          </a:lstStyle>
          <a:p>
            <a:pPr lvl="0"/>
            <a:fld id="{3E75DF66-2769-4410-8923-01F1C2A2E80D}" type="slidenum">
              <a:t>‹#›</a:t>
            </a:fld>
            <a:endParaRPr lang="en-GB"/>
          </a:p>
        </p:txBody>
      </p:sp>
    </p:spTree>
    <p:extLst>
      <p:ext uri="{BB962C8B-B14F-4D97-AF65-F5344CB8AC3E}">
        <p14:creationId xmlns:p14="http://schemas.microsoft.com/office/powerpoint/2010/main" val="538026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E4FF46-DCF4-4F52-6B32-5A25174BD25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5230FBA-7D9C-BD58-304F-8BEDE1F6275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5ADEC-886E-9E77-21C2-66E1EE534A8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41F8C8D-15CD-4DEB-96D5-B9A2D654DA9E}" type="datetime1">
              <a:rPr lang="en-GB"/>
              <a:pPr lvl="0"/>
              <a:t>09/02/2023</a:t>
            </a:fld>
            <a:endParaRPr lang="en-GB"/>
          </a:p>
        </p:txBody>
      </p:sp>
      <p:sp>
        <p:nvSpPr>
          <p:cNvPr id="5" name="Footer Placeholder 4">
            <a:extLst>
              <a:ext uri="{FF2B5EF4-FFF2-40B4-BE49-F238E27FC236}">
                <a16:creationId xmlns:a16="http://schemas.microsoft.com/office/drawing/2014/main" id="{792B1113-F336-115C-3674-BCA2CA744E7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7C51BAB2-9C95-AECF-E205-A1F253D0D55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5ED7FCC-39ED-4719-9A96-4536952958F2}"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65210149-C5E8-623F-50C0-6D55E785758E}"/>
              </a:ext>
            </a:extLst>
          </p:cNvPr>
          <p:cNvSpPr txBox="1">
            <a:spLocks noGrp="1"/>
          </p:cNvSpPr>
          <p:nvPr>
            <p:ph type="subTitle" idx="1"/>
          </p:nvPr>
        </p:nvSpPr>
        <p:spPr>
          <a:xfrm>
            <a:off x="1772015" y="1628784"/>
            <a:ext cx="9144000" cy="1655758"/>
          </a:xfrm>
        </p:spPr>
        <p:txBody>
          <a:bodyPr/>
          <a:lstStyle/>
          <a:p>
            <a:pPr lvl="0"/>
            <a:r>
              <a:rPr lang="en-GB" b="1" dirty="0">
                <a:latin typeface="Arial" pitchFamily="34"/>
                <a:cs typeface="Arial" pitchFamily="34"/>
              </a:rPr>
              <a:t>The role and importance of quality service, hospitality, and guest services within the hotel Industry</a:t>
            </a:r>
          </a:p>
        </p:txBody>
      </p:sp>
      <p:sp>
        <p:nvSpPr>
          <p:cNvPr id="3" name="Title 1">
            <a:extLst>
              <a:ext uri="{FF2B5EF4-FFF2-40B4-BE49-F238E27FC236}">
                <a16:creationId xmlns:a16="http://schemas.microsoft.com/office/drawing/2014/main" id="{899702C2-5ED7-9028-2073-DDD434C1D8B0}"/>
              </a:ext>
            </a:extLst>
          </p:cNvPr>
          <p:cNvSpPr txBox="1">
            <a:spLocks noGrp="1"/>
          </p:cNvSpPr>
          <p:nvPr>
            <p:ph type="ctrTitle"/>
          </p:nvPr>
        </p:nvSpPr>
        <p:spPr>
          <a:xfrm>
            <a:off x="0" y="4054028"/>
            <a:ext cx="9144000" cy="3001243"/>
          </a:xfrm>
        </p:spPr>
        <p:txBody>
          <a:bodyPr anchorCtr="0">
            <a:noAutofit/>
          </a:bodyPr>
          <a:lstStyle/>
          <a:p>
            <a:pPr lvl="0" algn="l"/>
            <a:r>
              <a:rPr lang="en-GB" sz="2800" b="1" dirty="0">
                <a:latin typeface="Arial" pitchFamily="34"/>
                <a:cs typeface="Arial" pitchFamily="34"/>
              </a:rPr>
              <a:t>Student: Dominik Csaba David (2208146)</a:t>
            </a:r>
            <a:br>
              <a:rPr lang="en-GB" sz="2800" b="1" dirty="0">
                <a:latin typeface="Arial" pitchFamily="34"/>
                <a:cs typeface="Arial" pitchFamily="34"/>
              </a:rPr>
            </a:br>
            <a:r>
              <a:rPr lang="en-GB" sz="2800" b="1" dirty="0">
                <a:latin typeface="Arial" pitchFamily="34"/>
                <a:cs typeface="Arial" pitchFamily="34"/>
              </a:rPr>
              <a:t>Module: Hospitality and Guest Services (BMIH4003)</a:t>
            </a:r>
            <a:br>
              <a:rPr lang="en-GB" sz="2800" b="1" dirty="0">
                <a:latin typeface="Arial" pitchFamily="34"/>
                <a:cs typeface="Arial" pitchFamily="34"/>
              </a:rPr>
            </a:br>
            <a:r>
              <a:rPr lang="en-GB" sz="2800" b="1" dirty="0">
                <a:latin typeface="Arial" pitchFamily="34"/>
                <a:cs typeface="Arial" pitchFamily="34"/>
              </a:rPr>
              <a:t>Lecturer: Kathryn Flynn</a:t>
            </a:r>
            <a:br>
              <a:rPr lang="en-GB" sz="2800" b="1" dirty="0">
                <a:latin typeface="Arial" pitchFamily="34"/>
                <a:cs typeface="Arial" pitchFamily="34"/>
              </a:rPr>
            </a:br>
            <a:r>
              <a:rPr lang="en-GB" sz="2800" b="1" dirty="0">
                <a:latin typeface="Arial" pitchFamily="34"/>
                <a:cs typeface="Arial" pitchFamily="34"/>
              </a:rPr>
              <a:t>Date: 06.02.2023</a:t>
            </a:r>
            <a:br>
              <a:rPr lang="en-GB" sz="2800" b="1" dirty="0">
                <a:latin typeface="Arial" pitchFamily="34"/>
                <a:cs typeface="Arial" pitchFamily="34"/>
              </a:rPr>
            </a:br>
            <a:endParaRPr lang="en-GB" sz="2800" b="1" dirty="0">
              <a:latin typeface="Arial" pitchFamily="34"/>
              <a:cs typeface="Arial" pitchFamily="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98851C-7660-02CF-D32C-7DF6CE6A067B}"/>
              </a:ext>
            </a:extLst>
          </p:cNvPr>
          <p:cNvSpPr txBox="1">
            <a:spLocks noGrp="1"/>
          </p:cNvSpPr>
          <p:nvPr>
            <p:ph type="title"/>
          </p:nvPr>
        </p:nvSpPr>
        <p:spPr>
          <a:xfrm>
            <a:off x="1153618" y="1239927"/>
            <a:ext cx="4633078" cy="4680583"/>
          </a:xfrm>
        </p:spPr>
        <p:txBody>
          <a:bodyPr anchor="ctr">
            <a:normAutofit/>
          </a:bodyPr>
          <a:lstStyle/>
          <a:p>
            <a:pPr lvl="0"/>
            <a:r>
              <a:rPr lang="en-GB" b="1" dirty="0">
                <a:latin typeface="Arial" panose="020B0604020202020204" pitchFamily="34" charset="0"/>
                <a:cs typeface="Arial" panose="020B0604020202020204" pitchFamily="34" charset="0"/>
              </a:rPr>
              <a:t>Table of content</a:t>
            </a:r>
          </a:p>
        </p:txBody>
      </p:sp>
      <p:sp>
        <p:nvSpPr>
          <p:cNvPr id="3" name="Content Placeholder 2">
            <a:extLst>
              <a:ext uri="{FF2B5EF4-FFF2-40B4-BE49-F238E27FC236}">
                <a16:creationId xmlns:a16="http://schemas.microsoft.com/office/drawing/2014/main" id="{0C3238AC-F8CD-4AA0-BBFC-2B7F8560D289}"/>
              </a:ext>
            </a:extLst>
          </p:cNvPr>
          <p:cNvSpPr txBox="1">
            <a:spLocks noGrp="1"/>
          </p:cNvSpPr>
          <p:nvPr>
            <p:ph idx="1"/>
          </p:nvPr>
        </p:nvSpPr>
        <p:spPr>
          <a:xfrm>
            <a:off x="6291923" y="1239927"/>
            <a:ext cx="4971824" cy="4680583"/>
          </a:xfrm>
        </p:spPr>
        <p:txBody>
          <a:bodyPr anchor="ctr">
            <a:normAutofit/>
          </a:bodyPr>
          <a:lstStyle/>
          <a:p>
            <a:pPr lvl="0"/>
            <a:r>
              <a:rPr lang="en-GB" sz="2000" dirty="0">
                <a:latin typeface="Arial" panose="020B0604020202020204" pitchFamily="34" charset="0"/>
                <a:cs typeface="Arial" panose="020B0604020202020204" pitchFamily="34" charset="0"/>
              </a:rPr>
              <a:t>Introduction to DoubleTree by Hilton</a:t>
            </a:r>
          </a:p>
          <a:p>
            <a:pPr lvl="0"/>
            <a:r>
              <a:rPr lang="en-GB" sz="2000" dirty="0">
                <a:latin typeface="Arial" panose="020B0604020202020204" pitchFamily="34" charset="0"/>
                <a:cs typeface="Arial" panose="020B0604020202020204" pitchFamily="34" charset="0"/>
              </a:rPr>
              <a:t>Consumers</a:t>
            </a:r>
          </a:p>
          <a:p>
            <a:pPr lvl="0"/>
            <a:r>
              <a:rPr lang="en-GB" sz="2000" dirty="0">
                <a:latin typeface="Arial" panose="020B0604020202020204" pitchFamily="34" charset="0"/>
                <a:cs typeface="Arial" panose="020B0604020202020204" pitchFamily="34" charset="0"/>
              </a:rPr>
              <a:t>Guest services and Facilities</a:t>
            </a:r>
          </a:p>
          <a:p>
            <a:pPr lvl="0"/>
            <a:r>
              <a:rPr lang="en-GB" sz="2000" dirty="0">
                <a:latin typeface="Arial" panose="020B0604020202020204" pitchFamily="34" charset="0"/>
                <a:cs typeface="Arial" panose="020B0604020202020204" pitchFamily="34" charset="0"/>
              </a:rPr>
              <a:t>Function and Role of Guest Services</a:t>
            </a:r>
          </a:p>
          <a:p>
            <a:pPr lvl="0"/>
            <a:r>
              <a:rPr lang="en-GB" sz="2000" dirty="0">
                <a:latin typeface="Arial" panose="020B0604020202020204" pitchFamily="34" charset="0"/>
                <a:cs typeface="Arial" panose="020B0604020202020204" pitchFamily="34" charset="0"/>
              </a:rPr>
              <a:t>Importance of Guest Expectations</a:t>
            </a:r>
          </a:p>
          <a:p>
            <a:pPr lvl="0"/>
            <a:r>
              <a:rPr lang="en-GB" sz="2000" dirty="0">
                <a:latin typeface="Arial" panose="020B0604020202020204" pitchFamily="34" charset="0"/>
                <a:cs typeface="Arial" panose="020B0604020202020204" pitchFamily="34" charset="0"/>
              </a:rPr>
              <a:t>Summary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6767FD-0A6F-A5A0-D4AF-94974536625C}"/>
              </a:ext>
            </a:extLst>
          </p:cNvPr>
          <p:cNvSpPr txBox="1">
            <a:spLocks noGrp="1"/>
          </p:cNvSpPr>
          <p:nvPr>
            <p:ph type="ctrTitle"/>
          </p:nvPr>
        </p:nvSpPr>
        <p:spPr>
          <a:xfrm>
            <a:off x="346256" y="77370"/>
            <a:ext cx="5426012" cy="2387600"/>
          </a:xfrm>
        </p:spPr>
        <p:txBody>
          <a:bodyPr anchor="t">
            <a:normAutofit/>
          </a:bodyPr>
          <a:lstStyle/>
          <a:p>
            <a:pPr lvl="0" algn="l"/>
            <a:r>
              <a:rPr lang="en-GB" sz="3600" b="1" dirty="0">
                <a:latin typeface="Arial" panose="020B0604020202020204" pitchFamily="34" charset="0"/>
                <a:cs typeface="Arial" panose="020B0604020202020204" pitchFamily="34" charset="0"/>
              </a:rPr>
              <a:t>DoubleTree By Hilton</a:t>
            </a:r>
          </a:p>
        </p:txBody>
      </p:sp>
      <p:sp>
        <p:nvSpPr>
          <p:cNvPr id="3" name="Subtitle 2">
            <a:extLst>
              <a:ext uri="{FF2B5EF4-FFF2-40B4-BE49-F238E27FC236}">
                <a16:creationId xmlns:a16="http://schemas.microsoft.com/office/drawing/2014/main" id="{3C92D7DA-EF30-8DF5-A651-4E8E083B224A}"/>
              </a:ext>
            </a:extLst>
          </p:cNvPr>
          <p:cNvSpPr txBox="1">
            <a:spLocks noGrp="1"/>
          </p:cNvSpPr>
          <p:nvPr>
            <p:ph type="subTitle" idx="1"/>
          </p:nvPr>
        </p:nvSpPr>
        <p:spPr>
          <a:xfrm>
            <a:off x="1108623" y="4272631"/>
            <a:ext cx="3901277" cy="2730035"/>
          </a:xfrm>
        </p:spPr>
        <p:txBody>
          <a:bodyPr anchor="b" anchorCtr="0">
            <a:noAutofit/>
          </a:bodyPr>
          <a:lstStyle/>
          <a:p>
            <a:pPr lvl="0" algn="l"/>
            <a:r>
              <a:rPr lang="en-GB" sz="2000" dirty="0">
                <a:latin typeface="Arial" panose="020B0604020202020204" pitchFamily="34" charset="0"/>
                <a:cs typeface="Arial" panose="020B0604020202020204" pitchFamily="34" charset="0"/>
              </a:rPr>
              <a:t>- The first DoubleTree hotel opened in 1969</a:t>
            </a:r>
          </a:p>
          <a:p>
            <a:pPr lvl="0" algn="l"/>
            <a:r>
              <a:rPr lang="en-GB" sz="2000" dirty="0">
                <a:latin typeface="Arial" panose="020B0604020202020204" pitchFamily="34" charset="0"/>
                <a:cs typeface="Arial" panose="020B0604020202020204" pitchFamily="34" charset="0"/>
              </a:rPr>
              <a:t>- DoubleTree owned by Hilton worldwide</a:t>
            </a:r>
          </a:p>
          <a:p>
            <a:pPr lvl="0" algn="l"/>
            <a:r>
              <a:rPr lang="en-GB" sz="2000" dirty="0">
                <a:latin typeface="Arial" panose="020B0604020202020204" pitchFamily="34" charset="0"/>
                <a:cs typeface="Arial" panose="020B0604020202020204" pitchFamily="34" charset="0"/>
              </a:rPr>
              <a:t>- More than 600 Resorts and Hotels all around 6 continents</a:t>
            </a:r>
          </a:p>
          <a:p>
            <a:pPr lvl="0" algn="l"/>
            <a:r>
              <a:rPr lang="en-GB" sz="2000" dirty="0">
                <a:latin typeface="Arial" panose="020B0604020202020204" pitchFamily="34" charset="0"/>
                <a:cs typeface="Arial" panose="020B0604020202020204" pitchFamily="34" charset="0"/>
              </a:rPr>
              <a:t>- Pet Friendly</a:t>
            </a:r>
          </a:p>
          <a:p>
            <a:pPr lvl="0" algn="l"/>
            <a:r>
              <a:rPr lang="en-GB" sz="2000" dirty="0">
                <a:latin typeface="Arial" panose="020B0604020202020204" pitchFamily="34" charset="0"/>
                <a:cs typeface="Arial" panose="020B0604020202020204" pitchFamily="34" charset="0"/>
              </a:rPr>
              <a:t>- Family friendly</a:t>
            </a:r>
          </a:p>
          <a:p>
            <a:pPr lvl="0" algn="l"/>
            <a:r>
              <a:rPr lang="en-GB" sz="2000" dirty="0">
                <a:latin typeface="Arial" panose="020B0604020202020204" pitchFamily="34" charset="0"/>
                <a:cs typeface="Arial" panose="020B0604020202020204" pitchFamily="34" charset="0"/>
              </a:rPr>
              <a:t>-  Signature warm cookie (Compton, 2020)</a:t>
            </a:r>
          </a:p>
          <a:p>
            <a:pPr marL="342900" lvl="0" indent="-342900" algn="l">
              <a:buChar char="-"/>
            </a:pPr>
            <a:endParaRPr lang="en-GB" sz="2000" dirty="0">
              <a:latin typeface="Arial" panose="020B0604020202020204" pitchFamily="34" charset="0"/>
              <a:cs typeface="Arial" panose="020B0604020202020204" pitchFamily="34" charset="0"/>
            </a:endParaRPr>
          </a:p>
          <a:p>
            <a:pPr lvl="0" algn="l"/>
            <a:r>
              <a:rPr lang="en-GB" sz="1600" dirty="0">
                <a:latin typeface="Arial" panose="020B0604020202020204" pitchFamily="34" charset="0"/>
                <a:cs typeface="Arial" panose="020B0604020202020204" pitchFamily="34" charset="0"/>
              </a:rPr>
              <a:t> </a:t>
            </a:r>
          </a:p>
          <a:p>
            <a:pPr lvl="0" algn="l"/>
            <a:endParaRPr lang="en-GB" sz="1600" dirty="0"/>
          </a:p>
          <a:p>
            <a:pPr lvl="0" algn="l"/>
            <a:endParaRPr lang="en-GB" sz="1600" dirty="0"/>
          </a:p>
          <a:p>
            <a:pPr lvl="0" algn="l"/>
            <a:endParaRPr lang="en-GB" sz="1600" dirty="0"/>
          </a:p>
          <a:p>
            <a:pPr lvl="0" algn="l"/>
            <a:endParaRPr lang="en-GB" sz="1600" dirty="0"/>
          </a:p>
        </p:txBody>
      </p:sp>
      <p:grpSp>
        <p:nvGrpSpPr>
          <p:cNvPr id="1037" name="Group 1036">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038" name="Rectangle 1037">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2" name="Rectangle 1041">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Rectangle 104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a:extLst>
              <a:ext uri="{FF2B5EF4-FFF2-40B4-BE49-F238E27FC236}">
                <a16:creationId xmlns:a16="http://schemas.microsoft.com/office/drawing/2014/main" id="{1ECD2054-EF9E-4D4A-9E6B-D53B9A275D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78811" y="2036163"/>
            <a:ext cx="3964465" cy="27850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A1C41E-0CFF-125F-88C8-B0BCA3E37586}"/>
              </a:ext>
            </a:extLst>
          </p:cNvPr>
          <p:cNvSpPr txBox="1">
            <a:spLocks noGrp="1"/>
          </p:cNvSpPr>
          <p:nvPr>
            <p:ph type="title"/>
          </p:nvPr>
        </p:nvSpPr>
        <p:spPr>
          <a:xfrm>
            <a:off x="1045028" y="1336329"/>
            <a:ext cx="3892732" cy="4382588"/>
          </a:xfrm>
        </p:spPr>
        <p:txBody>
          <a:bodyPr anchor="ctr">
            <a:normAutofit/>
          </a:bodyPr>
          <a:lstStyle/>
          <a:p>
            <a:pPr lvl="0"/>
            <a:r>
              <a:rPr lang="en-GB" sz="5000" b="1">
                <a:latin typeface="Arial" pitchFamily="34"/>
                <a:cs typeface="Arial" pitchFamily="34"/>
              </a:rPr>
              <a:t>Main Consumers</a:t>
            </a:r>
          </a:p>
        </p:txBody>
      </p:sp>
      <p:grpSp>
        <p:nvGrpSpPr>
          <p:cNvPr id="10" name="Group 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F95342-AD4B-971A-1B1A-A7EE28DCAD5A}"/>
              </a:ext>
            </a:extLst>
          </p:cNvPr>
          <p:cNvSpPr txBox="1">
            <a:spLocks noGrp="1"/>
          </p:cNvSpPr>
          <p:nvPr>
            <p:ph idx="1"/>
          </p:nvPr>
        </p:nvSpPr>
        <p:spPr>
          <a:xfrm>
            <a:off x="6096001" y="1336329"/>
            <a:ext cx="5260848" cy="4382588"/>
          </a:xfrm>
        </p:spPr>
        <p:txBody>
          <a:bodyPr anchor="ctr">
            <a:normAutofit/>
          </a:bodyPr>
          <a:lstStyle/>
          <a:p>
            <a:pPr lvl="0"/>
            <a:r>
              <a:rPr lang="en-GB" sz="2000"/>
              <a:t>Leisure</a:t>
            </a:r>
          </a:p>
          <a:p>
            <a:pPr lvl="0"/>
            <a:r>
              <a:rPr lang="en-GB" sz="2000"/>
              <a:t>Business</a:t>
            </a:r>
          </a:p>
          <a:p>
            <a:pPr marL="0" lvl="0" indent="0">
              <a:buNone/>
            </a:pPr>
            <a:endParaRPr lang="en-GB"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C11F5B-DFC3-F5DB-C0CA-12E1FE626A00}"/>
              </a:ext>
            </a:extLst>
          </p:cNvPr>
          <p:cNvSpPr txBox="1">
            <a:spLocks noGrp="1"/>
          </p:cNvSpPr>
          <p:nvPr>
            <p:ph type="title"/>
          </p:nvPr>
        </p:nvSpPr>
        <p:spPr>
          <a:xfrm>
            <a:off x="1043631" y="809898"/>
            <a:ext cx="9942716" cy="1554480"/>
          </a:xfrm>
        </p:spPr>
        <p:txBody>
          <a:bodyPr anchor="ctr">
            <a:normAutofit/>
          </a:bodyPr>
          <a:lstStyle/>
          <a:p>
            <a:pPr lvl="0"/>
            <a:r>
              <a:rPr lang="en-GB" sz="4800" b="1" dirty="0">
                <a:latin typeface="Arial" pitchFamily="34"/>
                <a:cs typeface="Arial" pitchFamily="34"/>
              </a:rPr>
              <a:t>Guest Services and Facilities</a:t>
            </a:r>
          </a:p>
        </p:txBody>
      </p:sp>
      <p:sp>
        <p:nvSpPr>
          <p:cNvPr id="3" name="Content Placeholder 2">
            <a:extLst>
              <a:ext uri="{FF2B5EF4-FFF2-40B4-BE49-F238E27FC236}">
                <a16:creationId xmlns:a16="http://schemas.microsoft.com/office/drawing/2014/main" id="{20AB7C11-0B37-1002-2CBE-30D7A8AC5600}"/>
              </a:ext>
            </a:extLst>
          </p:cNvPr>
          <p:cNvSpPr txBox="1">
            <a:spLocks noGrp="1"/>
          </p:cNvSpPr>
          <p:nvPr>
            <p:ph idx="1"/>
          </p:nvPr>
        </p:nvSpPr>
        <p:spPr>
          <a:xfrm>
            <a:off x="1045028" y="3017522"/>
            <a:ext cx="9941319" cy="3124658"/>
          </a:xfrm>
        </p:spPr>
        <p:txBody>
          <a:bodyPr anchor="ctr">
            <a:normAutofit/>
          </a:bodyPr>
          <a:lstStyle/>
          <a:p>
            <a:pPr lvl="0"/>
            <a:r>
              <a:rPr lang="en-GB" sz="2400" b="1" dirty="0">
                <a:latin typeface="Arial" panose="020B0604020202020204" pitchFamily="34" charset="0"/>
                <a:cs typeface="Arial" panose="020B0604020202020204" pitchFamily="34" charset="0"/>
              </a:rPr>
              <a:t>OFFERS</a:t>
            </a:r>
          </a:p>
          <a:p>
            <a:pPr lvl="0"/>
            <a:r>
              <a:rPr lang="en-GB" sz="2400" dirty="0">
                <a:latin typeface="Arial" panose="020B0604020202020204" pitchFamily="34" charset="0"/>
                <a:cs typeface="Arial" panose="020B0604020202020204" pitchFamily="34" charset="0"/>
              </a:rPr>
              <a:t>Spa facilities (vary by locations)</a:t>
            </a:r>
          </a:p>
          <a:p>
            <a:pPr lvl="0"/>
            <a:r>
              <a:rPr lang="en-GB" sz="2400" dirty="0">
                <a:latin typeface="Arial" panose="020B0604020202020204" pitchFamily="34" charset="0"/>
                <a:cs typeface="Arial" panose="020B0604020202020204" pitchFamily="34" charset="0"/>
              </a:rPr>
              <a:t>Hilton </a:t>
            </a:r>
            <a:r>
              <a:rPr lang="en-GB" sz="2400" dirty="0" err="1">
                <a:latin typeface="Arial" panose="020B0604020202020204" pitchFamily="34" charset="0"/>
                <a:cs typeface="Arial" panose="020B0604020202020204" pitchFamily="34" charset="0"/>
              </a:rPr>
              <a:t>Honors</a:t>
            </a:r>
            <a:r>
              <a:rPr lang="en-GB" sz="2400" dirty="0">
                <a:latin typeface="Arial" panose="020B0604020202020204" pitchFamily="34" charset="0"/>
                <a:cs typeface="Arial" panose="020B0604020202020204" pitchFamily="34" charset="0"/>
              </a:rPr>
              <a:t> loyalty program</a:t>
            </a:r>
          </a:p>
          <a:p>
            <a:pPr lvl="0"/>
            <a:r>
              <a:rPr lang="en-GB" sz="2400" dirty="0">
                <a:latin typeface="Arial" panose="020B0604020202020204" pitchFamily="34" charset="0"/>
                <a:cs typeface="Arial" panose="020B0604020202020204" pitchFamily="34" charset="0"/>
              </a:rPr>
              <a:t>Pet Friendly</a:t>
            </a:r>
          </a:p>
          <a:p>
            <a:pPr lvl="0"/>
            <a:r>
              <a:rPr lang="en-GB" sz="2400" dirty="0">
                <a:latin typeface="Arial" panose="020B0604020202020204" pitchFamily="34" charset="0"/>
                <a:cs typeface="Arial" panose="020B0604020202020204" pitchFamily="34" charset="0"/>
              </a:rPr>
              <a:t>Business services</a:t>
            </a:r>
          </a:p>
          <a:p>
            <a:pPr lvl="0"/>
            <a:endParaRPr lang="en-GB" sz="2400" dirty="0"/>
          </a:p>
          <a:p>
            <a:pPr lvl="0"/>
            <a:endParaRPr lang="en-GB" sz="2400" dirty="0"/>
          </a:p>
          <a:p>
            <a:pPr lvl="0"/>
            <a:endParaRPr lang="en-GB" sz="2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027B0-57C5-E5CF-367C-D61097EBE95B}"/>
              </a:ext>
            </a:extLst>
          </p:cNvPr>
          <p:cNvSpPr txBox="1">
            <a:spLocks noGrp="1"/>
          </p:cNvSpPr>
          <p:nvPr>
            <p:ph type="title"/>
          </p:nvPr>
        </p:nvSpPr>
        <p:spPr>
          <a:xfrm>
            <a:off x="1153618" y="1239927"/>
            <a:ext cx="4008586" cy="4680583"/>
          </a:xfrm>
        </p:spPr>
        <p:txBody>
          <a:bodyPr anchor="ctr">
            <a:normAutofit/>
          </a:bodyPr>
          <a:lstStyle/>
          <a:p>
            <a:pPr lvl="0"/>
            <a:r>
              <a:rPr lang="en-GB" sz="5200" b="1" dirty="0">
                <a:latin typeface="Arial" pitchFamily="34"/>
                <a:cs typeface="Arial" pitchFamily="34"/>
              </a:rPr>
              <a:t>Function and Role of Guest Services</a:t>
            </a:r>
          </a:p>
        </p:txBody>
      </p:sp>
      <p:sp>
        <p:nvSpPr>
          <p:cNvPr id="3" name="Content Placeholder 2">
            <a:extLst>
              <a:ext uri="{FF2B5EF4-FFF2-40B4-BE49-F238E27FC236}">
                <a16:creationId xmlns:a16="http://schemas.microsoft.com/office/drawing/2014/main" id="{F8ED2236-8476-4670-7DD7-ED2710894A20}"/>
              </a:ext>
            </a:extLst>
          </p:cNvPr>
          <p:cNvSpPr txBox="1">
            <a:spLocks noGrp="1"/>
          </p:cNvSpPr>
          <p:nvPr>
            <p:ph idx="1"/>
          </p:nvPr>
        </p:nvSpPr>
        <p:spPr>
          <a:xfrm>
            <a:off x="6291923" y="1239927"/>
            <a:ext cx="4971824" cy="4680583"/>
          </a:xfrm>
        </p:spPr>
        <p:txBody>
          <a:bodyPr anchor="ctr">
            <a:normAutofit/>
          </a:bodyPr>
          <a:lstStyle/>
          <a:p>
            <a:pPr lvl="0"/>
            <a:r>
              <a:rPr lang="en-GB" sz="2000" dirty="0">
                <a:latin typeface="Arial" panose="020B0604020202020204" pitchFamily="34" charset="0"/>
                <a:cs typeface="Arial" panose="020B0604020202020204" pitchFamily="34" charset="0"/>
              </a:rPr>
              <a:t>Personalised attention and assistance</a:t>
            </a:r>
          </a:p>
          <a:p>
            <a:pPr lvl="0"/>
            <a:r>
              <a:rPr lang="en-GB" sz="2000" dirty="0">
                <a:latin typeface="Arial" panose="020B0604020202020204" pitchFamily="34" charset="0"/>
                <a:cs typeface="Arial" panose="020B0604020202020204" pitchFamily="34" charset="0"/>
              </a:rPr>
              <a:t>The 5 senses</a:t>
            </a:r>
          </a:p>
          <a:p>
            <a:pPr lvl="0"/>
            <a:r>
              <a:rPr lang="en-GB" sz="2000" dirty="0">
                <a:latin typeface="Arial" panose="020B0604020202020204" pitchFamily="34" charset="0"/>
                <a:cs typeface="Arial" panose="020B0604020202020204" pitchFamily="34" charset="0"/>
              </a:rPr>
              <a:t>Ensure the guest are comfortable with the stay and experience</a:t>
            </a:r>
          </a:p>
          <a:p>
            <a:pPr lvl="0"/>
            <a:r>
              <a:rPr lang="en-GB" sz="2000" dirty="0">
                <a:latin typeface="Arial" panose="020B0604020202020204" pitchFamily="34" charset="0"/>
                <a:cs typeface="Arial" panose="020B0604020202020204" pitchFamily="34" charset="0"/>
              </a:rPr>
              <a:t>High level of customer service</a:t>
            </a:r>
          </a:p>
          <a:p>
            <a:pPr lvl="0"/>
            <a:r>
              <a:rPr lang="en-GB" sz="2000" dirty="0">
                <a:latin typeface="Arial" panose="020B0604020202020204" pitchFamily="34" charset="0"/>
                <a:cs typeface="Arial" panose="020B0604020202020204" pitchFamily="34" charset="0"/>
              </a:rPr>
              <a:t>Emotional intelligence,: “Emotional intelligence (EI) helps employees regulate their emotions and display appropriate emotions, and hence should help hospitality workers provide outstanding service.”</a:t>
            </a:r>
          </a:p>
          <a:p>
            <a:pPr marL="0" lvl="0" indent="0">
              <a:buNone/>
            </a:pPr>
            <a:endParaRPr lang="en-GB" sz="2000" dirty="0">
              <a:latin typeface="Arial" panose="020B0604020202020204" pitchFamily="34" charset="0"/>
              <a:cs typeface="Arial" panose="020B0604020202020204" pitchFamily="34" charset="0"/>
            </a:endParaRPr>
          </a:p>
          <a:p>
            <a:pPr marL="0" lvl="0" indent="0">
              <a:buNone/>
            </a:pPr>
            <a:r>
              <a:rPr lang="en-GB" sz="2000" dirty="0">
                <a:latin typeface="Arial" panose="020B0604020202020204" pitchFamily="34" charset="0"/>
                <a:cs typeface="Arial" panose="020B0604020202020204" pitchFamily="34" charset="0"/>
              </a:rPr>
              <a:t>(Miao, Humphrey and Qian, 2021)</a:t>
            </a:r>
          </a:p>
          <a:p>
            <a:pPr marL="0" lvl="0" indent="0">
              <a:buNone/>
            </a:pPr>
            <a:endParaRPr lang="en-GB"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04A773-507F-BBFD-D560-F6C75F888A82}"/>
              </a:ext>
            </a:extLst>
          </p:cNvPr>
          <p:cNvSpPr txBox="1">
            <a:spLocks noGrp="1"/>
          </p:cNvSpPr>
          <p:nvPr>
            <p:ph type="title"/>
          </p:nvPr>
        </p:nvSpPr>
        <p:spPr>
          <a:xfrm>
            <a:off x="1045028" y="1336329"/>
            <a:ext cx="3892732" cy="4382588"/>
          </a:xfrm>
        </p:spPr>
        <p:txBody>
          <a:bodyPr anchor="ctr">
            <a:normAutofit/>
          </a:bodyPr>
          <a:lstStyle/>
          <a:p>
            <a:pPr lvl="0"/>
            <a:r>
              <a:rPr lang="en-GB" sz="4600" b="1" dirty="0">
                <a:latin typeface="Arial" pitchFamily="34"/>
                <a:cs typeface="Arial" pitchFamily="34"/>
              </a:rPr>
              <a:t>Importance of Guest Expectations</a:t>
            </a:r>
          </a:p>
        </p:txBody>
      </p:sp>
      <p:grpSp>
        <p:nvGrpSpPr>
          <p:cNvPr id="10" name="Group 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92B21C-40CA-A934-AD70-332D9ABF31B3}"/>
              </a:ext>
            </a:extLst>
          </p:cNvPr>
          <p:cNvSpPr txBox="1">
            <a:spLocks noGrp="1"/>
          </p:cNvSpPr>
          <p:nvPr>
            <p:ph idx="1"/>
          </p:nvPr>
        </p:nvSpPr>
        <p:spPr>
          <a:xfrm>
            <a:off x="6096001" y="1336329"/>
            <a:ext cx="5260848" cy="4382588"/>
          </a:xfrm>
        </p:spPr>
        <p:txBody>
          <a:bodyPr anchor="ctr">
            <a:normAutofit lnSpcReduction="10000"/>
          </a:bodyPr>
          <a:lstStyle/>
          <a:p>
            <a:pPr lvl="0"/>
            <a:r>
              <a:rPr lang="en-GB" dirty="0">
                <a:latin typeface="Arial" panose="020B0604020202020204" pitchFamily="34" charset="0"/>
                <a:cs typeface="Arial" panose="020B0604020202020204" pitchFamily="34" charset="0"/>
              </a:rPr>
              <a:t>Guest expectations play a crucial role in the hospitality industry as they help determine the level of satisfaction guests will have with their experience (Shoes For Crews Europe, 2019).</a:t>
            </a:r>
          </a:p>
          <a:p>
            <a:pPr lvl="0"/>
            <a:r>
              <a:rPr lang="en-GB" sz="2000" dirty="0">
                <a:latin typeface="Arial" panose="020B0604020202020204" pitchFamily="34" charset="0"/>
                <a:cs typeface="Arial" panose="020B0604020202020204" pitchFamily="34" charset="0"/>
              </a:rPr>
              <a:t>If clients begin with the wrong expectations, they will ultimately feel manipulated and dissatisfied. And the result is negative reviews, decreased consumer loyalty, and decreased revenue(Hallstrom,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E2C823-C9DD-419D-0116-685F1921F887}"/>
              </a:ext>
            </a:extLst>
          </p:cNvPr>
          <p:cNvSpPr txBox="1">
            <a:spLocks noGrp="1"/>
          </p:cNvSpPr>
          <p:nvPr>
            <p:ph type="title"/>
          </p:nvPr>
        </p:nvSpPr>
        <p:spPr>
          <a:xfrm>
            <a:off x="808638" y="386930"/>
            <a:ext cx="9236700" cy="1188950"/>
          </a:xfrm>
        </p:spPr>
        <p:txBody>
          <a:bodyPr anchor="b">
            <a:normAutofit/>
          </a:bodyPr>
          <a:lstStyle/>
          <a:p>
            <a:pPr lvl="0"/>
            <a:r>
              <a:rPr lang="en-GB" sz="5400" b="1" dirty="0">
                <a:latin typeface="Arial" pitchFamily="34"/>
                <a:cs typeface="Arial" pitchFamily="34"/>
              </a:rPr>
              <a:t>Summary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A78705-7394-4807-91AF-F50C88C5E40F}"/>
              </a:ext>
            </a:extLst>
          </p:cNvPr>
          <p:cNvSpPr txBox="1">
            <a:spLocks noGrp="1"/>
          </p:cNvSpPr>
          <p:nvPr>
            <p:ph idx="1"/>
          </p:nvPr>
        </p:nvSpPr>
        <p:spPr>
          <a:xfrm>
            <a:off x="793660" y="2599509"/>
            <a:ext cx="10143668" cy="3435531"/>
          </a:xfrm>
        </p:spPr>
        <p:txBody>
          <a:bodyPr anchor="ctr">
            <a:normAutofit/>
          </a:bodyPr>
          <a:lstStyle/>
          <a:p>
            <a:pPr marL="0" lvl="0" indent="0">
              <a:buNone/>
            </a:pPr>
            <a:r>
              <a:rPr lang="en-GB" sz="2400" dirty="0"/>
              <a:t>- </a:t>
            </a:r>
            <a:r>
              <a:rPr lang="en-GB" sz="2400" dirty="0">
                <a:latin typeface="Arial" panose="020B0604020202020204" pitchFamily="34" charset="0"/>
                <a:cs typeface="Arial" panose="020B0604020202020204" pitchFamily="34" charset="0"/>
              </a:rPr>
              <a:t>Organizations need functions to do tasks efficiently. Customer service helps customers address problems. Good customer service builds trust, loyalty, and business growth. Excellent customer service helps companies stand out and create long-term connections with customers.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5E9F7-1D21-597B-FDE6-3EFBB9503ABF}"/>
              </a:ext>
            </a:extLst>
          </p:cNvPr>
          <p:cNvSpPr>
            <a:spLocks noGrp="1"/>
          </p:cNvSpPr>
          <p:nvPr>
            <p:ph type="title"/>
          </p:nvPr>
        </p:nvSpPr>
        <p:spPr>
          <a:xfrm>
            <a:off x="4966138" y="-415263"/>
            <a:ext cx="1663261" cy="1325559"/>
          </a:xfrm>
        </p:spPr>
        <p:txBody>
          <a:bodyPr>
            <a:normAutofit/>
          </a:bodyPr>
          <a:lstStyle/>
          <a:p>
            <a:pPr algn="just"/>
            <a:r>
              <a:rPr lang="en-GB" sz="2000" b="1" dirty="0">
                <a:latin typeface="Arial" panose="020B0604020202020204" pitchFamily="34" charset="0"/>
                <a:cs typeface="Arial" panose="020B0604020202020204" pitchFamily="34" charset="0"/>
              </a:rPr>
              <a:t>References</a:t>
            </a:r>
            <a:endParaRPr lang="en-GB" sz="2000" dirty="0"/>
          </a:p>
        </p:txBody>
      </p:sp>
      <p:sp>
        <p:nvSpPr>
          <p:cNvPr id="3" name="Content Placeholder 2">
            <a:extLst>
              <a:ext uri="{FF2B5EF4-FFF2-40B4-BE49-F238E27FC236}">
                <a16:creationId xmlns:a16="http://schemas.microsoft.com/office/drawing/2014/main" id="{47A53E72-E594-6CE2-FBAA-31C89CBCAC37}"/>
              </a:ext>
            </a:extLst>
          </p:cNvPr>
          <p:cNvSpPr>
            <a:spLocks noGrp="1"/>
          </p:cNvSpPr>
          <p:nvPr>
            <p:ph idx="1"/>
          </p:nvPr>
        </p:nvSpPr>
        <p:spPr>
          <a:xfrm>
            <a:off x="0" y="282192"/>
            <a:ext cx="12118426" cy="6293615"/>
          </a:xfrm>
        </p:spPr>
        <p:txBody>
          <a:bodyPr>
            <a:normAutofit/>
          </a:bodyPr>
          <a:lstStyle/>
          <a:p>
            <a:pPr marL="0" indent="0">
              <a:buNone/>
            </a:pPr>
            <a:r>
              <a:rPr lang="en-GB" sz="1400" i="1" dirty="0">
                <a:effectLst/>
                <a:latin typeface="Arial" panose="020B0604020202020204" pitchFamily="34" charset="0"/>
                <a:ea typeface="Times New Roman" panose="02020603050405020304" pitchFamily="18" charset="0"/>
                <a:cs typeface="Arial" panose="020B0604020202020204" pitchFamily="34" charset="0"/>
              </a:rPr>
              <a:t>Car rental</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Hilton for the stay</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https://www.hilton.com/en/offers/car-rental/?cid=OH%2CMB%2COffersPgCarRental%2CMULTIPR%2CTile%2CHome%2CSingleLink%2Ci87077 (Accessed: February 6, 2023). </a:t>
            </a: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Compton, N.B. (2020) </a:t>
            </a:r>
            <a:r>
              <a:rPr lang="en-GB" sz="1400" i="1" dirty="0">
                <a:effectLst/>
                <a:latin typeface="Arial" panose="020B0604020202020204" pitchFamily="34" charset="0"/>
                <a:ea typeface="Times New Roman" panose="02020603050405020304" pitchFamily="18" charset="0"/>
                <a:cs typeface="Arial" panose="020B0604020202020204" pitchFamily="34" charset="0"/>
              </a:rPr>
              <a:t>For the first time ever, Doubletree has released its iconic Chocolate chip cookie recipe</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The Washington Post</a:t>
            </a:r>
            <a:r>
              <a:rPr lang="en-GB" sz="1400" dirty="0">
                <a:effectLst/>
                <a:latin typeface="Arial" panose="020B0604020202020204" pitchFamily="34" charset="0"/>
                <a:ea typeface="Times New Roman" panose="02020603050405020304" pitchFamily="18" charset="0"/>
                <a:cs typeface="Arial" panose="020B0604020202020204" pitchFamily="34" charset="0"/>
              </a:rPr>
              <a:t>. WP Company. Available at: https://www.washingtonpost.com/travel/2020/04/09/first-time-ever-doubletree-has-released-its-iconic-chocolate-chip-cookie-recipe/ (Accessed: February 6, 2023). </a:t>
            </a: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Europe, E. (2022) </a:t>
            </a:r>
            <a:r>
              <a:rPr lang="en-GB" sz="1400" i="1" dirty="0">
                <a:effectLst/>
                <a:latin typeface="Arial" panose="020B0604020202020204" pitchFamily="34" charset="0"/>
                <a:ea typeface="Times New Roman" panose="02020603050405020304" pitchFamily="18" charset="0"/>
                <a:cs typeface="Arial" panose="020B0604020202020204" pitchFamily="34" charset="0"/>
              </a:rPr>
              <a:t>Start a DoubleTree by Hilton franchise in 2023</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Entrepreneur</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https://www.entrepreneur.com/franchises/doubletreebyhilton/284273 (Accessed: February 6, 2023). </a:t>
            </a: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Europe, S.F.C. (2019) </a:t>
            </a:r>
            <a:r>
              <a:rPr lang="en-GB" sz="1400" i="1" dirty="0">
                <a:effectLst/>
                <a:latin typeface="Arial" panose="020B0604020202020204" pitchFamily="34" charset="0"/>
                <a:ea typeface="Times New Roman" panose="02020603050405020304" pitchFamily="18" charset="0"/>
                <a:cs typeface="Arial" panose="020B0604020202020204" pitchFamily="34" charset="0"/>
              </a:rPr>
              <a:t>2020 hotel guest expectations that all hotel staff need to be aware of</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Shoes for Crews GB</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https://www.sfceurope.com/uk/blog/2020-hotel-guest-expectations-that-all-hotel-staff-need-to-be-aware-of (Accessed: February 6, 2023). </a:t>
            </a:r>
          </a:p>
          <a:p>
            <a:pPr marL="0" indent="0">
              <a:buNone/>
            </a:pPr>
            <a:r>
              <a:rPr lang="en-GB" sz="1400" dirty="0">
                <a:effectLst/>
                <a:latin typeface="Arial" panose="020B0604020202020204" pitchFamily="34" charset="0"/>
                <a:ea typeface="Calibri" panose="020F0502020204030204" pitchFamily="34" charset="0"/>
                <a:cs typeface="Arial" panose="020B0604020202020204" pitchFamily="34" charset="0"/>
              </a:rPr>
              <a:t>Hallstrom, C. (2021) </a:t>
            </a:r>
            <a:r>
              <a:rPr lang="en-GB" sz="1400" i="1" dirty="0">
                <a:effectLst/>
                <a:latin typeface="Arial" panose="020B0604020202020204" pitchFamily="34" charset="0"/>
                <a:ea typeface="Calibri" panose="020F0502020204030204" pitchFamily="34" charset="0"/>
                <a:cs typeface="Arial" panose="020B0604020202020204" pitchFamily="34" charset="0"/>
              </a:rPr>
              <a:t>Customer expectations in hotels: How to make your guests happy every time</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i="1" dirty="0" err="1">
                <a:effectLst/>
                <a:latin typeface="Arial" panose="020B0604020202020204" pitchFamily="34" charset="0"/>
                <a:ea typeface="Calibri" panose="020F0502020204030204" pitchFamily="34" charset="0"/>
                <a:cs typeface="Arial" panose="020B0604020202020204" pitchFamily="34" charset="0"/>
              </a:rPr>
              <a:t>HermesThemes</a:t>
            </a:r>
            <a:r>
              <a:rPr lang="en-GB" sz="1400" dirty="0">
                <a:effectLst/>
                <a:latin typeface="Arial" panose="020B0604020202020204" pitchFamily="34" charset="0"/>
                <a:ea typeface="Calibri" panose="020F0502020204030204" pitchFamily="34" charset="0"/>
                <a:cs typeface="Arial" panose="020B0604020202020204" pitchFamily="34" charset="0"/>
              </a:rPr>
              <a:t>. Available at: https://www.hermesthemes.com/customer-expectations-hotels-make-guests-happy-every-time/ (Accessed: February 6, 2023). </a:t>
            </a:r>
            <a:endParaRPr lang="en-GB" sz="14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Hyland, P. (2021) </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Top 10 largest hotel chains in the world: .TR</a:t>
            </a: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TOP 10 Largest Hotel Chains in the World | .TR</a:t>
            </a:r>
            <a:r>
              <a:rPr lang="en-GB" sz="1400" kern="0" dirty="0">
                <a:effectLst/>
                <a:latin typeface="Arial" panose="020B0604020202020204" pitchFamily="34" charset="0"/>
                <a:ea typeface="Times New Roman" panose="02020603050405020304" pitchFamily="18" charset="0"/>
                <a:cs typeface="Arial" panose="020B0604020202020204" pitchFamily="34" charset="0"/>
              </a:rPr>
              <a:t>. Tourism Review Media. Available at: https://www.tourism-review.com/top-10-world-largest-hotel-groups-news1988 (Accessed: February 7, 2023). </a:t>
            </a:r>
          </a:p>
          <a:p>
            <a:pPr marL="0" indent="0">
              <a:buNone/>
            </a:pPr>
            <a:r>
              <a:rPr lang="en-GB" sz="1400" i="1" dirty="0">
                <a:effectLst/>
                <a:latin typeface="Arial" panose="020B0604020202020204" pitchFamily="34" charset="0"/>
                <a:cs typeface="Arial" panose="020B0604020202020204" pitchFamily="34" charset="0"/>
              </a:rPr>
              <a:t>https://stories.hilton.com/food-beverage/doubletree-doodle-contest-winner-2023</a:t>
            </a:r>
            <a:r>
              <a:rPr lang="en-GB" sz="1400" dirty="0">
                <a:effectLst/>
                <a:latin typeface="Arial" panose="020B0604020202020204" pitchFamily="34" charset="0"/>
                <a:cs typeface="Arial" panose="020B0604020202020204" pitchFamily="34" charset="0"/>
              </a:rPr>
              <a:t> (2023) </a:t>
            </a:r>
            <a:r>
              <a:rPr lang="en-GB" sz="1400" i="1" dirty="0">
                <a:effectLst/>
                <a:latin typeface="Arial" panose="020B0604020202020204" pitchFamily="34" charset="0"/>
                <a:cs typeface="Arial" panose="020B0604020202020204" pitchFamily="34" charset="0"/>
              </a:rPr>
              <a:t>https://stories-editor.hilton.com/wp-content/uploads/2023/01/DoubleTree-Doodle-Social-Media-Contest-Winning-Cookie-Sleeve.png?w=640&amp;h=450&amp;crop=1&amp;q=75</a:t>
            </a:r>
            <a:r>
              <a:rPr lang="en-GB" sz="1400" dirty="0">
                <a:effectLst/>
                <a:latin typeface="Arial" panose="020B0604020202020204" pitchFamily="34" charset="0"/>
                <a:cs typeface="Arial" panose="020B0604020202020204" pitchFamily="34" charset="0"/>
              </a:rPr>
              <a:t>. </a:t>
            </a:r>
          </a:p>
          <a:p>
            <a:pPr marL="0" indent="0">
              <a:buNone/>
            </a:pPr>
            <a:r>
              <a:rPr lang="en-GB" sz="1400" dirty="0" err="1">
                <a:effectLst/>
                <a:latin typeface="Arial" panose="020B0604020202020204" pitchFamily="34" charset="0"/>
                <a:ea typeface="Times New Roman" panose="02020603050405020304" pitchFamily="18" charset="0"/>
                <a:cs typeface="Arial" panose="020B0604020202020204" pitchFamily="34" charset="0"/>
              </a:rPr>
              <a:t>Lavanchy</a:t>
            </a:r>
            <a:r>
              <a:rPr lang="en-GB" sz="1400" dirty="0">
                <a:effectLst/>
                <a:latin typeface="Arial" panose="020B0604020202020204" pitchFamily="34" charset="0"/>
                <a:ea typeface="Times New Roman" panose="02020603050405020304" pitchFamily="18" charset="0"/>
                <a:cs typeface="Arial" panose="020B0604020202020204" pitchFamily="34" charset="0"/>
              </a:rPr>
              <a:t>, D. (2018) </a:t>
            </a:r>
            <a:r>
              <a:rPr lang="en-GB" sz="1400" i="1" dirty="0">
                <a:effectLst/>
                <a:latin typeface="Arial" panose="020B0604020202020204" pitchFamily="34" charset="0"/>
                <a:ea typeface="Times New Roman" panose="02020603050405020304" pitchFamily="18" charset="0"/>
                <a:cs typeface="Arial" panose="020B0604020202020204" pitchFamily="34" charset="0"/>
              </a:rPr>
              <a:t>Understanding the difference between business and Leisure Travellers</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Geneva Business News |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Actualités</a:t>
            </a:r>
            <a:r>
              <a:rPr lang="en-GB" sz="1400" i="1"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Emploi</a:t>
            </a:r>
            <a:r>
              <a:rPr lang="en-GB" sz="1400" i="1" dirty="0">
                <a:effectLst/>
                <a:latin typeface="Arial" panose="020B0604020202020204" pitchFamily="34" charset="0"/>
                <a:ea typeface="Times New Roman" panose="02020603050405020304" pitchFamily="18" charset="0"/>
                <a:cs typeface="Arial" panose="020B0604020202020204" pitchFamily="34" charset="0"/>
              </a:rPr>
              <a:t>, RH,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économie</a:t>
            </a:r>
            <a:r>
              <a:rPr lang="en-GB" sz="1400" i="1"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entreprises</a:t>
            </a:r>
            <a:r>
              <a:rPr lang="en-GB" sz="1400" i="1" dirty="0">
                <a:effectLst/>
                <a:latin typeface="Arial" panose="020B0604020202020204" pitchFamily="34" charset="0"/>
                <a:ea typeface="Times New Roman" panose="02020603050405020304" pitchFamily="18" charset="0"/>
                <a:cs typeface="Arial" panose="020B0604020202020204" pitchFamily="34" charset="0"/>
              </a:rPr>
              <a:t>, Genève, Suisse.</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https://www.gbnews.ch/understanding-the-difference-between-business-and-leisure-travellers/ (Accessed: February 6, 2023). </a:t>
            </a: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Miao, C., Humphrey, R. and Qian, S. (1970) </a:t>
            </a:r>
            <a:r>
              <a:rPr lang="en-GB" sz="1400" i="1" dirty="0">
                <a:effectLst/>
                <a:latin typeface="Arial" panose="020B0604020202020204" pitchFamily="34" charset="0"/>
                <a:ea typeface="Times New Roman" panose="02020603050405020304" pitchFamily="18" charset="0"/>
                <a:cs typeface="Arial" panose="020B0604020202020204" pitchFamily="34" charset="0"/>
              </a:rPr>
              <a:t>[pdf] emotional intelligence and job performance in the hospitality industry: A meta-analytic review: Semantic scholar</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International Journal of Contemporary Hospitality Management</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https://www.semanticscholar.org/paper/Emotional-intelligence-and-job-performance-in-the-a-Miao-Humphrey/764c28e99a7af9866d7bc484a85bd4817dd978aa (Accessed: February 6, 2023). </a:t>
            </a:r>
          </a:p>
          <a:p>
            <a:pPr marL="0" indent="0">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Miller, A. (2022) </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Hilton Hotels </a:t>
            </a:r>
            <a:r>
              <a:rPr lang="en-GB" sz="1400" i="1" kern="0" dirty="0" err="1">
                <a:effectLst/>
                <a:latin typeface="Arial" panose="020B0604020202020204" pitchFamily="34" charset="0"/>
                <a:ea typeface="Times New Roman" panose="02020603050405020304" pitchFamily="18" charset="0"/>
                <a:cs typeface="Arial" panose="020B0604020202020204" pitchFamily="34" charset="0"/>
              </a:rPr>
              <a:t>Honors</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 Loyalty Program Review [in-depth]</a:t>
            </a: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UpgradedPoints.com</a:t>
            </a:r>
            <a:r>
              <a:rPr lang="en-GB" sz="1400" kern="0" dirty="0">
                <a:effectLst/>
                <a:latin typeface="Arial" panose="020B0604020202020204" pitchFamily="34" charset="0"/>
                <a:ea typeface="Times New Roman" panose="02020603050405020304" pitchFamily="18" charset="0"/>
                <a:cs typeface="Arial" panose="020B0604020202020204" pitchFamily="34" charset="0"/>
              </a:rPr>
              <a:t>. Available at: https://upgradedpoints.com/travel/hotels/hilton-hhonors-loyalty-program/ (Accessed: February 6, 2023). </a:t>
            </a:r>
            <a:endParaRPr lang="en-GB" sz="1400" kern="0" dirty="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Tunstall, S. (2021) </a:t>
            </a:r>
            <a:r>
              <a:rPr lang="en-GB" sz="1400" i="1" kern="0" dirty="0">
                <a:effectLst/>
                <a:latin typeface="Arial" panose="020B0604020202020204" pitchFamily="34" charset="0"/>
                <a:ea typeface="Times New Roman" panose="02020603050405020304" pitchFamily="18" charset="0"/>
                <a:cs typeface="Arial" panose="020B0604020202020204" pitchFamily="34" charset="0"/>
              </a:rPr>
              <a:t>Can I bring my dog to DoubleTree by Hilton?</a:t>
            </a: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r>
              <a:rPr lang="en-GB" sz="1400" i="1" kern="0" dirty="0" err="1">
                <a:effectLst/>
                <a:latin typeface="Arial" panose="020B0604020202020204" pitchFamily="34" charset="0"/>
                <a:ea typeface="Times New Roman" panose="02020603050405020304" pitchFamily="18" charset="0"/>
                <a:cs typeface="Arial" panose="020B0604020202020204" pitchFamily="34" charset="0"/>
              </a:rPr>
              <a:t>BringFido</a:t>
            </a:r>
            <a:r>
              <a:rPr lang="en-GB" sz="1400" kern="0" dirty="0">
                <a:effectLst/>
                <a:latin typeface="Arial" panose="020B0604020202020204" pitchFamily="34" charset="0"/>
                <a:ea typeface="Times New Roman" panose="02020603050405020304" pitchFamily="18" charset="0"/>
                <a:cs typeface="Arial" panose="020B0604020202020204" pitchFamily="34" charset="0"/>
              </a:rPr>
              <a:t>. Available at: https://www.bringfido.com/blog/doubletree-by-hilton-pet-policy/ (Accessed: February 7, 2023). </a:t>
            </a:r>
            <a:endParaRPr lang="en-GB" sz="1400" kern="15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800" kern="1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8649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874</Words>
  <Application>Microsoft Office PowerPoint</Application>
  <PresentationFormat>Widescreen</PresentationFormat>
  <Paragraphs>55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Student: Dominik Csaba David (2208146) Module: Hospitality and Guest Services (BMIH4003) Lecturer: Kathryn Flynn Date: 06.02.2023 </vt:lpstr>
      <vt:lpstr>Table of content</vt:lpstr>
      <vt:lpstr>DoubleTree By Hilton</vt:lpstr>
      <vt:lpstr>Main Consumers</vt:lpstr>
      <vt:lpstr>Guest Services and Facilities</vt:lpstr>
      <vt:lpstr>Function and Role of Guest Services</vt:lpstr>
      <vt:lpstr>Importance of Guest Expectations</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Dominik Csaba David (2208146) Module: Hospitality and Guest Services (BMIH4003) Lecturer: Kathryn Flynn Date: 06.02.2023 </dc:title>
  <dc:creator>Dominik Csab David (2208146)</dc:creator>
  <cp:lastModifiedBy>Dominik Csab David (2208146)</cp:lastModifiedBy>
  <cp:revision>5</cp:revision>
  <dcterms:created xsi:type="dcterms:W3CDTF">2023-02-06T16:28:07Z</dcterms:created>
  <dcterms:modified xsi:type="dcterms:W3CDTF">2023-02-09T17:12:13Z</dcterms:modified>
</cp:coreProperties>
</file>