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63" r:id="rId3"/>
    <p:sldId id="260" r:id="rId4"/>
    <p:sldId id="262" r:id="rId5"/>
    <p:sldId id="270" r:id="rId6"/>
    <p:sldId id="274" r:id="rId7"/>
    <p:sldId id="261" r:id="rId8"/>
    <p:sldId id="257" r:id="rId9"/>
    <p:sldId id="275" r:id="rId10"/>
    <p:sldId id="259" r:id="rId11"/>
    <p:sldId id="276" r:id="rId12"/>
    <p:sldId id="269" r:id="rId13"/>
    <p:sldId id="265" r:id="rId14"/>
    <p:sldId id="267" r:id="rId15"/>
    <p:sldId id="266"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09188F-28BB-F27D-B5A0-88D0AF9503F2}" v="1" dt="2022-03-18T10:25:41.4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21"/>
    <p:restoredTop sz="96056"/>
  </p:normalViewPr>
  <p:slideViewPr>
    <p:cSldViewPr snapToGrid="0" snapToObjects="1">
      <p:cViewPr varScale="1">
        <p:scale>
          <a:sx n="115" d="100"/>
          <a:sy n="115" d="100"/>
        </p:scale>
        <p:origin x="240"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nise Leonard" userId="S::denise.leonard@uwtsd.ac.uk::dcc84f25-a1be-4397-9227-cfc963dcdd94" providerId="AD" clId="Web-{4E09188F-28BB-F27D-B5A0-88D0AF9503F2}"/>
    <pc:docChg chg="sldOrd">
      <pc:chgData name="Denise Leonard" userId="S::denise.leonard@uwtsd.ac.uk::dcc84f25-a1be-4397-9227-cfc963dcdd94" providerId="AD" clId="Web-{4E09188F-28BB-F27D-B5A0-88D0AF9503F2}" dt="2022-03-18T10:25:41.495" v="0"/>
      <pc:docMkLst>
        <pc:docMk/>
      </pc:docMkLst>
      <pc:sldChg chg="ord">
        <pc:chgData name="Denise Leonard" userId="S::denise.leonard@uwtsd.ac.uk::dcc84f25-a1be-4397-9227-cfc963dcdd94" providerId="AD" clId="Web-{4E09188F-28BB-F27D-B5A0-88D0AF9503F2}" dt="2022-03-18T10:25:41.495" v="0"/>
        <pc:sldMkLst>
          <pc:docMk/>
          <pc:sldMk cId="3117770804" sldId="265"/>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4507B8B-7323-4612-826B-6FE4337E413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4074155-5001-4FD7-8DFF-0405E40133F7}">
      <dgm:prSet/>
      <dgm:spPr/>
      <dgm:t>
        <a:bodyPr/>
        <a:lstStyle/>
        <a:p>
          <a:r>
            <a:rPr lang="en-US"/>
            <a:t>1) How does an urban environment afford us opportunities for wellbeing?</a:t>
          </a:r>
        </a:p>
      </dgm:t>
    </dgm:pt>
    <dgm:pt modelId="{7A818669-6EA5-4016-A96E-DE9EB356CAE1}" type="parTrans" cxnId="{ECD5185B-CA87-47BC-9614-7B1DC066E677}">
      <dgm:prSet/>
      <dgm:spPr/>
      <dgm:t>
        <a:bodyPr/>
        <a:lstStyle/>
        <a:p>
          <a:endParaRPr lang="en-US"/>
        </a:p>
      </dgm:t>
    </dgm:pt>
    <dgm:pt modelId="{54A7441B-6339-487C-967B-3B5B87D92BAE}" type="sibTrans" cxnId="{ECD5185B-CA87-47BC-9614-7B1DC066E677}">
      <dgm:prSet/>
      <dgm:spPr/>
      <dgm:t>
        <a:bodyPr/>
        <a:lstStyle/>
        <a:p>
          <a:endParaRPr lang="en-US"/>
        </a:p>
      </dgm:t>
    </dgm:pt>
    <dgm:pt modelId="{3EE17C74-390B-499E-86BC-E9A79EAFFF5F}">
      <dgm:prSet/>
      <dgm:spPr/>
      <dgm:t>
        <a:bodyPr/>
        <a:lstStyle/>
        <a:p>
          <a:r>
            <a:rPr lang="en-US"/>
            <a:t>2) Do/Can we gain the same benefits in an urban setting as a rural one in respect of health and wellbeing</a:t>
          </a:r>
        </a:p>
      </dgm:t>
    </dgm:pt>
    <dgm:pt modelId="{2077701E-0DC6-4429-A1AA-A24CE140B02B}" type="parTrans" cxnId="{CB2F596E-A3A6-4D9B-86DB-48A29EFCCB0E}">
      <dgm:prSet/>
      <dgm:spPr/>
      <dgm:t>
        <a:bodyPr/>
        <a:lstStyle/>
        <a:p>
          <a:endParaRPr lang="en-US"/>
        </a:p>
      </dgm:t>
    </dgm:pt>
    <dgm:pt modelId="{1837A805-01CA-4A94-AF64-E54519712680}" type="sibTrans" cxnId="{CB2F596E-A3A6-4D9B-86DB-48A29EFCCB0E}">
      <dgm:prSet/>
      <dgm:spPr/>
      <dgm:t>
        <a:bodyPr/>
        <a:lstStyle/>
        <a:p>
          <a:endParaRPr lang="en-US"/>
        </a:p>
      </dgm:t>
    </dgm:pt>
    <dgm:pt modelId="{756489AB-BA0A-4277-AE57-B140C9EC2925}">
      <dgm:prSet/>
      <dgm:spPr/>
      <dgm:t>
        <a:bodyPr/>
        <a:lstStyle/>
        <a:p>
          <a:r>
            <a:rPr lang="en-US"/>
            <a:t>3) What (if anything) does a natural environment provide that an urban environment can’t?</a:t>
          </a:r>
        </a:p>
      </dgm:t>
    </dgm:pt>
    <dgm:pt modelId="{CDE7C6FD-672A-4721-ABC3-5026ED77A862}" type="parTrans" cxnId="{04D7FBF9-F8E4-4A1E-9E94-C8BC45A684B2}">
      <dgm:prSet/>
      <dgm:spPr/>
      <dgm:t>
        <a:bodyPr/>
        <a:lstStyle/>
        <a:p>
          <a:endParaRPr lang="en-US"/>
        </a:p>
      </dgm:t>
    </dgm:pt>
    <dgm:pt modelId="{B434EFA2-2300-4E5B-9DFB-83B330D9EC9A}" type="sibTrans" cxnId="{04D7FBF9-F8E4-4A1E-9E94-C8BC45A684B2}">
      <dgm:prSet/>
      <dgm:spPr/>
      <dgm:t>
        <a:bodyPr/>
        <a:lstStyle/>
        <a:p>
          <a:endParaRPr lang="en-US"/>
        </a:p>
      </dgm:t>
    </dgm:pt>
    <dgm:pt modelId="{972F13C8-AB03-48ED-BBD2-1B6EDBE61378}">
      <dgm:prSet/>
      <dgm:spPr/>
      <dgm:t>
        <a:bodyPr/>
        <a:lstStyle/>
        <a:p>
          <a:r>
            <a:rPr lang="en-US"/>
            <a:t>4) Can urban spaces be designed or developed to such an extent that they can actually enhance our wellbeing?</a:t>
          </a:r>
        </a:p>
      </dgm:t>
    </dgm:pt>
    <dgm:pt modelId="{8DB4F5F8-A915-4608-8C84-700EA9D6819A}" type="parTrans" cxnId="{79CBDCD5-FBB2-4802-8B60-0D8F14E1F39C}">
      <dgm:prSet/>
      <dgm:spPr/>
      <dgm:t>
        <a:bodyPr/>
        <a:lstStyle/>
        <a:p>
          <a:endParaRPr lang="en-US"/>
        </a:p>
      </dgm:t>
    </dgm:pt>
    <dgm:pt modelId="{43EB55C7-203A-4757-AD3B-5B6449471249}" type="sibTrans" cxnId="{79CBDCD5-FBB2-4802-8B60-0D8F14E1F39C}">
      <dgm:prSet/>
      <dgm:spPr/>
      <dgm:t>
        <a:bodyPr/>
        <a:lstStyle/>
        <a:p>
          <a:endParaRPr lang="en-US"/>
        </a:p>
      </dgm:t>
    </dgm:pt>
    <dgm:pt modelId="{7F0C75DE-1F0E-424E-A921-9FE261B12BD1}" type="pres">
      <dgm:prSet presAssocID="{84507B8B-7323-4612-826B-6FE4337E4137}" presName="linear" presStyleCnt="0">
        <dgm:presLayoutVars>
          <dgm:animLvl val="lvl"/>
          <dgm:resizeHandles val="exact"/>
        </dgm:presLayoutVars>
      </dgm:prSet>
      <dgm:spPr/>
    </dgm:pt>
    <dgm:pt modelId="{97E54257-D7D6-A74C-8DC9-547E7BE49D4E}" type="pres">
      <dgm:prSet presAssocID="{84074155-5001-4FD7-8DFF-0405E40133F7}" presName="parentText" presStyleLbl="node1" presStyleIdx="0" presStyleCnt="4">
        <dgm:presLayoutVars>
          <dgm:chMax val="0"/>
          <dgm:bulletEnabled val="1"/>
        </dgm:presLayoutVars>
      </dgm:prSet>
      <dgm:spPr/>
    </dgm:pt>
    <dgm:pt modelId="{34DBE007-0CB3-D249-846C-A5F032807936}" type="pres">
      <dgm:prSet presAssocID="{54A7441B-6339-487C-967B-3B5B87D92BAE}" presName="spacer" presStyleCnt="0"/>
      <dgm:spPr/>
    </dgm:pt>
    <dgm:pt modelId="{A34AEB7D-6A02-F940-B386-00BBB05BB930}" type="pres">
      <dgm:prSet presAssocID="{3EE17C74-390B-499E-86BC-E9A79EAFFF5F}" presName="parentText" presStyleLbl="node1" presStyleIdx="1" presStyleCnt="4">
        <dgm:presLayoutVars>
          <dgm:chMax val="0"/>
          <dgm:bulletEnabled val="1"/>
        </dgm:presLayoutVars>
      </dgm:prSet>
      <dgm:spPr/>
    </dgm:pt>
    <dgm:pt modelId="{FBCBFA9A-CC62-6E4E-B513-6A4A51F06626}" type="pres">
      <dgm:prSet presAssocID="{1837A805-01CA-4A94-AF64-E54519712680}" presName="spacer" presStyleCnt="0"/>
      <dgm:spPr/>
    </dgm:pt>
    <dgm:pt modelId="{A16CF4C1-64F0-1A43-8905-CFD09F8B9223}" type="pres">
      <dgm:prSet presAssocID="{756489AB-BA0A-4277-AE57-B140C9EC2925}" presName="parentText" presStyleLbl="node1" presStyleIdx="2" presStyleCnt="4">
        <dgm:presLayoutVars>
          <dgm:chMax val="0"/>
          <dgm:bulletEnabled val="1"/>
        </dgm:presLayoutVars>
      </dgm:prSet>
      <dgm:spPr/>
    </dgm:pt>
    <dgm:pt modelId="{177AE4FC-3276-8A4F-8032-72ED22C78612}" type="pres">
      <dgm:prSet presAssocID="{B434EFA2-2300-4E5B-9DFB-83B330D9EC9A}" presName="spacer" presStyleCnt="0"/>
      <dgm:spPr/>
    </dgm:pt>
    <dgm:pt modelId="{C8C53E88-267F-154E-BA23-4A64C4C940F2}" type="pres">
      <dgm:prSet presAssocID="{972F13C8-AB03-48ED-BBD2-1B6EDBE61378}" presName="parentText" presStyleLbl="node1" presStyleIdx="3" presStyleCnt="4">
        <dgm:presLayoutVars>
          <dgm:chMax val="0"/>
          <dgm:bulletEnabled val="1"/>
        </dgm:presLayoutVars>
      </dgm:prSet>
      <dgm:spPr/>
    </dgm:pt>
  </dgm:ptLst>
  <dgm:cxnLst>
    <dgm:cxn modelId="{4C56F032-F272-9843-A391-56E3F9EB1734}" type="presOf" srcId="{84507B8B-7323-4612-826B-6FE4337E4137}" destId="{7F0C75DE-1F0E-424E-A921-9FE261B12BD1}" srcOrd="0" destOrd="0" presId="urn:microsoft.com/office/officeart/2005/8/layout/vList2"/>
    <dgm:cxn modelId="{ECD5185B-CA87-47BC-9614-7B1DC066E677}" srcId="{84507B8B-7323-4612-826B-6FE4337E4137}" destId="{84074155-5001-4FD7-8DFF-0405E40133F7}" srcOrd="0" destOrd="0" parTransId="{7A818669-6EA5-4016-A96E-DE9EB356CAE1}" sibTransId="{54A7441B-6339-487C-967B-3B5B87D92BAE}"/>
    <dgm:cxn modelId="{3719E66B-7368-954B-9984-F64E9A1EB3B7}" type="presOf" srcId="{3EE17C74-390B-499E-86BC-E9A79EAFFF5F}" destId="{A34AEB7D-6A02-F940-B386-00BBB05BB930}" srcOrd="0" destOrd="0" presId="urn:microsoft.com/office/officeart/2005/8/layout/vList2"/>
    <dgm:cxn modelId="{CB2F596E-A3A6-4D9B-86DB-48A29EFCCB0E}" srcId="{84507B8B-7323-4612-826B-6FE4337E4137}" destId="{3EE17C74-390B-499E-86BC-E9A79EAFFF5F}" srcOrd="1" destOrd="0" parTransId="{2077701E-0DC6-4429-A1AA-A24CE140B02B}" sibTransId="{1837A805-01CA-4A94-AF64-E54519712680}"/>
    <dgm:cxn modelId="{613A3CBC-E5BC-624E-942D-F7DBED539F23}" type="presOf" srcId="{84074155-5001-4FD7-8DFF-0405E40133F7}" destId="{97E54257-D7D6-A74C-8DC9-547E7BE49D4E}" srcOrd="0" destOrd="0" presId="urn:microsoft.com/office/officeart/2005/8/layout/vList2"/>
    <dgm:cxn modelId="{AE5979D5-2C2A-9C47-BB3E-0980E56A84BD}" type="presOf" srcId="{756489AB-BA0A-4277-AE57-B140C9EC2925}" destId="{A16CF4C1-64F0-1A43-8905-CFD09F8B9223}" srcOrd="0" destOrd="0" presId="urn:microsoft.com/office/officeart/2005/8/layout/vList2"/>
    <dgm:cxn modelId="{79CBDCD5-FBB2-4802-8B60-0D8F14E1F39C}" srcId="{84507B8B-7323-4612-826B-6FE4337E4137}" destId="{972F13C8-AB03-48ED-BBD2-1B6EDBE61378}" srcOrd="3" destOrd="0" parTransId="{8DB4F5F8-A915-4608-8C84-700EA9D6819A}" sibTransId="{43EB55C7-203A-4757-AD3B-5B6449471249}"/>
    <dgm:cxn modelId="{FD6974E0-1673-A74E-BB25-3303DC1EA251}" type="presOf" srcId="{972F13C8-AB03-48ED-BBD2-1B6EDBE61378}" destId="{C8C53E88-267F-154E-BA23-4A64C4C940F2}" srcOrd="0" destOrd="0" presId="urn:microsoft.com/office/officeart/2005/8/layout/vList2"/>
    <dgm:cxn modelId="{04D7FBF9-F8E4-4A1E-9E94-C8BC45A684B2}" srcId="{84507B8B-7323-4612-826B-6FE4337E4137}" destId="{756489AB-BA0A-4277-AE57-B140C9EC2925}" srcOrd="2" destOrd="0" parTransId="{CDE7C6FD-672A-4721-ABC3-5026ED77A862}" sibTransId="{B434EFA2-2300-4E5B-9DFB-83B330D9EC9A}"/>
    <dgm:cxn modelId="{B494D12D-A4C3-BF44-B2E8-8383676C63F4}" type="presParOf" srcId="{7F0C75DE-1F0E-424E-A921-9FE261B12BD1}" destId="{97E54257-D7D6-A74C-8DC9-547E7BE49D4E}" srcOrd="0" destOrd="0" presId="urn:microsoft.com/office/officeart/2005/8/layout/vList2"/>
    <dgm:cxn modelId="{8C8325B7-B99C-D644-9FEE-3973586875AF}" type="presParOf" srcId="{7F0C75DE-1F0E-424E-A921-9FE261B12BD1}" destId="{34DBE007-0CB3-D249-846C-A5F032807936}" srcOrd="1" destOrd="0" presId="urn:microsoft.com/office/officeart/2005/8/layout/vList2"/>
    <dgm:cxn modelId="{2ABBBF03-93AC-3F47-85BB-D946A2782D56}" type="presParOf" srcId="{7F0C75DE-1F0E-424E-A921-9FE261B12BD1}" destId="{A34AEB7D-6A02-F940-B386-00BBB05BB930}" srcOrd="2" destOrd="0" presId="urn:microsoft.com/office/officeart/2005/8/layout/vList2"/>
    <dgm:cxn modelId="{9786EC2C-2AB4-0644-B002-13CB95679806}" type="presParOf" srcId="{7F0C75DE-1F0E-424E-A921-9FE261B12BD1}" destId="{FBCBFA9A-CC62-6E4E-B513-6A4A51F06626}" srcOrd="3" destOrd="0" presId="urn:microsoft.com/office/officeart/2005/8/layout/vList2"/>
    <dgm:cxn modelId="{44242FF9-8B7D-F64C-89C6-AB90151C504D}" type="presParOf" srcId="{7F0C75DE-1F0E-424E-A921-9FE261B12BD1}" destId="{A16CF4C1-64F0-1A43-8905-CFD09F8B9223}" srcOrd="4" destOrd="0" presId="urn:microsoft.com/office/officeart/2005/8/layout/vList2"/>
    <dgm:cxn modelId="{9F609A9B-F45A-9543-AC09-2BA9EDF60B2C}" type="presParOf" srcId="{7F0C75DE-1F0E-424E-A921-9FE261B12BD1}" destId="{177AE4FC-3276-8A4F-8032-72ED22C78612}" srcOrd="5" destOrd="0" presId="urn:microsoft.com/office/officeart/2005/8/layout/vList2"/>
    <dgm:cxn modelId="{3458D264-8C00-6E4F-9816-E09E1DAC058C}" type="presParOf" srcId="{7F0C75DE-1F0E-424E-A921-9FE261B12BD1}" destId="{C8C53E88-267F-154E-BA23-4A64C4C940F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64B52B-6214-48A9-B3FB-64705797C1B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22FFF18-05C8-40C0-9C17-81B81FE5D095}">
      <dgm:prSet/>
      <dgm:spPr/>
      <dgm:t>
        <a:bodyPr/>
        <a:lstStyle/>
        <a:p>
          <a:r>
            <a:rPr lang="en-US"/>
            <a:t>Think about yesterday as an example</a:t>
          </a:r>
        </a:p>
      </dgm:t>
    </dgm:pt>
    <dgm:pt modelId="{446611B0-8F67-4B64-B04B-FA7222DCD7C1}" type="parTrans" cxnId="{6F23D7B2-ACA3-44E2-BE00-36611869BFEB}">
      <dgm:prSet/>
      <dgm:spPr/>
      <dgm:t>
        <a:bodyPr/>
        <a:lstStyle/>
        <a:p>
          <a:endParaRPr lang="en-US"/>
        </a:p>
      </dgm:t>
    </dgm:pt>
    <dgm:pt modelId="{4913DA82-22D3-4442-B3A8-D8981DF3F9F8}" type="sibTrans" cxnId="{6F23D7B2-ACA3-44E2-BE00-36611869BFEB}">
      <dgm:prSet/>
      <dgm:spPr/>
      <dgm:t>
        <a:bodyPr/>
        <a:lstStyle/>
        <a:p>
          <a:endParaRPr lang="en-US"/>
        </a:p>
      </dgm:t>
    </dgm:pt>
    <dgm:pt modelId="{95DA12EC-33FB-4DDA-812A-82DCDC78631D}">
      <dgm:prSet/>
      <dgm:spPr/>
      <dgm:t>
        <a:bodyPr/>
        <a:lstStyle/>
        <a:p>
          <a:r>
            <a:rPr lang="en-US"/>
            <a:t>Write down your day as a schedule – times and activities</a:t>
          </a:r>
        </a:p>
      </dgm:t>
    </dgm:pt>
    <dgm:pt modelId="{DA60AAFB-7574-4E60-B0FA-FB67EB3EEA3B}" type="parTrans" cxnId="{12BA72F3-7506-4B66-AAF8-F04578AB3304}">
      <dgm:prSet/>
      <dgm:spPr/>
      <dgm:t>
        <a:bodyPr/>
        <a:lstStyle/>
        <a:p>
          <a:endParaRPr lang="en-US"/>
        </a:p>
      </dgm:t>
    </dgm:pt>
    <dgm:pt modelId="{D921D9AA-ADEC-4B1C-8096-9836F6C1C2E1}" type="sibTrans" cxnId="{12BA72F3-7506-4B66-AAF8-F04578AB3304}">
      <dgm:prSet/>
      <dgm:spPr/>
      <dgm:t>
        <a:bodyPr/>
        <a:lstStyle/>
        <a:p>
          <a:endParaRPr lang="en-US"/>
        </a:p>
      </dgm:t>
    </dgm:pt>
    <dgm:pt modelId="{DF020D43-800A-4228-B751-A888D3F72FE9}">
      <dgm:prSet/>
      <dgm:spPr/>
      <dgm:t>
        <a:bodyPr/>
        <a:lstStyle/>
        <a:p>
          <a:r>
            <a:rPr lang="en-US"/>
            <a:t>Identify how much of the day (in minutes) involved physical activity of any sort (walking downstairs, going outside, pacing the room!)</a:t>
          </a:r>
        </a:p>
      </dgm:t>
    </dgm:pt>
    <dgm:pt modelId="{1997E6E9-BA65-4B1B-AE30-AF6D00E354B3}" type="parTrans" cxnId="{770FF27A-C0E2-48EC-A31C-0760ABA69DF0}">
      <dgm:prSet/>
      <dgm:spPr/>
      <dgm:t>
        <a:bodyPr/>
        <a:lstStyle/>
        <a:p>
          <a:endParaRPr lang="en-US"/>
        </a:p>
      </dgm:t>
    </dgm:pt>
    <dgm:pt modelId="{4889093A-0A6C-4804-9E5F-130B489F04EA}" type="sibTrans" cxnId="{770FF27A-C0E2-48EC-A31C-0760ABA69DF0}">
      <dgm:prSet/>
      <dgm:spPr/>
      <dgm:t>
        <a:bodyPr/>
        <a:lstStyle/>
        <a:p>
          <a:endParaRPr lang="en-US"/>
        </a:p>
      </dgm:t>
    </dgm:pt>
    <dgm:pt modelId="{47370462-9F07-4EF6-B53E-BF3477FC2B08}">
      <dgm:prSet/>
      <dgm:spPr/>
      <dgm:t>
        <a:bodyPr/>
        <a:lstStyle/>
        <a:p>
          <a:r>
            <a:rPr lang="en-US"/>
            <a:t>Take the total minutes of activity and split into Utilitarian and Leisure.</a:t>
          </a:r>
        </a:p>
      </dgm:t>
    </dgm:pt>
    <dgm:pt modelId="{F54C0D13-0B95-43E6-93E4-008293B9E918}" type="parTrans" cxnId="{6B8CB2E2-B636-4782-968B-F2F0CCFB52A8}">
      <dgm:prSet/>
      <dgm:spPr/>
      <dgm:t>
        <a:bodyPr/>
        <a:lstStyle/>
        <a:p>
          <a:endParaRPr lang="en-US"/>
        </a:p>
      </dgm:t>
    </dgm:pt>
    <dgm:pt modelId="{9A11BDB1-2342-45F2-AF45-4E092C1503E0}" type="sibTrans" cxnId="{6B8CB2E2-B636-4782-968B-F2F0CCFB52A8}">
      <dgm:prSet/>
      <dgm:spPr/>
      <dgm:t>
        <a:bodyPr/>
        <a:lstStyle/>
        <a:p>
          <a:endParaRPr lang="en-US"/>
        </a:p>
      </dgm:t>
    </dgm:pt>
    <dgm:pt modelId="{C9143D7E-79D4-4EB0-B16A-BE9D20E1F821}" type="pres">
      <dgm:prSet presAssocID="{0664B52B-6214-48A9-B3FB-64705797C1BA}" presName="root" presStyleCnt="0">
        <dgm:presLayoutVars>
          <dgm:dir/>
          <dgm:resizeHandles val="exact"/>
        </dgm:presLayoutVars>
      </dgm:prSet>
      <dgm:spPr/>
    </dgm:pt>
    <dgm:pt modelId="{D9042ACE-04FA-474E-8C1C-F108D098E9F2}" type="pres">
      <dgm:prSet presAssocID="{922FFF18-05C8-40C0-9C17-81B81FE5D095}" presName="compNode" presStyleCnt="0"/>
      <dgm:spPr/>
    </dgm:pt>
    <dgm:pt modelId="{FC75D623-010F-48A7-8F0D-4878C9403671}" type="pres">
      <dgm:prSet presAssocID="{922FFF18-05C8-40C0-9C17-81B81FE5D095}" presName="bgRect" presStyleLbl="bgShp" presStyleIdx="0" presStyleCnt="4"/>
      <dgm:spPr/>
    </dgm:pt>
    <dgm:pt modelId="{B963FCCD-A528-4BDB-9DD7-F26C86E0FC63}" type="pres">
      <dgm:prSet presAssocID="{922FFF18-05C8-40C0-9C17-81B81FE5D09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ought bubble"/>
        </a:ext>
      </dgm:extLst>
    </dgm:pt>
    <dgm:pt modelId="{7E191301-C4DE-4F6D-BC0E-32CAD05B0518}" type="pres">
      <dgm:prSet presAssocID="{922FFF18-05C8-40C0-9C17-81B81FE5D095}" presName="spaceRect" presStyleCnt="0"/>
      <dgm:spPr/>
    </dgm:pt>
    <dgm:pt modelId="{2D4BDACE-8697-4867-967C-46589FC8697E}" type="pres">
      <dgm:prSet presAssocID="{922FFF18-05C8-40C0-9C17-81B81FE5D095}" presName="parTx" presStyleLbl="revTx" presStyleIdx="0" presStyleCnt="4">
        <dgm:presLayoutVars>
          <dgm:chMax val="0"/>
          <dgm:chPref val="0"/>
        </dgm:presLayoutVars>
      </dgm:prSet>
      <dgm:spPr/>
    </dgm:pt>
    <dgm:pt modelId="{726AA031-C189-4455-8210-12C8C72E6368}" type="pres">
      <dgm:prSet presAssocID="{4913DA82-22D3-4442-B3A8-D8981DF3F9F8}" presName="sibTrans" presStyleCnt="0"/>
      <dgm:spPr/>
    </dgm:pt>
    <dgm:pt modelId="{4BC9D169-53B1-4902-84F1-962998C9B3F1}" type="pres">
      <dgm:prSet presAssocID="{95DA12EC-33FB-4DDA-812A-82DCDC78631D}" presName="compNode" presStyleCnt="0"/>
      <dgm:spPr/>
    </dgm:pt>
    <dgm:pt modelId="{5748E9D5-865B-4F3F-BC64-03B1321B35B5}" type="pres">
      <dgm:prSet presAssocID="{95DA12EC-33FB-4DDA-812A-82DCDC78631D}" presName="bgRect" presStyleLbl="bgShp" presStyleIdx="1" presStyleCnt="4"/>
      <dgm:spPr/>
    </dgm:pt>
    <dgm:pt modelId="{BEB7F172-4869-496D-B948-37DB95815B77}" type="pres">
      <dgm:prSet presAssocID="{95DA12EC-33FB-4DDA-812A-82DCDC78631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ble"/>
        </a:ext>
      </dgm:extLst>
    </dgm:pt>
    <dgm:pt modelId="{2F1B7BAD-A425-46CB-AC65-C46F6A1F12A0}" type="pres">
      <dgm:prSet presAssocID="{95DA12EC-33FB-4DDA-812A-82DCDC78631D}" presName="spaceRect" presStyleCnt="0"/>
      <dgm:spPr/>
    </dgm:pt>
    <dgm:pt modelId="{7F1B1FAB-DBD8-4E03-858A-50358E1BE07F}" type="pres">
      <dgm:prSet presAssocID="{95DA12EC-33FB-4DDA-812A-82DCDC78631D}" presName="parTx" presStyleLbl="revTx" presStyleIdx="1" presStyleCnt="4">
        <dgm:presLayoutVars>
          <dgm:chMax val="0"/>
          <dgm:chPref val="0"/>
        </dgm:presLayoutVars>
      </dgm:prSet>
      <dgm:spPr/>
    </dgm:pt>
    <dgm:pt modelId="{30D9C74B-4327-4D9D-A510-593BFFF94FA1}" type="pres">
      <dgm:prSet presAssocID="{D921D9AA-ADEC-4B1C-8096-9836F6C1C2E1}" presName="sibTrans" presStyleCnt="0"/>
      <dgm:spPr/>
    </dgm:pt>
    <dgm:pt modelId="{711F0765-37BE-4065-A6BB-BBE804A6C156}" type="pres">
      <dgm:prSet presAssocID="{DF020D43-800A-4228-B751-A888D3F72FE9}" presName="compNode" presStyleCnt="0"/>
      <dgm:spPr/>
    </dgm:pt>
    <dgm:pt modelId="{4641FF83-5BB7-47F8-BA2D-3684823F6214}" type="pres">
      <dgm:prSet presAssocID="{DF020D43-800A-4228-B751-A888D3F72FE9}" presName="bgRect" presStyleLbl="bgShp" presStyleIdx="2" presStyleCnt="4"/>
      <dgm:spPr/>
    </dgm:pt>
    <dgm:pt modelId="{31E93BED-EE67-4E22-9D21-082A273F697B}" type="pres">
      <dgm:prSet presAssocID="{DF020D43-800A-4228-B751-A888D3F72FE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776AE525-8BEE-4101-9334-231237DCBC8B}" type="pres">
      <dgm:prSet presAssocID="{DF020D43-800A-4228-B751-A888D3F72FE9}" presName="spaceRect" presStyleCnt="0"/>
      <dgm:spPr/>
    </dgm:pt>
    <dgm:pt modelId="{670ADF2C-9C3B-4A57-97B8-FBF6D532DF53}" type="pres">
      <dgm:prSet presAssocID="{DF020D43-800A-4228-B751-A888D3F72FE9}" presName="parTx" presStyleLbl="revTx" presStyleIdx="2" presStyleCnt="4">
        <dgm:presLayoutVars>
          <dgm:chMax val="0"/>
          <dgm:chPref val="0"/>
        </dgm:presLayoutVars>
      </dgm:prSet>
      <dgm:spPr/>
    </dgm:pt>
    <dgm:pt modelId="{3A56A4A6-EA5F-4883-AC4E-50668428205D}" type="pres">
      <dgm:prSet presAssocID="{4889093A-0A6C-4804-9E5F-130B489F04EA}" presName="sibTrans" presStyleCnt="0"/>
      <dgm:spPr/>
    </dgm:pt>
    <dgm:pt modelId="{6F12EF7C-9864-4A35-B9B3-26E9FAE40FB0}" type="pres">
      <dgm:prSet presAssocID="{47370462-9F07-4EF6-B53E-BF3477FC2B08}" presName="compNode" presStyleCnt="0"/>
      <dgm:spPr/>
    </dgm:pt>
    <dgm:pt modelId="{A02A81C7-26BB-40F9-973C-DB737F0045C0}" type="pres">
      <dgm:prSet presAssocID="{47370462-9F07-4EF6-B53E-BF3477FC2B08}" presName="bgRect" presStyleLbl="bgShp" presStyleIdx="3" presStyleCnt="4"/>
      <dgm:spPr/>
    </dgm:pt>
    <dgm:pt modelId="{C85ED1B3-2DB9-48C7-B6AC-661E86AFFDEB}" type="pres">
      <dgm:prSet presAssocID="{47370462-9F07-4EF6-B53E-BF3477FC2B0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28814A22-6068-4A39-A0DA-321747EEBBFE}" type="pres">
      <dgm:prSet presAssocID="{47370462-9F07-4EF6-B53E-BF3477FC2B08}" presName="spaceRect" presStyleCnt="0"/>
      <dgm:spPr/>
    </dgm:pt>
    <dgm:pt modelId="{28DC036B-8D4C-4813-945B-E92F6B9E8CF8}" type="pres">
      <dgm:prSet presAssocID="{47370462-9F07-4EF6-B53E-BF3477FC2B08}" presName="parTx" presStyleLbl="revTx" presStyleIdx="3" presStyleCnt="4">
        <dgm:presLayoutVars>
          <dgm:chMax val="0"/>
          <dgm:chPref val="0"/>
        </dgm:presLayoutVars>
      </dgm:prSet>
      <dgm:spPr/>
    </dgm:pt>
  </dgm:ptLst>
  <dgm:cxnLst>
    <dgm:cxn modelId="{6DF8A532-41AE-411E-9755-13CBCF195F2D}" type="presOf" srcId="{95DA12EC-33FB-4DDA-812A-82DCDC78631D}" destId="{7F1B1FAB-DBD8-4E03-858A-50358E1BE07F}" srcOrd="0" destOrd="0" presId="urn:microsoft.com/office/officeart/2018/2/layout/IconVerticalSolidList"/>
    <dgm:cxn modelId="{99CA9138-BA2E-443E-BF04-72B9E3D84C12}" type="presOf" srcId="{0664B52B-6214-48A9-B3FB-64705797C1BA}" destId="{C9143D7E-79D4-4EB0-B16A-BE9D20E1F821}" srcOrd="0" destOrd="0" presId="urn:microsoft.com/office/officeart/2018/2/layout/IconVerticalSolidList"/>
    <dgm:cxn modelId="{770FF27A-C0E2-48EC-A31C-0760ABA69DF0}" srcId="{0664B52B-6214-48A9-B3FB-64705797C1BA}" destId="{DF020D43-800A-4228-B751-A888D3F72FE9}" srcOrd="2" destOrd="0" parTransId="{1997E6E9-BA65-4B1B-AE30-AF6D00E354B3}" sibTransId="{4889093A-0A6C-4804-9E5F-130B489F04EA}"/>
    <dgm:cxn modelId="{BB143B83-16BB-498D-A056-76AF2BE4810B}" type="presOf" srcId="{922FFF18-05C8-40C0-9C17-81B81FE5D095}" destId="{2D4BDACE-8697-4867-967C-46589FC8697E}" srcOrd="0" destOrd="0" presId="urn:microsoft.com/office/officeart/2018/2/layout/IconVerticalSolidList"/>
    <dgm:cxn modelId="{8A5BC994-4507-409C-BD27-C62CFDA41CD0}" type="presOf" srcId="{DF020D43-800A-4228-B751-A888D3F72FE9}" destId="{670ADF2C-9C3B-4A57-97B8-FBF6D532DF53}" srcOrd="0" destOrd="0" presId="urn:microsoft.com/office/officeart/2018/2/layout/IconVerticalSolidList"/>
    <dgm:cxn modelId="{C8C600AD-4D82-4FB4-9DFC-93413E9D7997}" type="presOf" srcId="{47370462-9F07-4EF6-B53E-BF3477FC2B08}" destId="{28DC036B-8D4C-4813-945B-E92F6B9E8CF8}" srcOrd="0" destOrd="0" presId="urn:microsoft.com/office/officeart/2018/2/layout/IconVerticalSolidList"/>
    <dgm:cxn modelId="{6F23D7B2-ACA3-44E2-BE00-36611869BFEB}" srcId="{0664B52B-6214-48A9-B3FB-64705797C1BA}" destId="{922FFF18-05C8-40C0-9C17-81B81FE5D095}" srcOrd="0" destOrd="0" parTransId="{446611B0-8F67-4B64-B04B-FA7222DCD7C1}" sibTransId="{4913DA82-22D3-4442-B3A8-D8981DF3F9F8}"/>
    <dgm:cxn modelId="{6B8CB2E2-B636-4782-968B-F2F0CCFB52A8}" srcId="{0664B52B-6214-48A9-B3FB-64705797C1BA}" destId="{47370462-9F07-4EF6-B53E-BF3477FC2B08}" srcOrd="3" destOrd="0" parTransId="{F54C0D13-0B95-43E6-93E4-008293B9E918}" sibTransId="{9A11BDB1-2342-45F2-AF45-4E092C1503E0}"/>
    <dgm:cxn modelId="{12BA72F3-7506-4B66-AAF8-F04578AB3304}" srcId="{0664B52B-6214-48A9-B3FB-64705797C1BA}" destId="{95DA12EC-33FB-4DDA-812A-82DCDC78631D}" srcOrd="1" destOrd="0" parTransId="{DA60AAFB-7574-4E60-B0FA-FB67EB3EEA3B}" sibTransId="{D921D9AA-ADEC-4B1C-8096-9836F6C1C2E1}"/>
    <dgm:cxn modelId="{7C6C2FDA-6D88-4067-B8D1-8A0EC9D82992}" type="presParOf" srcId="{C9143D7E-79D4-4EB0-B16A-BE9D20E1F821}" destId="{D9042ACE-04FA-474E-8C1C-F108D098E9F2}" srcOrd="0" destOrd="0" presId="urn:microsoft.com/office/officeart/2018/2/layout/IconVerticalSolidList"/>
    <dgm:cxn modelId="{8F7DFCDD-E4C0-4499-843E-C2F6033F30CE}" type="presParOf" srcId="{D9042ACE-04FA-474E-8C1C-F108D098E9F2}" destId="{FC75D623-010F-48A7-8F0D-4878C9403671}" srcOrd="0" destOrd="0" presId="urn:microsoft.com/office/officeart/2018/2/layout/IconVerticalSolidList"/>
    <dgm:cxn modelId="{E0B02903-FE15-427A-BBB5-6DFC0B778DCC}" type="presParOf" srcId="{D9042ACE-04FA-474E-8C1C-F108D098E9F2}" destId="{B963FCCD-A528-4BDB-9DD7-F26C86E0FC63}" srcOrd="1" destOrd="0" presId="urn:microsoft.com/office/officeart/2018/2/layout/IconVerticalSolidList"/>
    <dgm:cxn modelId="{C2D38ECC-EB75-43BB-B9E7-E44D61C8BD01}" type="presParOf" srcId="{D9042ACE-04FA-474E-8C1C-F108D098E9F2}" destId="{7E191301-C4DE-4F6D-BC0E-32CAD05B0518}" srcOrd="2" destOrd="0" presId="urn:microsoft.com/office/officeart/2018/2/layout/IconVerticalSolidList"/>
    <dgm:cxn modelId="{68EA4F55-62FF-4A50-9790-1B54952194A8}" type="presParOf" srcId="{D9042ACE-04FA-474E-8C1C-F108D098E9F2}" destId="{2D4BDACE-8697-4867-967C-46589FC8697E}" srcOrd="3" destOrd="0" presId="urn:microsoft.com/office/officeart/2018/2/layout/IconVerticalSolidList"/>
    <dgm:cxn modelId="{918E5D57-3A25-4C39-9428-7E352D2D8911}" type="presParOf" srcId="{C9143D7E-79D4-4EB0-B16A-BE9D20E1F821}" destId="{726AA031-C189-4455-8210-12C8C72E6368}" srcOrd="1" destOrd="0" presId="urn:microsoft.com/office/officeart/2018/2/layout/IconVerticalSolidList"/>
    <dgm:cxn modelId="{460FC9B5-D629-4BB1-9916-6D9EF609692C}" type="presParOf" srcId="{C9143D7E-79D4-4EB0-B16A-BE9D20E1F821}" destId="{4BC9D169-53B1-4902-84F1-962998C9B3F1}" srcOrd="2" destOrd="0" presId="urn:microsoft.com/office/officeart/2018/2/layout/IconVerticalSolidList"/>
    <dgm:cxn modelId="{226B39F3-05DE-4FEF-A09C-AEA27289C863}" type="presParOf" srcId="{4BC9D169-53B1-4902-84F1-962998C9B3F1}" destId="{5748E9D5-865B-4F3F-BC64-03B1321B35B5}" srcOrd="0" destOrd="0" presId="urn:microsoft.com/office/officeart/2018/2/layout/IconVerticalSolidList"/>
    <dgm:cxn modelId="{E3F5EDA9-F81C-4DE2-AE62-B62C0818E8DC}" type="presParOf" srcId="{4BC9D169-53B1-4902-84F1-962998C9B3F1}" destId="{BEB7F172-4869-496D-B948-37DB95815B77}" srcOrd="1" destOrd="0" presId="urn:microsoft.com/office/officeart/2018/2/layout/IconVerticalSolidList"/>
    <dgm:cxn modelId="{F5DA5D90-77B8-4757-AA8D-352B4EF107CA}" type="presParOf" srcId="{4BC9D169-53B1-4902-84F1-962998C9B3F1}" destId="{2F1B7BAD-A425-46CB-AC65-C46F6A1F12A0}" srcOrd="2" destOrd="0" presId="urn:microsoft.com/office/officeart/2018/2/layout/IconVerticalSolidList"/>
    <dgm:cxn modelId="{234838FC-BC86-4896-8DF9-B84FBFE83D29}" type="presParOf" srcId="{4BC9D169-53B1-4902-84F1-962998C9B3F1}" destId="{7F1B1FAB-DBD8-4E03-858A-50358E1BE07F}" srcOrd="3" destOrd="0" presId="urn:microsoft.com/office/officeart/2018/2/layout/IconVerticalSolidList"/>
    <dgm:cxn modelId="{677C57A0-7C31-462C-B880-1513F9F09E6A}" type="presParOf" srcId="{C9143D7E-79D4-4EB0-B16A-BE9D20E1F821}" destId="{30D9C74B-4327-4D9D-A510-593BFFF94FA1}" srcOrd="3" destOrd="0" presId="urn:microsoft.com/office/officeart/2018/2/layout/IconVerticalSolidList"/>
    <dgm:cxn modelId="{2DF108EC-9C69-4DFD-8C4A-CA2E23D61469}" type="presParOf" srcId="{C9143D7E-79D4-4EB0-B16A-BE9D20E1F821}" destId="{711F0765-37BE-4065-A6BB-BBE804A6C156}" srcOrd="4" destOrd="0" presId="urn:microsoft.com/office/officeart/2018/2/layout/IconVerticalSolidList"/>
    <dgm:cxn modelId="{3E124DE4-D084-4688-A312-53D607769F62}" type="presParOf" srcId="{711F0765-37BE-4065-A6BB-BBE804A6C156}" destId="{4641FF83-5BB7-47F8-BA2D-3684823F6214}" srcOrd="0" destOrd="0" presId="urn:microsoft.com/office/officeart/2018/2/layout/IconVerticalSolidList"/>
    <dgm:cxn modelId="{358C39F9-8185-4424-BBE5-5649BACCBFD1}" type="presParOf" srcId="{711F0765-37BE-4065-A6BB-BBE804A6C156}" destId="{31E93BED-EE67-4E22-9D21-082A273F697B}" srcOrd="1" destOrd="0" presId="urn:microsoft.com/office/officeart/2018/2/layout/IconVerticalSolidList"/>
    <dgm:cxn modelId="{4819FA88-208B-4AF5-B575-2086646480DC}" type="presParOf" srcId="{711F0765-37BE-4065-A6BB-BBE804A6C156}" destId="{776AE525-8BEE-4101-9334-231237DCBC8B}" srcOrd="2" destOrd="0" presId="urn:microsoft.com/office/officeart/2018/2/layout/IconVerticalSolidList"/>
    <dgm:cxn modelId="{A5F258C3-C542-4A48-8032-AEB106AB61D9}" type="presParOf" srcId="{711F0765-37BE-4065-A6BB-BBE804A6C156}" destId="{670ADF2C-9C3B-4A57-97B8-FBF6D532DF53}" srcOrd="3" destOrd="0" presId="urn:microsoft.com/office/officeart/2018/2/layout/IconVerticalSolidList"/>
    <dgm:cxn modelId="{62384AC5-BABC-4E88-82D4-6D500289D7AD}" type="presParOf" srcId="{C9143D7E-79D4-4EB0-B16A-BE9D20E1F821}" destId="{3A56A4A6-EA5F-4883-AC4E-50668428205D}" srcOrd="5" destOrd="0" presId="urn:microsoft.com/office/officeart/2018/2/layout/IconVerticalSolidList"/>
    <dgm:cxn modelId="{A695D2A2-DBBF-4B77-91C3-E711DE182311}" type="presParOf" srcId="{C9143D7E-79D4-4EB0-B16A-BE9D20E1F821}" destId="{6F12EF7C-9864-4A35-B9B3-26E9FAE40FB0}" srcOrd="6" destOrd="0" presId="urn:microsoft.com/office/officeart/2018/2/layout/IconVerticalSolidList"/>
    <dgm:cxn modelId="{48B9D85A-9759-4C1C-8701-D7BAA3BA4591}" type="presParOf" srcId="{6F12EF7C-9864-4A35-B9B3-26E9FAE40FB0}" destId="{A02A81C7-26BB-40F9-973C-DB737F0045C0}" srcOrd="0" destOrd="0" presId="urn:microsoft.com/office/officeart/2018/2/layout/IconVerticalSolidList"/>
    <dgm:cxn modelId="{BF4A28F5-9190-4ECD-B897-B4EBC0B9A780}" type="presParOf" srcId="{6F12EF7C-9864-4A35-B9B3-26E9FAE40FB0}" destId="{C85ED1B3-2DB9-48C7-B6AC-661E86AFFDEB}" srcOrd="1" destOrd="0" presId="urn:microsoft.com/office/officeart/2018/2/layout/IconVerticalSolidList"/>
    <dgm:cxn modelId="{C88717D1-FCEF-4C3B-BDE1-89DC18F47E98}" type="presParOf" srcId="{6F12EF7C-9864-4A35-B9B3-26E9FAE40FB0}" destId="{28814A22-6068-4A39-A0DA-321747EEBBFE}" srcOrd="2" destOrd="0" presId="urn:microsoft.com/office/officeart/2018/2/layout/IconVerticalSolidList"/>
    <dgm:cxn modelId="{E5C91D4A-8903-4EA6-A80E-EF7F4DC8AE92}" type="presParOf" srcId="{6F12EF7C-9864-4A35-B9B3-26E9FAE40FB0}" destId="{28DC036B-8D4C-4813-945B-E92F6B9E8CF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E54257-D7D6-A74C-8DC9-547E7BE49D4E}">
      <dsp:nvSpPr>
        <dsp:cNvPr id="0" name=""/>
        <dsp:cNvSpPr/>
      </dsp:nvSpPr>
      <dsp:spPr>
        <a:xfrm>
          <a:off x="0" y="65372"/>
          <a:ext cx="6367912" cy="151039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1) How does an urban environment afford us opportunities for wellbeing?</a:t>
          </a:r>
        </a:p>
      </dsp:txBody>
      <dsp:txXfrm>
        <a:off x="73731" y="139103"/>
        <a:ext cx="6220450" cy="1362934"/>
      </dsp:txXfrm>
    </dsp:sp>
    <dsp:sp modelId="{A34AEB7D-6A02-F940-B386-00BBB05BB930}">
      <dsp:nvSpPr>
        <dsp:cNvPr id="0" name=""/>
        <dsp:cNvSpPr/>
      </dsp:nvSpPr>
      <dsp:spPr>
        <a:xfrm>
          <a:off x="0" y="1653529"/>
          <a:ext cx="6367912" cy="1510396"/>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2) Do/Can we gain the same benefits in an urban setting as a rural one in respect of health and wellbeing</a:t>
          </a:r>
        </a:p>
      </dsp:txBody>
      <dsp:txXfrm>
        <a:off x="73731" y="1727260"/>
        <a:ext cx="6220450" cy="1362934"/>
      </dsp:txXfrm>
    </dsp:sp>
    <dsp:sp modelId="{A16CF4C1-64F0-1A43-8905-CFD09F8B9223}">
      <dsp:nvSpPr>
        <dsp:cNvPr id="0" name=""/>
        <dsp:cNvSpPr/>
      </dsp:nvSpPr>
      <dsp:spPr>
        <a:xfrm>
          <a:off x="0" y="3241686"/>
          <a:ext cx="6367912" cy="1510396"/>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3) What (if anything) does a natural environment provide that an urban environment can’t?</a:t>
          </a:r>
        </a:p>
      </dsp:txBody>
      <dsp:txXfrm>
        <a:off x="73731" y="3315417"/>
        <a:ext cx="6220450" cy="1362934"/>
      </dsp:txXfrm>
    </dsp:sp>
    <dsp:sp modelId="{C8C53E88-267F-154E-BA23-4A64C4C940F2}">
      <dsp:nvSpPr>
        <dsp:cNvPr id="0" name=""/>
        <dsp:cNvSpPr/>
      </dsp:nvSpPr>
      <dsp:spPr>
        <a:xfrm>
          <a:off x="0" y="4829843"/>
          <a:ext cx="6367912" cy="1510396"/>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4) Can urban spaces be designed or developed to such an extent that they can actually enhance our wellbeing?</a:t>
          </a:r>
        </a:p>
      </dsp:txBody>
      <dsp:txXfrm>
        <a:off x="73731" y="4903574"/>
        <a:ext cx="6220450" cy="13629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75D623-010F-48A7-8F0D-4878C9403671}">
      <dsp:nvSpPr>
        <dsp:cNvPr id="0" name=""/>
        <dsp:cNvSpPr/>
      </dsp:nvSpPr>
      <dsp:spPr>
        <a:xfrm>
          <a:off x="0" y="2347"/>
          <a:ext cx="6248400" cy="118980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3FCCD-A528-4BDB-9DD7-F26C86E0FC63}">
      <dsp:nvSpPr>
        <dsp:cNvPr id="0" name=""/>
        <dsp:cNvSpPr/>
      </dsp:nvSpPr>
      <dsp:spPr>
        <a:xfrm>
          <a:off x="359915" y="270053"/>
          <a:ext cx="654392" cy="654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4BDACE-8697-4867-967C-46589FC8697E}">
      <dsp:nvSpPr>
        <dsp:cNvPr id="0" name=""/>
        <dsp:cNvSpPr/>
      </dsp:nvSpPr>
      <dsp:spPr>
        <a:xfrm>
          <a:off x="1374223" y="2347"/>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889000">
            <a:lnSpc>
              <a:spcPct val="90000"/>
            </a:lnSpc>
            <a:spcBef>
              <a:spcPct val="0"/>
            </a:spcBef>
            <a:spcAft>
              <a:spcPct val="35000"/>
            </a:spcAft>
            <a:buNone/>
          </a:pPr>
          <a:r>
            <a:rPr lang="en-US" sz="2000" kern="1200"/>
            <a:t>Think about yesterday as an example</a:t>
          </a:r>
        </a:p>
      </dsp:txBody>
      <dsp:txXfrm>
        <a:off x="1374223" y="2347"/>
        <a:ext cx="4874176" cy="1189803"/>
      </dsp:txXfrm>
    </dsp:sp>
    <dsp:sp modelId="{5748E9D5-865B-4F3F-BC64-03B1321B35B5}">
      <dsp:nvSpPr>
        <dsp:cNvPr id="0" name=""/>
        <dsp:cNvSpPr/>
      </dsp:nvSpPr>
      <dsp:spPr>
        <a:xfrm>
          <a:off x="0" y="1489602"/>
          <a:ext cx="6248400" cy="118980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B7F172-4869-496D-B948-37DB95815B77}">
      <dsp:nvSpPr>
        <dsp:cNvPr id="0" name=""/>
        <dsp:cNvSpPr/>
      </dsp:nvSpPr>
      <dsp:spPr>
        <a:xfrm>
          <a:off x="359915" y="1757308"/>
          <a:ext cx="654392" cy="654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1B1FAB-DBD8-4E03-858A-50358E1BE07F}">
      <dsp:nvSpPr>
        <dsp:cNvPr id="0" name=""/>
        <dsp:cNvSpPr/>
      </dsp:nvSpPr>
      <dsp:spPr>
        <a:xfrm>
          <a:off x="1374223" y="1489602"/>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889000">
            <a:lnSpc>
              <a:spcPct val="90000"/>
            </a:lnSpc>
            <a:spcBef>
              <a:spcPct val="0"/>
            </a:spcBef>
            <a:spcAft>
              <a:spcPct val="35000"/>
            </a:spcAft>
            <a:buNone/>
          </a:pPr>
          <a:r>
            <a:rPr lang="en-US" sz="2000" kern="1200"/>
            <a:t>Write down your day as a schedule – times and activities</a:t>
          </a:r>
        </a:p>
      </dsp:txBody>
      <dsp:txXfrm>
        <a:off x="1374223" y="1489602"/>
        <a:ext cx="4874176" cy="1189803"/>
      </dsp:txXfrm>
    </dsp:sp>
    <dsp:sp modelId="{4641FF83-5BB7-47F8-BA2D-3684823F6214}">
      <dsp:nvSpPr>
        <dsp:cNvPr id="0" name=""/>
        <dsp:cNvSpPr/>
      </dsp:nvSpPr>
      <dsp:spPr>
        <a:xfrm>
          <a:off x="0" y="2976856"/>
          <a:ext cx="6248400" cy="118980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E93BED-EE67-4E22-9D21-082A273F697B}">
      <dsp:nvSpPr>
        <dsp:cNvPr id="0" name=""/>
        <dsp:cNvSpPr/>
      </dsp:nvSpPr>
      <dsp:spPr>
        <a:xfrm>
          <a:off x="359915" y="3244562"/>
          <a:ext cx="654392" cy="654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0ADF2C-9C3B-4A57-97B8-FBF6D532DF53}">
      <dsp:nvSpPr>
        <dsp:cNvPr id="0" name=""/>
        <dsp:cNvSpPr/>
      </dsp:nvSpPr>
      <dsp:spPr>
        <a:xfrm>
          <a:off x="1374223" y="2976856"/>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889000">
            <a:lnSpc>
              <a:spcPct val="90000"/>
            </a:lnSpc>
            <a:spcBef>
              <a:spcPct val="0"/>
            </a:spcBef>
            <a:spcAft>
              <a:spcPct val="35000"/>
            </a:spcAft>
            <a:buNone/>
          </a:pPr>
          <a:r>
            <a:rPr lang="en-US" sz="2000" kern="1200"/>
            <a:t>Identify how much of the day (in minutes) involved physical activity of any sort (walking downstairs, going outside, pacing the room!)</a:t>
          </a:r>
        </a:p>
      </dsp:txBody>
      <dsp:txXfrm>
        <a:off x="1374223" y="2976856"/>
        <a:ext cx="4874176" cy="1189803"/>
      </dsp:txXfrm>
    </dsp:sp>
    <dsp:sp modelId="{A02A81C7-26BB-40F9-973C-DB737F0045C0}">
      <dsp:nvSpPr>
        <dsp:cNvPr id="0" name=""/>
        <dsp:cNvSpPr/>
      </dsp:nvSpPr>
      <dsp:spPr>
        <a:xfrm>
          <a:off x="0" y="4464111"/>
          <a:ext cx="6248400" cy="118980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5ED1B3-2DB9-48C7-B6AC-661E86AFFDEB}">
      <dsp:nvSpPr>
        <dsp:cNvPr id="0" name=""/>
        <dsp:cNvSpPr/>
      </dsp:nvSpPr>
      <dsp:spPr>
        <a:xfrm>
          <a:off x="359915" y="4731817"/>
          <a:ext cx="654392" cy="6543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DC036B-8D4C-4813-945B-E92F6B9E8CF8}">
      <dsp:nvSpPr>
        <dsp:cNvPr id="0" name=""/>
        <dsp:cNvSpPr/>
      </dsp:nvSpPr>
      <dsp:spPr>
        <a:xfrm>
          <a:off x="1374223" y="4464111"/>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889000">
            <a:lnSpc>
              <a:spcPct val="90000"/>
            </a:lnSpc>
            <a:spcBef>
              <a:spcPct val="0"/>
            </a:spcBef>
            <a:spcAft>
              <a:spcPct val="35000"/>
            </a:spcAft>
            <a:buNone/>
          </a:pPr>
          <a:r>
            <a:rPr lang="en-US" sz="2000" kern="1200"/>
            <a:t>Take the total minutes of activity and split into Utilitarian and Leisure.</a:t>
          </a:r>
        </a:p>
      </dsp:txBody>
      <dsp:txXfrm>
        <a:off x="1374223" y="4464111"/>
        <a:ext cx="4874176" cy="118980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58DC29-B658-C14A-A7B9-11FBCA50468B}" type="datetimeFigureOut">
              <a:rPr lang="en-US" smtClean="0"/>
              <a:t>3/18/2022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C12984-5923-974A-B89C-5AD9639D6910}" type="slidenum">
              <a:rPr lang="en-US" smtClean="0"/>
              <a:t>‹#›</a:t>
            </a:fld>
            <a:endParaRPr lang="en-US"/>
          </a:p>
        </p:txBody>
      </p:sp>
    </p:spTree>
    <p:extLst>
      <p:ext uri="{BB962C8B-B14F-4D97-AF65-F5344CB8AC3E}">
        <p14:creationId xmlns:p14="http://schemas.microsoft.com/office/powerpoint/2010/main" val="42800129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Which is your favorite/most appealing image</a:t>
            </a:r>
          </a:p>
        </p:txBody>
      </p:sp>
      <p:sp>
        <p:nvSpPr>
          <p:cNvPr id="4" name="Slide Number Placeholder 3"/>
          <p:cNvSpPr>
            <a:spLocks noGrp="1"/>
          </p:cNvSpPr>
          <p:nvPr>
            <p:ph type="sldNum" sz="quarter" idx="5"/>
          </p:nvPr>
        </p:nvSpPr>
        <p:spPr/>
        <p:txBody>
          <a:bodyPr/>
          <a:lstStyle/>
          <a:p>
            <a:fld id="{62C12984-5923-974A-B89C-5AD9639D6910}" type="slidenum">
              <a:rPr lang="en-US" smtClean="0"/>
              <a:t>2</a:t>
            </a:fld>
            <a:endParaRPr lang="en-US"/>
          </a:p>
        </p:txBody>
      </p:sp>
    </p:spTree>
    <p:extLst>
      <p:ext uri="{BB962C8B-B14F-4D97-AF65-F5344CB8AC3E}">
        <p14:creationId xmlns:p14="http://schemas.microsoft.com/office/powerpoint/2010/main" val="17095484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E87B9-EB56-8844-9734-5804401A48E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41E5848-A7D4-5548-8BC1-4F6F121FE7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0EB27C3-AFD2-2D46-AADA-FE28F2D27909}"/>
              </a:ext>
            </a:extLst>
          </p:cNvPr>
          <p:cNvSpPr>
            <a:spLocks noGrp="1"/>
          </p:cNvSpPr>
          <p:nvPr>
            <p:ph type="dt" sz="half" idx="10"/>
          </p:nvPr>
        </p:nvSpPr>
        <p:spPr/>
        <p:txBody>
          <a:bodyPr/>
          <a:lstStyle/>
          <a:p>
            <a:fld id="{F2E22C4D-DDB1-8F4A-AFDC-04C10F276BDA}" type="datetimeFigureOut">
              <a:rPr lang="en-US" smtClean="0"/>
              <a:t>3/18/2022</a:t>
            </a:fld>
            <a:endParaRPr lang="en-US"/>
          </a:p>
        </p:txBody>
      </p:sp>
      <p:sp>
        <p:nvSpPr>
          <p:cNvPr id="5" name="Footer Placeholder 4">
            <a:extLst>
              <a:ext uri="{FF2B5EF4-FFF2-40B4-BE49-F238E27FC236}">
                <a16:creationId xmlns:a16="http://schemas.microsoft.com/office/drawing/2014/main" id="{60A54E4D-47DC-3849-9D42-FF05008481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04B314-FCDD-9E47-ABB4-D0EA1A84E480}"/>
              </a:ext>
            </a:extLst>
          </p:cNvPr>
          <p:cNvSpPr>
            <a:spLocks noGrp="1"/>
          </p:cNvSpPr>
          <p:nvPr>
            <p:ph type="sldNum" sz="quarter" idx="12"/>
          </p:nvPr>
        </p:nvSpPr>
        <p:spPr/>
        <p:txBody>
          <a:bodyPr/>
          <a:lstStyle/>
          <a:p>
            <a:fld id="{8AF870A0-2244-5A4D-8958-7D9F8B11CF8B}" type="slidenum">
              <a:rPr lang="en-US" smtClean="0"/>
              <a:t>‹#›</a:t>
            </a:fld>
            <a:endParaRPr lang="en-US"/>
          </a:p>
        </p:txBody>
      </p:sp>
    </p:spTree>
    <p:extLst>
      <p:ext uri="{BB962C8B-B14F-4D97-AF65-F5344CB8AC3E}">
        <p14:creationId xmlns:p14="http://schemas.microsoft.com/office/powerpoint/2010/main" val="36795966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AD9D3-DF23-E34E-B0CE-4801A995391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48F1A4-CDB4-FC4F-B65B-0272F9FB877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3DFDC8-E894-D842-AC1A-B778AA58C703}"/>
              </a:ext>
            </a:extLst>
          </p:cNvPr>
          <p:cNvSpPr>
            <a:spLocks noGrp="1"/>
          </p:cNvSpPr>
          <p:nvPr>
            <p:ph type="dt" sz="half" idx="10"/>
          </p:nvPr>
        </p:nvSpPr>
        <p:spPr/>
        <p:txBody>
          <a:bodyPr/>
          <a:lstStyle/>
          <a:p>
            <a:fld id="{F2E22C4D-DDB1-8F4A-AFDC-04C10F276BDA}" type="datetimeFigureOut">
              <a:rPr lang="en-US" smtClean="0"/>
              <a:t>3/18/2022</a:t>
            </a:fld>
            <a:endParaRPr lang="en-US"/>
          </a:p>
        </p:txBody>
      </p:sp>
      <p:sp>
        <p:nvSpPr>
          <p:cNvPr id="5" name="Footer Placeholder 4">
            <a:extLst>
              <a:ext uri="{FF2B5EF4-FFF2-40B4-BE49-F238E27FC236}">
                <a16:creationId xmlns:a16="http://schemas.microsoft.com/office/drawing/2014/main" id="{06D3ECD3-102B-C74D-A9A0-02EE41EF3A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C6D416-E089-A844-9F70-7B220848FE55}"/>
              </a:ext>
            </a:extLst>
          </p:cNvPr>
          <p:cNvSpPr>
            <a:spLocks noGrp="1"/>
          </p:cNvSpPr>
          <p:nvPr>
            <p:ph type="sldNum" sz="quarter" idx="12"/>
          </p:nvPr>
        </p:nvSpPr>
        <p:spPr/>
        <p:txBody>
          <a:bodyPr/>
          <a:lstStyle/>
          <a:p>
            <a:fld id="{8AF870A0-2244-5A4D-8958-7D9F8B11CF8B}" type="slidenum">
              <a:rPr lang="en-US" smtClean="0"/>
              <a:t>‹#›</a:t>
            </a:fld>
            <a:endParaRPr lang="en-US"/>
          </a:p>
        </p:txBody>
      </p:sp>
    </p:spTree>
    <p:extLst>
      <p:ext uri="{BB962C8B-B14F-4D97-AF65-F5344CB8AC3E}">
        <p14:creationId xmlns:p14="http://schemas.microsoft.com/office/powerpoint/2010/main" val="1718094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6053F-678A-AC4F-A580-30D8A08C167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53DCF9C-1527-344B-A2BC-DB52F80AE63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735171A-D3B4-9D46-801F-E28A4631A4B1}"/>
              </a:ext>
            </a:extLst>
          </p:cNvPr>
          <p:cNvSpPr>
            <a:spLocks noGrp="1"/>
          </p:cNvSpPr>
          <p:nvPr>
            <p:ph type="dt" sz="half" idx="10"/>
          </p:nvPr>
        </p:nvSpPr>
        <p:spPr/>
        <p:txBody>
          <a:bodyPr/>
          <a:lstStyle/>
          <a:p>
            <a:fld id="{F2E22C4D-DDB1-8F4A-AFDC-04C10F276BDA}" type="datetimeFigureOut">
              <a:rPr lang="en-US" smtClean="0"/>
              <a:t>3/18/2022</a:t>
            </a:fld>
            <a:endParaRPr lang="en-US"/>
          </a:p>
        </p:txBody>
      </p:sp>
      <p:sp>
        <p:nvSpPr>
          <p:cNvPr id="5" name="Footer Placeholder 4">
            <a:extLst>
              <a:ext uri="{FF2B5EF4-FFF2-40B4-BE49-F238E27FC236}">
                <a16:creationId xmlns:a16="http://schemas.microsoft.com/office/drawing/2014/main" id="{CADA18AE-0742-1B44-9945-231442FCA5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ED27C0-0991-234A-A955-FEB1FBA4E00C}"/>
              </a:ext>
            </a:extLst>
          </p:cNvPr>
          <p:cNvSpPr>
            <a:spLocks noGrp="1"/>
          </p:cNvSpPr>
          <p:nvPr>
            <p:ph type="sldNum" sz="quarter" idx="12"/>
          </p:nvPr>
        </p:nvSpPr>
        <p:spPr/>
        <p:txBody>
          <a:bodyPr/>
          <a:lstStyle/>
          <a:p>
            <a:fld id="{8AF870A0-2244-5A4D-8958-7D9F8B11CF8B}" type="slidenum">
              <a:rPr lang="en-US" smtClean="0"/>
              <a:t>‹#›</a:t>
            </a:fld>
            <a:endParaRPr lang="en-US"/>
          </a:p>
        </p:txBody>
      </p:sp>
    </p:spTree>
    <p:extLst>
      <p:ext uri="{BB962C8B-B14F-4D97-AF65-F5344CB8AC3E}">
        <p14:creationId xmlns:p14="http://schemas.microsoft.com/office/powerpoint/2010/main" val="3154919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7B515-1FF7-4D4C-B251-05AF1C149CE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C968DB1-D153-9D4C-9B04-7BAE1996FBF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781717B-1464-534C-8403-3BA704F85AD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8D7CEB1-FC24-F04C-83F0-078EB0AD2B43}"/>
              </a:ext>
            </a:extLst>
          </p:cNvPr>
          <p:cNvSpPr>
            <a:spLocks noGrp="1"/>
          </p:cNvSpPr>
          <p:nvPr>
            <p:ph type="dt" sz="half" idx="10"/>
          </p:nvPr>
        </p:nvSpPr>
        <p:spPr/>
        <p:txBody>
          <a:bodyPr/>
          <a:lstStyle/>
          <a:p>
            <a:fld id="{F2E22C4D-DDB1-8F4A-AFDC-04C10F276BDA}" type="datetimeFigureOut">
              <a:rPr lang="en-US" smtClean="0"/>
              <a:t>3/18/2022</a:t>
            </a:fld>
            <a:endParaRPr lang="en-US"/>
          </a:p>
        </p:txBody>
      </p:sp>
      <p:sp>
        <p:nvSpPr>
          <p:cNvPr id="6" name="Footer Placeholder 5">
            <a:extLst>
              <a:ext uri="{FF2B5EF4-FFF2-40B4-BE49-F238E27FC236}">
                <a16:creationId xmlns:a16="http://schemas.microsoft.com/office/drawing/2014/main" id="{50B1DACC-C33F-6F47-B8F5-3DD58009A4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85ABB04-609D-A84B-A98A-6E4346202382}"/>
              </a:ext>
            </a:extLst>
          </p:cNvPr>
          <p:cNvSpPr>
            <a:spLocks noGrp="1"/>
          </p:cNvSpPr>
          <p:nvPr>
            <p:ph type="sldNum" sz="quarter" idx="12"/>
          </p:nvPr>
        </p:nvSpPr>
        <p:spPr/>
        <p:txBody>
          <a:bodyPr/>
          <a:lstStyle/>
          <a:p>
            <a:fld id="{8AF870A0-2244-5A4D-8958-7D9F8B11CF8B}" type="slidenum">
              <a:rPr lang="en-US" smtClean="0"/>
              <a:t>‹#›</a:t>
            </a:fld>
            <a:endParaRPr lang="en-US"/>
          </a:p>
        </p:txBody>
      </p:sp>
    </p:spTree>
    <p:extLst>
      <p:ext uri="{BB962C8B-B14F-4D97-AF65-F5344CB8AC3E}">
        <p14:creationId xmlns:p14="http://schemas.microsoft.com/office/powerpoint/2010/main" val="2143204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B23E3-0CF6-4146-A0D0-321BC1E197B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CEF7F0-971C-964F-8178-CE4727A504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34EEDF8-F8F5-FF4F-B6C3-C4ACE4E095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182BBE3-B76F-EB42-9552-A11DC090B0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35DC5F4-B9BC-8A41-9FEF-A58ACBA3471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CD5F1CF-A1EE-9047-AB5A-5C068B6DF3C9}"/>
              </a:ext>
            </a:extLst>
          </p:cNvPr>
          <p:cNvSpPr>
            <a:spLocks noGrp="1"/>
          </p:cNvSpPr>
          <p:nvPr>
            <p:ph type="dt" sz="half" idx="10"/>
          </p:nvPr>
        </p:nvSpPr>
        <p:spPr/>
        <p:txBody>
          <a:bodyPr/>
          <a:lstStyle/>
          <a:p>
            <a:fld id="{F2E22C4D-DDB1-8F4A-AFDC-04C10F276BDA}" type="datetimeFigureOut">
              <a:rPr lang="en-US" smtClean="0"/>
              <a:t>3/18/2022</a:t>
            </a:fld>
            <a:endParaRPr lang="en-US"/>
          </a:p>
        </p:txBody>
      </p:sp>
      <p:sp>
        <p:nvSpPr>
          <p:cNvPr id="8" name="Footer Placeholder 7">
            <a:extLst>
              <a:ext uri="{FF2B5EF4-FFF2-40B4-BE49-F238E27FC236}">
                <a16:creationId xmlns:a16="http://schemas.microsoft.com/office/drawing/2014/main" id="{9D2462D6-DFA2-B448-9E15-2A30FEF796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E9347BE-CA4D-7F4D-A4D7-C12A12C1A4C0}"/>
              </a:ext>
            </a:extLst>
          </p:cNvPr>
          <p:cNvSpPr>
            <a:spLocks noGrp="1"/>
          </p:cNvSpPr>
          <p:nvPr>
            <p:ph type="sldNum" sz="quarter" idx="12"/>
          </p:nvPr>
        </p:nvSpPr>
        <p:spPr/>
        <p:txBody>
          <a:bodyPr/>
          <a:lstStyle/>
          <a:p>
            <a:fld id="{8AF870A0-2244-5A4D-8958-7D9F8B11CF8B}" type="slidenum">
              <a:rPr lang="en-US" smtClean="0"/>
              <a:t>‹#›</a:t>
            </a:fld>
            <a:endParaRPr lang="en-US"/>
          </a:p>
        </p:txBody>
      </p:sp>
    </p:spTree>
    <p:extLst>
      <p:ext uri="{BB962C8B-B14F-4D97-AF65-F5344CB8AC3E}">
        <p14:creationId xmlns:p14="http://schemas.microsoft.com/office/powerpoint/2010/main" val="2612741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4FF78-FF15-DD47-8141-BE1C86DC531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D8DC298-A4F3-2D48-A115-38EA380F267C}"/>
              </a:ext>
            </a:extLst>
          </p:cNvPr>
          <p:cNvSpPr>
            <a:spLocks noGrp="1"/>
          </p:cNvSpPr>
          <p:nvPr>
            <p:ph type="dt" sz="half" idx="10"/>
          </p:nvPr>
        </p:nvSpPr>
        <p:spPr/>
        <p:txBody>
          <a:bodyPr/>
          <a:lstStyle/>
          <a:p>
            <a:fld id="{F2E22C4D-DDB1-8F4A-AFDC-04C10F276BDA}" type="datetimeFigureOut">
              <a:rPr lang="en-US" smtClean="0"/>
              <a:t>3/18/2022</a:t>
            </a:fld>
            <a:endParaRPr lang="en-US"/>
          </a:p>
        </p:txBody>
      </p:sp>
      <p:sp>
        <p:nvSpPr>
          <p:cNvPr id="4" name="Footer Placeholder 3">
            <a:extLst>
              <a:ext uri="{FF2B5EF4-FFF2-40B4-BE49-F238E27FC236}">
                <a16:creationId xmlns:a16="http://schemas.microsoft.com/office/drawing/2014/main" id="{4A90A361-0DB6-B74E-B6CE-B83308C6CF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45A26A8-DC0C-4D42-AD79-FE32C23C0605}"/>
              </a:ext>
            </a:extLst>
          </p:cNvPr>
          <p:cNvSpPr>
            <a:spLocks noGrp="1"/>
          </p:cNvSpPr>
          <p:nvPr>
            <p:ph type="sldNum" sz="quarter" idx="12"/>
          </p:nvPr>
        </p:nvSpPr>
        <p:spPr/>
        <p:txBody>
          <a:bodyPr/>
          <a:lstStyle/>
          <a:p>
            <a:fld id="{8AF870A0-2244-5A4D-8958-7D9F8B11CF8B}" type="slidenum">
              <a:rPr lang="en-US" smtClean="0"/>
              <a:t>‹#›</a:t>
            </a:fld>
            <a:endParaRPr lang="en-US"/>
          </a:p>
        </p:txBody>
      </p:sp>
    </p:spTree>
    <p:extLst>
      <p:ext uri="{BB962C8B-B14F-4D97-AF65-F5344CB8AC3E}">
        <p14:creationId xmlns:p14="http://schemas.microsoft.com/office/powerpoint/2010/main" val="3979101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3982DA-51F5-5141-85B3-AFE748F24691}"/>
              </a:ext>
            </a:extLst>
          </p:cNvPr>
          <p:cNvSpPr>
            <a:spLocks noGrp="1"/>
          </p:cNvSpPr>
          <p:nvPr>
            <p:ph type="dt" sz="half" idx="10"/>
          </p:nvPr>
        </p:nvSpPr>
        <p:spPr/>
        <p:txBody>
          <a:bodyPr/>
          <a:lstStyle/>
          <a:p>
            <a:fld id="{F2E22C4D-DDB1-8F4A-AFDC-04C10F276BDA}" type="datetimeFigureOut">
              <a:rPr lang="en-US" smtClean="0"/>
              <a:t>3/18/2022</a:t>
            </a:fld>
            <a:endParaRPr lang="en-US"/>
          </a:p>
        </p:txBody>
      </p:sp>
      <p:sp>
        <p:nvSpPr>
          <p:cNvPr id="3" name="Footer Placeholder 2">
            <a:extLst>
              <a:ext uri="{FF2B5EF4-FFF2-40B4-BE49-F238E27FC236}">
                <a16:creationId xmlns:a16="http://schemas.microsoft.com/office/drawing/2014/main" id="{B0ADDE46-35A1-1A49-9B64-E1F91DF07A2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DB42C02-865A-594E-AA60-5E1C7FFFC96F}"/>
              </a:ext>
            </a:extLst>
          </p:cNvPr>
          <p:cNvSpPr>
            <a:spLocks noGrp="1"/>
          </p:cNvSpPr>
          <p:nvPr>
            <p:ph type="sldNum" sz="quarter" idx="12"/>
          </p:nvPr>
        </p:nvSpPr>
        <p:spPr/>
        <p:txBody>
          <a:bodyPr/>
          <a:lstStyle/>
          <a:p>
            <a:fld id="{8AF870A0-2244-5A4D-8958-7D9F8B11CF8B}" type="slidenum">
              <a:rPr lang="en-US" smtClean="0"/>
              <a:t>‹#›</a:t>
            </a:fld>
            <a:endParaRPr lang="en-US"/>
          </a:p>
        </p:txBody>
      </p:sp>
    </p:spTree>
    <p:extLst>
      <p:ext uri="{BB962C8B-B14F-4D97-AF65-F5344CB8AC3E}">
        <p14:creationId xmlns:p14="http://schemas.microsoft.com/office/powerpoint/2010/main" val="374786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22B0E-727E-E447-8F9A-D643E69287C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675000D-42E0-1B45-B6F9-5EFB33E2F0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EDF0D7A-4B8D-2F48-B5AB-F404921560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493591-26D1-3443-AC45-FFDF7D1481DE}"/>
              </a:ext>
            </a:extLst>
          </p:cNvPr>
          <p:cNvSpPr>
            <a:spLocks noGrp="1"/>
          </p:cNvSpPr>
          <p:nvPr>
            <p:ph type="dt" sz="half" idx="10"/>
          </p:nvPr>
        </p:nvSpPr>
        <p:spPr/>
        <p:txBody>
          <a:bodyPr/>
          <a:lstStyle/>
          <a:p>
            <a:fld id="{F2E22C4D-DDB1-8F4A-AFDC-04C10F276BDA}" type="datetimeFigureOut">
              <a:rPr lang="en-US" smtClean="0"/>
              <a:t>3/18/2022</a:t>
            </a:fld>
            <a:endParaRPr lang="en-US"/>
          </a:p>
        </p:txBody>
      </p:sp>
      <p:sp>
        <p:nvSpPr>
          <p:cNvPr id="6" name="Footer Placeholder 5">
            <a:extLst>
              <a:ext uri="{FF2B5EF4-FFF2-40B4-BE49-F238E27FC236}">
                <a16:creationId xmlns:a16="http://schemas.microsoft.com/office/drawing/2014/main" id="{CC8EA8ED-658D-364E-B4D4-5C2B1528FD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B4D282-A5C6-7B49-B29B-510D6D2420E5}"/>
              </a:ext>
            </a:extLst>
          </p:cNvPr>
          <p:cNvSpPr>
            <a:spLocks noGrp="1"/>
          </p:cNvSpPr>
          <p:nvPr>
            <p:ph type="sldNum" sz="quarter" idx="12"/>
          </p:nvPr>
        </p:nvSpPr>
        <p:spPr/>
        <p:txBody>
          <a:bodyPr/>
          <a:lstStyle/>
          <a:p>
            <a:fld id="{8AF870A0-2244-5A4D-8958-7D9F8B11CF8B}" type="slidenum">
              <a:rPr lang="en-US" smtClean="0"/>
              <a:t>‹#›</a:t>
            </a:fld>
            <a:endParaRPr lang="en-US"/>
          </a:p>
        </p:txBody>
      </p:sp>
    </p:spTree>
    <p:extLst>
      <p:ext uri="{BB962C8B-B14F-4D97-AF65-F5344CB8AC3E}">
        <p14:creationId xmlns:p14="http://schemas.microsoft.com/office/powerpoint/2010/main" val="2179298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459D0-F8D2-BB40-B71F-4039C76C58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22E44E-5555-8A42-BB64-E2C0D93521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594137C-691D-8A4C-8D1C-B1EEC98698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BB49383-F1ED-9040-982F-8C6D67770760}"/>
              </a:ext>
            </a:extLst>
          </p:cNvPr>
          <p:cNvSpPr>
            <a:spLocks noGrp="1"/>
          </p:cNvSpPr>
          <p:nvPr>
            <p:ph type="dt" sz="half" idx="10"/>
          </p:nvPr>
        </p:nvSpPr>
        <p:spPr/>
        <p:txBody>
          <a:bodyPr/>
          <a:lstStyle/>
          <a:p>
            <a:fld id="{F2E22C4D-DDB1-8F4A-AFDC-04C10F276BDA}" type="datetimeFigureOut">
              <a:rPr lang="en-US" smtClean="0"/>
              <a:t>3/18/2022</a:t>
            </a:fld>
            <a:endParaRPr lang="en-US"/>
          </a:p>
        </p:txBody>
      </p:sp>
      <p:sp>
        <p:nvSpPr>
          <p:cNvPr id="6" name="Footer Placeholder 5">
            <a:extLst>
              <a:ext uri="{FF2B5EF4-FFF2-40B4-BE49-F238E27FC236}">
                <a16:creationId xmlns:a16="http://schemas.microsoft.com/office/drawing/2014/main" id="{35BD4DB8-229F-184D-9687-B6BE94286F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0558D1-408C-C948-A95C-4052922BFF1F}"/>
              </a:ext>
            </a:extLst>
          </p:cNvPr>
          <p:cNvSpPr>
            <a:spLocks noGrp="1"/>
          </p:cNvSpPr>
          <p:nvPr>
            <p:ph type="sldNum" sz="quarter" idx="12"/>
          </p:nvPr>
        </p:nvSpPr>
        <p:spPr/>
        <p:txBody>
          <a:bodyPr/>
          <a:lstStyle/>
          <a:p>
            <a:fld id="{8AF870A0-2244-5A4D-8958-7D9F8B11CF8B}" type="slidenum">
              <a:rPr lang="en-US" smtClean="0"/>
              <a:t>‹#›</a:t>
            </a:fld>
            <a:endParaRPr lang="en-US"/>
          </a:p>
        </p:txBody>
      </p:sp>
    </p:spTree>
    <p:extLst>
      <p:ext uri="{BB962C8B-B14F-4D97-AF65-F5344CB8AC3E}">
        <p14:creationId xmlns:p14="http://schemas.microsoft.com/office/powerpoint/2010/main" val="3800308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84932-C73E-D242-85B8-E5920F35462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B2E683F-4754-DA40-98B1-A5B08E653E6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9F0CEC-C1CD-A649-B2EF-B0A78161B5E4}"/>
              </a:ext>
            </a:extLst>
          </p:cNvPr>
          <p:cNvSpPr>
            <a:spLocks noGrp="1"/>
          </p:cNvSpPr>
          <p:nvPr>
            <p:ph type="dt" sz="half" idx="10"/>
          </p:nvPr>
        </p:nvSpPr>
        <p:spPr/>
        <p:txBody>
          <a:bodyPr/>
          <a:lstStyle/>
          <a:p>
            <a:fld id="{F2E22C4D-DDB1-8F4A-AFDC-04C10F276BDA}" type="datetimeFigureOut">
              <a:rPr lang="en-US" smtClean="0"/>
              <a:t>3/18/2022</a:t>
            </a:fld>
            <a:endParaRPr lang="en-US"/>
          </a:p>
        </p:txBody>
      </p:sp>
      <p:sp>
        <p:nvSpPr>
          <p:cNvPr id="5" name="Footer Placeholder 4">
            <a:extLst>
              <a:ext uri="{FF2B5EF4-FFF2-40B4-BE49-F238E27FC236}">
                <a16:creationId xmlns:a16="http://schemas.microsoft.com/office/drawing/2014/main" id="{D7C7A9AA-5FA9-8941-B405-EB6D2923E0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720116-94E4-3444-85F2-FB3084BC17BA}"/>
              </a:ext>
            </a:extLst>
          </p:cNvPr>
          <p:cNvSpPr>
            <a:spLocks noGrp="1"/>
          </p:cNvSpPr>
          <p:nvPr>
            <p:ph type="sldNum" sz="quarter" idx="12"/>
          </p:nvPr>
        </p:nvSpPr>
        <p:spPr/>
        <p:txBody>
          <a:bodyPr/>
          <a:lstStyle/>
          <a:p>
            <a:fld id="{8AF870A0-2244-5A4D-8958-7D9F8B11CF8B}" type="slidenum">
              <a:rPr lang="en-US" smtClean="0"/>
              <a:t>‹#›</a:t>
            </a:fld>
            <a:endParaRPr lang="en-US"/>
          </a:p>
        </p:txBody>
      </p:sp>
    </p:spTree>
    <p:extLst>
      <p:ext uri="{BB962C8B-B14F-4D97-AF65-F5344CB8AC3E}">
        <p14:creationId xmlns:p14="http://schemas.microsoft.com/office/powerpoint/2010/main" val="666831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891EC8-F253-264C-979D-9BCB9E15612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499010-B772-2842-900B-AB1C91C24F5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147909-990E-2140-9725-DA93632CEC7D}"/>
              </a:ext>
            </a:extLst>
          </p:cNvPr>
          <p:cNvSpPr>
            <a:spLocks noGrp="1"/>
          </p:cNvSpPr>
          <p:nvPr>
            <p:ph type="dt" sz="half" idx="10"/>
          </p:nvPr>
        </p:nvSpPr>
        <p:spPr/>
        <p:txBody>
          <a:bodyPr/>
          <a:lstStyle/>
          <a:p>
            <a:fld id="{F2E22C4D-DDB1-8F4A-AFDC-04C10F276BDA}" type="datetimeFigureOut">
              <a:rPr lang="en-US" smtClean="0"/>
              <a:t>3/18/2022</a:t>
            </a:fld>
            <a:endParaRPr lang="en-US"/>
          </a:p>
        </p:txBody>
      </p:sp>
      <p:sp>
        <p:nvSpPr>
          <p:cNvPr id="5" name="Footer Placeholder 4">
            <a:extLst>
              <a:ext uri="{FF2B5EF4-FFF2-40B4-BE49-F238E27FC236}">
                <a16:creationId xmlns:a16="http://schemas.microsoft.com/office/drawing/2014/main" id="{FF9C2DFC-AAFA-0240-855D-9862E3806A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79E25C-CC94-EB4E-AB5C-A47F0854F86C}"/>
              </a:ext>
            </a:extLst>
          </p:cNvPr>
          <p:cNvSpPr>
            <a:spLocks noGrp="1"/>
          </p:cNvSpPr>
          <p:nvPr>
            <p:ph type="sldNum" sz="quarter" idx="12"/>
          </p:nvPr>
        </p:nvSpPr>
        <p:spPr/>
        <p:txBody>
          <a:bodyPr/>
          <a:lstStyle/>
          <a:p>
            <a:fld id="{8AF870A0-2244-5A4D-8958-7D9F8B11CF8B}" type="slidenum">
              <a:rPr lang="en-US" smtClean="0"/>
              <a:t>‹#›</a:t>
            </a:fld>
            <a:endParaRPr lang="en-US"/>
          </a:p>
        </p:txBody>
      </p:sp>
    </p:spTree>
    <p:extLst>
      <p:ext uri="{BB962C8B-B14F-4D97-AF65-F5344CB8AC3E}">
        <p14:creationId xmlns:p14="http://schemas.microsoft.com/office/powerpoint/2010/main" val="3761013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81858B-81DB-224A-99D6-ACD306C53C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EE2EDC5-2D9A-E144-9CE4-2A37C5D3BC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B6141A-A30E-E141-8C0D-B462CB6B00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E22C4D-DDB1-8F4A-AFDC-04C10F276BDA}" type="datetimeFigureOut">
              <a:rPr lang="en-US" smtClean="0"/>
              <a:t>3/18/2022</a:t>
            </a:fld>
            <a:endParaRPr lang="en-US"/>
          </a:p>
        </p:txBody>
      </p:sp>
      <p:sp>
        <p:nvSpPr>
          <p:cNvPr id="5" name="Footer Placeholder 4">
            <a:extLst>
              <a:ext uri="{FF2B5EF4-FFF2-40B4-BE49-F238E27FC236}">
                <a16:creationId xmlns:a16="http://schemas.microsoft.com/office/drawing/2014/main" id="{A3C154F9-E65A-ED44-B5D3-7277BA4329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23D084C-126C-544A-AFF3-EC03618BFA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F870A0-2244-5A4D-8958-7D9F8B11CF8B}" type="slidenum">
              <a:rPr lang="en-US" smtClean="0"/>
              <a:t>‹#›</a:t>
            </a:fld>
            <a:endParaRPr lang="en-US"/>
          </a:p>
        </p:txBody>
      </p:sp>
    </p:spTree>
    <p:extLst>
      <p:ext uri="{BB962C8B-B14F-4D97-AF65-F5344CB8AC3E}">
        <p14:creationId xmlns:p14="http://schemas.microsoft.com/office/powerpoint/2010/main" val="16151662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uAmbZCtNC9U?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g"/><Relationship Id="rId7" Type="http://schemas.openxmlformats.org/officeDocument/2006/relationships/image" Target="../media/image27.jpg"/><Relationship Id="rId2" Type="http://schemas.openxmlformats.org/officeDocument/2006/relationships/image" Target="../media/image22.jpg"/><Relationship Id="rId1" Type="http://schemas.openxmlformats.org/officeDocument/2006/relationships/slideLayout" Target="../slideLayouts/slideLayout2.xml"/><Relationship Id="rId6" Type="http://schemas.openxmlformats.org/officeDocument/2006/relationships/image" Target="../media/image26.jpg"/><Relationship Id="rId5" Type="http://schemas.openxmlformats.org/officeDocument/2006/relationships/image" Target="../media/image25.jpg"/><Relationship Id="rId4" Type="http://schemas.openxmlformats.org/officeDocument/2006/relationships/image" Target="../media/image24.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2.xml"/><Relationship Id="rId4" Type="http://schemas.openxmlformats.org/officeDocument/2006/relationships/image" Target="../media/image30.jpg"/></Relationships>
</file>

<file path=ppt/slides/_rels/slide16.xml.rels><?xml version="1.0" encoding="UTF-8" standalone="yes"?>
<Relationships xmlns="http://schemas.openxmlformats.org/package/2006/relationships"><Relationship Id="rId3" Type="http://schemas.openxmlformats.org/officeDocument/2006/relationships/hyperlink" Target="https://greenplantsforgreenbuildings.org/wp-content/uploads/2015/08/Human-Spaces-Report-Biophilic-Global_Impact_Biophilic_Design.pdf" TargetMode="External"/><Relationship Id="rId2" Type="http://schemas.openxmlformats.org/officeDocument/2006/relationships/hyperlink" Target="https://www.researchgate.net/publication/338111192_The_Impact_of_Biophilic_Design_on_Workers_Efficiency" TargetMode="External"/><Relationship Id="rId1" Type="http://schemas.openxmlformats.org/officeDocument/2006/relationships/slideLayout" Target="../slideLayouts/slideLayout2.xml"/><Relationship Id="rId6" Type="http://schemas.openxmlformats.org/officeDocument/2006/relationships/hyperlink" Target="https://doi.org/10.1016/j.envint.2019.105427" TargetMode="External"/><Relationship Id="rId5" Type="http://schemas.openxmlformats.org/officeDocument/2006/relationships/hyperlink" Target="https://journals.lww.com/acsm-essr/FullText/2007/01000/Modest_Exercise_Prevents_the_Progressive_Disease.5.aspx" TargetMode="External"/><Relationship Id="rId4" Type="http://schemas.openxmlformats.org/officeDocument/2006/relationships/hyperlink" Target="https://www.researchgate.net/publication/281303956_A_Review_of_Psychological_Literature_on_the_Health_and_Wellbeing_Benefits_of_Biophilic_Desig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B451AA9-D6C8-F04D-8994-1744F9B2064A}"/>
              </a:ext>
            </a:extLst>
          </p:cNvPr>
          <p:cNvPicPr>
            <a:picLocks noChangeAspect="1"/>
          </p:cNvPicPr>
          <p:nvPr/>
        </p:nvPicPr>
        <p:blipFill rotWithShape="1">
          <a:blip r:embed="rId2"/>
          <a:srcRect r="14786" b="-1"/>
          <a:stretch/>
        </p:blipFill>
        <p:spPr>
          <a:xfrm>
            <a:off x="6355442" y="10"/>
            <a:ext cx="5836558" cy="5130404"/>
          </a:xfrm>
          <a:custGeom>
            <a:avLst/>
            <a:gdLst/>
            <a:ahLst/>
            <a:cxnLst/>
            <a:rect l="l" t="t" r="r" b="b"/>
            <a:pathLst>
              <a:path w="5836558" h="5130414">
                <a:moveTo>
                  <a:pt x="2376055" y="0"/>
                </a:moveTo>
                <a:lnTo>
                  <a:pt x="5836558" y="0"/>
                </a:lnTo>
                <a:lnTo>
                  <a:pt x="5836558" y="5130414"/>
                </a:lnTo>
                <a:lnTo>
                  <a:pt x="0" y="5130414"/>
                </a:lnTo>
                <a:close/>
              </a:path>
            </a:pathLst>
          </a:custGeom>
        </p:spPr>
      </p:pic>
      <p:sp>
        <p:nvSpPr>
          <p:cNvPr id="3" name="Subtitle 2">
            <a:extLst>
              <a:ext uri="{FF2B5EF4-FFF2-40B4-BE49-F238E27FC236}">
                <a16:creationId xmlns:a16="http://schemas.microsoft.com/office/drawing/2014/main" id="{95B8A5CC-7ABB-314B-8072-8C5E9DB198B2}"/>
              </a:ext>
            </a:extLst>
          </p:cNvPr>
          <p:cNvSpPr>
            <a:spLocks noGrp="1"/>
          </p:cNvSpPr>
          <p:nvPr>
            <p:ph type="subTitle" idx="1"/>
          </p:nvPr>
        </p:nvSpPr>
        <p:spPr>
          <a:xfrm>
            <a:off x="841248" y="3194857"/>
            <a:ext cx="5808448" cy="911117"/>
          </a:xfrm>
        </p:spPr>
        <p:txBody>
          <a:bodyPr>
            <a:normAutofit/>
          </a:bodyPr>
          <a:lstStyle/>
          <a:p>
            <a:pPr algn="l"/>
            <a:r>
              <a:rPr lang="en-US" sz="2000"/>
              <a:t>BMOE5001</a:t>
            </a:r>
          </a:p>
          <a:p>
            <a:pPr algn="l"/>
            <a:r>
              <a:rPr lang="en-US" sz="2000"/>
              <a:t>D.Leonard</a:t>
            </a:r>
          </a:p>
        </p:txBody>
      </p:sp>
      <p:sp>
        <p:nvSpPr>
          <p:cNvPr id="2" name="Title 1">
            <a:extLst>
              <a:ext uri="{FF2B5EF4-FFF2-40B4-BE49-F238E27FC236}">
                <a16:creationId xmlns:a16="http://schemas.microsoft.com/office/drawing/2014/main" id="{EF772390-00DB-6940-AFD9-7EC65AE87842}"/>
              </a:ext>
            </a:extLst>
          </p:cNvPr>
          <p:cNvSpPr>
            <a:spLocks noGrp="1"/>
          </p:cNvSpPr>
          <p:nvPr>
            <p:ph type="ctrTitle"/>
          </p:nvPr>
        </p:nvSpPr>
        <p:spPr>
          <a:xfrm>
            <a:off x="841248" y="797442"/>
            <a:ext cx="6270964" cy="2390459"/>
          </a:xfrm>
        </p:spPr>
        <p:txBody>
          <a:bodyPr>
            <a:normAutofit/>
          </a:bodyPr>
          <a:lstStyle/>
          <a:p>
            <a:pPr algn="l"/>
            <a:r>
              <a:rPr lang="en-US" sz="5400"/>
              <a:t>Promoting Healthy Lifestyles in an Urban Environment</a:t>
            </a:r>
          </a:p>
        </p:txBody>
      </p:sp>
      <p:sp>
        <p:nvSpPr>
          <p:cNvPr id="10" name="Freeform: Shape 9">
            <a:extLst>
              <a:ext uri="{FF2B5EF4-FFF2-40B4-BE49-F238E27FC236}">
                <a16:creationId xmlns:a16="http://schemas.microsoft.com/office/drawing/2014/main" id="{5EB73228-F09B-409F-9EC1-7E853C4F5B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1840" y="5292509"/>
            <a:ext cx="6610160" cy="1565491"/>
          </a:xfrm>
          <a:custGeom>
            <a:avLst/>
            <a:gdLst>
              <a:gd name="connsiteX0" fmla="*/ 1186806 w 6610160"/>
              <a:gd name="connsiteY0" fmla="*/ 0 h 1565491"/>
              <a:gd name="connsiteX1" fmla="*/ 1692132 w 6610160"/>
              <a:gd name="connsiteY1" fmla="*/ 0 h 1565491"/>
              <a:gd name="connsiteX2" fmla="*/ 6104834 w 6610160"/>
              <a:gd name="connsiteY2" fmla="*/ 0 h 1565491"/>
              <a:gd name="connsiteX3" fmla="*/ 6610160 w 6610160"/>
              <a:gd name="connsiteY3" fmla="*/ 0 h 1565491"/>
              <a:gd name="connsiteX4" fmla="*/ 6610160 w 6610160"/>
              <a:gd name="connsiteY4" fmla="*/ 1565491 h 1565491"/>
              <a:gd name="connsiteX5" fmla="*/ 0 w 6610160"/>
              <a:gd name="connsiteY5" fmla="*/ 1565491 h 1565491"/>
              <a:gd name="connsiteX6" fmla="*/ 724290 w 6610160"/>
              <a:gd name="connsiteY6" fmla="*/ 1591 h 1565491"/>
              <a:gd name="connsiteX7" fmla="*/ 1186070 w 6610160"/>
              <a:gd name="connsiteY7" fmla="*/ 1591 h 156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10160" h="1565491">
                <a:moveTo>
                  <a:pt x="1186806" y="0"/>
                </a:moveTo>
                <a:lnTo>
                  <a:pt x="1692132" y="0"/>
                </a:lnTo>
                <a:lnTo>
                  <a:pt x="6104834" y="0"/>
                </a:lnTo>
                <a:lnTo>
                  <a:pt x="6610160" y="0"/>
                </a:lnTo>
                <a:lnTo>
                  <a:pt x="6610160" y="1565491"/>
                </a:lnTo>
                <a:lnTo>
                  <a:pt x="0" y="1565491"/>
                </a:lnTo>
                <a:lnTo>
                  <a:pt x="724290" y="1591"/>
                </a:lnTo>
                <a:lnTo>
                  <a:pt x="1186070" y="1591"/>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150A4AE-7BE7-480D-BD8C-3951E64799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510"/>
            <a:ext cx="6144370" cy="1565491"/>
          </a:xfrm>
          <a:custGeom>
            <a:avLst/>
            <a:gdLst>
              <a:gd name="connsiteX0" fmla="*/ 0 w 6144370"/>
              <a:gd name="connsiteY0" fmla="*/ 0 h 1565491"/>
              <a:gd name="connsiteX1" fmla="*/ 6144370 w 6144370"/>
              <a:gd name="connsiteY1" fmla="*/ 0 h 1565491"/>
              <a:gd name="connsiteX2" fmla="*/ 5419344 w 6144370"/>
              <a:gd name="connsiteY2" fmla="*/ 1565491 h 1565491"/>
              <a:gd name="connsiteX3" fmla="*/ 0 w 6144370"/>
              <a:gd name="connsiteY3" fmla="*/ 1565491 h 1565491"/>
            </a:gdLst>
            <a:ahLst/>
            <a:cxnLst>
              <a:cxn ang="0">
                <a:pos x="connsiteX0" y="connsiteY0"/>
              </a:cxn>
              <a:cxn ang="0">
                <a:pos x="connsiteX1" y="connsiteY1"/>
              </a:cxn>
              <a:cxn ang="0">
                <a:pos x="connsiteX2" y="connsiteY2"/>
              </a:cxn>
              <a:cxn ang="0">
                <a:pos x="connsiteX3" y="connsiteY3"/>
              </a:cxn>
            </a:cxnLst>
            <a:rect l="l" t="t" r="r" b="b"/>
            <a:pathLst>
              <a:path w="6144370" h="1565491">
                <a:moveTo>
                  <a:pt x="0" y="0"/>
                </a:moveTo>
                <a:lnTo>
                  <a:pt x="6144370" y="0"/>
                </a:lnTo>
                <a:lnTo>
                  <a:pt x="5419344" y="1565491"/>
                </a:lnTo>
                <a:lnTo>
                  <a:pt x="0" y="156549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30784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A72E43A-2FC3-43A9-8E8E-0BF749E66E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1" name="Picture 10" descr="A picture containing outdoor, city&#10;&#10;Description automatically generated">
            <a:extLst>
              <a:ext uri="{FF2B5EF4-FFF2-40B4-BE49-F238E27FC236}">
                <a16:creationId xmlns:a16="http://schemas.microsoft.com/office/drawing/2014/main" id="{FE353549-D3C4-964F-AE17-EA32D32614DD}"/>
              </a:ext>
            </a:extLst>
          </p:cNvPr>
          <p:cNvPicPr>
            <a:picLocks noChangeAspect="1"/>
          </p:cNvPicPr>
          <p:nvPr/>
        </p:nvPicPr>
        <p:blipFill rotWithShape="1">
          <a:blip r:embed="rId3"/>
          <a:srcRect l="10698" r="10695" b="-3"/>
          <a:stretch/>
        </p:blipFill>
        <p:spPr>
          <a:xfrm>
            <a:off x="20" y="10"/>
            <a:ext cx="4003019" cy="3388883"/>
          </a:xfrm>
          <a:prstGeom prst="rect">
            <a:avLst/>
          </a:prstGeom>
        </p:spPr>
      </p:pic>
      <p:pic>
        <p:nvPicPr>
          <p:cNvPr id="15" name="Picture 14" descr="Boats in a body of water&#10;&#10;Description automatically generated with medium confidence">
            <a:extLst>
              <a:ext uri="{FF2B5EF4-FFF2-40B4-BE49-F238E27FC236}">
                <a16:creationId xmlns:a16="http://schemas.microsoft.com/office/drawing/2014/main" id="{F18FAB6B-DE98-D949-925C-02283C4EF651}"/>
              </a:ext>
            </a:extLst>
          </p:cNvPr>
          <p:cNvPicPr>
            <a:picLocks noChangeAspect="1"/>
          </p:cNvPicPr>
          <p:nvPr/>
        </p:nvPicPr>
        <p:blipFill rotWithShape="1">
          <a:blip r:embed="rId4"/>
          <a:srcRect l="10787" r="738" b="3"/>
          <a:stretch/>
        </p:blipFill>
        <p:spPr>
          <a:xfrm>
            <a:off x="20" y="3469102"/>
            <a:ext cx="4003019" cy="3388893"/>
          </a:xfrm>
          <a:prstGeom prst="rect">
            <a:avLst/>
          </a:prstGeom>
        </p:spPr>
      </p:pic>
      <p:pic>
        <p:nvPicPr>
          <p:cNvPr id="7" name="Picture 6" descr="A large city with a clock tower&#10;&#10;Description automatically generated with medium confidence">
            <a:extLst>
              <a:ext uri="{FF2B5EF4-FFF2-40B4-BE49-F238E27FC236}">
                <a16:creationId xmlns:a16="http://schemas.microsoft.com/office/drawing/2014/main" id="{B2EFAA87-56D9-DC49-A14F-D71E102D3008}"/>
              </a:ext>
            </a:extLst>
          </p:cNvPr>
          <p:cNvPicPr>
            <a:picLocks noChangeAspect="1"/>
          </p:cNvPicPr>
          <p:nvPr/>
        </p:nvPicPr>
        <p:blipFill rotWithShape="1">
          <a:blip r:embed="rId5"/>
          <a:srcRect l="15589" r="25881"/>
          <a:stretch/>
        </p:blipFill>
        <p:spPr>
          <a:xfrm>
            <a:off x="4094479" y="10"/>
            <a:ext cx="4014047" cy="6857990"/>
          </a:xfrm>
          <a:prstGeom prst="rect">
            <a:avLst/>
          </a:prstGeom>
        </p:spPr>
      </p:pic>
      <p:pic>
        <p:nvPicPr>
          <p:cNvPr id="5" name="Picture 4" descr="Cows grazing in a field&#10;&#10;Description automatically generated with medium confidence">
            <a:extLst>
              <a:ext uri="{FF2B5EF4-FFF2-40B4-BE49-F238E27FC236}">
                <a16:creationId xmlns:a16="http://schemas.microsoft.com/office/drawing/2014/main" id="{47BD01BA-69BA-9448-80E4-1D7B1BD2DCC3}"/>
              </a:ext>
            </a:extLst>
          </p:cNvPr>
          <p:cNvPicPr>
            <a:picLocks noChangeAspect="1"/>
          </p:cNvPicPr>
          <p:nvPr/>
        </p:nvPicPr>
        <p:blipFill rotWithShape="1">
          <a:blip r:embed="rId6"/>
          <a:srcRect l="27134" r="29928" b="-1"/>
          <a:stretch/>
        </p:blipFill>
        <p:spPr>
          <a:xfrm>
            <a:off x="8188960" y="10"/>
            <a:ext cx="4003039" cy="3383270"/>
          </a:xfrm>
          <a:prstGeom prst="rect">
            <a:avLst/>
          </a:prstGeom>
        </p:spPr>
      </p:pic>
      <p:pic>
        <p:nvPicPr>
          <p:cNvPr id="9" name="Picture 8" descr="A body of water with buildings along it&#10;&#10;Description automatically generated with medium confidence">
            <a:extLst>
              <a:ext uri="{FF2B5EF4-FFF2-40B4-BE49-F238E27FC236}">
                <a16:creationId xmlns:a16="http://schemas.microsoft.com/office/drawing/2014/main" id="{9D9A7616-D57A-134C-BB10-0DCC30DFB9FA}"/>
              </a:ext>
            </a:extLst>
          </p:cNvPr>
          <p:cNvPicPr>
            <a:picLocks noChangeAspect="1"/>
          </p:cNvPicPr>
          <p:nvPr/>
        </p:nvPicPr>
        <p:blipFill rotWithShape="1">
          <a:blip r:embed="rId7"/>
          <a:srcRect l="21611" r="2" b="2"/>
          <a:stretch/>
        </p:blipFill>
        <p:spPr>
          <a:xfrm>
            <a:off x="8199966" y="3469102"/>
            <a:ext cx="3992034" cy="3388893"/>
          </a:xfrm>
          <a:prstGeom prst="rect">
            <a:avLst/>
          </a:prstGeom>
        </p:spPr>
      </p:pic>
      <p:sp>
        <p:nvSpPr>
          <p:cNvPr id="17" name="TextBox 16">
            <a:extLst>
              <a:ext uri="{FF2B5EF4-FFF2-40B4-BE49-F238E27FC236}">
                <a16:creationId xmlns:a16="http://schemas.microsoft.com/office/drawing/2014/main" id="{C98B8CFA-ACBE-C84C-A3FF-1FA96072F7FD}"/>
              </a:ext>
            </a:extLst>
          </p:cNvPr>
          <p:cNvSpPr txBox="1"/>
          <p:nvPr/>
        </p:nvSpPr>
        <p:spPr>
          <a:xfrm>
            <a:off x="2571750" y="228600"/>
            <a:ext cx="600075" cy="523220"/>
          </a:xfrm>
          <a:prstGeom prst="rect">
            <a:avLst/>
          </a:prstGeom>
          <a:noFill/>
        </p:spPr>
        <p:txBody>
          <a:bodyPr wrap="square" rtlCol="0">
            <a:spAutoFit/>
          </a:bodyPr>
          <a:lstStyle/>
          <a:p>
            <a:r>
              <a:rPr lang="en-US" sz="2800" dirty="0"/>
              <a:t>1</a:t>
            </a:r>
          </a:p>
        </p:txBody>
      </p:sp>
      <p:sp>
        <p:nvSpPr>
          <p:cNvPr id="18" name="TextBox 17">
            <a:extLst>
              <a:ext uri="{FF2B5EF4-FFF2-40B4-BE49-F238E27FC236}">
                <a16:creationId xmlns:a16="http://schemas.microsoft.com/office/drawing/2014/main" id="{968BFD73-DC80-744B-AF14-1CF333CACE94}"/>
              </a:ext>
            </a:extLst>
          </p:cNvPr>
          <p:cNvSpPr txBox="1"/>
          <p:nvPr/>
        </p:nvSpPr>
        <p:spPr>
          <a:xfrm>
            <a:off x="2571750" y="3586163"/>
            <a:ext cx="600075" cy="523220"/>
          </a:xfrm>
          <a:prstGeom prst="rect">
            <a:avLst/>
          </a:prstGeom>
          <a:noFill/>
        </p:spPr>
        <p:txBody>
          <a:bodyPr wrap="square" rtlCol="0">
            <a:spAutoFit/>
          </a:bodyPr>
          <a:lstStyle/>
          <a:p>
            <a:r>
              <a:rPr lang="en-US" sz="2800" dirty="0"/>
              <a:t>2</a:t>
            </a:r>
          </a:p>
        </p:txBody>
      </p:sp>
      <p:sp>
        <p:nvSpPr>
          <p:cNvPr id="19" name="TextBox 18">
            <a:extLst>
              <a:ext uri="{FF2B5EF4-FFF2-40B4-BE49-F238E27FC236}">
                <a16:creationId xmlns:a16="http://schemas.microsoft.com/office/drawing/2014/main" id="{09CA02D1-98AE-C24D-A086-30F8042563FB}"/>
              </a:ext>
            </a:extLst>
          </p:cNvPr>
          <p:cNvSpPr txBox="1"/>
          <p:nvPr/>
        </p:nvSpPr>
        <p:spPr>
          <a:xfrm>
            <a:off x="11001375" y="228600"/>
            <a:ext cx="771525" cy="523220"/>
          </a:xfrm>
          <a:prstGeom prst="rect">
            <a:avLst/>
          </a:prstGeom>
          <a:noFill/>
        </p:spPr>
        <p:txBody>
          <a:bodyPr wrap="square" rtlCol="0">
            <a:spAutoFit/>
          </a:bodyPr>
          <a:lstStyle/>
          <a:p>
            <a:r>
              <a:rPr lang="en-US" sz="2800" dirty="0"/>
              <a:t>3</a:t>
            </a:r>
          </a:p>
        </p:txBody>
      </p:sp>
      <p:sp>
        <p:nvSpPr>
          <p:cNvPr id="20" name="TextBox 19">
            <a:extLst>
              <a:ext uri="{FF2B5EF4-FFF2-40B4-BE49-F238E27FC236}">
                <a16:creationId xmlns:a16="http://schemas.microsoft.com/office/drawing/2014/main" id="{E47CF9DF-E19C-CB4C-BC25-3105C480E855}"/>
              </a:ext>
            </a:extLst>
          </p:cNvPr>
          <p:cNvSpPr txBox="1"/>
          <p:nvPr/>
        </p:nvSpPr>
        <p:spPr>
          <a:xfrm>
            <a:off x="11001375" y="3586163"/>
            <a:ext cx="571500" cy="523220"/>
          </a:xfrm>
          <a:prstGeom prst="rect">
            <a:avLst/>
          </a:prstGeom>
          <a:noFill/>
        </p:spPr>
        <p:txBody>
          <a:bodyPr wrap="square" rtlCol="0">
            <a:spAutoFit/>
          </a:bodyPr>
          <a:lstStyle/>
          <a:p>
            <a:r>
              <a:rPr lang="en-US" sz="2800" dirty="0"/>
              <a:t>4</a:t>
            </a:r>
          </a:p>
        </p:txBody>
      </p:sp>
      <p:sp>
        <p:nvSpPr>
          <p:cNvPr id="22" name="TextBox 21">
            <a:extLst>
              <a:ext uri="{FF2B5EF4-FFF2-40B4-BE49-F238E27FC236}">
                <a16:creationId xmlns:a16="http://schemas.microsoft.com/office/drawing/2014/main" id="{82B70CFA-FCED-DA41-AF60-D5526CFBF8AA}"/>
              </a:ext>
            </a:extLst>
          </p:cNvPr>
          <p:cNvSpPr txBox="1"/>
          <p:nvPr/>
        </p:nvSpPr>
        <p:spPr>
          <a:xfrm>
            <a:off x="6943725" y="228600"/>
            <a:ext cx="757238" cy="523220"/>
          </a:xfrm>
          <a:prstGeom prst="rect">
            <a:avLst/>
          </a:prstGeom>
          <a:noFill/>
        </p:spPr>
        <p:txBody>
          <a:bodyPr wrap="square" rtlCol="0">
            <a:spAutoFit/>
          </a:bodyPr>
          <a:lstStyle/>
          <a:p>
            <a:r>
              <a:rPr lang="en-US" sz="2800" dirty="0"/>
              <a:t>5</a:t>
            </a:r>
          </a:p>
        </p:txBody>
      </p:sp>
      <p:sp>
        <p:nvSpPr>
          <p:cNvPr id="24" name="TextBox 23">
            <a:extLst>
              <a:ext uri="{FF2B5EF4-FFF2-40B4-BE49-F238E27FC236}">
                <a16:creationId xmlns:a16="http://schemas.microsoft.com/office/drawing/2014/main" id="{5624CE2C-1909-7145-80FE-52A1C30E3A7E}"/>
              </a:ext>
            </a:extLst>
          </p:cNvPr>
          <p:cNvSpPr txBox="1"/>
          <p:nvPr/>
        </p:nvSpPr>
        <p:spPr>
          <a:xfrm>
            <a:off x="4003039" y="832029"/>
            <a:ext cx="4105487" cy="738664"/>
          </a:xfrm>
          <a:prstGeom prst="rect">
            <a:avLst/>
          </a:prstGeom>
          <a:noFill/>
        </p:spPr>
        <p:txBody>
          <a:bodyPr wrap="square" rtlCol="0">
            <a:spAutoFit/>
          </a:bodyPr>
          <a:lstStyle/>
          <a:p>
            <a:pPr algn="ctr"/>
            <a:r>
              <a:rPr lang="en-US" sz="2400" dirty="0"/>
              <a:t>Pollev.com/deniseleonar390</a:t>
            </a:r>
          </a:p>
          <a:p>
            <a:endParaRPr lang="en-US" dirty="0">
              <a:solidFill>
                <a:schemeClr val="bg1"/>
              </a:solidFill>
            </a:endParaRPr>
          </a:p>
        </p:txBody>
      </p:sp>
    </p:spTree>
    <p:extLst>
      <p:ext uri="{BB962C8B-B14F-4D97-AF65-F5344CB8AC3E}">
        <p14:creationId xmlns:p14="http://schemas.microsoft.com/office/powerpoint/2010/main" val="4077568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ea of buildings at twilight">
            <a:extLst>
              <a:ext uri="{FF2B5EF4-FFF2-40B4-BE49-F238E27FC236}">
                <a16:creationId xmlns:a16="http://schemas.microsoft.com/office/drawing/2014/main" id="{6A5EDC28-433F-46AD-ADAD-843D09EE460A}"/>
              </a:ext>
            </a:extLst>
          </p:cNvPr>
          <p:cNvPicPr>
            <a:picLocks noChangeAspect="1"/>
          </p:cNvPicPr>
          <p:nvPr/>
        </p:nvPicPr>
        <p:blipFill rotWithShape="1">
          <a:blip r:embed="rId2"/>
          <a:srcRect t="3735" b="11995"/>
          <a:stretch/>
        </p:blipFill>
        <p:spPr>
          <a:xfrm>
            <a:off x="-3048"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6C129B-E3B3-1041-A5C9-7350DA7ACD9F}"/>
              </a:ext>
            </a:extLst>
          </p:cNvPr>
          <p:cNvSpPr>
            <a:spLocks noGrp="1"/>
          </p:cNvSpPr>
          <p:nvPr>
            <p:ph type="title"/>
          </p:nvPr>
        </p:nvSpPr>
        <p:spPr>
          <a:xfrm>
            <a:off x="1097280" y="325550"/>
            <a:ext cx="10058400" cy="94603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dirty="0">
                <a:solidFill>
                  <a:srgbClr val="FFFFFF"/>
                </a:solidFill>
              </a:rPr>
              <a:t>Population Statistics – Urban Living</a:t>
            </a:r>
          </a:p>
        </p:txBody>
      </p:sp>
      <p:sp>
        <p:nvSpPr>
          <p:cNvPr id="3" name="Content Placeholder 2">
            <a:extLst>
              <a:ext uri="{FF2B5EF4-FFF2-40B4-BE49-F238E27FC236}">
                <a16:creationId xmlns:a16="http://schemas.microsoft.com/office/drawing/2014/main" id="{33FD05C1-C05A-A140-9338-EAD73EF0B712}"/>
              </a:ext>
            </a:extLst>
          </p:cNvPr>
          <p:cNvSpPr>
            <a:spLocks noGrp="1"/>
          </p:cNvSpPr>
          <p:nvPr>
            <p:ph idx="1"/>
          </p:nvPr>
        </p:nvSpPr>
        <p:spPr>
          <a:xfrm>
            <a:off x="957263" y="5261678"/>
            <a:ext cx="10655617" cy="1282707"/>
          </a:xfrm>
          <a:ln>
            <a:solidFill>
              <a:schemeClr val="bg1"/>
            </a:solidFill>
          </a:ln>
          <a:effectLst>
            <a:outerShdw blurRad="50800" dist="38100" dir="2700000" algn="tl" rotWithShape="0">
              <a:prstClr val="black">
                <a:alpha val="40000"/>
              </a:prstClr>
            </a:outerShdw>
          </a:effectLst>
        </p:spPr>
        <p:txBody>
          <a:bodyPr vert="horz" lIns="91440" tIns="45720" rIns="91440" bIns="45720" rtlCol="0">
            <a:normAutofit fontScale="70000" lnSpcReduction="20000"/>
          </a:bodyPr>
          <a:lstStyle/>
          <a:p>
            <a:pPr marL="0" indent="0" algn="ctr">
              <a:buNone/>
            </a:pPr>
            <a:r>
              <a:rPr lang="en-US" sz="3600" b="1" dirty="0">
                <a:solidFill>
                  <a:srgbClr val="FFFFFF"/>
                </a:solidFill>
              </a:rPr>
              <a:t>55.7% of the world population is living in an urban setting (2019)</a:t>
            </a:r>
          </a:p>
          <a:p>
            <a:pPr marL="0" indent="0" algn="ctr">
              <a:buNone/>
            </a:pPr>
            <a:endParaRPr lang="en-US" sz="3600" b="1" dirty="0">
              <a:solidFill>
                <a:srgbClr val="FFFFFF"/>
              </a:solidFill>
            </a:endParaRPr>
          </a:p>
          <a:p>
            <a:pPr marL="0" indent="0" algn="ctr">
              <a:buNone/>
            </a:pPr>
            <a:r>
              <a:rPr lang="en-US" sz="3600" b="1" dirty="0">
                <a:solidFill>
                  <a:srgbClr val="FFFFFF"/>
                </a:solidFill>
              </a:rPr>
              <a:t>In 2019 83% of the UK population live in an urban setting, up from 79% in 2000.</a:t>
            </a:r>
          </a:p>
          <a:p>
            <a:pPr marL="0" indent="0" algn="ctr">
              <a:buNone/>
            </a:pPr>
            <a:endParaRPr lang="en-US" sz="2400" dirty="0">
              <a:solidFill>
                <a:srgbClr val="FFFFFF"/>
              </a:solidFill>
            </a:endParaRPr>
          </a:p>
        </p:txBody>
      </p:sp>
    </p:spTree>
    <p:extLst>
      <p:ext uri="{BB962C8B-B14F-4D97-AF65-F5344CB8AC3E}">
        <p14:creationId xmlns:p14="http://schemas.microsoft.com/office/powerpoint/2010/main" val="504031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AE182-CF00-8347-B4DB-7AFD88139CD0}"/>
              </a:ext>
            </a:extLst>
          </p:cNvPr>
          <p:cNvSpPr>
            <a:spLocks noGrp="1"/>
          </p:cNvSpPr>
          <p:nvPr>
            <p:ph type="title"/>
          </p:nvPr>
        </p:nvSpPr>
        <p:spPr>
          <a:xfrm>
            <a:off x="166687" y="5815013"/>
            <a:ext cx="11020425" cy="1042987"/>
          </a:xfrm>
        </p:spPr>
        <p:txBody>
          <a:bodyPr>
            <a:normAutofit/>
          </a:bodyPr>
          <a:lstStyle/>
          <a:p>
            <a:r>
              <a:rPr lang="en-US" dirty="0"/>
              <a:t>Biophilic Design: Connecting to Nature</a:t>
            </a:r>
          </a:p>
        </p:txBody>
      </p:sp>
      <p:pic>
        <p:nvPicPr>
          <p:cNvPr id="4" name="Online Media 3" descr="Using biophilic design to heal body, mind, and soul">
            <a:hlinkClick r:id="" action="ppaction://media"/>
            <a:extLst>
              <a:ext uri="{FF2B5EF4-FFF2-40B4-BE49-F238E27FC236}">
                <a16:creationId xmlns:a16="http://schemas.microsoft.com/office/drawing/2014/main" id="{02A2ED1D-6327-C747-8E03-AB1F100638E5}"/>
              </a:ext>
            </a:extLst>
          </p:cNvPr>
          <p:cNvPicPr>
            <a:picLocks noRot="1" noChangeAspect="1"/>
          </p:cNvPicPr>
          <p:nvPr>
            <a:videoFile r:link="rId1"/>
          </p:nvPr>
        </p:nvPicPr>
        <p:blipFill>
          <a:blip r:embed="rId3"/>
          <a:stretch>
            <a:fillRect/>
          </a:stretch>
        </p:blipFill>
        <p:spPr>
          <a:xfrm>
            <a:off x="342900" y="302276"/>
            <a:ext cx="11287125" cy="5512737"/>
          </a:xfrm>
          <a:prstGeom prst="rect">
            <a:avLst/>
          </a:prstGeom>
        </p:spPr>
      </p:pic>
    </p:spTree>
    <p:extLst>
      <p:ext uri="{BB962C8B-B14F-4D97-AF65-F5344CB8AC3E}">
        <p14:creationId xmlns:p14="http://schemas.microsoft.com/office/powerpoint/2010/main" val="3824973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2B82E2D-5822-450E-85CC-AE5EDD01E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a:extLst>
              <a:ext uri="{FF2B5EF4-FFF2-40B4-BE49-F238E27FC236}">
                <a16:creationId xmlns:a16="http://schemas.microsoft.com/office/drawing/2014/main" id="{A6CC8061-2CF1-304E-8EAC-D1A5C6B32EE4}"/>
              </a:ext>
            </a:extLst>
          </p:cNvPr>
          <p:cNvPicPr>
            <a:picLocks noChangeAspect="1"/>
          </p:cNvPicPr>
          <p:nvPr/>
        </p:nvPicPr>
        <p:blipFill rotWithShape="1">
          <a:blip r:embed="rId2"/>
          <a:srcRect l="18602" r="8020"/>
          <a:stretch/>
        </p:blipFill>
        <p:spPr>
          <a:xfrm>
            <a:off x="2" y="10"/>
            <a:ext cx="4063593" cy="6857990"/>
          </a:xfrm>
          <a:prstGeom prst="rect">
            <a:avLst/>
          </a:prstGeom>
        </p:spPr>
      </p:pic>
      <p:pic>
        <p:nvPicPr>
          <p:cNvPr id="6" name="Picture 5">
            <a:extLst>
              <a:ext uri="{FF2B5EF4-FFF2-40B4-BE49-F238E27FC236}">
                <a16:creationId xmlns:a16="http://schemas.microsoft.com/office/drawing/2014/main" id="{4289EDF4-65FF-3C4C-8A0F-D0E3EC2C5939}"/>
              </a:ext>
            </a:extLst>
          </p:cNvPr>
          <p:cNvPicPr>
            <a:picLocks noChangeAspect="1"/>
          </p:cNvPicPr>
          <p:nvPr/>
        </p:nvPicPr>
        <p:blipFill rotWithShape="1">
          <a:blip r:embed="rId3"/>
          <a:srcRect l="27251" r="33197" b="-1"/>
          <a:stretch/>
        </p:blipFill>
        <p:spPr>
          <a:xfrm>
            <a:off x="4064204" y="10"/>
            <a:ext cx="4063593" cy="6857990"/>
          </a:xfrm>
          <a:prstGeom prst="rect">
            <a:avLst/>
          </a:prstGeom>
        </p:spPr>
      </p:pic>
      <p:pic>
        <p:nvPicPr>
          <p:cNvPr id="10" name="Picture 9">
            <a:extLst>
              <a:ext uri="{FF2B5EF4-FFF2-40B4-BE49-F238E27FC236}">
                <a16:creationId xmlns:a16="http://schemas.microsoft.com/office/drawing/2014/main" id="{91E143EC-51C2-8947-801B-92063516F4C3}"/>
              </a:ext>
            </a:extLst>
          </p:cNvPr>
          <p:cNvPicPr>
            <a:picLocks noChangeAspect="1"/>
          </p:cNvPicPr>
          <p:nvPr/>
        </p:nvPicPr>
        <p:blipFill rotWithShape="1">
          <a:blip r:embed="rId4"/>
          <a:srcRect l="35172" r="25572" b="-1"/>
          <a:stretch/>
        </p:blipFill>
        <p:spPr>
          <a:xfrm>
            <a:off x="8128407" y="10"/>
            <a:ext cx="4063593" cy="6857990"/>
          </a:xfrm>
          <a:prstGeom prst="rect">
            <a:avLst/>
          </a:prstGeom>
        </p:spPr>
      </p:pic>
      <p:sp>
        <p:nvSpPr>
          <p:cNvPr id="11" name="TextBox 10">
            <a:extLst>
              <a:ext uri="{FF2B5EF4-FFF2-40B4-BE49-F238E27FC236}">
                <a16:creationId xmlns:a16="http://schemas.microsoft.com/office/drawing/2014/main" id="{EF749B58-CCB6-D14F-A722-894A7DB68D30}"/>
              </a:ext>
            </a:extLst>
          </p:cNvPr>
          <p:cNvSpPr txBox="1"/>
          <p:nvPr/>
        </p:nvSpPr>
        <p:spPr>
          <a:xfrm>
            <a:off x="200025" y="157163"/>
            <a:ext cx="1185863" cy="923330"/>
          </a:xfrm>
          <a:prstGeom prst="rect">
            <a:avLst/>
          </a:prstGeom>
          <a:noFill/>
        </p:spPr>
        <p:txBody>
          <a:bodyPr wrap="square" rtlCol="0">
            <a:spAutoFit/>
          </a:bodyPr>
          <a:lstStyle/>
          <a:p>
            <a:r>
              <a:rPr lang="en-US" dirty="0"/>
              <a:t>Italy – Vertical Gardens</a:t>
            </a:r>
          </a:p>
        </p:txBody>
      </p:sp>
      <p:sp>
        <p:nvSpPr>
          <p:cNvPr id="12" name="TextBox 11">
            <a:extLst>
              <a:ext uri="{FF2B5EF4-FFF2-40B4-BE49-F238E27FC236}">
                <a16:creationId xmlns:a16="http://schemas.microsoft.com/office/drawing/2014/main" id="{B8451BC7-27DF-D94B-98F4-4D82AE1ED051}"/>
              </a:ext>
            </a:extLst>
          </p:cNvPr>
          <p:cNvSpPr txBox="1"/>
          <p:nvPr/>
        </p:nvSpPr>
        <p:spPr>
          <a:xfrm>
            <a:off x="4457700" y="157163"/>
            <a:ext cx="2414588" cy="369332"/>
          </a:xfrm>
          <a:prstGeom prst="rect">
            <a:avLst/>
          </a:prstGeom>
          <a:noFill/>
        </p:spPr>
        <p:txBody>
          <a:bodyPr wrap="square" rtlCol="0">
            <a:spAutoFit/>
          </a:bodyPr>
          <a:lstStyle/>
          <a:p>
            <a:r>
              <a:rPr lang="en-US" dirty="0"/>
              <a:t>Singapore – The Jewel</a:t>
            </a:r>
          </a:p>
        </p:txBody>
      </p:sp>
      <p:sp>
        <p:nvSpPr>
          <p:cNvPr id="13" name="TextBox 12">
            <a:extLst>
              <a:ext uri="{FF2B5EF4-FFF2-40B4-BE49-F238E27FC236}">
                <a16:creationId xmlns:a16="http://schemas.microsoft.com/office/drawing/2014/main" id="{93D8DCD8-F279-FF46-A68B-E9BDC8195820}"/>
              </a:ext>
            </a:extLst>
          </p:cNvPr>
          <p:cNvSpPr txBox="1"/>
          <p:nvPr/>
        </p:nvSpPr>
        <p:spPr>
          <a:xfrm>
            <a:off x="8429625" y="157163"/>
            <a:ext cx="1428750" cy="923330"/>
          </a:xfrm>
          <a:prstGeom prst="rect">
            <a:avLst/>
          </a:prstGeom>
          <a:noFill/>
        </p:spPr>
        <p:txBody>
          <a:bodyPr wrap="square" rtlCol="0">
            <a:spAutoFit/>
          </a:bodyPr>
          <a:lstStyle/>
          <a:p>
            <a:r>
              <a:rPr lang="en-US" dirty="0"/>
              <a:t>London Barbican Centre</a:t>
            </a:r>
          </a:p>
        </p:txBody>
      </p:sp>
    </p:spTree>
    <p:extLst>
      <p:ext uri="{BB962C8B-B14F-4D97-AF65-F5344CB8AC3E}">
        <p14:creationId xmlns:p14="http://schemas.microsoft.com/office/powerpoint/2010/main" val="4288698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1BE3FA7-0D70-4431-814F-D8C40576E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picture containing building, sky, outdoor, dome&#10;&#10;Description automatically generated">
            <a:extLst>
              <a:ext uri="{FF2B5EF4-FFF2-40B4-BE49-F238E27FC236}">
                <a16:creationId xmlns:a16="http://schemas.microsoft.com/office/drawing/2014/main" id="{895706F2-43AE-124A-BE15-D5CF71CA8EAD}"/>
              </a:ext>
            </a:extLst>
          </p:cNvPr>
          <p:cNvPicPr>
            <a:picLocks noChangeAspect="1"/>
          </p:cNvPicPr>
          <p:nvPr/>
        </p:nvPicPr>
        <p:blipFill rotWithShape="1">
          <a:blip r:embed="rId2"/>
          <a:srcRect l="15116" r="9136" b="1"/>
          <a:stretch/>
        </p:blipFill>
        <p:spPr>
          <a:xfrm>
            <a:off x="321731" y="557189"/>
            <a:ext cx="5668684" cy="5743618"/>
          </a:xfrm>
          <a:prstGeom prst="rect">
            <a:avLst/>
          </a:prstGeom>
        </p:spPr>
      </p:pic>
      <p:pic>
        <p:nvPicPr>
          <p:cNvPr id="5" name="Picture 4" descr="A picture containing sky, water, outdoor, shore&#10;&#10;Description automatically generated">
            <a:extLst>
              <a:ext uri="{FF2B5EF4-FFF2-40B4-BE49-F238E27FC236}">
                <a16:creationId xmlns:a16="http://schemas.microsoft.com/office/drawing/2014/main" id="{5370D2D8-1636-8748-ABFC-6C43D2D26708}"/>
              </a:ext>
            </a:extLst>
          </p:cNvPr>
          <p:cNvPicPr>
            <a:picLocks noChangeAspect="1"/>
          </p:cNvPicPr>
          <p:nvPr/>
        </p:nvPicPr>
        <p:blipFill rotWithShape="1">
          <a:blip r:embed="rId3"/>
          <a:srcRect l="16672" r="18175" b="-1"/>
          <a:stretch/>
        </p:blipFill>
        <p:spPr>
          <a:xfrm>
            <a:off x="6195375" y="557189"/>
            <a:ext cx="5674893" cy="5743618"/>
          </a:xfrm>
          <a:prstGeom prst="rect">
            <a:avLst/>
          </a:prstGeom>
        </p:spPr>
      </p:pic>
    </p:spTree>
    <p:extLst>
      <p:ext uri="{BB962C8B-B14F-4D97-AF65-F5344CB8AC3E}">
        <p14:creationId xmlns:p14="http://schemas.microsoft.com/office/powerpoint/2010/main" val="3256007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C37E460-5DC3-7442-BF83-C5613CA3D0E3}"/>
              </a:ext>
            </a:extLst>
          </p:cNvPr>
          <p:cNvSpPr>
            <a:spLocks noGrp="1"/>
          </p:cNvSpPr>
          <p:nvPr>
            <p:ph type="title"/>
          </p:nvPr>
        </p:nvSpPr>
        <p:spPr>
          <a:xfrm>
            <a:off x="786385" y="841248"/>
            <a:ext cx="3515244" cy="5340097"/>
          </a:xfrm>
        </p:spPr>
        <p:txBody>
          <a:bodyPr anchor="ctr">
            <a:normAutofit/>
          </a:bodyPr>
          <a:lstStyle/>
          <a:p>
            <a:r>
              <a:rPr lang="en-US">
                <a:solidFill>
                  <a:schemeClr val="bg1"/>
                </a:solidFill>
              </a:rPr>
              <a:t>Urban Environments and wellbeing</a:t>
            </a:r>
          </a:p>
        </p:txBody>
      </p:sp>
      <p:graphicFrame>
        <p:nvGraphicFramePr>
          <p:cNvPr id="5" name="Content Placeholder 2">
            <a:extLst>
              <a:ext uri="{FF2B5EF4-FFF2-40B4-BE49-F238E27FC236}">
                <a16:creationId xmlns:a16="http://schemas.microsoft.com/office/drawing/2014/main" id="{D55AF808-549A-4588-B314-67D13E0D85DF}"/>
              </a:ext>
            </a:extLst>
          </p:cNvPr>
          <p:cNvGraphicFramePr>
            <a:graphicFrameLocks noGrp="1"/>
          </p:cNvGraphicFramePr>
          <p:nvPr>
            <p:ph idx="1"/>
            <p:extLst>
              <p:ext uri="{D42A27DB-BD31-4B8C-83A1-F6EECF244321}">
                <p14:modId xmlns:p14="http://schemas.microsoft.com/office/powerpoint/2010/main" val="1559639653"/>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9414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C7935C8-8D67-6F43-9513-170DEABC4945}"/>
              </a:ext>
            </a:extLst>
          </p:cNvPr>
          <p:cNvSpPr>
            <a:spLocks noGrp="1"/>
          </p:cNvSpPr>
          <p:nvPr>
            <p:ph idx="1"/>
          </p:nvPr>
        </p:nvSpPr>
        <p:spPr>
          <a:xfrm>
            <a:off x="1653363" y="2176272"/>
            <a:ext cx="9367204" cy="4041648"/>
          </a:xfrm>
        </p:spPr>
        <p:txBody>
          <a:bodyPr anchor="t">
            <a:normAutofit fontScale="92500" lnSpcReduction="20000"/>
          </a:bodyPr>
          <a:lstStyle/>
          <a:p>
            <a:r>
              <a:rPr lang="en-GB" sz="2400" dirty="0"/>
              <a:t>“Exercise does not need to be done on a treadmill or ‘health club’ machine; it is less costly and has the same benefits when spread throughout the day in the form of walking, stair climbing, and carrying packages. The trouble is that in the last half century, we have effectively engineered physical activity out of our daily lives.” </a:t>
            </a:r>
          </a:p>
          <a:p>
            <a:endParaRPr lang="en-GB" sz="2400" dirty="0"/>
          </a:p>
          <a:p>
            <a:r>
              <a:rPr lang="en-GB" sz="2400" dirty="0"/>
              <a:t>Activity levels continue to decline as technology continues to engineer movement out of our environment… It is generally accepted that regular physical activity and exercise are an important part of a healthy lifestyle and that physical inactivity increases the risk of disease over the long term (</a:t>
            </a:r>
            <a:r>
              <a:rPr lang="en-GB" sz="2400" dirty="0" err="1"/>
              <a:t>Cris</a:t>
            </a:r>
            <a:r>
              <a:rPr lang="en-GB" sz="2400" dirty="0"/>
              <a:t> et al; 2007)</a:t>
            </a:r>
          </a:p>
          <a:p>
            <a:pPr marL="0" indent="0">
              <a:buNone/>
            </a:pPr>
            <a:endParaRPr lang="en-GB" sz="2000" dirty="0"/>
          </a:p>
          <a:p>
            <a:r>
              <a:rPr lang="en-GB" sz="2400" dirty="0"/>
              <a:t>Utilitarian activity V Leisure Activity – Task, map out your day!</a:t>
            </a:r>
          </a:p>
          <a:p>
            <a:endParaRPr lang="en-US" sz="2400" dirty="0"/>
          </a:p>
        </p:txBody>
      </p:sp>
    </p:spTree>
    <p:extLst>
      <p:ext uri="{BB962C8B-B14F-4D97-AF65-F5344CB8AC3E}">
        <p14:creationId xmlns:p14="http://schemas.microsoft.com/office/powerpoint/2010/main" val="332266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36E937-D153-CE44-ABE8-4DAECF14213B}"/>
              </a:ext>
            </a:extLst>
          </p:cNvPr>
          <p:cNvSpPr>
            <a:spLocks noGrp="1"/>
          </p:cNvSpPr>
          <p:nvPr>
            <p:ph type="title"/>
          </p:nvPr>
        </p:nvSpPr>
        <p:spPr>
          <a:xfrm>
            <a:off x="762000" y="559678"/>
            <a:ext cx="3567915" cy="4952492"/>
          </a:xfrm>
        </p:spPr>
        <p:txBody>
          <a:bodyPr>
            <a:normAutofit/>
          </a:bodyPr>
          <a:lstStyle/>
          <a:p>
            <a:r>
              <a:rPr lang="en-GB">
                <a:solidFill>
                  <a:schemeClr val="bg1"/>
                </a:solidFill>
              </a:rPr>
              <a:t>Task, map out your day!</a:t>
            </a:r>
            <a:br>
              <a:rPr lang="en-GB">
                <a:solidFill>
                  <a:schemeClr val="bg1"/>
                </a:solidFill>
              </a:rPr>
            </a:br>
            <a:endParaRPr lang="en-US">
              <a:solidFill>
                <a:schemeClr val="bg1"/>
              </a:solidFill>
            </a:endParaRP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C57298D-9337-4052-BE3D-B84E3361341D}"/>
              </a:ext>
            </a:extLst>
          </p:cNvPr>
          <p:cNvGraphicFramePr>
            <a:graphicFrameLocks noGrp="1"/>
          </p:cNvGraphicFramePr>
          <p:nvPr>
            <p:ph idx="1"/>
            <p:extLst>
              <p:ext uri="{D42A27DB-BD31-4B8C-83A1-F6EECF244321}">
                <p14:modId xmlns:p14="http://schemas.microsoft.com/office/powerpoint/2010/main" val="670291292"/>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354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7F5AE-9544-A14A-A6A4-0D8B1A948BA0}"/>
              </a:ext>
            </a:extLst>
          </p:cNvPr>
          <p:cNvSpPr>
            <a:spLocks noGrp="1"/>
          </p:cNvSpPr>
          <p:nvPr>
            <p:ph type="title"/>
          </p:nvPr>
        </p:nvSpPr>
        <p:spPr>
          <a:xfrm>
            <a:off x="1653363" y="365760"/>
            <a:ext cx="9367203" cy="1188720"/>
          </a:xfrm>
        </p:spPr>
        <p:txBody>
          <a:bodyPr>
            <a:normAutofit/>
          </a:bodyPr>
          <a:lstStyle/>
          <a:p>
            <a:r>
              <a:rPr lang="en-US"/>
              <a:t>Environment, physical activity and health</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870950B-6531-924E-9709-93413DDC3332}"/>
              </a:ext>
            </a:extLst>
          </p:cNvPr>
          <p:cNvSpPr>
            <a:spLocks noGrp="1"/>
          </p:cNvSpPr>
          <p:nvPr>
            <p:ph idx="1"/>
          </p:nvPr>
        </p:nvSpPr>
        <p:spPr>
          <a:xfrm>
            <a:off x="1653363" y="2176272"/>
            <a:ext cx="9367204" cy="4041648"/>
          </a:xfrm>
        </p:spPr>
        <p:txBody>
          <a:bodyPr anchor="t">
            <a:normAutofit/>
          </a:bodyPr>
          <a:lstStyle/>
          <a:p>
            <a:r>
              <a:rPr lang="en-US" sz="1500" dirty="0"/>
              <a:t>Our physical environment has a significant impact on our levels of physical activity</a:t>
            </a:r>
          </a:p>
          <a:p>
            <a:endParaRPr lang="en-US" sz="1500" dirty="0"/>
          </a:p>
          <a:p>
            <a:r>
              <a:rPr lang="en-US" sz="1500" dirty="0"/>
              <a:t>WHO Europe report (2008) – on Moodle</a:t>
            </a:r>
          </a:p>
          <a:p>
            <a:pPr lvl="1"/>
            <a:r>
              <a:rPr lang="en-US" sz="1500" dirty="0" err="1"/>
              <a:t>Summarises</a:t>
            </a:r>
            <a:r>
              <a:rPr lang="en-US" sz="1500" dirty="0"/>
              <a:t> the rationale for and impact of their Healthy Cities Network</a:t>
            </a:r>
          </a:p>
          <a:p>
            <a:pPr lvl="1"/>
            <a:r>
              <a:rPr lang="en-US" sz="1500" dirty="0" err="1"/>
              <a:t>Recognises</a:t>
            </a:r>
            <a:r>
              <a:rPr lang="en-US" sz="1500" dirty="0"/>
              <a:t> the need to incorporate activity into daily life (</a:t>
            </a:r>
            <a:r>
              <a:rPr lang="en-US" sz="1500" dirty="0" err="1"/>
              <a:t>Utalitarian</a:t>
            </a:r>
            <a:r>
              <a:rPr lang="en-US" sz="1500" dirty="0"/>
              <a:t>)</a:t>
            </a:r>
          </a:p>
          <a:p>
            <a:pPr lvl="1"/>
            <a:r>
              <a:rPr lang="en-US" sz="1500" dirty="0"/>
              <a:t>Identifies not just facilities but urban planning as key to activity of the population</a:t>
            </a:r>
          </a:p>
          <a:p>
            <a:pPr marL="457200" lvl="1" indent="0">
              <a:buNone/>
            </a:pPr>
            <a:endParaRPr lang="en-US" sz="1500" dirty="0"/>
          </a:p>
          <a:p>
            <a:r>
              <a:rPr lang="en-US" sz="1500" dirty="0"/>
              <a:t>Statistics:</a:t>
            </a:r>
          </a:p>
          <a:p>
            <a:pPr lvl="1"/>
            <a:r>
              <a:rPr lang="en-GB" sz="1500" dirty="0"/>
              <a:t>Physical inactivity increases the risk of many chronic diseases, such as cardiovascular diseases, diabetes and cancer </a:t>
            </a:r>
          </a:p>
          <a:p>
            <a:pPr lvl="1"/>
            <a:r>
              <a:rPr lang="en-GB" sz="1500" dirty="0"/>
              <a:t>Overweight affects 30–80% of adults in the countries of the WHO European Region. About 20% of the children in the European Region are overweight, and one third of these are obese </a:t>
            </a:r>
            <a:endParaRPr lang="en-GB" sz="1500" dirty="0">
              <a:effectLst/>
            </a:endParaRPr>
          </a:p>
          <a:p>
            <a:pPr lvl="1"/>
            <a:r>
              <a:rPr lang="en-GB" sz="1500" dirty="0"/>
              <a:t>Physical inactivity causes an estimated 600 000 deaths per year in the WHO European Region and leads to a loss of 5.3 million years of healthy life expectancy per year </a:t>
            </a:r>
            <a:endParaRPr lang="en-GB" sz="1500" dirty="0">
              <a:effectLst/>
            </a:endParaRPr>
          </a:p>
        </p:txBody>
      </p:sp>
    </p:spTree>
    <p:extLst>
      <p:ext uri="{BB962C8B-B14F-4D97-AF65-F5344CB8AC3E}">
        <p14:creationId xmlns:p14="http://schemas.microsoft.com/office/powerpoint/2010/main" val="2761712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66EB66-440B-614E-A2B0-8CAD0D8CD716}"/>
              </a:ext>
            </a:extLst>
          </p:cNvPr>
          <p:cNvSpPr>
            <a:spLocks noGrp="1"/>
          </p:cNvSpPr>
          <p:nvPr>
            <p:ph type="title"/>
          </p:nvPr>
        </p:nvSpPr>
        <p:spPr>
          <a:xfrm>
            <a:off x="466722" y="586855"/>
            <a:ext cx="3201366" cy="3387497"/>
          </a:xfrm>
        </p:spPr>
        <p:txBody>
          <a:bodyPr anchor="b">
            <a:normAutofit/>
          </a:bodyPr>
          <a:lstStyle/>
          <a:p>
            <a:pPr algn="r"/>
            <a:r>
              <a:rPr lang="en-US" sz="3100" dirty="0">
                <a:solidFill>
                  <a:srgbClr val="FFFFFF"/>
                </a:solidFill>
              </a:rPr>
              <a:t>Recommendations for physical activity:</a:t>
            </a:r>
          </a:p>
        </p:txBody>
      </p:sp>
      <p:sp>
        <p:nvSpPr>
          <p:cNvPr id="3" name="Content Placeholder 2">
            <a:extLst>
              <a:ext uri="{FF2B5EF4-FFF2-40B4-BE49-F238E27FC236}">
                <a16:creationId xmlns:a16="http://schemas.microsoft.com/office/drawing/2014/main" id="{02F39CA9-E7C3-C94A-8666-D1E2A2991C65}"/>
              </a:ext>
            </a:extLst>
          </p:cNvPr>
          <p:cNvSpPr>
            <a:spLocks noGrp="1"/>
          </p:cNvSpPr>
          <p:nvPr>
            <p:ph idx="1"/>
          </p:nvPr>
        </p:nvSpPr>
        <p:spPr>
          <a:xfrm>
            <a:off x="4810259" y="649480"/>
            <a:ext cx="6555347" cy="5165533"/>
          </a:xfrm>
        </p:spPr>
        <p:txBody>
          <a:bodyPr anchor="ctr">
            <a:normAutofit fontScale="92500"/>
          </a:bodyPr>
          <a:lstStyle/>
          <a:p>
            <a:r>
              <a:rPr lang="en-GB" sz="2000" dirty="0"/>
              <a:t>Physical inactivity is responsible for one in six UK deaths (equal to smoking) and is estimated to cost the UK £7.4 billion annually (including £0.9 billion to the NHS alone).</a:t>
            </a:r>
          </a:p>
          <a:p>
            <a:r>
              <a:rPr lang="en-GB" sz="2000" dirty="0"/>
              <a:t>Unfortunately our population is around 20% less active than in the 1960s. If current trends continue, it will be 35% less active by 2030.</a:t>
            </a:r>
          </a:p>
          <a:p>
            <a:r>
              <a:rPr lang="en-GB" sz="2000" dirty="0"/>
              <a:t>Around 1 in 3 (34%) of men and 1 in 2 (42%) of women are not active enough for good health.</a:t>
            </a:r>
          </a:p>
          <a:p>
            <a:pPr marL="0" indent="0">
              <a:buNone/>
            </a:pPr>
            <a:endParaRPr lang="en-GB" sz="2000" dirty="0"/>
          </a:p>
          <a:p>
            <a:pPr marL="0" indent="0">
              <a:buNone/>
            </a:pPr>
            <a:r>
              <a:rPr lang="en-GB" sz="2000" dirty="0"/>
              <a:t>The UK Chief Medical Officers’ Guidelines recommend each week adults do:</a:t>
            </a:r>
          </a:p>
          <a:p>
            <a:r>
              <a:rPr lang="en-GB" sz="2000" dirty="0"/>
              <a:t>at least 150 minutes moderate intensity activity, 75 minutes’ vigorous activity, or a mixture of both (20 mins/day)</a:t>
            </a:r>
          </a:p>
          <a:p>
            <a:r>
              <a:rPr lang="en-GB" sz="2000" dirty="0"/>
              <a:t>strengthening activities on two days (Gyms etc – cost and time)</a:t>
            </a:r>
          </a:p>
          <a:p>
            <a:r>
              <a:rPr lang="en-GB" sz="2000" dirty="0"/>
              <a:t>reducing extended periods of sitting (Remote working, tech)</a:t>
            </a:r>
          </a:p>
          <a:p>
            <a:endParaRPr lang="en-US" sz="2000" dirty="0"/>
          </a:p>
        </p:txBody>
      </p:sp>
      <p:sp>
        <p:nvSpPr>
          <p:cNvPr id="4" name="TextBox 3">
            <a:extLst>
              <a:ext uri="{FF2B5EF4-FFF2-40B4-BE49-F238E27FC236}">
                <a16:creationId xmlns:a16="http://schemas.microsoft.com/office/drawing/2014/main" id="{00324B28-81CD-764C-A0B3-CC6F83782BD5}"/>
              </a:ext>
            </a:extLst>
          </p:cNvPr>
          <p:cNvSpPr txBox="1"/>
          <p:nvPr/>
        </p:nvSpPr>
        <p:spPr>
          <a:xfrm>
            <a:off x="10401300" y="6208520"/>
            <a:ext cx="2514600" cy="369332"/>
          </a:xfrm>
          <a:prstGeom prst="rect">
            <a:avLst/>
          </a:prstGeom>
          <a:noFill/>
        </p:spPr>
        <p:txBody>
          <a:bodyPr wrap="square" rtlCol="0">
            <a:spAutoFit/>
          </a:bodyPr>
          <a:lstStyle/>
          <a:p>
            <a:r>
              <a:rPr lang="en-US" dirty="0"/>
              <a:t>www.gov.uk</a:t>
            </a:r>
          </a:p>
        </p:txBody>
      </p:sp>
    </p:spTree>
    <p:extLst>
      <p:ext uri="{BB962C8B-B14F-4D97-AF65-F5344CB8AC3E}">
        <p14:creationId xmlns:p14="http://schemas.microsoft.com/office/powerpoint/2010/main" val="15613273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35C73AA-D938-ED47-BB91-513137574DDE}"/>
              </a:ext>
            </a:extLst>
          </p:cNvPr>
          <p:cNvSpPr>
            <a:spLocks noGrp="1"/>
          </p:cNvSpPr>
          <p:nvPr>
            <p:ph type="title"/>
          </p:nvPr>
        </p:nvSpPr>
        <p:spPr>
          <a:xfrm rot="16200000">
            <a:off x="-1325880" y="1947672"/>
            <a:ext cx="5961888" cy="2788920"/>
          </a:xfrm>
        </p:spPr>
        <p:txBody>
          <a:bodyPr anchor="ctr">
            <a:normAutofit/>
          </a:bodyPr>
          <a:lstStyle/>
          <a:p>
            <a:r>
              <a:rPr lang="en-US" sz="4800" b="1">
                <a:solidFill>
                  <a:schemeClr val="bg1"/>
                </a:solidFill>
              </a:rPr>
              <a:t>Loss of Utilitarian and Leisure Activity</a:t>
            </a:r>
          </a:p>
        </p:txBody>
      </p:sp>
      <p:sp>
        <p:nvSpPr>
          <p:cNvPr id="3" name="Content Placeholder 2">
            <a:extLst>
              <a:ext uri="{FF2B5EF4-FFF2-40B4-BE49-F238E27FC236}">
                <a16:creationId xmlns:a16="http://schemas.microsoft.com/office/drawing/2014/main" id="{98EAE962-2A18-FF43-B3EB-5D9BFF0B5D64}"/>
              </a:ext>
            </a:extLst>
          </p:cNvPr>
          <p:cNvSpPr>
            <a:spLocks noGrp="1"/>
          </p:cNvSpPr>
          <p:nvPr>
            <p:ph idx="1"/>
          </p:nvPr>
        </p:nvSpPr>
        <p:spPr>
          <a:xfrm>
            <a:off x="3538394" y="171450"/>
            <a:ext cx="8393003" cy="6500813"/>
          </a:xfrm>
        </p:spPr>
        <p:txBody>
          <a:bodyPr anchor="ctr">
            <a:normAutofit/>
          </a:bodyPr>
          <a:lstStyle/>
          <a:p>
            <a:pPr marL="0" indent="0" algn="ctr">
              <a:buNone/>
            </a:pPr>
            <a:r>
              <a:rPr lang="en-US" sz="1400" b="1" dirty="0">
                <a:solidFill>
                  <a:schemeClr val="tx2"/>
                </a:solidFill>
              </a:rPr>
              <a:t>Cultural and social influences have a significant impact on how we use land spaces/land management</a:t>
            </a:r>
          </a:p>
          <a:p>
            <a:endParaRPr lang="en-US" sz="1400" dirty="0">
              <a:solidFill>
                <a:schemeClr val="tx2"/>
              </a:solidFill>
            </a:endParaRPr>
          </a:p>
          <a:p>
            <a:pPr lvl="1"/>
            <a:r>
              <a:rPr lang="en-US" sz="1400" b="1" dirty="0">
                <a:solidFill>
                  <a:schemeClr val="tx2"/>
                </a:solidFill>
              </a:rPr>
              <a:t>Friluftsliv</a:t>
            </a:r>
            <a:r>
              <a:rPr lang="en-US" sz="1400" dirty="0">
                <a:solidFill>
                  <a:schemeClr val="tx2"/>
                </a:solidFill>
              </a:rPr>
              <a:t> – Common place part of everyday life. Access, social norm. Leisure activities often based around being active in nature, less necessity of utilitarian activity</a:t>
            </a:r>
          </a:p>
          <a:p>
            <a:pPr lvl="1"/>
            <a:endParaRPr lang="en-US" sz="1400" dirty="0">
              <a:solidFill>
                <a:schemeClr val="tx2"/>
              </a:solidFill>
            </a:endParaRPr>
          </a:p>
          <a:p>
            <a:pPr lvl="1"/>
            <a:r>
              <a:rPr lang="en-US" sz="1400" b="1" dirty="0">
                <a:solidFill>
                  <a:schemeClr val="tx2"/>
                </a:solidFill>
              </a:rPr>
              <a:t>Holland</a:t>
            </a:r>
            <a:r>
              <a:rPr lang="en-US" sz="1400" dirty="0">
                <a:solidFill>
                  <a:schemeClr val="tx2"/>
                </a:solidFill>
              </a:rPr>
              <a:t>: World Leader in Active transport (Bikes), infrastructure resembles values towards space and environment. Utilitarian activity. (Ton et al; 2019)</a:t>
            </a:r>
          </a:p>
          <a:p>
            <a:pPr lvl="1"/>
            <a:endParaRPr lang="en-US" sz="1400" dirty="0">
              <a:solidFill>
                <a:schemeClr val="tx2"/>
              </a:solidFill>
            </a:endParaRPr>
          </a:p>
          <a:p>
            <a:pPr lvl="1"/>
            <a:r>
              <a:rPr lang="en-US" sz="1400" b="1" dirty="0">
                <a:solidFill>
                  <a:schemeClr val="tx2"/>
                </a:solidFill>
              </a:rPr>
              <a:t>Pakistan</a:t>
            </a:r>
            <a:r>
              <a:rPr lang="en-US" sz="1400" dirty="0">
                <a:solidFill>
                  <a:schemeClr val="tx2"/>
                </a:solidFill>
              </a:rPr>
              <a:t>: Research on predictors of active transport use.</a:t>
            </a:r>
            <a:r>
              <a:rPr lang="en-GB" sz="1400" dirty="0">
                <a:solidFill>
                  <a:schemeClr val="tx2"/>
                </a:solidFill>
              </a:rPr>
              <a:t> Cultural parameters, including the distribution of masses in rural and urban areas, laws and policies, and spending trends motivate the most along with economic trends and pace of life. (Nawaz and Ali; 2020)</a:t>
            </a:r>
            <a:endParaRPr lang="en-US" sz="1400" dirty="0">
              <a:solidFill>
                <a:schemeClr val="tx2"/>
              </a:solidFill>
            </a:endParaRPr>
          </a:p>
          <a:p>
            <a:pPr lvl="1"/>
            <a:endParaRPr lang="en-US" sz="1400" dirty="0">
              <a:solidFill>
                <a:schemeClr val="tx2"/>
              </a:solidFill>
            </a:endParaRPr>
          </a:p>
          <a:p>
            <a:pPr lvl="1"/>
            <a:r>
              <a:rPr lang="en-US" sz="1400" b="1" dirty="0">
                <a:solidFill>
                  <a:schemeClr val="tx2"/>
                </a:solidFill>
              </a:rPr>
              <a:t>New Zealand</a:t>
            </a:r>
            <a:r>
              <a:rPr lang="en-US" sz="1400" dirty="0">
                <a:solidFill>
                  <a:schemeClr val="tx2"/>
                </a:solidFill>
              </a:rPr>
              <a:t>: Nature and being ‘outdoors’ is part of their national identity; </a:t>
            </a:r>
            <a:r>
              <a:rPr lang="en-US" sz="1400" dirty="0" err="1">
                <a:solidFill>
                  <a:schemeClr val="tx2"/>
                </a:solidFill>
              </a:rPr>
              <a:t>maori</a:t>
            </a:r>
            <a:r>
              <a:rPr lang="en-US" sz="1400" dirty="0">
                <a:solidFill>
                  <a:schemeClr val="tx2"/>
                </a:solidFill>
              </a:rPr>
              <a:t> culture; geographical advantages (climate, geology, population). High percentage of rural population as well as cultural norm of leisure activity and respect for natural environment.</a:t>
            </a:r>
          </a:p>
          <a:p>
            <a:pPr lvl="1"/>
            <a:endParaRPr lang="en-US" sz="1400" dirty="0">
              <a:solidFill>
                <a:schemeClr val="tx2"/>
              </a:solidFill>
            </a:endParaRPr>
          </a:p>
          <a:p>
            <a:pPr lvl="1"/>
            <a:r>
              <a:rPr lang="en-US" sz="1400" b="1" dirty="0">
                <a:solidFill>
                  <a:schemeClr val="tx2"/>
                </a:solidFill>
              </a:rPr>
              <a:t>UK: </a:t>
            </a:r>
            <a:r>
              <a:rPr lang="en-US" sz="1400" dirty="0">
                <a:solidFill>
                  <a:schemeClr val="tx2"/>
                </a:solidFill>
              </a:rPr>
              <a:t>Colonialism – owning property, status symbols; over population – creeping impact of cities and urban sprawl, industrial revolution. Utilitarian activity decreased as did time and/or motivation for leisure activity.</a:t>
            </a:r>
          </a:p>
          <a:p>
            <a:pPr lvl="1"/>
            <a:endParaRPr lang="en-US" sz="1400" dirty="0">
              <a:solidFill>
                <a:schemeClr val="tx2"/>
              </a:solidFill>
            </a:endParaRPr>
          </a:p>
          <a:p>
            <a:pPr lvl="1"/>
            <a:r>
              <a:rPr lang="en-US" sz="1400" b="1" dirty="0">
                <a:solidFill>
                  <a:schemeClr val="tx2"/>
                </a:solidFill>
              </a:rPr>
              <a:t>Germany</a:t>
            </a:r>
            <a:r>
              <a:rPr lang="en-US" sz="1400" dirty="0">
                <a:solidFill>
                  <a:schemeClr val="tx2"/>
                </a:solidFill>
              </a:rPr>
              <a:t>: Case Study (Moodle)</a:t>
            </a:r>
          </a:p>
          <a:p>
            <a:pPr lvl="2"/>
            <a:r>
              <a:rPr lang="en-GB" sz="1400" dirty="0">
                <a:solidFill>
                  <a:schemeClr val="tx2"/>
                </a:solidFill>
              </a:rPr>
              <a:t>Walkability is Only Part of the Story: Walking for Transportation in Stuttgart, Germany (</a:t>
            </a:r>
            <a:r>
              <a:rPr lang="en-GB" sz="1400" dirty="0" err="1">
                <a:solidFill>
                  <a:schemeClr val="tx2"/>
                </a:solidFill>
              </a:rPr>
              <a:t>Reyer</a:t>
            </a:r>
            <a:r>
              <a:rPr lang="en-GB" sz="1400" dirty="0">
                <a:solidFill>
                  <a:schemeClr val="tx2"/>
                </a:solidFill>
              </a:rPr>
              <a:t> et al; 2014)</a:t>
            </a:r>
          </a:p>
          <a:p>
            <a:pPr lvl="2"/>
            <a:r>
              <a:rPr lang="en-GB" sz="1400" dirty="0">
                <a:solidFill>
                  <a:schemeClr val="tx2"/>
                </a:solidFill>
              </a:rPr>
              <a:t>Western society perspective – Urban design</a:t>
            </a:r>
          </a:p>
          <a:p>
            <a:pPr lvl="2"/>
            <a:r>
              <a:rPr lang="en-GB" sz="1400" dirty="0">
                <a:solidFill>
                  <a:schemeClr val="tx2"/>
                </a:solidFill>
              </a:rPr>
              <a:t>Impact of environment on physical activity levels</a:t>
            </a:r>
          </a:p>
          <a:p>
            <a:pPr lvl="2"/>
            <a:r>
              <a:rPr lang="en-GB" sz="1400" dirty="0">
                <a:solidFill>
                  <a:schemeClr val="tx2"/>
                </a:solidFill>
              </a:rPr>
              <a:t>Relevance to an older population, ‘walkability’ enables a self determined life</a:t>
            </a:r>
          </a:p>
          <a:p>
            <a:pPr lvl="2"/>
            <a:r>
              <a:rPr lang="en-GB" sz="1400" dirty="0">
                <a:solidFill>
                  <a:schemeClr val="tx2"/>
                </a:solidFill>
              </a:rPr>
              <a:t>Increasing the utilitarian levels of physical activity</a:t>
            </a:r>
          </a:p>
          <a:p>
            <a:pPr lvl="1"/>
            <a:endParaRPr lang="en-US" sz="1000" dirty="0">
              <a:solidFill>
                <a:schemeClr val="tx2"/>
              </a:solidFill>
            </a:endParaRPr>
          </a:p>
        </p:txBody>
      </p:sp>
    </p:spTree>
    <p:extLst>
      <p:ext uri="{BB962C8B-B14F-4D97-AF65-F5344CB8AC3E}">
        <p14:creationId xmlns:p14="http://schemas.microsoft.com/office/powerpoint/2010/main" val="3047159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D704EFE-42E8-4C4D-AF32-312001F77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D6B385D8-F5CF-7849-8C2F-74257A9AD636}"/>
              </a:ext>
            </a:extLst>
          </p:cNvPr>
          <p:cNvPicPr>
            <a:picLocks noChangeAspect="1"/>
          </p:cNvPicPr>
          <p:nvPr/>
        </p:nvPicPr>
        <p:blipFill rotWithShape="1">
          <a:blip r:embed="rId2"/>
          <a:srcRect l="23518" r="7783" b="2"/>
          <a:stretch/>
        </p:blipFill>
        <p:spPr>
          <a:xfrm>
            <a:off x="20" y="10"/>
            <a:ext cx="4063977" cy="3428990"/>
          </a:xfrm>
          <a:prstGeom prst="rect">
            <a:avLst/>
          </a:prstGeom>
        </p:spPr>
      </p:pic>
      <p:pic>
        <p:nvPicPr>
          <p:cNvPr id="15" name="Picture 14">
            <a:extLst>
              <a:ext uri="{FF2B5EF4-FFF2-40B4-BE49-F238E27FC236}">
                <a16:creationId xmlns:a16="http://schemas.microsoft.com/office/drawing/2014/main" id="{2DA25407-693C-3943-8A9D-8FBC81942BBB}"/>
              </a:ext>
            </a:extLst>
          </p:cNvPr>
          <p:cNvPicPr>
            <a:picLocks noChangeAspect="1"/>
          </p:cNvPicPr>
          <p:nvPr/>
        </p:nvPicPr>
        <p:blipFill rotWithShape="1">
          <a:blip r:embed="rId3"/>
          <a:srcRect l="20347" r="408" b="2"/>
          <a:stretch/>
        </p:blipFill>
        <p:spPr>
          <a:xfrm>
            <a:off x="4044529" y="10"/>
            <a:ext cx="4083465" cy="3428990"/>
          </a:xfrm>
          <a:prstGeom prst="rect">
            <a:avLst/>
          </a:prstGeom>
        </p:spPr>
      </p:pic>
      <p:pic>
        <p:nvPicPr>
          <p:cNvPr id="9" name="Picture 8">
            <a:extLst>
              <a:ext uri="{FF2B5EF4-FFF2-40B4-BE49-F238E27FC236}">
                <a16:creationId xmlns:a16="http://schemas.microsoft.com/office/drawing/2014/main" id="{D2FF2B53-A8A7-2D49-A348-A6DEE189857B}"/>
              </a:ext>
            </a:extLst>
          </p:cNvPr>
          <p:cNvPicPr>
            <a:picLocks noChangeAspect="1"/>
          </p:cNvPicPr>
          <p:nvPr/>
        </p:nvPicPr>
        <p:blipFill rotWithShape="1">
          <a:blip r:embed="rId4"/>
          <a:srcRect l="831" r="1" b="1"/>
          <a:stretch/>
        </p:blipFill>
        <p:spPr>
          <a:xfrm>
            <a:off x="8127994" y="10"/>
            <a:ext cx="4064005" cy="3428990"/>
          </a:xfrm>
          <a:prstGeom prst="rect">
            <a:avLst/>
          </a:prstGeom>
        </p:spPr>
      </p:pic>
      <p:pic>
        <p:nvPicPr>
          <p:cNvPr id="5" name="Picture 4">
            <a:extLst>
              <a:ext uri="{FF2B5EF4-FFF2-40B4-BE49-F238E27FC236}">
                <a16:creationId xmlns:a16="http://schemas.microsoft.com/office/drawing/2014/main" id="{08714D2B-6137-0E4F-A36A-3ACC7AA174EC}"/>
              </a:ext>
            </a:extLst>
          </p:cNvPr>
          <p:cNvPicPr>
            <a:picLocks noChangeAspect="1"/>
          </p:cNvPicPr>
          <p:nvPr/>
        </p:nvPicPr>
        <p:blipFill rotWithShape="1">
          <a:blip r:embed="rId5"/>
          <a:srcRect l="24157"/>
          <a:stretch/>
        </p:blipFill>
        <p:spPr>
          <a:xfrm>
            <a:off x="20" y="3429000"/>
            <a:ext cx="4059916" cy="3429000"/>
          </a:xfrm>
          <a:prstGeom prst="rect">
            <a:avLst/>
          </a:prstGeom>
        </p:spPr>
      </p:pic>
      <p:pic>
        <p:nvPicPr>
          <p:cNvPr id="13" name="Picture 12">
            <a:extLst>
              <a:ext uri="{FF2B5EF4-FFF2-40B4-BE49-F238E27FC236}">
                <a16:creationId xmlns:a16="http://schemas.microsoft.com/office/drawing/2014/main" id="{9E1FC422-F32A-E34E-A997-BEECB2638831}"/>
              </a:ext>
            </a:extLst>
          </p:cNvPr>
          <p:cNvPicPr>
            <a:picLocks noChangeAspect="1"/>
          </p:cNvPicPr>
          <p:nvPr/>
        </p:nvPicPr>
        <p:blipFill rotWithShape="1">
          <a:blip r:embed="rId6"/>
          <a:srcRect l="13639" r="18533"/>
          <a:stretch/>
        </p:blipFill>
        <p:spPr>
          <a:xfrm>
            <a:off x="4052316" y="3429000"/>
            <a:ext cx="4087368" cy="3429000"/>
          </a:xfrm>
          <a:prstGeom prst="rect">
            <a:avLst/>
          </a:prstGeom>
        </p:spPr>
      </p:pic>
      <p:pic>
        <p:nvPicPr>
          <p:cNvPr id="7" name="Picture 6">
            <a:extLst>
              <a:ext uri="{FF2B5EF4-FFF2-40B4-BE49-F238E27FC236}">
                <a16:creationId xmlns:a16="http://schemas.microsoft.com/office/drawing/2014/main" id="{A03534F6-8C18-A444-B789-A28505A6BC1C}"/>
              </a:ext>
            </a:extLst>
          </p:cNvPr>
          <p:cNvPicPr>
            <a:picLocks noChangeAspect="1"/>
          </p:cNvPicPr>
          <p:nvPr/>
        </p:nvPicPr>
        <p:blipFill rotWithShape="1">
          <a:blip r:embed="rId7"/>
          <a:srcRect l="3084" r="2" b="2"/>
          <a:stretch/>
        </p:blipFill>
        <p:spPr>
          <a:xfrm>
            <a:off x="8132064" y="3428990"/>
            <a:ext cx="4059936" cy="3429000"/>
          </a:xfrm>
          <a:prstGeom prst="rect">
            <a:avLst/>
          </a:prstGeom>
        </p:spPr>
      </p:pic>
      <p:sp>
        <p:nvSpPr>
          <p:cNvPr id="18" name="TextBox 17">
            <a:extLst>
              <a:ext uri="{FF2B5EF4-FFF2-40B4-BE49-F238E27FC236}">
                <a16:creationId xmlns:a16="http://schemas.microsoft.com/office/drawing/2014/main" id="{94CA2350-22BC-864C-AFD5-B5252515E7A4}"/>
              </a:ext>
            </a:extLst>
          </p:cNvPr>
          <p:cNvSpPr txBox="1"/>
          <p:nvPr/>
        </p:nvSpPr>
        <p:spPr>
          <a:xfrm>
            <a:off x="3686174" y="214313"/>
            <a:ext cx="5529263" cy="461665"/>
          </a:xfrm>
          <a:prstGeom prst="rect">
            <a:avLst/>
          </a:prstGeom>
          <a:noFill/>
        </p:spPr>
        <p:txBody>
          <a:bodyPr wrap="square" rtlCol="0">
            <a:spAutoFit/>
          </a:bodyPr>
          <a:lstStyle/>
          <a:p>
            <a:r>
              <a:rPr lang="en-US" sz="2400" b="1" dirty="0">
                <a:solidFill>
                  <a:schemeClr val="bg1"/>
                </a:solidFill>
              </a:rPr>
              <a:t>Physical Activity; Leisure and Utilitarian</a:t>
            </a:r>
          </a:p>
        </p:txBody>
      </p:sp>
    </p:spTree>
    <p:extLst>
      <p:ext uri="{BB962C8B-B14F-4D97-AF65-F5344CB8AC3E}">
        <p14:creationId xmlns:p14="http://schemas.microsoft.com/office/powerpoint/2010/main" val="3117770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C4E511-AF55-154B-ACA1-2A6086E8170E}"/>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Group Task</a:t>
            </a:r>
          </a:p>
        </p:txBody>
      </p:sp>
      <p:sp>
        <p:nvSpPr>
          <p:cNvPr id="3" name="Content Placeholder 2">
            <a:extLst>
              <a:ext uri="{FF2B5EF4-FFF2-40B4-BE49-F238E27FC236}">
                <a16:creationId xmlns:a16="http://schemas.microsoft.com/office/drawing/2014/main" id="{AA0E85F3-53DB-D84A-8823-34862CAED7A7}"/>
              </a:ext>
            </a:extLst>
          </p:cNvPr>
          <p:cNvSpPr>
            <a:spLocks noGrp="1"/>
          </p:cNvSpPr>
          <p:nvPr>
            <p:ph idx="1"/>
          </p:nvPr>
        </p:nvSpPr>
        <p:spPr>
          <a:xfrm>
            <a:off x="4810259" y="649480"/>
            <a:ext cx="6555347" cy="5546047"/>
          </a:xfrm>
        </p:spPr>
        <p:txBody>
          <a:bodyPr anchor="ctr">
            <a:normAutofit/>
          </a:bodyPr>
          <a:lstStyle/>
          <a:p>
            <a:r>
              <a:rPr lang="en-US" sz="2000" dirty="0"/>
              <a:t>Imagine there was a global pandemic and now you can’t travel in your car, you aren’t allowed to paddle rivers, rock climb, access the mountains, go wild camping, mountain bike on trails or surf in the ocean. These are the things that give you a sense of wellbeing, of living, of who you are.</a:t>
            </a:r>
          </a:p>
          <a:p>
            <a:endParaRPr lang="en-US" sz="2000" dirty="0"/>
          </a:p>
          <a:p>
            <a:r>
              <a:rPr lang="en-US" sz="2000" dirty="0"/>
              <a:t>The catch: you live in an inner city. Your apartment is on the 10</a:t>
            </a:r>
            <a:r>
              <a:rPr lang="en-US" sz="2000" baseline="30000" dirty="0"/>
              <a:t>th</a:t>
            </a:r>
            <a:r>
              <a:rPr lang="en-US" sz="2000" dirty="0"/>
              <a:t> floor of a tower block, you have no garden.</a:t>
            </a:r>
          </a:p>
          <a:p>
            <a:endParaRPr lang="en-US" sz="2000" dirty="0"/>
          </a:p>
          <a:p>
            <a:r>
              <a:rPr lang="en-US" sz="2000" dirty="0"/>
              <a:t>What could you do or would you want in your local environment to replace your normal lifestyle activities, can you gain the same benefits but in a different way?</a:t>
            </a:r>
          </a:p>
        </p:txBody>
      </p:sp>
    </p:spTree>
    <p:extLst>
      <p:ext uri="{BB962C8B-B14F-4D97-AF65-F5344CB8AC3E}">
        <p14:creationId xmlns:p14="http://schemas.microsoft.com/office/powerpoint/2010/main" val="3188844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9E301E5-1206-47D0-9CDF-72583D739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FA31FBE-7948-4384-B68A-75DEFDC49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sitting on the grass&#10;&#10;Description automatically generated with low confidence">
            <a:extLst>
              <a:ext uri="{FF2B5EF4-FFF2-40B4-BE49-F238E27FC236}">
                <a16:creationId xmlns:a16="http://schemas.microsoft.com/office/drawing/2014/main" id="{D787CC45-AB63-4940-AE3B-B652267A03CB}"/>
              </a:ext>
            </a:extLst>
          </p:cNvPr>
          <p:cNvPicPr>
            <a:picLocks noChangeAspect="1"/>
          </p:cNvPicPr>
          <p:nvPr/>
        </p:nvPicPr>
        <p:blipFill rotWithShape="1">
          <a:blip r:embed="rId2"/>
          <a:srcRect t="10091" r="-2" b="-2"/>
          <a:stretch/>
        </p:blipFill>
        <p:spPr>
          <a:xfrm>
            <a:off x="641276" y="643467"/>
            <a:ext cx="4013020" cy="2702558"/>
          </a:xfrm>
          <a:prstGeom prst="rect">
            <a:avLst/>
          </a:prstGeom>
        </p:spPr>
      </p:pic>
      <p:pic>
        <p:nvPicPr>
          <p:cNvPr id="5" name="Picture 4" descr="A picture containing ground, tree, outdoor, building&#10;&#10;Description automatically generated">
            <a:extLst>
              <a:ext uri="{FF2B5EF4-FFF2-40B4-BE49-F238E27FC236}">
                <a16:creationId xmlns:a16="http://schemas.microsoft.com/office/drawing/2014/main" id="{F1CF6C3E-1951-EC47-BEC8-D1E858700862}"/>
              </a:ext>
            </a:extLst>
          </p:cNvPr>
          <p:cNvPicPr>
            <a:picLocks noChangeAspect="1"/>
          </p:cNvPicPr>
          <p:nvPr/>
        </p:nvPicPr>
        <p:blipFill rotWithShape="1">
          <a:blip r:embed="rId3"/>
          <a:srcRect r="2" b="475"/>
          <a:stretch/>
        </p:blipFill>
        <p:spPr>
          <a:xfrm>
            <a:off x="643467" y="3509433"/>
            <a:ext cx="4010830" cy="2705099"/>
          </a:xfrm>
          <a:prstGeom prst="rect">
            <a:avLst/>
          </a:prstGeom>
        </p:spPr>
      </p:pic>
      <p:pic>
        <p:nvPicPr>
          <p:cNvPr id="9" name="Picture 8" descr="A picture containing sky, outdoor, people, several&#10;&#10;Description automatically generated">
            <a:extLst>
              <a:ext uri="{FF2B5EF4-FFF2-40B4-BE49-F238E27FC236}">
                <a16:creationId xmlns:a16="http://schemas.microsoft.com/office/drawing/2014/main" id="{0EC86BB5-98CB-B049-B014-DEDBAB988471}"/>
              </a:ext>
            </a:extLst>
          </p:cNvPr>
          <p:cNvPicPr>
            <a:picLocks noChangeAspect="1"/>
          </p:cNvPicPr>
          <p:nvPr/>
        </p:nvPicPr>
        <p:blipFill rotWithShape="1">
          <a:blip r:embed="rId4"/>
          <a:srcRect l="19087" r="454"/>
          <a:stretch/>
        </p:blipFill>
        <p:spPr>
          <a:xfrm>
            <a:off x="4812633" y="643467"/>
            <a:ext cx="6735900" cy="5571066"/>
          </a:xfrm>
          <a:prstGeom prst="rect">
            <a:avLst/>
          </a:prstGeom>
        </p:spPr>
      </p:pic>
      <p:sp>
        <p:nvSpPr>
          <p:cNvPr id="10" name="TextBox 9">
            <a:extLst>
              <a:ext uri="{FF2B5EF4-FFF2-40B4-BE49-F238E27FC236}">
                <a16:creationId xmlns:a16="http://schemas.microsoft.com/office/drawing/2014/main" id="{B4392DC1-B4E2-B846-9623-3A8D271C01DF}"/>
              </a:ext>
            </a:extLst>
          </p:cNvPr>
          <p:cNvSpPr txBox="1"/>
          <p:nvPr/>
        </p:nvSpPr>
        <p:spPr>
          <a:xfrm>
            <a:off x="5131308" y="771525"/>
            <a:ext cx="5614988" cy="461665"/>
          </a:xfrm>
          <a:prstGeom prst="rect">
            <a:avLst/>
          </a:prstGeom>
          <a:noFill/>
        </p:spPr>
        <p:txBody>
          <a:bodyPr wrap="square" rtlCol="0">
            <a:spAutoFit/>
          </a:bodyPr>
          <a:lstStyle/>
          <a:p>
            <a:r>
              <a:rPr lang="en-US" sz="2400" b="1" dirty="0">
                <a:solidFill>
                  <a:schemeClr val="bg1"/>
                </a:solidFill>
              </a:rPr>
              <a:t>Social Connection in Outdoor settings</a:t>
            </a:r>
          </a:p>
        </p:txBody>
      </p:sp>
    </p:spTree>
    <p:extLst>
      <p:ext uri="{BB962C8B-B14F-4D97-AF65-F5344CB8AC3E}">
        <p14:creationId xmlns:p14="http://schemas.microsoft.com/office/powerpoint/2010/main" val="15852034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AE63A4-8543-BE4F-AF19-4B3148B76A56}"/>
              </a:ext>
            </a:extLst>
          </p:cNvPr>
          <p:cNvSpPr>
            <a:spLocks noGrp="1"/>
          </p:cNvSpPr>
          <p:nvPr>
            <p:ph idx="1"/>
          </p:nvPr>
        </p:nvSpPr>
        <p:spPr>
          <a:xfrm>
            <a:off x="838200" y="528638"/>
            <a:ext cx="10515600" cy="5648325"/>
          </a:xfrm>
        </p:spPr>
        <p:txBody>
          <a:bodyPr>
            <a:normAutofit lnSpcReduction="10000"/>
          </a:bodyPr>
          <a:lstStyle/>
          <a:p>
            <a:r>
              <a:rPr lang="en-US" dirty="0">
                <a:hlinkClick r:id="rId2"/>
              </a:rPr>
              <a:t>Impact of Biophilic design on workers efficiency; Topgul, 2019</a:t>
            </a:r>
            <a:endParaRPr lang="en-US" dirty="0"/>
          </a:p>
          <a:p>
            <a:endParaRPr lang="en-US" dirty="0"/>
          </a:p>
          <a:p>
            <a:r>
              <a:rPr lang="en-GB" dirty="0">
                <a:hlinkClick r:id="rId3"/>
              </a:rPr>
              <a:t>HUMAN SPACES: </a:t>
            </a:r>
            <a:r>
              <a:rPr lang="en-GB" b="1" dirty="0">
                <a:hlinkClick r:id="rId3"/>
              </a:rPr>
              <a:t>The GlobaI Impact of Biophilic Design in the Workplace </a:t>
            </a:r>
            <a:endParaRPr lang="en-GB" b="1" dirty="0"/>
          </a:p>
          <a:p>
            <a:endParaRPr lang="en-GB" b="1" dirty="0"/>
          </a:p>
          <a:p>
            <a:r>
              <a:rPr lang="en-GB" dirty="0">
                <a:hlinkClick r:id="rId4"/>
              </a:rPr>
              <a:t>A Review of Psychological Literature on the Health and Wellbeing Benefits of Biophilic Design; Gillis and Gatersleben, 2015</a:t>
            </a:r>
            <a:endParaRPr lang="en-GB" dirty="0"/>
          </a:p>
          <a:p>
            <a:pPr marL="0" indent="0">
              <a:buNone/>
            </a:pPr>
            <a:endParaRPr lang="en-GB" dirty="0"/>
          </a:p>
          <a:p>
            <a:r>
              <a:rPr lang="en-GB" dirty="0">
                <a:hlinkClick r:id="rId5"/>
              </a:rPr>
              <a:t>Modest exercise and the prevention of disease, Cris et al, 2007</a:t>
            </a:r>
            <a:endParaRPr lang="en-GB" dirty="0"/>
          </a:p>
          <a:p>
            <a:endParaRPr lang="en-GB" dirty="0"/>
          </a:p>
          <a:p>
            <a:r>
              <a:rPr lang="en-GB" dirty="0">
                <a:hlinkClick r:id="rId6"/>
              </a:rPr>
              <a:t>Effects of biophilic indoor environment on stress and anxiety recovery: A between-subjects experiment in virtual reality; Yin et al; 2020.</a:t>
            </a:r>
            <a:endParaRPr lang="en-GB" dirty="0"/>
          </a:p>
          <a:p>
            <a:endParaRPr lang="en-GB" dirty="0"/>
          </a:p>
          <a:p>
            <a:endParaRPr lang="en-GB" dirty="0"/>
          </a:p>
          <a:p>
            <a:endParaRPr lang="en-US" dirty="0"/>
          </a:p>
        </p:txBody>
      </p:sp>
    </p:spTree>
    <p:extLst>
      <p:ext uri="{BB962C8B-B14F-4D97-AF65-F5344CB8AC3E}">
        <p14:creationId xmlns:p14="http://schemas.microsoft.com/office/powerpoint/2010/main" val="19539565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4763</TotalTime>
  <Words>1172</Words>
  <Application>Microsoft Office PowerPoint</Application>
  <PresentationFormat>Widescreen</PresentationFormat>
  <Paragraphs>93</Paragraphs>
  <Slides>16</Slides>
  <Notes>1</Notes>
  <HiddenSlides>0</HiddenSlides>
  <MMClips>1</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Promoting Healthy Lifestyles in an Urban Environment</vt:lpstr>
      <vt:lpstr>PowerPoint Presentation</vt:lpstr>
      <vt:lpstr>Population Statistics – Urban Living</vt:lpstr>
      <vt:lpstr>Biophilic Design: Connecting to Nature</vt:lpstr>
      <vt:lpstr>PowerPoint Presentation</vt:lpstr>
      <vt:lpstr>PowerPoint Presentation</vt:lpstr>
      <vt:lpstr>Urban Environments and wellbeing</vt:lpstr>
      <vt:lpstr>PowerPoint Presentation</vt:lpstr>
      <vt:lpstr>Task, map out your day! </vt:lpstr>
      <vt:lpstr>Environment, physical activity and health</vt:lpstr>
      <vt:lpstr>Recommendations for physical activity:</vt:lpstr>
      <vt:lpstr>Loss of Utilitarian and Leisure Activity</vt:lpstr>
      <vt:lpstr>PowerPoint Presentation</vt:lpstr>
      <vt:lpstr>Group Task</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Denise Leonard</dc:creator>
  <cp:lastModifiedBy>Denise Leonard</cp:lastModifiedBy>
  <cp:revision>41</cp:revision>
  <dcterms:created xsi:type="dcterms:W3CDTF">2021-03-11T16:28:36Z</dcterms:created>
  <dcterms:modified xsi:type="dcterms:W3CDTF">2022-03-18T10:25:41Z</dcterms:modified>
</cp:coreProperties>
</file>