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33"/>
  </p:notesMasterIdLst>
  <p:sldIdLst>
    <p:sldId id="288" r:id="rId5"/>
    <p:sldId id="262" r:id="rId6"/>
    <p:sldId id="263" r:id="rId7"/>
    <p:sldId id="264" r:id="rId8"/>
    <p:sldId id="260" r:id="rId9"/>
    <p:sldId id="265" r:id="rId10"/>
    <p:sldId id="286" r:id="rId11"/>
    <p:sldId id="287" r:id="rId12"/>
    <p:sldId id="269" r:id="rId13"/>
    <p:sldId id="285" r:id="rId14"/>
    <p:sldId id="256" r:id="rId15"/>
    <p:sldId id="257" r:id="rId16"/>
    <p:sldId id="258" r:id="rId17"/>
    <p:sldId id="259" r:id="rId18"/>
    <p:sldId id="273" r:id="rId19"/>
    <p:sldId id="274" r:id="rId20"/>
    <p:sldId id="275" r:id="rId21"/>
    <p:sldId id="276" r:id="rId22"/>
    <p:sldId id="278" r:id="rId23"/>
    <p:sldId id="279" r:id="rId24"/>
    <p:sldId id="280" r:id="rId25"/>
    <p:sldId id="289" r:id="rId26"/>
    <p:sldId id="284" r:id="rId27"/>
    <p:sldId id="281" r:id="rId28"/>
    <p:sldId id="272" r:id="rId29"/>
    <p:sldId id="282" r:id="rId30"/>
    <p:sldId id="283" r:id="rId31"/>
    <p:sldId id="290" r:id="rId3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E873C27-262F-C910-6246-56E56C546078}" v="95" dt="2022-12-10T08:38:57.702"/>
    <p1510:client id="{731E2428-C268-0587-0E26-034EDF85D26F}" v="228" dt="2022-12-06T01:26:19.902"/>
    <p1510:client id="{AF910B25-C73D-BF8F-CBDB-6370793FA833}" v="11" dt="2022-12-06T09:50:41.32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512" autoAdjust="0"/>
    <p:restoredTop sz="94660"/>
  </p:normalViewPr>
  <p:slideViewPr>
    <p:cSldViewPr snapToGrid="0">
      <p:cViewPr varScale="1">
        <p:scale>
          <a:sx n="91" d="100"/>
          <a:sy n="91" d="100"/>
        </p:scale>
        <p:origin x="389"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9E50FBA-0F28-4764-B995-B26CED4A721A}" type="doc">
      <dgm:prSet loTypeId="urn:microsoft.com/office/officeart/2005/8/layout/process5" loCatId="process" qsTypeId="urn:microsoft.com/office/officeart/2005/8/quickstyle/simple1" qsCatId="simple" csTypeId="urn:microsoft.com/office/officeart/2005/8/colors/accent0_3" csCatId="mainScheme"/>
      <dgm:spPr/>
      <dgm:t>
        <a:bodyPr/>
        <a:lstStyle/>
        <a:p>
          <a:endParaRPr lang="en-US"/>
        </a:p>
      </dgm:t>
    </dgm:pt>
    <dgm:pt modelId="{D74EF991-E27B-42C9-8912-CBB17CFE94D0}">
      <dgm:prSet/>
      <dgm:spPr/>
      <dgm:t>
        <a:bodyPr/>
        <a:lstStyle/>
        <a:p>
          <a:r>
            <a:rPr lang="en-GB"/>
            <a:t>Rowing team</a:t>
          </a:r>
          <a:endParaRPr lang="en-US"/>
        </a:p>
      </dgm:t>
    </dgm:pt>
    <dgm:pt modelId="{4718CB69-DB3F-4282-BEEB-AA5A683E3354}" type="parTrans" cxnId="{7CE8EB37-C33C-4EF0-A0C8-E6F803E56C0E}">
      <dgm:prSet/>
      <dgm:spPr/>
      <dgm:t>
        <a:bodyPr/>
        <a:lstStyle/>
        <a:p>
          <a:endParaRPr lang="en-US"/>
        </a:p>
      </dgm:t>
    </dgm:pt>
    <dgm:pt modelId="{9B0CBCE4-F37A-4D39-A2EF-0FDDD4B525D2}" type="sibTrans" cxnId="{7CE8EB37-C33C-4EF0-A0C8-E6F803E56C0E}">
      <dgm:prSet/>
      <dgm:spPr/>
      <dgm:t>
        <a:bodyPr/>
        <a:lstStyle/>
        <a:p>
          <a:endParaRPr lang="en-US"/>
        </a:p>
      </dgm:t>
    </dgm:pt>
    <dgm:pt modelId="{63DF996E-CD80-4DDF-8B35-46F84B14ABD5}">
      <dgm:prSet/>
      <dgm:spPr/>
      <dgm:t>
        <a:bodyPr/>
        <a:lstStyle/>
        <a:p>
          <a:r>
            <a:rPr lang="en-GB"/>
            <a:t>Effective teamwork characteristics</a:t>
          </a:r>
          <a:endParaRPr lang="en-US"/>
        </a:p>
      </dgm:t>
    </dgm:pt>
    <dgm:pt modelId="{86936350-847A-4EEE-BE30-926D4B700EE1}" type="parTrans" cxnId="{48E47C5C-6B24-440A-B9FA-73847932285B}">
      <dgm:prSet/>
      <dgm:spPr/>
      <dgm:t>
        <a:bodyPr/>
        <a:lstStyle/>
        <a:p>
          <a:endParaRPr lang="en-US"/>
        </a:p>
      </dgm:t>
    </dgm:pt>
    <dgm:pt modelId="{0D17D519-AEA3-46AB-A190-B8BBEAF3425D}" type="sibTrans" cxnId="{48E47C5C-6B24-440A-B9FA-73847932285B}">
      <dgm:prSet/>
      <dgm:spPr/>
      <dgm:t>
        <a:bodyPr/>
        <a:lstStyle/>
        <a:p>
          <a:endParaRPr lang="en-US"/>
        </a:p>
      </dgm:t>
    </dgm:pt>
    <dgm:pt modelId="{1C9911F1-89E0-4A54-B41A-E42F3F77DB89}">
      <dgm:prSet/>
      <dgm:spPr/>
      <dgm:t>
        <a:bodyPr/>
        <a:lstStyle/>
        <a:p>
          <a:r>
            <a:rPr lang="en-GB"/>
            <a:t>Basic team dynamics</a:t>
          </a:r>
          <a:endParaRPr lang="en-US"/>
        </a:p>
      </dgm:t>
    </dgm:pt>
    <dgm:pt modelId="{A1164E6A-2EE1-47D1-B68C-16C369C13967}" type="parTrans" cxnId="{E4282AE5-B9C1-45F6-B455-39C58146A07E}">
      <dgm:prSet/>
      <dgm:spPr/>
      <dgm:t>
        <a:bodyPr/>
        <a:lstStyle/>
        <a:p>
          <a:endParaRPr lang="en-US"/>
        </a:p>
      </dgm:t>
    </dgm:pt>
    <dgm:pt modelId="{0D0A54C2-65AC-4E12-9508-5CDCEEFC52A0}" type="sibTrans" cxnId="{E4282AE5-B9C1-45F6-B455-39C58146A07E}">
      <dgm:prSet/>
      <dgm:spPr/>
      <dgm:t>
        <a:bodyPr/>
        <a:lstStyle/>
        <a:p>
          <a:endParaRPr lang="en-US"/>
        </a:p>
      </dgm:t>
    </dgm:pt>
    <dgm:pt modelId="{B5912177-826D-43A3-B6F8-C46E267DAE99}">
      <dgm:prSet/>
      <dgm:spPr/>
      <dgm:t>
        <a:bodyPr/>
        <a:lstStyle/>
        <a:p>
          <a:r>
            <a:rPr lang="en-GB"/>
            <a:t>Processes</a:t>
          </a:r>
          <a:endParaRPr lang="en-US"/>
        </a:p>
      </dgm:t>
    </dgm:pt>
    <dgm:pt modelId="{25E4F137-7A6F-498C-B3C6-887F7B7FCA34}" type="parTrans" cxnId="{A375B17C-7F5E-4EA4-9ED6-6C44CD1F2C4B}">
      <dgm:prSet/>
      <dgm:spPr/>
      <dgm:t>
        <a:bodyPr/>
        <a:lstStyle/>
        <a:p>
          <a:endParaRPr lang="en-US"/>
        </a:p>
      </dgm:t>
    </dgm:pt>
    <dgm:pt modelId="{DE0801D3-7DBF-44E3-9D7D-0CED86DF709C}" type="sibTrans" cxnId="{A375B17C-7F5E-4EA4-9ED6-6C44CD1F2C4B}">
      <dgm:prSet/>
      <dgm:spPr/>
      <dgm:t>
        <a:bodyPr/>
        <a:lstStyle/>
        <a:p>
          <a:endParaRPr lang="en-US"/>
        </a:p>
      </dgm:t>
    </dgm:pt>
    <dgm:pt modelId="{DA94E976-362B-40A0-93DE-51E381677DD6}">
      <dgm:prSet/>
      <dgm:spPr/>
      <dgm:t>
        <a:bodyPr/>
        <a:lstStyle/>
        <a:p>
          <a:r>
            <a:rPr lang="en-GB"/>
            <a:t>Training to improve teamwork</a:t>
          </a:r>
          <a:endParaRPr lang="en-US"/>
        </a:p>
      </dgm:t>
    </dgm:pt>
    <dgm:pt modelId="{71BC2299-5CB6-4036-9FE7-839519580467}" type="parTrans" cxnId="{D09CFA63-E793-4111-AF8D-36EAD725E229}">
      <dgm:prSet/>
      <dgm:spPr/>
      <dgm:t>
        <a:bodyPr/>
        <a:lstStyle/>
        <a:p>
          <a:endParaRPr lang="en-US"/>
        </a:p>
      </dgm:t>
    </dgm:pt>
    <dgm:pt modelId="{AF3C7EE7-9107-433E-B859-D21F7DFAB128}" type="sibTrans" cxnId="{D09CFA63-E793-4111-AF8D-36EAD725E229}">
      <dgm:prSet/>
      <dgm:spPr/>
      <dgm:t>
        <a:bodyPr/>
        <a:lstStyle/>
        <a:p>
          <a:endParaRPr lang="en-US"/>
        </a:p>
      </dgm:t>
    </dgm:pt>
    <dgm:pt modelId="{14F9C22A-BF7F-4080-9A87-27F2518B1D6A}">
      <dgm:prSet/>
      <dgm:spPr/>
      <dgm:t>
        <a:bodyPr/>
        <a:lstStyle/>
        <a:p>
          <a:r>
            <a:rPr lang="en-GB"/>
            <a:t>Drawbacks and benefits</a:t>
          </a:r>
          <a:endParaRPr lang="en-US"/>
        </a:p>
      </dgm:t>
    </dgm:pt>
    <dgm:pt modelId="{5FD32518-A986-4BD3-B7DE-29E5E48A3724}" type="parTrans" cxnId="{51349FED-3401-4930-8D91-B22841F84E93}">
      <dgm:prSet/>
      <dgm:spPr/>
      <dgm:t>
        <a:bodyPr/>
        <a:lstStyle/>
        <a:p>
          <a:endParaRPr lang="en-US"/>
        </a:p>
      </dgm:t>
    </dgm:pt>
    <dgm:pt modelId="{522360A0-8A3A-437A-A73B-376F13B24684}" type="sibTrans" cxnId="{51349FED-3401-4930-8D91-B22841F84E93}">
      <dgm:prSet/>
      <dgm:spPr/>
      <dgm:t>
        <a:bodyPr/>
        <a:lstStyle/>
        <a:p>
          <a:endParaRPr lang="en-US"/>
        </a:p>
      </dgm:t>
    </dgm:pt>
    <dgm:pt modelId="{98EDFE20-B948-4CBA-83D3-EE5B8E2E62C6}">
      <dgm:prSet/>
      <dgm:spPr/>
      <dgm:t>
        <a:bodyPr/>
        <a:lstStyle/>
        <a:p>
          <a:r>
            <a:rPr lang="en-GB"/>
            <a:t>References</a:t>
          </a:r>
          <a:endParaRPr lang="en-US"/>
        </a:p>
      </dgm:t>
    </dgm:pt>
    <dgm:pt modelId="{16390419-B002-4BD0-882F-D3F5AF6BBDE9}" type="parTrans" cxnId="{CDD92B3A-D1F6-47C9-89C0-B7A1608861D0}">
      <dgm:prSet/>
      <dgm:spPr/>
      <dgm:t>
        <a:bodyPr/>
        <a:lstStyle/>
        <a:p>
          <a:endParaRPr lang="en-US"/>
        </a:p>
      </dgm:t>
    </dgm:pt>
    <dgm:pt modelId="{1234C35E-3136-4E2D-84E9-D60D82C64F91}" type="sibTrans" cxnId="{CDD92B3A-D1F6-47C9-89C0-B7A1608861D0}">
      <dgm:prSet/>
      <dgm:spPr/>
      <dgm:t>
        <a:bodyPr/>
        <a:lstStyle/>
        <a:p>
          <a:endParaRPr lang="en-US"/>
        </a:p>
      </dgm:t>
    </dgm:pt>
    <dgm:pt modelId="{4EF8C74C-45C6-4AFC-8901-F76DE840151A}">
      <dgm:prSet/>
      <dgm:spPr/>
      <dgm:t>
        <a:bodyPr/>
        <a:lstStyle/>
        <a:p>
          <a:r>
            <a:rPr lang="en-GB"/>
            <a:t>Collaboration on wikipedia</a:t>
          </a:r>
          <a:endParaRPr lang="en-US"/>
        </a:p>
      </dgm:t>
    </dgm:pt>
    <dgm:pt modelId="{34A5F347-344A-4C5F-B5CC-4B39B2BD41D0}" type="parTrans" cxnId="{71D69273-F36B-43A0-93F1-10505BBC8B73}">
      <dgm:prSet/>
      <dgm:spPr/>
      <dgm:t>
        <a:bodyPr/>
        <a:lstStyle/>
        <a:p>
          <a:endParaRPr lang="en-US"/>
        </a:p>
      </dgm:t>
    </dgm:pt>
    <dgm:pt modelId="{CB36FC1B-AD47-4467-9082-B9DA90022E5B}" type="sibTrans" cxnId="{71D69273-F36B-43A0-93F1-10505BBC8B73}">
      <dgm:prSet/>
      <dgm:spPr/>
      <dgm:t>
        <a:bodyPr/>
        <a:lstStyle/>
        <a:p>
          <a:endParaRPr lang="en-US"/>
        </a:p>
      </dgm:t>
    </dgm:pt>
    <dgm:pt modelId="{2C89ABD1-3F35-4302-A2C3-8B981D0D8062}">
      <dgm:prSet/>
      <dgm:spPr/>
      <dgm:t>
        <a:bodyPr/>
        <a:lstStyle/>
        <a:p>
          <a:r>
            <a:rPr lang="en-GB"/>
            <a:t>Last edited 6 months ago by Tony Fox</a:t>
          </a:r>
          <a:endParaRPr lang="en-US"/>
        </a:p>
      </dgm:t>
    </dgm:pt>
    <dgm:pt modelId="{D6788278-860A-435F-983F-0EEC4DB6FF73}" type="parTrans" cxnId="{AF0426E1-6C37-448D-9BFA-7790281919CA}">
      <dgm:prSet/>
      <dgm:spPr/>
      <dgm:t>
        <a:bodyPr/>
        <a:lstStyle/>
        <a:p>
          <a:endParaRPr lang="en-US"/>
        </a:p>
      </dgm:t>
    </dgm:pt>
    <dgm:pt modelId="{A9F28A72-A9ED-4502-8575-D4960E77E18D}" type="sibTrans" cxnId="{AF0426E1-6C37-448D-9BFA-7790281919CA}">
      <dgm:prSet/>
      <dgm:spPr/>
      <dgm:t>
        <a:bodyPr/>
        <a:lstStyle/>
        <a:p>
          <a:endParaRPr lang="en-US"/>
        </a:p>
      </dgm:t>
    </dgm:pt>
    <dgm:pt modelId="{65CA935C-92A5-4336-8A4D-BA0FFF76389C}">
      <dgm:prSet/>
      <dgm:spPr/>
      <dgm:t>
        <a:bodyPr/>
        <a:lstStyle/>
        <a:p>
          <a:r>
            <a:rPr lang="en-GB"/>
            <a:t>Gilson Paranhos</a:t>
          </a:r>
          <a:endParaRPr lang="en-US"/>
        </a:p>
      </dgm:t>
    </dgm:pt>
    <dgm:pt modelId="{27FC10B9-B2CA-400E-AFD7-B56E3A1BDCC7}" type="parTrans" cxnId="{A1A9B0AB-71BB-4377-8170-6F354F1D3FBF}">
      <dgm:prSet/>
      <dgm:spPr/>
      <dgm:t>
        <a:bodyPr/>
        <a:lstStyle/>
        <a:p>
          <a:endParaRPr lang="en-US"/>
        </a:p>
      </dgm:t>
    </dgm:pt>
    <dgm:pt modelId="{FD442968-4B98-4F24-9F48-1EC1E15B5549}" type="sibTrans" cxnId="{A1A9B0AB-71BB-4377-8170-6F354F1D3FBF}">
      <dgm:prSet/>
      <dgm:spPr/>
      <dgm:t>
        <a:bodyPr/>
        <a:lstStyle/>
        <a:p>
          <a:endParaRPr lang="en-US"/>
        </a:p>
      </dgm:t>
    </dgm:pt>
    <dgm:pt modelId="{E4E57ABA-E0FF-4578-8235-32123F7F488F}" type="pres">
      <dgm:prSet presAssocID="{E9E50FBA-0F28-4764-B995-B26CED4A721A}" presName="diagram" presStyleCnt="0">
        <dgm:presLayoutVars>
          <dgm:dir/>
          <dgm:resizeHandles val="exact"/>
        </dgm:presLayoutVars>
      </dgm:prSet>
      <dgm:spPr/>
    </dgm:pt>
    <dgm:pt modelId="{682FE84B-608E-42A4-BBB3-675D7431E26B}" type="pres">
      <dgm:prSet presAssocID="{D74EF991-E27B-42C9-8912-CBB17CFE94D0}" presName="node" presStyleLbl="node1" presStyleIdx="0" presStyleCnt="10">
        <dgm:presLayoutVars>
          <dgm:bulletEnabled val="1"/>
        </dgm:presLayoutVars>
      </dgm:prSet>
      <dgm:spPr/>
    </dgm:pt>
    <dgm:pt modelId="{CE4F9C27-581B-45DD-8BA6-D190454C38AA}" type="pres">
      <dgm:prSet presAssocID="{9B0CBCE4-F37A-4D39-A2EF-0FDDD4B525D2}" presName="sibTrans" presStyleLbl="sibTrans2D1" presStyleIdx="0" presStyleCnt="9"/>
      <dgm:spPr/>
    </dgm:pt>
    <dgm:pt modelId="{20C84EBE-F515-461B-A0F0-D40ED80E99B4}" type="pres">
      <dgm:prSet presAssocID="{9B0CBCE4-F37A-4D39-A2EF-0FDDD4B525D2}" presName="connectorText" presStyleLbl="sibTrans2D1" presStyleIdx="0" presStyleCnt="9"/>
      <dgm:spPr/>
    </dgm:pt>
    <dgm:pt modelId="{8DC0AE88-18C3-4268-B4FA-6A1DA7127C5E}" type="pres">
      <dgm:prSet presAssocID="{63DF996E-CD80-4DDF-8B35-46F84B14ABD5}" presName="node" presStyleLbl="node1" presStyleIdx="1" presStyleCnt="10">
        <dgm:presLayoutVars>
          <dgm:bulletEnabled val="1"/>
        </dgm:presLayoutVars>
      </dgm:prSet>
      <dgm:spPr/>
    </dgm:pt>
    <dgm:pt modelId="{3855C950-8307-4932-AFD7-0AF186CF99A7}" type="pres">
      <dgm:prSet presAssocID="{0D17D519-AEA3-46AB-A190-B8BBEAF3425D}" presName="sibTrans" presStyleLbl="sibTrans2D1" presStyleIdx="1" presStyleCnt="9"/>
      <dgm:spPr/>
    </dgm:pt>
    <dgm:pt modelId="{4B40B456-D921-4E58-8A7A-A22BB6314063}" type="pres">
      <dgm:prSet presAssocID="{0D17D519-AEA3-46AB-A190-B8BBEAF3425D}" presName="connectorText" presStyleLbl="sibTrans2D1" presStyleIdx="1" presStyleCnt="9"/>
      <dgm:spPr/>
    </dgm:pt>
    <dgm:pt modelId="{7A6B90BB-EDF0-48A8-A0E6-72015E3603E6}" type="pres">
      <dgm:prSet presAssocID="{1C9911F1-89E0-4A54-B41A-E42F3F77DB89}" presName="node" presStyleLbl="node1" presStyleIdx="2" presStyleCnt="10">
        <dgm:presLayoutVars>
          <dgm:bulletEnabled val="1"/>
        </dgm:presLayoutVars>
      </dgm:prSet>
      <dgm:spPr/>
    </dgm:pt>
    <dgm:pt modelId="{C9FEF238-4D69-43C1-90D0-D5D2A654A2E4}" type="pres">
      <dgm:prSet presAssocID="{0D0A54C2-65AC-4E12-9508-5CDCEEFC52A0}" presName="sibTrans" presStyleLbl="sibTrans2D1" presStyleIdx="2" presStyleCnt="9"/>
      <dgm:spPr/>
    </dgm:pt>
    <dgm:pt modelId="{546A5838-DDDD-438B-BDBA-2449C0636AA9}" type="pres">
      <dgm:prSet presAssocID="{0D0A54C2-65AC-4E12-9508-5CDCEEFC52A0}" presName="connectorText" presStyleLbl="sibTrans2D1" presStyleIdx="2" presStyleCnt="9"/>
      <dgm:spPr/>
    </dgm:pt>
    <dgm:pt modelId="{DE54D5D5-92B8-4180-A4DA-0D4F29CB6E89}" type="pres">
      <dgm:prSet presAssocID="{B5912177-826D-43A3-B6F8-C46E267DAE99}" presName="node" presStyleLbl="node1" presStyleIdx="3" presStyleCnt="10">
        <dgm:presLayoutVars>
          <dgm:bulletEnabled val="1"/>
        </dgm:presLayoutVars>
      </dgm:prSet>
      <dgm:spPr/>
    </dgm:pt>
    <dgm:pt modelId="{6A9E6DD4-CEDF-46D2-A442-4578DCCF7250}" type="pres">
      <dgm:prSet presAssocID="{DE0801D3-7DBF-44E3-9D7D-0CED86DF709C}" presName="sibTrans" presStyleLbl="sibTrans2D1" presStyleIdx="3" presStyleCnt="9"/>
      <dgm:spPr/>
    </dgm:pt>
    <dgm:pt modelId="{3DD7F09E-A85C-4DBF-BB77-5646C0B86735}" type="pres">
      <dgm:prSet presAssocID="{DE0801D3-7DBF-44E3-9D7D-0CED86DF709C}" presName="connectorText" presStyleLbl="sibTrans2D1" presStyleIdx="3" presStyleCnt="9"/>
      <dgm:spPr/>
    </dgm:pt>
    <dgm:pt modelId="{6D0A56BD-1E2E-41BF-8A40-2CEBAB850083}" type="pres">
      <dgm:prSet presAssocID="{DA94E976-362B-40A0-93DE-51E381677DD6}" presName="node" presStyleLbl="node1" presStyleIdx="4" presStyleCnt="10">
        <dgm:presLayoutVars>
          <dgm:bulletEnabled val="1"/>
        </dgm:presLayoutVars>
      </dgm:prSet>
      <dgm:spPr/>
    </dgm:pt>
    <dgm:pt modelId="{665E72D8-9BA3-459B-B8B0-4202B24ABF25}" type="pres">
      <dgm:prSet presAssocID="{AF3C7EE7-9107-433E-B859-D21F7DFAB128}" presName="sibTrans" presStyleLbl="sibTrans2D1" presStyleIdx="4" presStyleCnt="9"/>
      <dgm:spPr/>
    </dgm:pt>
    <dgm:pt modelId="{DE28EB9B-D3C3-4755-A31E-CF7101E54A9B}" type="pres">
      <dgm:prSet presAssocID="{AF3C7EE7-9107-433E-B859-D21F7DFAB128}" presName="connectorText" presStyleLbl="sibTrans2D1" presStyleIdx="4" presStyleCnt="9"/>
      <dgm:spPr/>
    </dgm:pt>
    <dgm:pt modelId="{36D75FC3-476A-470B-BC8A-A123C8D7CFAD}" type="pres">
      <dgm:prSet presAssocID="{14F9C22A-BF7F-4080-9A87-27F2518B1D6A}" presName="node" presStyleLbl="node1" presStyleIdx="5" presStyleCnt="10">
        <dgm:presLayoutVars>
          <dgm:bulletEnabled val="1"/>
        </dgm:presLayoutVars>
      </dgm:prSet>
      <dgm:spPr/>
    </dgm:pt>
    <dgm:pt modelId="{CF23AB5F-228D-49EE-A235-F85BC03A2B28}" type="pres">
      <dgm:prSet presAssocID="{522360A0-8A3A-437A-A73B-376F13B24684}" presName="sibTrans" presStyleLbl="sibTrans2D1" presStyleIdx="5" presStyleCnt="9"/>
      <dgm:spPr/>
    </dgm:pt>
    <dgm:pt modelId="{4B80FCC0-33FE-485B-8459-771064AF96C0}" type="pres">
      <dgm:prSet presAssocID="{522360A0-8A3A-437A-A73B-376F13B24684}" presName="connectorText" presStyleLbl="sibTrans2D1" presStyleIdx="5" presStyleCnt="9"/>
      <dgm:spPr/>
    </dgm:pt>
    <dgm:pt modelId="{1E016E40-886A-447E-9185-007431DE8083}" type="pres">
      <dgm:prSet presAssocID="{98EDFE20-B948-4CBA-83D3-EE5B8E2E62C6}" presName="node" presStyleLbl="node1" presStyleIdx="6" presStyleCnt="10">
        <dgm:presLayoutVars>
          <dgm:bulletEnabled val="1"/>
        </dgm:presLayoutVars>
      </dgm:prSet>
      <dgm:spPr/>
    </dgm:pt>
    <dgm:pt modelId="{F14A1647-6841-4056-B286-700DA2A17667}" type="pres">
      <dgm:prSet presAssocID="{1234C35E-3136-4E2D-84E9-D60D82C64F91}" presName="sibTrans" presStyleLbl="sibTrans2D1" presStyleIdx="6" presStyleCnt="9"/>
      <dgm:spPr/>
    </dgm:pt>
    <dgm:pt modelId="{691ABC26-9865-4D54-8363-0477A94BCBD1}" type="pres">
      <dgm:prSet presAssocID="{1234C35E-3136-4E2D-84E9-D60D82C64F91}" presName="connectorText" presStyleLbl="sibTrans2D1" presStyleIdx="6" presStyleCnt="9"/>
      <dgm:spPr/>
    </dgm:pt>
    <dgm:pt modelId="{F0E1D70F-2F38-429E-9C84-72E0465D3547}" type="pres">
      <dgm:prSet presAssocID="{4EF8C74C-45C6-4AFC-8901-F76DE840151A}" presName="node" presStyleLbl="node1" presStyleIdx="7" presStyleCnt="10">
        <dgm:presLayoutVars>
          <dgm:bulletEnabled val="1"/>
        </dgm:presLayoutVars>
      </dgm:prSet>
      <dgm:spPr/>
    </dgm:pt>
    <dgm:pt modelId="{B91C658A-3C21-4FF5-A73F-29C70F189F04}" type="pres">
      <dgm:prSet presAssocID="{CB36FC1B-AD47-4467-9082-B9DA90022E5B}" presName="sibTrans" presStyleLbl="sibTrans2D1" presStyleIdx="7" presStyleCnt="9"/>
      <dgm:spPr/>
    </dgm:pt>
    <dgm:pt modelId="{7154B8FC-890E-4FCE-A38A-DF79E22417C6}" type="pres">
      <dgm:prSet presAssocID="{CB36FC1B-AD47-4467-9082-B9DA90022E5B}" presName="connectorText" presStyleLbl="sibTrans2D1" presStyleIdx="7" presStyleCnt="9"/>
      <dgm:spPr/>
    </dgm:pt>
    <dgm:pt modelId="{05E0FB98-A285-4DC0-A946-B0C78ADDBC04}" type="pres">
      <dgm:prSet presAssocID="{2C89ABD1-3F35-4302-A2C3-8B981D0D8062}" presName="node" presStyleLbl="node1" presStyleIdx="8" presStyleCnt="10">
        <dgm:presLayoutVars>
          <dgm:bulletEnabled val="1"/>
        </dgm:presLayoutVars>
      </dgm:prSet>
      <dgm:spPr/>
    </dgm:pt>
    <dgm:pt modelId="{EC9F1F8C-5122-488C-8B40-DE1A38531C7E}" type="pres">
      <dgm:prSet presAssocID="{A9F28A72-A9ED-4502-8575-D4960E77E18D}" presName="sibTrans" presStyleLbl="sibTrans2D1" presStyleIdx="8" presStyleCnt="9"/>
      <dgm:spPr/>
    </dgm:pt>
    <dgm:pt modelId="{0F3C583A-3228-464F-8786-C6F831C4EF12}" type="pres">
      <dgm:prSet presAssocID="{A9F28A72-A9ED-4502-8575-D4960E77E18D}" presName="connectorText" presStyleLbl="sibTrans2D1" presStyleIdx="8" presStyleCnt="9"/>
      <dgm:spPr/>
    </dgm:pt>
    <dgm:pt modelId="{C735E9B2-1AC1-4B6D-881A-05180ED40BA0}" type="pres">
      <dgm:prSet presAssocID="{65CA935C-92A5-4336-8A4D-BA0FFF76389C}" presName="node" presStyleLbl="node1" presStyleIdx="9" presStyleCnt="10">
        <dgm:presLayoutVars>
          <dgm:bulletEnabled val="1"/>
        </dgm:presLayoutVars>
      </dgm:prSet>
      <dgm:spPr/>
    </dgm:pt>
  </dgm:ptLst>
  <dgm:cxnLst>
    <dgm:cxn modelId="{7EDDA015-3F79-4070-A2E9-7945E2EB47E9}" type="presOf" srcId="{63DF996E-CD80-4DDF-8B35-46F84B14ABD5}" destId="{8DC0AE88-18C3-4268-B4FA-6A1DA7127C5E}" srcOrd="0" destOrd="0" presId="urn:microsoft.com/office/officeart/2005/8/layout/process5"/>
    <dgm:cxn modelId="{06D8D215-4C9E-418F-A0DC-C339F90592B3}" type="presOf" srcId="{0D0A54C2-65AC-4E12-9508-5CDCEEFC52A0}" destId="{C9FEF238-4D69-43C1-90D0-D5D2A654A2E4}" srcOrd="0" destOrd="0" presId="urn:microsoft.com/office/officeart/2005/8/layout/process5"/>
    <dgm:cxn modelId="{9D1E5016-9B0F-44C2-BE79-9564B19FB3D6}" type="presOf" srcId="{522360A0-8A3A-437A-A73B-376F13B24684}" destId="{CF23AB5F-228D-49EE-A235-F85BC03A2B28}" srcOrd="0" destOrd="0" presId="urn:microsoft.com/office/officeart/2005/8/layout/process5"/>
    <dgm:cxn modelId="{6E671F19-0777-4A78-A338-71E32ECE5174}" type="presOf" srcId="{98EDFE20-B948-4CBA-83D3-EE5B8E2E62C6}" destId="{1E016E40-886A-447E-9185-007431DE8083}" srcOrd="0" destOrd="0" presId="urn:microsoft.com/office/officeart/2005/8/layout/process5"/>
    <dgm:cxn modelId="{02B09019-F916-4B20-B916-362B33461D50}" type="presOf" srcId="{DA94E976-362B-40A0-93DE-51E381677DD6}" destId="{6D0A56BD-1E2E-41BF-8A40-2CEBAB850083}" srcOrd="0" destOrd="0" presId="urn:microsoft.com/office/officeart/2005/8/layout/process5"/>
    <dgm:cxn modelId="{48BAC722-CC7B-4AE6-A516-575DBC9ED4E5}" type="presOf" srcId="{E9E50FBA-0F28-4764-B995-B26CED4A721A}" destId="{E4E57ABA-E0FF-4578-8235-32123F7F488F}" srcOrd="0" destOrd="0" presId="urn:microsoft.com/office/officeart/2005/8/layout/process5"/>
    <dgm:cxn modelId="{A5F7FE25-DFF2-4602-8827-6C653D279CE2}" type="presOf" srcId="{DE0801D3-7DBF-44E3-9D7D-0CED86DF709C}" destId="{3DD7F09E-A85C-4DBF-BB77-5646C0B86735}" srcOrd="1" destOrd="0" presId="urn:microsoft.com/office/officeart/2005/8/layout/process5"/>
    <dgm:cxn modelId="{D421AC2B-3467-4D10-AD84-3D865629F4C3}" type="presOf" srcId="{65CA935C-92A5-4336-8A4D-BA0FFF76389C}" destId="{C735E9B2-1AC1-4B6D-881A-05180ED40BA0}" srcOrd="0" destOrd="0" presId="urn:microsoft.com/office/officeart/2005/8/layout/process5"/>
    <dgm:cxn modelId="{B3AD8C32-A007-4716-81EB-FCBD1628E4FC}" type="presOf" srcId="{0D0A54C2-65AC-4E12-9508-5CDCEEFC52A0}" destId="{546A5838-DDDD-438B-BDBA-2449C0636AA9}" srcOrd="1" destOrd="0" presId="urn:microsoft.com/office/officeart/2005/8/layout/process5"/>
    <dgm:cxn modelId="{47E55833-67A6-4BDB-8EF3-883EF2ADABDE}" type="presOf" srcId="{1234C35E-3136-4E2D-84E9-D60D82C64F91}" destId="{F14A1647-6841-4056-B286-700DA2A17667}" srcOrd="0" destOrd="0" presId="urn:microsoft.com/office/officeart/2005/8/layout/process5"/>
    <dgm:cxn modelId="{C02D4534-72DB-4ADD-90C3-08657E5F96FA}" type="presOf" srcId="{14F9C22A-BF7F-4080-9A87-27F2518B1D6A}" destId="{36D75FC3-476A-470B-BC8A-A123C8D7CFAD}" srcOrd="0" destOrd="0" presId="urn:microsoft.com/office/officeart/2005/8/layout/process5"/>
    <dgm:cxn modelId="{7CE8EB37-C33C-4EF0-A0C8-E6F803E56C0E}" srcId="{E9E50FBA-0F28-4764-B995-B26CED4A721A}" destId="{D74EF991-E27B-42C9-8912-CBB17CFE94D0}" srcOrd="0" destOrd="0" parTransId="{4718CB69-DB3F-4282-BEEB-AA5A683E3354}" sibTransId="{9B0CBCE4-F37A-4D39-A2EF-0FDDD4B525D2}"/>
    <dgm:cxn modelId="{CDD92B3A-D1F6-47C9-89C0-B7A1608861D0}" srcId="{E9E50FBA-0F28-4764-B995-B26CED4A721A}" destId="{98EDFE20-B948-4CBA-83D3-EE5B8E2E62C6}" srcOrd="6" destOrd="0" parTransId="{16390419-B002-4BD0-882F-D3F5AF6BBDE9}" sibTransId="{1234C35E-3136-4E2D-84E9-D60D82C64F91}"/>
    <dgm:cxn modelId="{48E47C5C-6B24-440A-B9FA-73847932285B}" srcId="{E9E50FBA-0F28-4764-B995-B26CED4A721A}" destId="{63DF996E-CD80-4DDF-8B35-46F84B14ABD5}" srcOrd="1" destOrd="0" parTransId="{86936350-847A-4EEE-BE30-926D4B700EE1}" sibTransId="{0D17D519-AEA3-46AB-A190-B8BBEAF3425D}"/>
    <dgm:cxn modelId="{D09CFA63-E793-4111-AF8D-36EAD725E229}" srcId="{E9E50FBA-0F28-4764-B995-B26CED4A721A}" destId="{DA94E976-362B-40A0-93DE-51E381677DD6}" srcOrd="4" destOrd="0" parTransId="{71BC2299-5CB6-4036-9FE7-839519580467}" sibTransId="{AF3C7EE7-9107-433E-B859-D21F7DFAB128}"/>
    <dgm:cxn modelId="{71D69273-F36B-43A0-93F1-10505BBC8B73}" srcId="{E9E50FBA-0F28-4764-B995-B26CED4A721A}" destId="{4EF8C74C-45C6-4AFC-8901-F76DE840151A}" srcOrd="7" destOrd="0" parTransId="{34A5F347-344A-4C5F-B5CC-4B39B2BD41D0}" sibTransId="{CB36FC1B-AD47-4467-9082-B9DA90022E5B}"/>
    <dgm:cxn modelId="{B700DC75-3C5C-4D7D-8A94-1188EA94E85C}" type="presOf" srcId="{CB36FC1B-AD47-4467-9082-B9DA90022E5B}" destId="{7154B8FC-890E-4FCE-A38A-DF79E22417C6}" srcOrd="1" destOrd="0" presId="urn:microsoft.com/office/officeart/2005/8/layout/process5"/>
    <dgm:cxn modelId="{5F82677A-A41E-4D8B-8F22-40DAEDEDBEA7}" type="presOf" srcId="{0D17D519-AEA3-46AB-A190-B8BBEAF3425D}" destId="{3855C950-8307-4932-AFD7-0AF186CF99A7}" srcOrd="0" destOrd="0" presId="urn:microsoft.com/office/officeart/2005/8/layout/process5"/>
    <dgm:cxn modelId="{A375B17C-7F5E-4EA4-9ED6-6C44CD1F2C4B}" srcId="{E9E50FBA-0F28-4764-B995-B26CED4A721A}" destId="{B5912177-826D-43A3-B6F8-C46E267DAE99}" srcOrd="3" destOrd="0" parTransId="{25E4F137-7A6F-498C-B3C6-887F7B7FCA34}" sibTransId="{DE0801D3-7DBF-44E3-9D7D-0CED86DF709C}"/>
    <dgm:cxn modelId="{DF05457F-A458-434D-ABFC-FDE8DC79E5BC}" type="presOf" srcId="{A9F28A72-A9ED-4502-8575-D4960E77E18D}" destId="{EC9F1F8C-5122-488C-8B40-DE1A38531C7E}" srcOrd="0" destOrd="0" presId="urn:microsoft.com/office/officeart/2005/8/layout/process5"/>
    <dgm:cxn modelId="{DB3E3C84-3DBF-4437-86E1-E3F17B1579A2}" type="presOf" srcId="{D74EF991-E27B-42C9-8912-CBB17CFE94D0}" destId="{682FE84B-608E-42A4-BBB3-675D7431E26B}" srcOrd="0" destOrd="0" presId="urn:microsoft.com/office/officeart/2005/8/layout/process5"/>
    <dgm:cxn modelId="{4CA2168A-5F5D-4197-98B3-A44AAE916013}" type="presOf" srcId="{AF3C7EE7-9107-433E-B859-D21F7DFAB128}" destId="{665E72D8-9BA3-459B-B8B0-4202B24ABF25}" srcOrd="0" destOrd="0" presId="urn:microsoft.com/office/officeart/2005/8/layout/process5"/>
    <dgm:cxn modelId="{26474B9A-F0D6-4523-B158-BDE8D472A4C7}" type="presOf" srcId="{CB36FC1B-AD47-4467-9082-B9DA90022E5B}" destId="{B91C658A-3C21-4FF5-A73F-29C70F189F04}" srcOrd="0" destOrd="0" presId="urn:microsoft.com/office/officeart/2005/8/layout/process5"/>
    <dgm:cxn modelId="{7C4C88A0-8C7C-4F33-B5AD-0DEAE66B0AF8}" type="presOf" srcId="{B5912177-826D-43A3-B6F8-C46E267DAE99}" destId="{DE54D5D5-92B8-4180-A4DA-0D4F29CB6E89}" srcOrd="0" destOrd="0" presId="urn:microsoft.com/office/officeart/2005/8/layout/process5"/>
    <dgm:cxn modelId="{FC936DA1-3BF2-46F8-9332-D7606341632C}" type="presOf" srcId="{A9F28A72-A9ED-4502-8575-D4960E77E18D}" destId="{0F3C583A-3228-464F-8786-C6F831C4EF12}" srcOrd="1" destOrd="0" presId="urn:microsoft.com/office/officeart/2005/8/layout/process5"/>
    <dgm:cxn modelId="{0D04E9A3-79E0-4E99-8F21-0BED99DA7E5D}" type="presOf" srcId="{AF3C7EE7-9107-433E-B859-D21F7DFAB128}" destId="{DE28EB9B-D3C3-4755-A31E-CF7101E54A9B}" srcOrd="1" destOrd="0" presId="urn:microsoft.com/office/officeart/2005/8/layout/process5"/>
    <dgm:cxn modelId="{A1A9B0AB-71BB-4377-8170-6F354F1D3FBF}" srcId="{E9E50FBA-0F28-4764-B995-B26CED4A721A}" destId="{65CA935C-92A5-4336-8A4D-BA0FFF76389C}" srcOrd="9" destOrd="0" parTransId="{27FC10B9-B2CA-400E-AFD7-B56E3A1BDCC7}" sibTransId="{FD442968-4B98-4F24-9F48-1EC1E15B5549}"/>
    <dgm:cxn modelId="{0A5099B3-C80B-42D5-BA78-3162FBAEBD8D}" type="presOf" srcId="{9B0CBCE4-F37A-4D39-A2EF-0FDDD4B525D2}" destId="{CE4F9C27-581B-45DD-8BA6-D190454C38AA}" srcOrd="0" destOrd="0" presId="urn:microsoft.com/office/officeart/2005/8/layout/process5"/>
    <dgm:cxn modelId="{A635FFB4-FCB4-47C6-A0F9-166D66B7F4F4}" type="presOf" srcId="{0D17D519-AEA3-46AB-A190-B8BBEAF3425D}" destId="{4B40B456-D921-4E58-8A7A-A22BB6314063}" srcOrd="1" destOrd="0" presId="urn:microsoft.com/office/officeart/2005/8/layout/process5"/>
    <dgm:cxn modelId="{E12E74BC-E0FF-406C-9E1C-471DABFF009B}" type="presOf" srcId="{1C9911F1-89E0-4A54-B41A-E42F3F77DB89}" destId="{7A6B90BB-EDF0-48A8-A0E6-72015E3603E6}" srcOrd="0" destOrd="0" presId="urn:microsoft.com/office/officeart/2005/8/layout/process5"/>
    <dgm:cxn modelId="{3CADB0BC-438A-43DF-B663-5FF31F8BD9F5}" type="presOf" srcId="{522360A0-8A3A-437A-A73B-376F13B24684}" destId="{4B80FCC0-33FE-485B-8459-771064AF96C0}" srcOrd="1" destOrd="0" presId="urn:microsoft.com/office/officeart/2005/8/layout/process5"/>
    <dgm:cxn modelId="{9B3F9EC9-38A3-40FB-9529-E24604A0271B}" type="presOf" srcId="{1234C35E-3136-4E2D-84E9-D60D82C64F91}" destId="{691ABC26-9865-4D54-8363-0477A94BCBD1}" srcOrd="1" destOrd="0" presId="urn:microsoft.com/office/officeart/2005/8/layout/process5"/>
    <dgm:cxn modelId="{C72086D3-3109-402A-B134-AAF82C01BF6E}" type="presOf" srcId="{2C89ABD1-3F35-4302-A2C3-8B981D0D8062}" destId="{05E0FB98-A285-4DC0-A946-B0C78ADDBC04}" srcOrd="0" destOrd="0" presId="urn:microsoft.com/office/officeart/2005/8/layout/process5"/>
    <dgm:cxn modelId="{0EE192DB-AA81-4643-BD3E-8CB1B733CE6D}" type="presOf" srcId="{4EF8C74C-45C6-4AFC-8901-F76DE840151A}" destId="{F0E1D70F-2F38-429E-9C84-72E0465D3547}" srcOrd="0" destOrd="0" presId="urn:microsoft.com/office/officeart/2005/8/layout/process5"/>
    <dgm:cxn modelId="{540490E0-2AF5-44E5-92F4-1225FEFDD502}" type="presOf" srcId="{9B0CBCE4-F37A-4D39-A2EF-0FDDD4B525D2}" destId="{20C84EBE-F515-461B-A0F0-D40ED80E99B4}" srcOrd="1" destOrd="0" presId="urn:microsoft.com/office/officeart/2005/8/layout/process5"/>
    <dgm:cxn modelId="{AF0426E1-6C37-448D-9BFA-7790281919CA}" srcId="{E9E50FBA-0F28-4764-B995-B26CED4A721A}" destId="{2C89ABD1-3F35-4302-A2C3-8B981D0D8062}" srcOrd="8" destOrd="0" parTransId="{D6788278-860A-435F-983F-0EEC4DB6FF73}" sibTransId="{A9F28A72-A9ED-4502-8575-D4960E77E18D}"/>
    <dgm:cxn modelId="{E4282AE5-B9C1-45F6-B455-39C58146A07E}" srcId="{E9E50FBA-0F28-4764-B995-B26CED4A721A}" destId="{1C9911F1-89E0-4A54-B41A-E42F3F77DB89}" srcOrd="2" destOrd="0" parTransId="{A1164E6A-2EE1-47D1-B68C-16C369C13967}" sibTransId="{0D0A54C2-65AC-4E12-9508-5CDCEEFC52A0}"/>
    <dgm:cxn modelId="{51349FED-3401-4930-8D91-B22841F84E93}" srcId="{E9E50FBA-0F28-4764-B995-B26CED4A721A}" destId="{14F9C22A-BF7F-4080-9A87-27F2518B1D6A}" srcOrd="5" destOrd="0" parTransId="{5FD32518-A986-4BD3-B7DE-29E5E48A3724}" sibTransId="{522360A0-8A3A-437A-A73B-376F13B24684}"/>
    <dgm:cxn modelId="{5AFC50F0-F5A6-4E0B-A4FE-D8EC56DB865A}" type="presOf" srcId="{DE0801D3-7DBF-44E3-9D7D-0CED86DF709C}" destId="{6A9E6DD4-CEDF-46D2-A442-4578DCCF7250}" srcOrd="0" destOrd="0" presId="urn:microsoft.com/office/officeart/2005/8/layout/process5"/>
    <dgm:cxn modelId="{B4A60F56-C090-4DA4-BF1A-16D5DC6F3583}" type="presParOf" srcId="{E4E57ABA-E0FF-4578-8235-32123F7F488F}" destId="{682FE84B-608E-42A4-BBB3-675D7431E26B}" srcOrd="0" destOrd="0" presId="urn:microsoft.com/office/officeart/2005/8/layout/process5"/>
    <dgm:cxn modelId="{3A8F7093-2E77-4A27-B317-CA009757980B}" type="presParOf" srcId="{E4E57ABA-E0FF-4578-8235-32123F7F488F}" destId="{CE4F9C27-581B-45DD-8BA6-D190454C38AA}" srcOrd="1" destOrd="0" presId="urn:microsoft.com/office/officeart/2005/8/layout/process5"/>
    <dgm:cxn modelId="{9ABC27C3-08C5-4D14-95B9-DA95677F59D5}" type="presParOf" srcId="{CE4F9C27-581B-45DD-8BA6-D190454C38AA}" destId="{20C84EBE-F515-461B-A0F0-D40ED80E99B4}" srcOrd="0" destOrd="0" presId="urn:microsoft.com/office/officeart/2005/8/layout/process5"/>
    <dgm:cxn modelId="{FCB34CD3-D6BC-4FCC-8DCA-2823BCA2836F}" type="presParOf" srcId="{E4E57ABA-E0FF-4578-8235-32123F7F488F}" destId="{8DC0AE88-18C3-4268-B4FA-6A1DA7127C5E}" srcOrd="2" destOrd="0" presId="urn:microsoft.com/office/officeart/2005/8/layout/process5"/>
    <dgm:cxn modelId="{6BC9426A-DB1D-4F11-881C-6AB60A2886AF}" type="presParOf" srcId="{E4E57ABA-E0FF-4578-8235-32123F7F488F}" destId="{3855C950-8307-4932-AFD7-0AF186CF99A7}" srcOrd="3" destOrd="0" presId="urn:microsoft.com/office/officeart/2005/8/layout/process5"/>
    <dgm:cxn modelId="{524D7210-255C-49F7-9547-A0FA3A69E2D8}" type="presParOf" srcId="{3855C950-8307-4932-AFD7-0AF186CF99A7}" destId="{4B40B456-D921-4E58-8A7A-A22BB6314063}" srcOrd="0" destOrd="0" presId="urn:microsoft.com/office/officeart/2005/8/layout/process5"/>
    <dgm:cxn modelId="{1B3ABB9B-1D7C-4156-AC8A-5DDAE62DBA79}" type="presParOf" srcId="{E4E57ABA-E0FF-4578-8235-32123F7F488F}" destId="{7A6B90BB-EDF0-48A8-A0E6-72015E3603E6}" srcOrd="4" destOrd="0" presId="urn:microsoft.com/office/officeart/2005/8/layout/process5"/>
    <dgm:cxn modelId="{3BA76E32-1708-4AE5-9170-0E45741E9FE2}" type="presParOf" srcId="{E4E57ABA-E0FF-4578-8235-32123F7F488F}" destId="{C9FEF238-4D69-43C1-90D0-D5D2A654A2E4}" srcOrd="5" destOrd="0" presId="urn:microsoft.com/office/officeart/2005/8/layout/process5"/>
    <dgm:cxn modelId="{52667161-28F9-4EEA-A89C-4DEE49997966}" type="presParOf" srcId="{C9FEF238-4D69-43C1-90D0-D5D2A654A2E4}" destId="{546A5838-DDDD-438B-BDBA-2449C0636AA9}" srcOrd="0" destOrd="0" presId="urn:microsoft.com/office/officeart/2005/8/layout/process5"/>
    <dgm:cxn modelId="{97384F3D-C8E2-4CC8-9AFE-F11A159AE6A4}" type="presParOf" srcId="{E4E57ABA-E0FF-4578-8235-32123F7F488F}" destId="{DE54D5D5-92B8-4180-A4DA-0D4F29CB6E89}" srcOrd="6" destOrd="0" presId="urn:microsoft.com/office/officeart/2005/8/layout/process5"/>
    <dgm:cxn modelId="{836CA258-2533-41D0-9F72-484FC70AB03A}" type="presParOf" srcId="{E4E57ABA-E0FF-4578-8235-32123F7F488F}" destId="{6A9E6DD4-CEDF-46D2-A442-4578DCCF7250}" srcOrd="7" destOrd="0" presId="urn:microsoft.com/office/officeart/2005/8/layout/process5"/>
    <dgm:cxn modelId="{FDA50327-C4F0-48E9-A855-3825476ED69D}" type="presParOf" srcId="{6A9E6DD4-CEDF-46D2-A442-4578DCCF7250}" destId="{3DD7F09E-A85C-4DBF-BB77-5646C0B86735}" srcOrd="0" destOrd="0" presId="urn:microsoft.com/office/officeart/2005/8/layout/process5"/>
    <dgm:cxn modelId="{726C0F31-9A05-4A4A-ADD8-796586B5AC47}" type="presParOf" srcId="{E4E57ABA-E0FF-4578-8235-32123F7F488F}" destId="{6D0A56BD-1E2E-41BF-8A40-2CEBAB850083}" srcOrd="8" destOrd="0" presId="urn:microsoft.com/office/officeart/2005/8/layout/process5"/>
    <dgm:cxn modelId="{C0C5303B-6FAC-4BE8-9019-4B64CE85EAA7}" type="presParOf" srcId="{E4E57ABA-E0FF-4578-8235-32123F7F488F}" destId="{665E72D8-9BA3-459B-B8B0-4202B24ABF25}" srcOrd="9" destOrd="0" presId="urn:microsoft.com/office/officeart/2005/8/layout/process5"/>
    <dgm:cxn modelId="{79AF39D6-AB7B-4C70-91AE-51262B7B1830}" type="presParOf" srcId="{665E72D8-9BA3-459B-B8B0-4202B24ABF25}" destId="{DE28EB9B-D3C3-4755-A31E-CF7101E54A9B}" srcOrd="0" destOrd="0" presId="urn:microsoft.com/office/officeart/2005/8/layout/process5"/>
    <dgm:cxn modelId="{9A65CCD4-8142-4FDD-B0EE-1BA1AD39EADD}" type="presParOf" srcId="{E4E57ABA-E0FF-4578-8235-32123F7F488F}" destId="{36D75FC3-476A-470B-BC8A-A123C8D7CFAD}" srcOrd="10" destOrd="0" presId="urn:microsoft.com/office/officeart/2005/8/layout/process5"/>
    <dgm:cxn modelId="{F4AF9C1D-71E3-455B-9E3F-FDFB3F6CD1A6}" type="presParOf" srcId="{E4E57ABA-E0FF-4578-8235-32123F7F488F}" destId="{CF23AB5F-228D-49EE-A235-F85BC03A2B28}" srcOrd="11" destOrd="0" presId="urn:microsoft.com/office/officeart/2005/8/layout/process5"/>
    <dgm:cxn modelId="{3FF3F5C9-0864-47FB-AFC3-7813AF4E6BF5}" type="presParOf" srcId="{CF23AB5F-228D-49EE-A235-F85BC03A2B28}" destId="{4B80FCC0-33FE-485B-8459-771064AF96C0}" srcOrd="0" destOrd="0" presId="urn:microsoft.com/office/officeart/2005/8/layout/process5"/>
    <dgm:cxn modelId="{5CB11C59-B87D-462C-936C-A5BCA6F3ACCC}" type="presParOf" srcId="{E4E57ABA-E0FF-4578-8235-32123F7F488F}" destId="{1E016E40-886A-447E-9185-007431DE8083}" srcOrd="12" destOrd="0" presId="urn:microsoft.com/office/officeart/2005/8/layout/process5"/>
    <dgm:cxn modelId="{C08A7046-F057-4EC4-871E-7810967F7B51}" type="presParOf" srcId="{E4E57ABA-E0FF-4578-8235-32123F7F488F}" destId="{F14A1647-6841-4056-B286-700DA2A17667}" srcOrd="13" destOrd="0" presId="urn:microsoft.com/office/officeart/2005/8/layout/process5"/>
    <dgm:cxn modelId="{0D05172A-2E6E-459B-BEB0-0658DEF3AB28}" type="presParOf" srcId="{F14A1647-6841-4056-B286-700DA2A17667}" destId="{691ABC26-9865-4D54-8363-0477A94BCBD1}" srcOrd="0" destOrd="0" presId="urn:microsoft.com/office/officeart/2005/8/layout/process5"/>
    <dgm:cxn modelId="{53353ECF-50B7-4B75-A577-756F79920F7E}" type="presParOf" srcId="{E4E57ABA-E0FF-4578-8235-32123F7F488F}" destId="{F0E1D70F-2F38-429E-9C84-72E0465D3547}" srcOrd="14" destOrd="0" presId="urn:microsoft.com/office/officeart/2005/8/layout/process5"/>
    <dgm:cxn modelId="{25780D5E-61A7-4891-AC84-ED06FAD788AE}" type="presParOf" srcId="{E4E57ABA-E0FF-4578-8235-32123F7F488F}" destId="{B91C658A-3C21-4FF5-A73F-29C70F189F04}" srcOrd="15" destOrd="0" presId="urn:microsoft.com/office/officeart/2005/8/layout/process5"/>
    <dgm:cxn modelId="{BFE16B48-FE4B-406B-8118-324C7E186588}" type="presParOf" srcId="{B91C658A-3C21-4FF5-A73F-29C70F189F04}" destId="{7154B8FC-890E-4FCE-A38A-DF79E22417C6}" srcOrd="0" destOrd="0" presId="urn:microsoft.com/office/officeart/2005/8/layout/process5"/>
    <dgm:cxn modelId="{1876D473-5662-4B57-B067-4635E210343B}" type="presParOf" srcId="{E4E57ABA-E0FF-4578-8235-32123F7F488F}" destId="{05E0FB98-A285-4DC0-A946-B0C78ADDBC04}" srcOrd="16" destOrd="0" presId="urn:microsoft.com/office/officeart/2005/8/layout/process5"/>
    <dgm:cxn modelId="{1F37140B-7144-4F1D-8E10-0A677E44C8FB}" type="presParOf" srcId="{E4E57ABA-E0FF-4578-8235-32123F7F488F}" destId="{EC9F1F8C-5122-488C-8B40-DE1A38531C7E}" srcOrd="17" destOrd="0" presId="urn:microsoft.com/office/officeart/2005/8/layout/process5"/>
    <dgm:cxn modelId="{8E183868-1F44-49E7-AD00-D6FC9AD5ECE7}" type="presParOf" srcId="{EC9F1F8C-5122-488C-8B40-DE1A38531C7E}" destId="{0F3C583A-3228-464F-8786-C6F831C4EF12}" srcOrd="0" destOrd="0" presId="urn:microsoft.com/office/officeart/2005/8/layout/process5"/>
    <dgm:cxn modelId="{17680FAD-8AE6-49A5-B8F6-90264591A5A7}" type="presParOf" srcId="{E4E57ABA-E0FF-4578-8235-32123F7F488F}" destId="{C735E9B2-1AC1-4B6D-881A-05180ED40BA0}" srcOrd="18"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D0C467E-0E66-4E17-88AF-56AD7314BB22}" type="doc">
      <dgm:prSet loTypeId="urn:microsoft.com/office/officeart/2005/8/layout/hierarchy1" loCatId="hierarchy" qsTypeId="urn:microsoft.com/office/officeart/2005/8/quickstyle/simple1" qsCatId="simple" csTypeId="urn:microsoft.com/office/officeart/2005/8/colors/colorful1" csCatId="colorful"/>
      <dgm:spPr/>
      <dgm:t>
        <a:bodyPr/>
        <a:lstStyle/>
        <a:p>
          <a:endParaRPr lang="en-US"/>
        </a:p>
      </dgm:t>
    </dgm:pt>
    <dgm:pt modelId="{70ABE990-3031-4EB9-AA3E-CACDF85D6C18}">
      <dgm:prSet/>
      <dgm:spPr/>
      <dgm:t>
        <a:bodyPr/>
        <a:lstStyle/>
        <a:p>
          <a:r>
            <a:rPr lang="en-GB" dirty="0"/>
            <a:t>Four key characteristics of a team include a shared goal, interdependence, boundedness and stability, the ability to manage their own work and internal process and operate in a bigger social system.</a:t>
          </a:r>
          <a:endParaRPr lang="en-US" dirty="0"/>
        </a:p>
      </dgm:t>
    </dgm:pt>
    <dgm:pt modelId="{9892D035-7361-4E8C-8B69-C68666684DED}" type="parTrans" cxnId="{30DD787A-CA87-42B7-8C12-896940AFC44D}">
      <dgm:prSet/>
      <dgm:spPr/>
      <dgm:t>
        <a:bodyPr/>
        <a:lstStyle/>
        <a:p>
          <a:endParaRPr lang="en-US"/>
        </a:p>
      </dgm:t>
    </dgm:pt>
    <dgm:pt modelId="{7EC12410-FD8A-4CFD-93CC-EF9B409AF3CA}" type="sibTrans" cxnId="{30DD787A-CA87-42B7-8C12-896940AFC44D}">
      <dgm:prSet/>
      <dgm:spPr/>
      <dgm:t>
        <a:bodyPr/>
        <a:lstStyle/>
        <a:p>
          <a:endParaRPr lang="en-US"/>
        </a:p>
      </dgm:t>
    </dgm:pt>
    <dgm:pt modelId="{1134C035-CA0D-4560-8D88-C3087DBB9526}">
      <dgm:prSet/>
      <dgm:spPr/>
      <dgm:t>
        <a:bodyPr/>
        <a:lstStyle/>
        <a:p>
          <a:r>
            <a:rPr lang="en-GB"/>
            <a:t>Must include at least 2 or more members, and most teams range in size 2 or 100.</a:t>
          </a:r>
          <a:endParaRPr lang="en-US"/>
        </a:p>
      </dgm:t>
    </dgm:pt>
    <dgm:pt modelId="{BDA78455-10F8-4CEE-A8E0-5164CB6C7D56}" type="parTrans" cxnId="{0CE48E35-3A7A-470D-B112-9EED40AE2AAB}">
      <dgm:prSet/>
      <dgm:spPr/>
      <dgm:t>
        <a:bodyPr/>
        <a:lstStyle/>
        <a:p>
          <a:endParaRPr lang="en-US"/>
        </a:p>
      </dgm:t>
    </dgm:pt>
    <dgm:pt modelId="{147DC5CD-C951-4F43-AE36-1CCD87D62EAA}" type="sibTrans" cxnId="{0CE48E35-3A7A-470D-B112-9EED40AE2AAB}">
      <dgm:prSet/>
      <dgm:spPr/>
      <dgm:t>
        <a:bodyPr/>
        <a:lstStyle/>
        <a:p>
          <a:endParaRPr lang="en-US"/>
        </a:p>
      </dgm:t>
    </dgm:pt>
    <dgm:pt modelId="{4C5FF27B-7DFE-41A7-81D1-7EC04C35D801}" type="pres">
      <dgm:prSet presAssocID="{DD0C467E-0E66-4E17-88AF-56AD7314BB22}" presName="hierChild1" presStyleCnt="0">
        <dgm:presLayoutVars>
          <dgm:chPref val="1"/>
          <dgm:dir/>
          <dgm:animOne val="branch"/>
          <dgm:animLvl val="lvl"/>
          <dgm:resizeHandles/>
        </dgm:presLayoutVars>
      </dgm:prSet>
      <dgm:spPr/>
    </dgm:pt>
    <dgm:pt modelId="{04A737A0-6EBA-4543-A744-81BA883E6E95}" type="pres">
      <dgm:prSet presAssocID="{70ABE990-3031-4EB9-AA3E-CACDF85D6C18}" presName="hierRoot1" presStyleCnt="0"/>
      <dgm:spPr/>
    </dgm:pt>
    <dgm:pt modelId="{BDF10160-7E5A-43F0-9941-3DEE19669103}" type="pres">
      <dgm:prSet presAssocID="{70ABE990-3031-4EB9-AA3E-CACDF85D6C18}" presName="composite" presStyleCnt="0"/>
      <dgm:spPr/>
    </dgm:pt>
    <dgm:pt modelId="{83BB183E-EB3D-4F37-BEC3-882B6843D49B}" type="pres">
      <dgm:prSet presAssocID="{70ABE990-3031-4EB9-AA3E-CACDF85D6C18}" presName="background" presStyleLbl="node0" presStyleIdx="0" presStyleCnt="2"/>
      <dgm:spPr/>
    </dgm:pt>
    <dgm:pt modelId="{4B0E601B-F9A2-4AE9-868A-122D790AFE76}" type="pres">
      <dgm:prSet presAssocID="{70ABE990-3031-4EB9-AA3E-CACDF85D6C18}" presName="text" presStyleLbl="fgAcc0" presStyleIdx="0" presStyleCnt="2">
        <dgm:presLayoutVars>
          <dgm:chPref val="3"/>
        </dgm:presLayoutVars>
      </dgm:prSet>
      <dgm:spPr/>
    </dgm:pt>
    <dgm:pt modelId="{EB38478F-F130-4CCF-95B9-C8CA79249667}" type="pres">
      <dgm:prSet presAssocID="{70ABE990-3031-4EB9-AA3E-CACDF85D6C18}" presName="hierChild2" presStyleCnt="0"/>
      <dgm:spPr/>
    </dgm:pt>
    <dgm:pt modelId="{467E9303-7FF4-4E8D-A811-C525E2FB294F}" type="pres">
      <dgm:prSet presAssocID="{1134C035-CA0D-4560-8D88-C3087DBB9526}" presName="hierRoot1" presStyleCnt="0"/>
      <dgm:spPr/>
    </dgm:pt>
    <dgm:pt modelId="{D3400D11-B7C8-482E-A341-DCAF169D738E}" type="pres">
      <dgm:prSet presAssocID="{1134C035-CA0D-4560-8D88-C3087DBB9526}" presName="composite" presStyleCnt="0"/>
      <dgm:spPr/>
    </dgm:pt>
    <dgm:pt modelId="{066783F4-56A4-4703-864E-18B440AFF081}" type="pres">
      <dgm:prSet presAssocID="{1134C035-CA0D-4560-8D88-C3087DBB9526}" presName="background" presStyleLbl="node0" presStyleIdx="1" presStyleCnt="2"/>
      <dgm:spPr/>
    </dgm:pt>
    <dgm:pt modelId="{AB47D210-A03F-4BC1-BE28-1578979C3D3C}" type="pres">
      <dgm:prSet presAssocID="{1134C035-CA0D-4560-8D88-C3087DBB9526}" presName="text" presStyleLbl="fgAcc0" presStyleIdx="1" presStyleCnt="2">
        <dgm:presLayoutVars>
          <dgm:chPref val="3"/>
        </dgm:presLayoutVars>
      </dgm:prSet>
      <dgm:spPr/>
    </dgm:pt>
    <dgm:pt modelId="{99B8584B-7366-4C42-B8A8-F19A67564C76}" type="pres">
      <dgm:prSet presAssocID="{1134C035-CA0D-4560-8D88-C3087DBB9526}" presName="hierChild2" presStyleCnt="0"/>
      <dgm:spPr/>
    </dgm:pt>
  </dgm:ptLst>
  <dgm:cxnLst>
    <dgm:cxn modelId="{0CE48E35-3A7A-470D-B112-9EED40AE2AAB}" srcId="{DD0C467E-0E66-4E17-88AF-56AD7314BB22}" destId="{1134C035-CA0D-4560-8D88-C3087DBB9526}" srcOrd="1" destOrd="0" parTransId="{BDA78455-10F8-4CEE-A8E0-5164CB6C7D56}" sibTransId="{147DC5CD-C951-4F43-AE36-1CCD87D62EAA}"/>
    <dgm:cxn modelId="{84C72145-4B1D-4762-AAFA-397C6DA3F173}" type="presOf" srcId="{DD0C467E-0E66-4E17-88AF-56AD7314BB22}" destId="{4C5FF27B-7DFE-41A7-81D1-7EC04C35D801}" srcOrd="0" destOrd="0" presId="urn:microsoft.com/office/officeart/2005/8/layout/hierarchy1"/>
    <dgm:cxn modelId="{A99FC075-B35E-41AF-8D76-1355D554DC1E}" type="presOf" srcId="{70ABE990-3031-4EB9-AA3E-CACDF85D6C18}" destId="{4B0E601B-F9A2-4AE9-868A-122D790AFE76}" srcOrd="0" destOrd="0" presId="urn:microsoft.com/office/officeart/2005/8/layout/hierarchy1"/>
    <dgm:cxn modelId="{30DD787A-CA87-42B7-8C12-896940AFC44D}" srcId="{DD0C467E-0E66-4E17-88AF-56AD7314BB22}" destId="{70ABE990-3031-4EB9-AA3E-CACDF85D6C18}" srcOrd="0" destOrd="0" parTransId="{9892D035-7361-4E8C-8B69-C68666684DED}" sibTransId="{7EC12410-FD8A-4CFD-93CC-EF9B409AF3CA}"/>
    <dgm:cxn modelId="{1C14AB99-AE3F-44EA-AF7C-C851E763B96C}" type="presOf" srcId="{1134C035-CA0D-4560-8D88-C3087DBB9526}" destId="{AB47D210-A03F-4BC1-BE28-1578979C3D3C}" srcOrd="0" destOrd="0" presId="urn:microsoft.com/office/officeart/2005/8/layout/hierarchy1"/>
    <dgm:cxn modelId="{241FCE17-19CB-449C-BF18-96021CC2635E}" type="presParOf" srcId="{4C5FF27B-7DFE-41A7-81D1-7EC04C35D801}" destId="{04A737A0-6EBA-4543-A744-81BA883E6E95}" srcOrd="0" destOrd="0" presId="urn:microsoft.com/office/officeart/2005/8/layout/hierarchy1"/>
    <dgm:cxn modelId="{7C49F973-69C9-455C-83C2-05CCE0A357C5}" type="presParOf" srcId="{04A737A0-6EBA-4543-A744-81BA883E6E95}" destId="{BDF10160-7E5A-43F0-9941-3DEE19669103}" srcOrd="0" destOrd="0" presId="urn:microsoft.com/office/officeart/2005/8/layout/hierarchy1"/>
    <dgm:cxn modelId="{18B1993B-ED60-4028-8689-02CCE03ADA98}" type="presParOf" srcId="{BDF10160-7E5A-43F0-9941-3DEE19669103}" destId="{83BB183E-EB3D-4F37-BEC3-882B6843D49B}" srcOrd="0" destOrd="0" presId="urn:microsoft.com/office/officeart/2005/8/layout/hierarchy1"/>
    <dgm:cxn modelId="{04EF25E6-3C78-4162-91DF-D23A98BC959F}" type="presParOf" srcId="{BDF10160-7E5A-43F0-9941-3DEE19669103}" destId="{4B0E601B-F9A2-4AE9-868A-122D790AFE76}" srcOrd="1" destOrd="0" presId="urn:microsoft.com/office/officeart/2005/8/layout/hierarchy1"/>
    <dgm:cxn modelId="{4144A922-F58E-4A16-A204-B9C563B2293E}" type="presParOf" srcId="{04A737A0-6EBA-4543-A744-81BA883E6E95}" destId="{EB38478F-F130-4CCF-95B9-C8CA79249667}" srcOrd="1" destOrd="0" presId="urn:microsoft.com/office/officeart/2005/8/layout/hierarchy1"/>
    <dgm:cxn modelId="{1F45491A-5829-4E53-9071-E10EF50544BA}" type="presParOf" srcId="{4C5FF27B-7DFE-41A7-81D1-7EC04C35D801}" destId="{467E9303-7FF4-4E8D-A811-C525E2FB294F}" srcOrd="1" destOrd="0" presId="urn:microsoft.com/office/officeart/2005/8/layout/hierarchy1"/>
    <dgm:cxn modelId="{4E15DA3F-8980-4CC5-9F7C-C1CBD737AC22}" type="presParOf" srcId="{467E9303-7FF4-4E8D-A811-C525E2FB294F}" destId="{D3400D11-B7C8-482E-A341-DCAF169D738E}" srcOrd="0" destOrd="0" presId="urn:microsoft.com/office/officeart/2005/8/layout/hierarchy1"/>
    <dgm:cxn modelId="{F3B44E76-0404-4C5E-88B5-4BF9A11C5FF8}" type="presParOf" srcId="{D3400D11-B7C8-482E-A341-DCAF169D738E}" destId="{066783F4-56A4-4703-864E-18B440AFF081}" srcOrd="0" destOrd="0" presId="urn:microsoft.com/office/officeart/2005/8/layout/hierarchy1"/>
    <dgm:cxn modelId="{062E0464-57A3-4DB1-924D-F9B632AF8C3C}" type="presParOf" srcId="{D3400D11-B7C8-482E-A341-DCAF169D738E}" destId="{AB47D210-A03F-4BC1-BE28-1578979C3D3C}" srcOrd="1" destOrd="0" presId="urn:microsoft.com/office/officeart/2005/8/layout/hierarchy1"/>
    <dgm:cxn modelId="{45365F70-5BF3-4C23-87FE-CEC85173B1B8}" type="presParOf" srcId="{467E9303-7FF4-4E8D-A811-C525E2FB294F}" destId="{99B8584B-7366-4C42-B8A8-F19A67564C7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2FE84B-608E-42A4-BBB3-675D7431E26B}">
      <dsp:nvSpPr>
        <dsp:cNvPr id="0" name=""/>
        <dsp:cNvSpPr/>
      </dsp:nvSpPr>
      <dsp:spPr>
        <a:xfrm>
          <a:off x="660784" y="2657"/>
          <a:ext cx="1554381" cy="932628"/>
        </a:xfrm>
        <a:prstGeom prst="roundRect">
          <a:avLst>
            <a:gd name="adj" fmla="val 10000"/>
          </a:avLst>
        </a:prstGeom>
        <a:solidFill>
          <a:schemeClr val="dk2">
            <a:hueOff val="0"/>
            <a:satOff val="0"/>
            <a:lumOff val="0"/>
            <a:alphaOff val="0"/>
          </a:schemeClr>
        </a:solid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Rowing team</a:t>
          </a:r>
          <a:endParaRPr lang="en-US" sz="1500" kern="1200"/>
        </a:p>
      </dsp:txBody>
      <dsp:txXfrm>
        <a:off x="688100" y="29973"/>
        <a:ext cx="1499749" cy="877996"/>
      </dsp:txXfrm>
    </dsp:sp>
    <dsp:sp modelId="{CE4F9C27-581B-45DD-8BA6-D190454C38AA}">
      <dsp:nvSpPr>
        <dsp:cNvPr id="0" name=""/>
        <dsp:cNvSpPr/>
      </dsp:nvSpPr>
      <dsp:spPr>
        <a:xfrm>
          <a:off x="2351951" y="276228"/>
          <a:ext cx="329528" cy="385486"/>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2351951" y="353325"/>
        <a:ext cx="230670" cy="231292"/>
      </dsp:txXfrm>
    </dsp:sp>
    <dsp:sp modelId="{8DC0AE88-18C3-4268-B4FA-6A1DA7127C5E}">
      <dsp:nvSpPr>
        <dsp:cNvPr id="0" name=""/>
        <dsp:cNvSpPr/>
      </dsp:nvSpPr>
      <dsp:spPr>
        <a:xfrm>
          <a:off x="2836918" y="2657"/>
          <a:ext cx="1554381" cy="932628"/>
        </a:xfrm>
        <a:prstGeom prst="roundRect">
          <a:avLst>
            <a:gd name="adj" fmla="val 10000"/>
          </a:avLst>
        </a:prstGeom>
        <a:solidFill>
          <a:schemeClr val="dk2">
            <a:hueOff val="0"/>
            <a:satOff val="0"/>
            <a:lumOff val="0"/>
            <a:alphaOff val="0"/>
          </a:schemeClr>
        </a:solid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Effective teamwork characteristics</a:t>
          </a:r>
          <a:endParaRPr lang="en-US" sz="1500" kern="1200"/>
        </a:p>
      </dsp:txBody>
      <dsp:txXfrm>
        <a:off x="2864234" y="29973"/>
        <a:ext cx="1499749" cy="877996"/>
      </dsp:txXfrm>
    </dsp:sp>
    <dsp:sp modelId="{3855C950-8307-4932-AFD7-0AF186CF99A7}">
      <dsp:nvSpPr>
        <dsp:cNvPr id="0" name=""/>
        <dsp:cNvSpPr/>
      </dsp:nvSpPr>
      <dsp:spPr>
        <a:xfrm>
          <a:off x="4528085" y="276228"/>
          <a:ext cx="329528" cy="385486"/>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4528085" y="353325"/>
        <a:ext cx="230670" cy="231292"/>
      </dsp:txXfrm>
    </dsp:sp>
    <dsp:sp modelId="{7A6B90BB-EDF0-48A8-A0E6-72015E3603E6}">
      <dsp:nvSpPr>
        <dsp:cNvPr id="0" name=""/>
        <dsp:cNvSpPr/>
      </dsp:nvSpPr>
      <dsp:spPr>
        <a:xfrm>
          <a:off x="5013052" y="2657"/>
          <a:ext cx="1554381" cy="932628"/>
        </a:xfrm>
        <a:prstGeom prst="roundRect">
          <a:avLst>
            <a:gd name="adj" fmla="val 10000"/>
          </a:avLst>
        </a:prstGeom>
        <a:solidFill>
          <a:schemeClr val="dk2">
            <a:hueOff val="0"/>
            <a:satOff val="0"/>
            <a:lumOff val="0"/>
            <a:alphaOff val="0"/>
          </a:schemeClr>
        </a:solid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Basic team dynamics</a:t>
          </a:r>
          <a:endParaRPr lang="en-US" sz="1500" kern="1200"/>
        </a:p>
      </dsp:txBody>
      <dsp:txXfrm>
        <a:off x="5040368" y="29973"/>
        <a:ext cx="1499749" cy="877996"/>
      </dsp:txXfrm>
    </dsp:sp>
    <dsp:sp modelId="{C9FEF238-4D69-43C1-90D0-D5D2A654A2E4}">
      <dsp:nvSpPr>
        <dsp:cNvPr id="0" name=""/>
        <dsp:cNvSpPr/>
      </dsp:nvSpPr>
      <dsp:spPr>
        <a:xfrm>
          <a:off x="6704219" y="276228"/>
          <a:ext cx="329528" cy="385486"/>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6704219" y="353325"/>
        <a:ext cx="230670" cy="231292"/>
      </dsp:txXfrm>
    </dsp:sp>
    <dsp:sp modelId="{DE54D5D5-92B8-4180-A4DA-0D4F29CB6E89}">
      <dsp:nvSpPr>
        <dsp:cNvPr id="0" name=""/>
        <dsp:cNvSpPr/>
      </dsp:nvSpPr>
      <dsp:spPr>
        <a:xfrm>
          <a:off x="7189186" y="2657"/>
          <a:ext cx="1554381" cy="932628"/>
        </a:xfrm>
        <a:prstGeom prst="roundRect">
          <a:avLst>
            <a:gd name="adj" fmla="val 10000"/>
          </a:avLst>
        </a:prstGeom>
        <a:solidFill>
          <a:schemeClr val="dk2">
            <a:hueOff val="0"/>
            <a:satOff val="0"/>
            <a:lumOff val="0"/>
            <a:alphaOff val="0"/>
          </a:schemeClr>
        </a:solid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Processes</a:t>
          </a:r>
          <a:endParaRPr lang="en-US" sz="1500" kern="1200"/>
        </a:p>
      </dsp:txBody>
      <dsp:txXfrm>
        <a:off x="7216502" y="29973"/>
        <a:ext cx="1499749" cy="877996"/>
      </dsp:txXfrm>
    </dsp:sp>
    <dsp:sp modelId="{6A9E6DD4-CEDF-46D2-A442-4578DCCF7250}">
      <dsp:nvSpPr>
        <dsp:cNvPr id="0" name=""/>
        <dsp:cNvSpPr/>
      </dsp:nvSpPr>
      <dsp:spPr>
        <a:xfrm rot="5400000">
          <a:off x="7801612" y="1044092"/>
          <a:ext cx="329528" cy="385486"/>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rot="-5400000">
        <a:off x="7850730" y="1072071"/>
        <a:ext cx="231292" cy="230670"/>
      </dsp:txXfrm>
    </dsp:sp>
    <dsp:sp modelId="{6D0A56BD-1E2E-41BF-8A40-2CEBAB850083}">
      <dsp:nvSpPr>
        <dsp:cNvPr id="0" name=""/>
        <dsp:cNvSpPr/>
      </dsp:nvSpPr>
      <dsp:spPr>
        <a:xfrm>
          <a:off x="7189186" y="1557038"/>
          <a:ext cx="1554381" cy="932628"/>
        </a:xfrm>
        <a:prstGeom prst="roundRect">
          <a:avLst>
            <a:gd name="adj" fmla="val 10000"/>
          </a:avLst>
        </a:prstGeom>
        <a:solidFill>
          <a:schemeClr val="dk2">
            <a:hueOff val="0"/>
            <a:satOff val="0"/>
            <a:lumOff val="0"/>
            <a:alphaOff val="0"/>
          </a:schemeClr>
        </a:solid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Training to improve teamwork</a:t>
          </a:r>
          <a:endParaRPr lang="en-US" sz="1500" kern="1200"/>
        </a:p>
      </dsp:txBody>
      <dsp:txXfrm>
        <a:off x="7216502" y="1584354"/>
        <a:ext cx="1499749" cy="877996"/>
      </dsp:txXfrm>
    </dsp:sp>
    <dsp:sp modelId="{665E72D8-9BA3-459B-B8B0-4202B24ABF25}">
      <dsp:nvSpPr>
        <dsp:cNvPr id="0" name=""/>
        <dsp:cNvSpPr/>
      </dsp:nvSpPr>
      <dsp:spPr>
        <a:xfrm rot="10800000">
          <a:off x="6722871" y="1830609"/>
          <a:ext cx="329528" cy="385486"/>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rot="10800000">
        <a:off x="6821729" y="1907706"/>
        <a:ext cx="230670" cy="231292"/>
      </dsp:txXfrm>
    </dsp:sp>
    <dsp:sp modelId="{36D75FC3-476A-470B-BC8A-A123C8D7CFAD}">
      <dsp:nvSpPr>
        <dsp:cNvPr id="0" name=""/>
        <dsp:cNvSpPr/>
      </dsp:nvSpPr>
      <dsp:spPr>
        <a:xfrm>
          <a:off x="5013052" y="1557038"/>
          <a:ext cx="1554381" cy="932628"/>
        </a:xfrm>
        <a:prstGeom prst="roundRect">
          <a:avLst>
            <a:gd name="adj" fmla="val 10000"/>
          </a:avLst>
        </a:prstGeom>
        <a:solidFill>
          <a:schemeClr val="dk2">
            <a:hueOff val="0"/>
            <a:satOff val="0"/>
            <a:lumOff val="0"/>
            <a:alphaOff val="0"/>
          </a:schemeClr>
        </a:solid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Drawbacks and benefits</a:t>
          </a:r>
          <a:endParaRPr lang="en-US" sz="1500" kern="1200"/>
        </a:p>
      </dsp:txBody>
      <dsp:txXfrm>
        <a:off x="5040368" y="1584354"/>
        <a:ext cx="1499749" cy="877996"/>
      </dsp:txXfrm>
    </dsp:sp>
    <dsp:sp modelId="{CF23AB5F-228D-49EE-A235-F85BC03A2B28}">
      <dsp:nvSpPr>
        <dsp:cNvPr id="0" name=""/>
        <dsp:cNvSpPr/>
      </dsp:nvSpPr>
      <dsp:spPr>
        <a:xfrm rot="10800000">
          <a:off x="4546737" y="1830609"/>
          <a:ext cx="329528" cy="385486"/>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rot="10800000">
        <a:off x="4645595" y="1907706"/>
        <a:ext cx="230670" cy="231292"/>
      </dsp:txXfrm>
    </dsp:sp>
    <dsp:sp modelId="{1E016E40-886A-447E-9185-007431DE8083}">
      <dsp:nvSpPr>
        <dsp:cNvPr id="0" name=""/>
        <dsp:cNvSpPr/>
      </dsp:nvSpPr>
      <dsp:spPr>
        <a:xfrm>
          <a:off x="2836918" y="1557038"/>
          <a:ext cx="1554381" cy="932628"/>
        </a:xfrm>
        <a:prstGeom prst="roundRect">
          <a:avLst>
            <a:gd name="adj" fmla="val 10000"/>
          </a:avLst>
        </a:prstGeom>
        <a:solidFill>
          <a:schemeClr val="dk2">
            <a:hueOff val="0"/>
            <a:satOff val="0"/>
            <a:lumOff val="0"/>
            <a:alphaOff val="0"/>
          </a:schemeClr>
        </a:solid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References</a:t>
          </a:r>
          <a:endParaRPr lang="en-US" sz="1500" kern="1200"/>
        </a:p>
      </dsp:txBody>
      <dsp:txXfrm>
        <a:off x="2864234" y="1584354"/>
        <a:ext cx="1499749" cy="877996"/>
      </dsp:txXfrm>
    </dsp:sp>
    <dsp:sp modelId="{F14A1647-6841-4056-B286-700DA2A17667}">
      <dsp:nvSpPr>
        <dsp:cNvPr id="0" name=""/>
        <dsp:cNvSpPr/>
      </dsp:nvSpPr>
      <dsp:spPr>
        <a:xfrm rot="10800000">
          <a:off x="2370603" y="1830609"/>
          <a:ext cx="329528" cy="385486"/>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rot="10800000">
        <a:off x="2469461" y="1907706"/>
        <a:ext cx="230670" cy="231292"/>
      </dsp:txXfrm>
    </dsp:sp>
    <dsp:sp modelId="{F0E1D70F-2F38-429E-9C84-72E0465D3547}">
      <dsp:nvSpPr>
        <dsp:cNvPr id="0" name=""/>
        <dsp:cNvSpPr/>
      </dsp:nvSpPr>
      <dsp:spPr>
        <a:xfrm>
          <a:off x="660784" y="1557038"/>
          <a:ext cx="1554381" cy="932628"/>
        </a:xfrm>
        <a:prstGeom prst="roundRect">
          <a:avLst>
            <a:gd name="adj" fmla="val 10000"/>
          </a:avLst>
        </a:prstGeom>
        <a:solidFill>
          <a:schemeClr val="dk2">
            <a:hueOff val="0"/>
            <a:satOff val="0"/>
            <a:lumOff val="0"/>
            <a:alphaOff val="0"/>
          </a:schemeClr>
        </a:solid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Collaboration on wikipedia</a:t>
          </a:r>
          <a:endParaRPr lang="en-US" sz="1500" kern="1200"/>
        </a:p>
      </dsp:txBody>
      <dsp:txXfrm>
        <a:off x="688100" y="1584354"/>
        <a:ext cx="1499749" cy="877996"/>
      </dsp:txXfrm>
    </dsp:sp>
    <dsp:sp modelId="{B91C658A-3C21-4FF5-A73F-29C70F189F04}">
      <dsp:nvSpPr>
        <dsp:cNvPr id="0" name=""/>
        <dsp:cNvSpPr/>
      </dsp:nvSpPr>
      <dsp:spPr>
        <a:xfrm rot="5400000">
          <a:off x="1273210" y="2598474"/>
          <a:ext cx="329528" cy="385486"/>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rot="-5400000">
        <a:off x="1322328" y="2626453"/>
        <a:ext cx="231292" cy="230670"/>
      </dsp:txXfrm>
    </dsp:sp>
    <dsp:sp modelId="{05E0FB98-A285-4DC0-A946-B0C78ADDBC04}">
      <dsp:nvSpPr>
        <dsp:cNvPr id="0" name=""/>
        <dsp:cNvSpPr/>
      </dsp:nvSpPr>
      <dsp:spPr>
        <a:xfrm>
          <a:off x="660784" y="3111419"/>
          <a:ext cx="1554381" cy="932628"/>
        </a:xfrm>
        <a:prstGeom prst="roundRect">
          <a:avLst>
            <a:gd name="adj" fmla="val 10000"/>
          </a:avLst>
        </a:prstGeom>
        <a:solidFill>
          <a:schemeClr val="dk2">
            <a:hueOff val="0"/>
            <a:satOff val="0"/>
            <a:lumOff val="0"/>
            <a:alphaOff val="0"/>
          </a:schemeClr>
        </a:solid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Last edited 6 months ago by Tony Fox</a:t>
          </a:r>
          <a:endParaRPr lang="en-US" sz="1500" kern="1200"/>
        </a:p>
      </dsp:txBody>
      <dsp:txXfrm>
        <a:off x="688100" y="3138735"/>
        <a:ext cx="1499749" cy="877996"/>
      </dsp:txXfrm>
    </dsp:sp>
    <dsp:sp modelId="{EC9F1F8C-5122-488C-8B40-DE1A38531C7E}">
      <dsp:nvSpPr>
        <dsp:cNvPr id="0" name=""/>
        <dsp:cNvSpPr/>
      </dsp:nvSpPr>
      <dsp:spPr>
        <a:xfrm>
          <a:off x="2351951" y="3384991"/>
          <a:ext cx="329528" cy="385486"/>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2351951" y="3462088"/>
        <a:ext cx="230670" cy="231292"/>
      </dsp:txXfrm>
    </dsp:sp>
    <dsp:sp modelId="{C735E9B2-1AC1-4B6D-881A-05180ED40BA0}">
      <dsp:nvSpPr>
        <dsp:cNvPr id="0" name=""/>
        <dsp:cNvSpPr/>
      </dsp:nvSpPr>
      <dsp:spPr>
        <a:xfrm>
          <a:off x="2836918" y="3111419"/>
          <a:ext cx="1554381" cy="932628"/>
        </a:xfrm>
        <a:prstGeom prst="roundRect">
          <a:avLst>
            <a:gd name="adj" fmla="val 10000"/>
          </a:avLst>
        </a:prstGeom>
        <a:solidFill>
          <a:schemeClr val="dk2">
            <a:hueOff val="0"/>
            <a:satOff val="0"/>
            <a:lumOff val="0"/>
            <a:alphaOff val="0"/>
          </a:schemeClr>
        </a:solid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Gilson Paranhos</a:t>
          </a:r>
          <a:endParaRPr lang="en-US" sz="1500" kern="1200"/>
        </a:p>
      </dsp:txBody>
      <dsp:txXfrm>
        <a:off x="2864234" y="3138735"/>
        <a:ext cx="1499749" cy="87799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BB183E-EB3D-4F37-BEC3-882B6843D49B}">
      <dsp:nvSpPr>
        <dsp:cNvPr id="0" name=""/>
        <dsp:cNvSpPr/>
      </dsp:nvSpPr>
      <dsp:spPr>
        <a:xfrm>
          <a:off x="1147" y="536200"/>
          <a:ext cx="4029452" cy="2558702"/>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B0E601B-F9A2-4AE9-868A-122D790AFE76}">
      <dsp:nvSpPr>
        <dsp:cNvPr id="0" name=""/>
        <dsp:cNvSpPr/>
      </dsp:nvSpPr>
      <dsp:spPr>
        <a:xfrm>
          <a:off x="448864" y="961531"/>
          <a:ext cx="4029452" cy="2558702"/>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Four key characteristics of a team include a shared goal, interdependence, boundedness and stability, the ability to manage their own work and internal process and operate in a bigger social system.</a:t>
          </a:r>
          <a:endParaRPr lang="en-US" sz="2000" kern="1200" dirty="0"/>
        </a:p>
      </dsp:txBody>
      <dsp:txXfrm>
        <a:off x="523806" y="1036473"/>
        <a:ext cx="3879568" cy="2408818"/>
      </dsp:txXfrm>
    </dsp:sp>
    <dsp:sp modelId="{066783F4-56A4-4703-864E-18B440AFF081}">
      <dsp:nvSpPr>
        <dsp:cNvPr id="0" name=""/>
        <dsp:cNvSpPr/>
      </dsp:nvSpPr>
      <dsp:spPr>
        <a:xfrm>
          <a:off x="4926034" y="536200"/>
          <a:ext cx="4029452" cy="2558702"/>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B47D210-A03F-4BC1-BE28-1578979C3D3C}">
      <dsp:nvSpPr>
        <dsp:cNvPr id="0" name=""/>
        <dsp:cNvSpPr/>
      </dsp:nvSpPr>
      <dsp:spPr>
        <a:xfrm>
          <a:off x="5373751" y="961531"/>
          <a:ext cx="4029452" cy="2558702"/>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Must include at least 2 or more members, and most teams range in size 2 or 100.</a:t>
          </a:r>
          <a:endParaRPr lang="en-US" sz="2000" kern="1200"/>
        </a:p>
      </dsp:txBody>
      <dsp:txXfrm>
        <a:off x="5448693" y="1036473"/>
        <a:ext cx="3879568" cy="2408818"/>
      </dsp:txXfrm>
    </dsp:sp>
  </dsp:spTree>
</dsp:drawing>
</file>

<file path=ppt/diagrams/layout1.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A60ED03-A7D3-495E-ADD4-A60E693F17A8}" type="datetimeFigureOut">
              <a:rPr lang="en-US" smtClean="0"/>
              <a:t>12/10/2022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A42E6F-3732-414A-BE0A-1843C0AFE9A3}" type="slidenum">
              <a:rPr lang="en-US" smtClean="0"/>
              <a:t>‹#›</a:t>
            </a:fld>
            <a:endParaRPr lang="en-US"/>
          </a:p>
        </p:txBody>
      </p:sp>
    </p:spTree>
    <p:extLst>
      <p:ext uri="{BB962C8B-B14F-4D97-AF65-F5344CB8AC3E}">
        <p14:creationId xmlns:p14="http://schemas.microsoft.com/office/powerpoint/2010/main" val="11279994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spcBef>
                <a:spcPts val="1000"/>
              </a:spcBef>
            </a:pPr>
            <a:endParaRPr lang="en-US" dirty="0"/>
          </a:p>
          <a:p>
            <a:pPr>
              <a:lnSpc>
                <a:spcPct val="90000"/>
              </a:lnSpc>
              <a:spcBef>
                <a:spcPts val="1000"/>
              </a:spcBef>
            </a:pPr>
            <a:r>
              <a:rPr lang="en-US" dirty="0"/>
              <a:t>Information technology has transformed the overall healthcare sector by allowing the treatment process faster and efficient. From patient admission to discharge, technology has played an important role as well as making work easier for the healthcare staff and other professionals. Numerous advanced  technologies are used to control the enormous and continuous medical information and communicate it with the users, including health care websites, search engines, recovery and categorization applications, e-collaboration platforms, content management applications, and others. To handle </a:t>
            </a:r>
            <a:r>
              <a:rPr lang="en-GB" dirty="0"/>
              <a:t>organisational</a:t>
            </a:r>
            <a:r>
              <a:rPr lang="en-US" dirty="0"/>
              <a:t> and individual information that is available both inside and outside of the healthcare facility, additional attention must be paid when using such technologies.</a:t>
            </a:r>
            <a:endParaRPr lang="en-US" dirty="0">
              <a:cs typeface="Calibri"/>
            </a:endParaRPr>
          </a:p>
        </p:txBody>
      </p:sp>
      <p:sp>
        <p:nvSpPr>
          <p:cNvPr id="4" name="Slide Number Placeholder 3"/>
          <p:cNvSpPr>
            <a:spLocks noGrp="1"/>
          </p:cNvSpPr>
          <p:nvPr>
            <p:ph type="sldNum" sz="quarter" idx="5"/>
          </p:nvPr>
        </p:nvSpPr>
        <p:spPr/>
        <p:txBody>
          <a:bodyPr/>
          <a:lstStyle/>
          <a:p>
            <a:fld id="{6456C3F9-0DCC-4174-BF99-1AA98234BDCE}" type="slidenum">
              <a:t>3</a:t>
            </a:fld>
            <a:endParaRPr lang="en-US"/>
          </a:p>
        </p:txBody>
      </p:sp>
    </p:spTree>
    <p:extLst>
      <p:ext uri="{BB962C8B-B14F-4D97-AF65-F5344CB8AC3E}">
        <p14:creationId xmlns:p14="http://schemas.microsoft.com/office/powerpoint/2010/main" val="11848280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spcBef>
                <a:spcPts val="1000"/>
              </a:spcBef>
            </a:pPr>
            <a:r>
              <a:rPr lang="en-US" dirty="0"/>
              <a:t>Technology helps in boosting overall care quality by maximizing accessibility to and compliance to recommendations, simplifying communication among healthcare professionals, and enhancing drug safety, monitoring, and documentation (Friedberg et al., 2014). Telemedicine allows medical staff to watch patients from a distance. Effective chronic disease management may be facilitated by this. Diagnosis, care, counselling, and telemonitoring of patients can all be aided by in-person or online real-time engagement (Sun et al., 2013).</a:t>
            </a:r>
            <a:endParaRPr lang="en-US" dirty="0">
              <a:cs typeface="Calibri" panose="020F0502020204030204"/>
            </a:endParaRPr>
          </a:p>
          <a:p>
            <a:pPr marL="285750" indent="-285750">
              <a:lnSpc>
                <a:spcPct val="90000"/>
              </a:lnSpc>
              <a:spcBef>
                <a:spcPts val="1000"/>
              </a:spcBef>
              <a:buFont typeface="Arial"/>
              <a:buChar char="•"/>
            </a:pPr>
            <a:endParaRPr lang="en-US" dirty="0"/>
          </a:p>
          <a:p>
            <a:endParaRPr lang="en-US" dirty="0">
              <a:cs typeface="Calibri"/>
            </a:endParaRPr>
          </a:p>
        </p:txBody>
      </p:sp>
      <p:sp>
        <p:nvSpPr>
          <p:cNvPr id="4" name="Slide Number Placeholder 3"/>
          <p:cNvSpPr>
            <a:spLocks noGrp="1"/>
          </p:cNvSpPr>
          <p:nvPr>
            <p:ph type="sldNum" sz="quarter" idx="5"/>
          </p:nvPr>
        </p:nvSpPr>
        <p:spPr/>
        <p:txBody>
          <a:bodyPr/>
          <a:lstStyle/>
          <a:p>
            <a:fld id="{6456C3F9-0DCC-4174-BF99-1AA98234BDCE}" type="slidenum">
              <a:t>4</a:t>
            </a:fld>
            <a:endParaRPr lang="en-US"/>
          </a:p>
        </p:txBody>
      </p:sp>
    </p:spTree>
    <p:extLst>
      <p:ext uri="{BB962C8B-B14F-4D97-AF65-F5344CB8AC3E}">
        <p14:creationId xmlns:p14="http://schemas.microsoft.com/office/powerpoint/2010/main" val="42892401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spcBef>
                <a:spcPts val="1000"/>
              </a:spcBef>
            </a:pPr>
            <a:r>
              <a:rPr lang="en-US" dirty="0"/>
              <a:t>Information technology in healthcare sector enables doctors to add patient records and assessment information to a vast database that is available to clinicians everywhere (Wang, Kung and Byrd, 2018). Within healthcare institutions, communication has become considerably easier because of technological advancements. Medical personnel can now interact and distribute information in the field by using media like live stream, online discussion forums, and real-time conference capabilities(Aceto, Persico, and </a:t>
            </a:r>
            <a:r>
              <a:rPr lang="en-US" dirty="0" err="1"/>
              <a:t>Pescapé</a:t>
            </a:r>
            <a:r>
              <a:rPr lang="en-US" dirty="0"/>
              <a:t>, 2018). Medical practitioners rarely stay in one place all the time. They can use mobile applications for accessing the intranet for the healthcare facility. They can also use their mobile devices to access photos for clinical purposes, information about diseases and medications, and other resources fast (Aceto, Persico, and </a:t>
            </a:r>
            <a:r>
              <a:rPr lang="en-US" dirty="0" err="1"/>
              <a:t>Pescapé</a:t>
            </a:r>
            <a:r>
              <a:rPr lang="en-US" dirty="0"/>
              <a:t>, 2018).</a:t>
            </a:r>
            <a:endParaRPr lang="en-US" dirty="0">
              <a:cs typeface="Calibri" panose="020F0502020204030204"/>
            </a:endParaRPr>
          </a:p>
          <a:p>
            <a:pPr>
              <a:lnSpc>
                <a:spcPct val="90000"/>
              </a:lnSpc>
              <a:spcBef>
                <a:spcPts val="1000"/>
              </a:spcBef>
            </a:pPr>
            <a:endParaRPr lang="en-US" dirty="0"/>
          </a:p>
          <a:p>
            <a:endParaRPr lang="en-US" dirty="0">
              <a:cs typeface="Calibri"/>
            </a:endParaRPr>
          </a:p>
        </p:txBody>
      </p:sp>
      <p:sp>
        <p:nvSpPr>
          <p:cNvPr id="4" name="Slide Number Placeholder 3"/>
          <p:cNvSpPr>
            <a:spLocks noGrp="1"/>
          </p:cNvSpPr>
          <p:nvPr>
            <p:ph type="sldNum" sz="quarter" idx="5"/>
          </p:nvPr>
        </p:nvSpPr>
        <p:spPr/>
        <p:txBody>
          <a:bodyPr/>
          <a:lstStyle/>
          <a:p>
            <a:fld id="{6456C3F9-0DCC-4174-BF99-1AA98234BDCE}" type="slidenum">
              <a:t>5</a:t>
            </a:fld>
            <a:endParaRPr lang="en-US"/>
          </a:p>
        </p:txBody>
      </p:sp>
    </p:spTree>
    <p:extLst>
      <p:ext uri="{BB962C8B-B14F-4D97-AF65-F5344CB8AC3E}">
        <p14:creationId xmlns:p14="http://schemas.microsoft.com/office/powerpoint/2010/main" val="22799775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spcBef>
                <a:spcPts val="1000"/>
              </a:spcBef>
            </a:pPr>
            <a:r>
              <a:rPr lang="en-US" dirty="0"/>
              <a:t>The use of information technology has revolutionized the healthcare industry overall by making the healing process more effective and quick. Technology has been crucial from admission to hospital to release, facilitating the work of medical practitioners and other experts. Doctors can now contribute patient records and evaluation data to a massive database that is accessible to practitioners worldwide because of information technology in the healthcare sector. Medical staff can observe patients via telemedicine from a distance.</a:t>
            </a:r>
          </a:p>
          <a:p>
            <a:endParaRPr lang="en-US" dirty="0">
              <a:cs typeface="Calibri"/>
            </a:endParaRPr>
          </a:p>
        </p:txBody>
      </p:sp>
      <p:sp>
        <p:nvSpPr>
          <p:cNvPr id="4" name="Slide Number Placeholder 3"/>
          <p:cNvSpPr>
            <a:spLocks noGrp="1"/>
          </p:cNvSpPr>
          <p:nvPr>
            <p:ph type="sldNum" sz="quarter" idx="5"/>
          </p:nvPr>
        </p:nvSpPr>
        <p:spPr/>
        <p:txBody>
          <a:bodyPr/>
          <a:lstStyle/>
          <a:p>
            <a:fld id="{6456C3F9-0DCC-4174-BF99-1AA98234BDCE}" type="slidenum">
              <a:t>6</a:t>
            </a:fld>
            <a:endParaRPr lang="en-US"/>
          </a:p>
        </p:txBody>
      </p:sp>
    </p:spTree>
    <p:extLst>
      <p:ext uri="{BB962C8B-B14F-4D97-AF65-F5344CB8AC3E}">
        <p14:creationId xmlns:p14="http://schemas.microsoft.com/office/powerpoint/2010/main" val="5296669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Technology and digitalization are responsible for many of the current revolutions and advances in the healthcare industry (</a:t>
            </a:r>
            <a:r>
              <a:rPr lang="en-US" sz="1800" dirty="0" err="1">
                <a:solidFill>
                  <a:srgbClr val="222222"/>
                </a:solidFill>
                <a:effectLst/>
                <a:latin typeface="Arial" panose="020B0604020202020204" pitchFamily="34" charset="0"/>
                <a:ea typeface="Calibri" panose="020F0502020204030204" pitchFamily="34" charset="0"/>
                <a:cs typeface="Times New Roman" panose="02020603050405020304" pitchFamily="18" charset="0"/>
              </a:rPr>
              <a:t>Laurenza</a:t>
            </a:r>
            <a:r>
              <a:rPr lang="en-US" sz="1800" dirty="0">
                <a:effectLst/>
                <a:latin typeface="Calibri" panose="020F0502020204030204" pitchFamily="34" charset="0"/>
                <a:ea typeface="Calibri" panose="020F0502020204030204" pitchFamily="34" charset="0"/>
                <a:cs typeface="Times New Roman" panose="02020603050405020304" pitchFamily="18" charset="0"/>
              </a:rPr>
              <a:t>, et al., 2018)</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Technology plays a huge role in modern health care and social care facilities. The emergence of the covid-19 pandemic has contributed more to the development and the emergence of the technology in the healthcare facilities (</a:t>
            </a:r>
            <a:r>
              <a:rPr lang="en-US" sz="18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Vargo</a:t>
            </a:r>
            <a:r>
              <a:rPr lang="en-US" sz="1800" dirty="0">
                <a:effectLst/>
                <a:latin typeface="Calibri" panose="020F0502020204030204" pitchFamily="34" charset="0"/>
                <a:ea typeface="Calibri" panose="020F0502020204030204" pitchFamily="34" charset="0"/>
                <a:cs typeface="Times New Roman" panose="02020603050405020304" pitchFamily="18" charset="0"/>
              </a:rPr>
              <a:t> et al., 2021)</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People were compelled by the COVID-19 epidemic to use the internet as well as internet-based applications to connect, communicate, as well as carry out their official obligations from home.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In the area of healthcare, digital literacy is crucial for advocacy, cooperation, and communications. In order to better manage their health, patients are adopting digital technologies like health applications, the Internet, including social media. By providing the right training, medical staff workers may fill up knowledge gaps and acquire the skills practitioners need to become better in digitally literacy.</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This presentation will be able to highlight the importance and the impacts of digital communication, collaboration and participation in the health and social care sector.</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9BA42E6F-3732-414A-BE0A-1843C0AFE9A3}" type="slidenum">
              <a:rPr lang="en-US" smtClean="0"/>
              <a:t>12</a:t>
            </a:fld>
            <a:endParaRPr lang="en-US"/>
          </a:p>
        </p:txBody>
      </p:sp>
    </p:spTree>
    <p:extLst>
      <p:ext uri="{BB962C8B-B14F-4D97-AF65-F5344CB8AC3E}">
        <p14:creationId xmlns:p14="http://schemas.microsoft.com/office/powerpoint/2010/main" val="36300975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use of digital technology in health and social care can enhance quality, effectiveness, as well as patient experience in addition to facilitating more integrated care and enhancing population health (</a:t>
            </a:r>
            <a:r>
              <a:rPr lang="en-US" sz="1800" dirty="0" err="1">
                <a:solidFill>
                  <a:srgbClr val="222222"/>
                </a:solidFill>
                <a:effectLst/>
                <a:latin typeface="Arial" panose="020B0604020202020204" pitchFamily="34" charset="0"/>
                <a:ea typeface="Calibri" panose="020F0502020204030204" pitchFamily="34" charset="0"/>
                <a:cs typeface="Times New Roman" panose="02020603050405020304" pitchFamily="18" charset="0"/>
              </a:rPr>
              <a:t>Nataliia</a:t>
            </a:r>
            <a:r>
              <a:rPr lang="en-US" sz="1800" dirty="0">
                <a:effectLst/>
                <a:latin typeface="Calibri" panose="020F0502020204030204" pitchFamily="34" charset="0"/>
                <a:ea typeface="Calibri" panose="020F0502020204030204" pitchFamily="34" charset="0"/>
                <a:cs typeface="Times New Roman" panose="02020603050405020304" pitchFamily="18" charset="0"/>
              </a:rPr>
              <a:t> et al., 2021)</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solidFill>
                  <a:srgbClr val="1E1E1E"/>
                </a:solidFill>
                <a:effectLst/>
                <a:latin typeface="Times New Roman" panose="02020603050405020304" pitchFamily="18" charset="0"/>
                <a:ea typeface="Calibri" panose="020F0502020204030204" pitchFamily="34" charset="0"/>
                <a:cs typeface="Times New Roman" panose="02020603050405020304" pitchFamily="18" charset="0"/>
              </a:rPr>
              <a:t>Many health and social care institutions today employ a variety of communication technologies to improve and change how they engage and communicate with the medical staff working there. The practitioners in the workplace have access to a variety of communication tools for engagement and data sharing (</a:t>
            </a:r>
            <a:r>
              <a:rPr lang="en-US" sz="18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Finn</a:t>
            </a:r>
            <a:r>
              <a:rPr lang="en-US" sz="1800" dirty="0">
                <a:effectLst/>
                <a:latin typeface="Calibri" panose="020F0502020204030204" pitchFamily="34" charset="0"/>
                <a:ea typeface="Calibri" panose="020F0502020204030204" pitchFamily="34" charset="0"/>
                <a:cs typeface="Times New Roman" panose="02020603050405020304" pitchFamily="18" charset="0"/>
              </a:rPr>
              <a:t> et al., 2009)</a:t>
            </a:r>
            <a:r>
              <a:rPr lang="en-US" sz="1800" dirty="0">
                <a:solidFill>
                  <a:srgbClr val="1E1E1E"/>
                </a:solidFill>
                <a:effectLst/>
                <a:latin typeface="Times New Roman" panose="02020603050405020304" pitchFamily="18" charset="0"/>
                <a:ea typeface="Calibri" panose="020F0502020204030204" pitchFamily="34" charset="0"/>
                <a:cs typeface="Times New Roman" panose="02020603050405020304" pitchFamily="18" charset="0"/>
              </a:rPr>
              <a:t>. Healthcare professionals, for instance, can use text messaging to communicate with different departments in the health and social care institution, or they can use virtual communication tools like Skype to share information or participate in meetings where decisions are made. Virtual communication is another tool that may be </a:t>
            </a:r>
            <a:r>
              <a:rPr lang="en-US" sz="1800" dirty="0" err="1">
                <a:solidFill>
                  <a:srgbClr val="1E1E1E"/>
                </a:solidFill>
                <a:effectLst/>
                <a:latin typeface="Times New Roman" panose="02020603050405020304" pitchFamily="18" charset="0"/>
                <a:ea typeface="Calibri" panose="020F0502020204030204" pitchFamily="34" charset="0"/>
                <a:cs typeface="Times New Roman" panose="02020603050405020304" pitchFamily="18" charset="0"/>
              </a:rPr>
              <a:t>utilised</a:t>
            </a:r>
            <a:r>
              <a:rPr lang="en-US" sz="1800" dirty="0">
                <a:solidFill>
                  <a:srgbClr val="1E1E1E"/>
                </a:solidFill>
                <a:effectLst/>
                <a:latin typeface="Times New Roman" panose="02020603050405020304" pitchFamily="18" charset="0"/>
                <a:ea typeface="Calibri" panose="020F0502020204030204" pitchFamily="34" charset="0"/>
                <a:cs typeface="Times New Roman" panose="02020603050405020304" pitchFamily="18" charset="0"/>
              </a:rPr>
              <a:t> to enhance patient care.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solidFill>
                  <a:srgbClr val="1E1E1E"/>
                </a:solidFill>
                <a:effectLst/>
                <a:latin typeface="Times New Roman" panose="02020603050405020304" pitchFamily="18" charset="0"/>
                <a:ea typeface="Calibri" panose="020F0502020204030204" pitchFamily="34" charset="0"/>
                <a:cs typeface="Times New Roman" panose="02020603050405020304" pitchFamily="18" charset="0"/>
              </a:rPr>
              <a:t>The advancement and the introduction of the digital skills, encourages the participation in the health and social care facilities. The interaction between the patients and healthcare workers have been boosted by use of the technological systems. Patients and healthcare practitioners have been able to interact using the digital platforms. Trough some of the technologies such as Telehealth, it has increased the communication and participation between the healthcare workers and the patients in the workplace.</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In order to enhance patients' health state, telemedicine and telehealth employ technological communication to transfer medical data across sites.</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Additionally, health information technology improves healthcare management by increasing accessibility to crucial patient data while protecting privacy and portability in compliance with the General Data Protection Regulation (GDPR).</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9BA42E6F-3732-414A-BE0A-1843C0AFE9A3}" type="slidenum">
              <a:rPr lang="en-US" smtClean="0"/>
              <a:t>13</a:t>
            </a:fld>
            <a:endParaRPr lang="en-US"/>
          </a:p>
        </p:txBody>
      </p:sp>
    </p:spTree>
    <p:extLst>
      <p:ext uri="{BB962C8B-B14F-4D97-AF65-F5344CB8AC3E}">
        <p14:creationId xmlns:p14="http://schemas.microsoft.com/office/powerpoint/2010/main" val="21037473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Communication and participation has reduced the medical errors during prescription of medication and hence it has improved on the patients care hence a healthy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society.The</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current technology has impacted the workflow in the facilities with the introduction of digitalization in sectors like in the record keeping. This has reduced the stress in healthcare workers in the workplace and it has fastened the service delivery to the patients. Additionally, it has improved the patient care. Electronic health records can automatically warn doctors to possible problems (</a:t>
            </a:r>
            <a:r>
              <a:rPr lang="en-US" sz="18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Kruse</a:t>
            </a:r>
            <a:r>
              <a:rPr lang="en-US" sz="1800" dirty="0">
                <a:effectLst/>
                <a:latin typeface="Calibri" panose="020F0502020204030204" pitchFamily="34" charset="0"/>
                <a:ea typeface="Calibri" panose="020F0502020204030204" pitchFamily="34" charset="0"/>
                <a:cs typeface="Times New Roman" panose="02020603050405020304" pitchFamily="18" charset="0"/>
              </a:rPr>
              <a:t> et al., 2018)</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This has been demonstrated to be a crucial advantage for the care of unresponsive patients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9BA42E6F-3732-414A-BE0A-1843C0AFE9A3}" type="slidenum">
              <a:rPr lang="en-US" smtClean="0"/>
              <a:t>14</a:t>
            </a:fld>
            <a:endParaRPr lang="en-US"/>
          </a:p>
        </p:txBody>
      </p:sp>
    </p:spTree>
    <p:extLst>
      <p:ext uri="{BB962C8B-B14F-4D97-AF65-F5344CB8AC3E}">
        <p14:creationId xmlns:p14="http://schemas.microsoft.com/office/powerpoint/2010/main" val="20722854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a:buFont typeface="Arial"/>
              <a:buChar char="•"/>
            </a:pPr>
            <a:r>
              <a:rPr lang="en-US"/>
              <a:t>Healthcare is now accessible to us thanks to internet tools. Customers can now manage their healthcare according to their preferences thanks to this. They are now able to monitor and manage every area of their healthcare and health spending as they see proper (Poongodi et al., 2022). </a:t>
            </a:r>
            <a:endParaRPr lang="en-US">
              <a:cs typeface="Calibri" panose="020F0502020204030204"/>
            </a:endParaRPr>
          </a:p>
          <a:p>
            <a:pPr marL="171450" indent="-171450" algn="just">
              <a:buFont typeface="Arial"/>
              <a:buChar char="•"/>
            </a:pPr>
            <a:r>
              <a:rPr lang="en-US"/>
              <a:t>Digital tools have a significant impact on the healthcare industry that extends beyond just reducing wait times and costs. Using technologies like Big Data, IoT, and Artificial Intelligence, digital solutions have been created for diagnosis, consultation, preventive care, drug testing, and much more. </a:t>
            </a:r>
            <a:endParaRPr lang="en-US">
              <a:cs typeface="Calibri" panose="020F0502020204030204"/>
            </a:endParaRPr>
          </a:p>
          <a:p>
            <a:pPr marL="171450" indent="-171450" algn="just">
              <a:buFont typeface="Arial"/>
              <a:buChar char="•"/>
            </a:pPr>
            <a:r>
              <a:rPr lang="en-US"/>
              <a:t>Thanks to technology, people may now control and access their health information. As befits an informed health consumer, individuals are free to make whatever use they see appropriate of information like patient histories, medical records, and other facts  (Poongodi et al., 2022).</a:t>
            </a:r>
            <a:endParaRPr lang="en-US">
              <a:cs typeface="Calibri"/>
            </a:endParaRPr>
          </a:p>
        </p:txBody>
      </p:sp>
      <p:sp>
        <p:nvSpPr>
          <p:cNvPr id="4" name="Slide Number Placeholder 3"/>
          <p:cNvSpPr>
            <a:spLocks noGrp="1"/>
          </p:cNvSpPr>
          <p:nvPr>
            <p:ph type="sldNum" sz="quarter" idx="5"/>
          </p:nvPr>
        </p:nvSpPr>
        <p:spPr/>
        <p:txBody>
          <a:bodyPr/>
          <a:lstStyle/>
          <a:p>
            <a:fld id="{7646198C-0341-4778-AAA5-27960E6C0349}" type="slidenum">
              <a:t>16</a:t>
            </a:fld>
            <a:endParaRPr lang="en-US"/>
          </a:p>
        </p:txBody>
      </p:sp>
    </p:spTree>
    <p:extLst>
      <p:ext uri="{BB962C8B-B14F-4D97-AF65-F5344CB8AC3E}">
        <p14:creationId xmlns:p14="http://schemas.microsoft.com/office/powerpoint/2010/main" val="36779194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a:buFont typeface="Arial"/>
              <a:buChar char="•"/>
            </a:pPr>
            <a:r>
              <a:rPr lang="en-US"/>
              <a:t>Morris and Bower (2016) argue that patients with better literacy levels are more likely to use digital health technologies, </a:t>
            </a:r>
            <a:r>
              <a:rPr lang="en-US" err="1"/>
              <a:t>analyse</a:t>
            </a:r>
            <a:r>
              <a:rPr lang="en-US"/>
              <a:t> the data they produce, and comprehend their benefits. </a:t>
            </a:r>
            <a:endParaRPr lang="en-US">
              <a:cs typeface="Calibri" panose="020F0502020204030204"/>
            </a:endParaRPr>
          </a:p>
          <a:p>
            <a:pPr marL="171450" indent="-171450" algn="just">
              <a:buFont typeface="Arial"/>
              <a:buChar char="•"/>
            </a:pPr>
            <a:r>
              <a:rPr lang="en-US"/>
              <a:t>The ability to buy digital health products and the presence of dependable </a:t>
            </a:r>
            <a:r>
              <a:rPr lang="en-US" err="1"/>
              <a:t>WiFi</a:t>
            </a:r>
            <a:r>
              <a:rPr lang="en-US"/>
              <a:t> or internet both help to increase people's knowledge of digital health. Keep in mind at all times how crucial language is to digital health literacy. </a:t>
            </a:r>
            <a:endParaRPr lang="en-US">
              <a:cs typeface="Calibri" panose="020F0502020204030204"/>
            </a:endParaRPr>
          </a:p>
          <a:p>
            <a:pPr marL="171450" indent="-171450" algn="just">
              <a:buFont typeface="Arial"/>
              <a:buChar char="•"/>
            </a:pPr>
            <a:r>
              <a:rPr lang="en-US"/>
              <a:t>If the tool is not available in the patient's preferred language, even if they can </a:t>
            </a:r>
            <a:r>
              <a:rPr lang="en-US" err="1"/>
              <a:t>utilise</a:t>
            </a:r>
            <a:r>
              <a:rPr lang="en-US"/>
              <a:t> technology and comprehend the content, it is still ineffective. Ignorance about digital health might result in several detrimental effects. It has the potential to greatly worsen health disparities in a more digitalized healthcare system (Morris and Bower 2016).</a:t>
            </a:r>
          </a:p>
          <a:p>
            <a:pPr marL="171450" indent="-171450" algn="just">
              <a:buFont typeface="Arial"/>
              <a:buChar char="•"/>
            </a:pPr>
            <a:r>
              <a:rPr lang="en-US"/>
              <a:t>Digital tools give medical personnel a more complete picture of their patients' health, while data access gives individuals more control over their own health. Digital health offers genuine chances to enhance performance and clinical results (Haggerty, 2017).</a:t>
            </a:r>
          </a:p>
          <a:p>
            <a:pPr marL="171450" indent="-171450" algn="just">
              <a:buFont typeface="Arial"/>
              <a:buChar char="•"/>
            </a:pPr>
            <a:r>
              <a:rPr lang="en-US"/>
              <a:t>However, they also expand our access to information and allow us to track our health and wellness in novel ways. Internet applications, social networks, and smart phones are changing how we communicate. To improve health care and health outcomes, these developments are connecting people, information, technology, and connection (Haggerty 2017,).</a:t>
            </a:r>
            <a:endParaRPr lang="en-US">
              <a:cs typeface="Calibri"/>
            </a:endParaRPr>
          </a:p>
        </p:txBody>
      </p:sp>
      <p:sp>
        <p:nvSpPr>
          <p:cNvPr id="4" name="Slide Number Placeholder 3"/>
          <p:cNvSpPr>
            <a:spLocks noGrp="1"/>
          </p:cNvSpPr>
          <p:nvPr>
            <p:ph type="sldNum" sz="quarter" idx="5"/>
          </p:nvPr>
        </p:nvSpPr>
        <p:spPr/>
        <p:txBody>
          <a:bodyPr/>
          <a:lstStyle/>
          <a:p>
            <a:fld id="{7646198C-0341-4778-AAA5-27960E6C0349}" type="slidenum">
              <a:t>17</a:t>
            </a:fld>
            <a:endParaRPr lang="en-US"/>
          </a:p>
        </p:txBody>
      </p:sp>
    </p:spTree>
    <p:extLst>
      <p:ext uri="{BB962C8B-B14F-4D97-AF65-F5344CB8AC3E}">
        <p14:creationId xmlns:p14="http://schemas.microsoft.com/office/powerpoint/2010/main" val="34651389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a:buFont typeface="Arial"/>
              <a:buChar char="•"/>
            </a:pPr>
            <a:r>
              <a:rPr lang="en-US"/>
              <a:t>Data management is the process of assimilation, storage, organization, and maintenance of the data generated and gathered by an organization. IT systems that power business applications and provide analytical data to support operational decision-making and strategic planning by corporate executives, business managers, and other end users must be implemented effectively in order to support these processes (Welton, 2017). </a:t>
            </a:r>
            <a:endParaRPr lang="en-US">
              <a:cs typeface="Calibri" panose="020F0502020204030204"/>
            </a:endParaRPr>
          </a:p>
          <a:p>
            <a:pPr marL="171450" indent="-171450" algn="just">
              <a:buFont typeface="Arial"/>
              <a:buChar char="•"/>
            </a:pPr>
            <a:r>
              <a:rPr lang="en-US"/>
              <a:t>Healthcare organizations that use effective data management can alter their services and internal procedures, which also boosts worker productivity and enhances patient care. Decisions based on continuously gathered data can be made using modern analytics (Welton, 2017). </a:t>
            </a:r>
            <a:endParaRPr lang="en-US">
              <a:cs typeface="Calibri"/>
            </a:endParaRPr>
          </a:p>
          <a:p>
            <a:pPr marL="171450" indent="-171450" algn="just">
              <a:buFont typeface="Arial"/>
              <a:buChar char="•"/>
            </a:pPr>
            <a:r>
              <a:rPr lang="en-US"/>
              <a:t>Through these, the quality and effectiveness of the services offered are improved, and organizational helicopter views are encouraged rather than the more common siloed method. Predictive and preventative decision-making are both realities (Welton, 2017).</a:t>
            </a:r>
            <a:endParaRPr lang="en-US">
              <a:cs typeface="Calibri"/>
            </a:endParaRPr>
          </a:p>
        </p:txBody>
      </p:sp>
      <p:sp>
        <p:nvSpPr>
          <p:cNvPr id="4" name="Slide Number Placeholder 3"/>
          <p:cNvSpPr>
            <a:spLocks noGrp="1"/>
          </p:cNvSpPr>
          <p:nvPr>
            <p:ph type="sldNum" sz="quarter" idx="5"/>
          </p:nvPr>
        </p:nvSpPr>
        <p:spPr/>
        <p:txBody>
          <a:bodyPr/>
          <a:lstStyle/>
          <a:p>
            <a:fld id="{7646198C-0341-4778-AAA5-27960E6C0349}" type="slidenum">
              <a:rPr lang="en-US"/>
              <a:t>18</a:t>
            </a:fld>
            <a:endParaRPr lang="en-US"/>
          </a:p>
        </p:txBody>
      </p:sp>
    </p:spTree>
    <p:extLst>
      <p:ext uri="{BB962C8B-B14F-4D97-AF65-F5344CB8AC3E}">
        <p14:creationId xmlns:p14="http://schemas.microsoft.com/office/powerpoint/2010/main" val="39221120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zitiv titlu">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o-RO"/>
              <a:t>Faceți clic pentru a edita stilul de titlu coordonator</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o-RO"/>
              <a:t>Faceți clic pentru a edita stilul de subtitlu coordonator</a:t>
            </a:r>
            <a:endParaRPr lang="en-US" dirty="0"/>
          </a:p>
        </p:txBody>
      </p:sp>
      <p:sp>
        <p:nvSpPr>
          <p:cNvPr id="4" name="Date Placeholder 3"/>
          <p:cNvSpPr>
            <a:spLocks noGrp="1"/>
          </p:cNvSpPr>
          <p:nvPr>
            <p:ph type="dt" sz="half" idx="10"/>
          </p:nvPr>
        </p:nvSpPr>
        <p:spPr/>
        <p:txBody>
          <a:bodyPr/>
          <a:lstStyle/>
          <a:p>
            <a:fld id="{1670ED35-D9B2-4EC4-928A-57F078D27774}" type="datetimeFigureOut">
              <a:rPr lang="en-US" smtClean="0"/>
              <a:t>12/10/2022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C133FD-8C30-492B-90C7-6A0F98FA26FD}" type="slidenum">
              <a:rPr lang="en-US" smtClean="0"/>
              <a:t>‹#›</a:t>
            </a:fld>
            <a:endParaRPr lang="en-US"/>
          </a:p>
        </p:txBody>
      </p:sp>
    </p:spTree>
    <p:extLst>
      <p:ext uri="{BB962C8B-B14F-4D97-AF65-F5344CB8AC3E}">
        <p14:creationId xmlns:p14="http://schemas.microsoft.com/office/powerpoint/2010/main" val="5834389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u și conțin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a:t>Faceți clic pentru a edita stilul de titlu coordonator</a:t>
            </a:r>
            <a:endParaRPr lang="en-US" dirty="0"/>
          </a:p>
        </p:txBody>
      </p:sp>
      <p:sp>
        <p:nvSpPr>
          <p:cNvPr id="3" name="Content Placeholder 2"/>
          <p:cNvSpPr>
            <a:spLocks noGrp="1"/>
          </p:cNvSpPr>
          <p:nvPr>
            <p:ph idx="1"/>
          </p:nvPr>
        </p:nvSpPr>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7" name="Date Placeholder 3"/>
          <p:cNvSpPr>
            <a:spLocks noGrp="1"/>
          </p:cNvSpPr>
          <p:nvPr>
            <p:ph type="dt" sz="half" idx="10"/>
          </p:nvPr>
        </p:nvSpPr>
        <p:spPr/>
        <p:txBody>
          <a:bodyPr/>
          <a:lstStyle/>
          <a:p>
            <a:fld id="{1670ED35-D9B2-4EC4-928A-57F078D27774}" type="datetimeFigureOut">
              <a:rPr lang="en-US" smtClean="0"/>
              <a:t>12/10/2022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C133FD-8C30-492B-90C7-6A0F98FA26FD}" type="slidenum">
              <a:rPr lang="en-US" smtClean="0"/>
              <a:t>‹#›</a:t>
            </a:fld>
            <a:endParaRPr lang="en-US"/>
          </a:p>
        </p:txBody>
      </p:sp>
    </p:spTree>
    <p:extLst>
      <p:ext uri="{BB962C8B-B14F-4D97-AF65-F5344CB8AC3E}">
        <p14:creationId xmlns:p14="http://schemas.microsoft.com/office/powerpoint/2010/main" val="21875368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ntet secțiune">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o-RO"/>
              <a:t>Faceți clic pentru a edita stilul de titlu coordonator</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o-RO"/>
              <a:t>Faceţi clic pentru a edita Master stiluri text</a:t>
            </a:r>
          </a:p>
        </p:txBody>
      </p:sp>
      <p:sp>
        <p:nvSpPr>
          <p:cNvPr id="4" name="Date Placeholder 3"/>
          <p:cNvSpPr>
            <a:spLocks noGrp="1"/>
          </p:cNvSpPr>
          <p:nvPr>
            <p:ph type="dt" sz="half" idx="10"/>
          </p:nvPr>
        </p:nvSpPr>
        <p:spPr/>
        <p:txBody>
          <a:bodyPr/>
          <a:lstStyle/>
          <a:p>
            <a:fld id="{1670ED35-D9B2-4EC4-928A-57F078D27774}" type="datetimeFigureOut">
              <a:rPr lang="en-US" smtClean="0"/>
              <a:t>12/10/2022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C133FD-8C30-492B-90C7-6A0F98FA26FD}" type="slidenum">
              <a:rPr lang="en-US" smtClean="0"/>
              <a:t>‹#›</a:t>
            </a:fld>
            <a:endParaRPr lang="en-US"/>
          </a:p>
        </p:txBody>
      </p:sp>
    </p:spTree>
    <p:extLst>
      <p:ext uri="{BB962C8B-B14F-4D97-AF65-F5344CB8AC3E}">
        <p14:creationId xmlns:p14="http://schemas.microsoft.com/office/powerpoint/2010/main" val="40674452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uă tipuri de conțin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a:t>Faceți clic pentru a edita stilul de titlu coordonator</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5" name="Date Placeholder 4"/>
          <p:cNvSpPr>
            <a:spLocks noGrp="1"/>
          </p:cNvSpPr>
          <p:nvPr>
            <p:ph type="dt" sz="half" idx="10"/>
          </p:nvPr>
        </p:nvSpPr>
        <p:spPr/>
        <p:txBody>
          <a:bodyPr/>
          <a:lstStyle/>
          <a:p>
            <a:fld id="{1670ED35-D9B2-4EC4-928A-57F078D27774}" type="datetimeFigureOut">
              <a:rPr lang="en-US" smtClean="0"/>
              <a:t>12/10/2022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8C133FD-8C30-492B-90C7-6A0F98FA26FD}" type="slidenum">
              <a:rPr lang="en-US" smtClean="0"/>
              <a:t>‹#›</a:t>
            </a:fld>
            <a:endParaRPr lang="en-US"/>
          </a:p>
        </p:txBody>
      </p:sp>
    </p:spTree>
    <p:extLst>
      <p:ext uri="{BB962C8B-B14F-4D97-AF65-F5344CB8AC3E}">
        <p14:creationId xmlns:p14="http://schemas.microsoft.com/office/powerpoint/2010/main" val="1627774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ți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o-RO"/>
              <a:t>Faceți clic pentru a edita stilul de titlu coordonator</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7" name="Date Placeholder 6"/>
          <p:cNvSpPr>
            <a:spLocks noGrp="1"/>
          </p:cNvSpPr>
          <p:nvPr>
            <p:ph type="dt" sz="half" idx="10"/>
          </p:nvPr>
        </p:nvSpPr>
        <p:spPr/>
        <p:txBody>
          <a:bodyPr/>
          <a:lstStyle/>
          <a:p>
            <a:fld id="{1670ED35-D9B2-4EC4-928A-57F078D27774}" type="datetimeFigureOut">
              <a:rPr lang="en-US" smtClean="0"/>
              <a:t>12/10/2022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8C133FD-8C30-492B-90C7-6A0F98FA26FD}" type="slidenum">
              <a:rPr lang="en-US" smtClean="0"/>
              <a:t>‹#›</a:t>
            </a:fld>
            <a:endParaRPr lang="en-US"/>
          </a:p>
        </p:txBody>
      </p:sp>
    </p:spTree>
    <p:extLst>
      <p:ext uri="{BB962C8B-B14F-4D97-AF65-F5344CB8AC3E}">
        <p14:creationId xmlns:p14="http://schemas.microsoft.com/office/powerpoint/2010/main" val="1464031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Doar titl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a:t>Faceți clic pentru a edita stilul de titlu coordonator</a:t>
            </a:r>
            <a:endParaRPr lang="en-US" dirty="0"/>
          </a:p>
        </p:txBody>
      </p:sp>
      <p:sp>
        <p:nvSpPr>
          <p:cNvPr id="7" name="Date Placeholder 2"/>
          <p:cNvSpPr>
            <a:spLocks noGrp="1"/>
          </p:cNvSpPr>
          <p:nvPr>
            <p:ph type="dt" sz="half" idx="10"/>
          </p:nvPr>
        </p:nvSpPr>
        <p:spPr/>
        <p:txBody>
          <a:bodyPr/>
          <a:lstStyle/>
          <a:p>
            <a:fld id="{1670ED35-D9B2-4EC4-928A-57F078D27774}" type="datetimeFigureOut">
              <a:rPr lang="en-US" smtClean="0"/>
              <a:t>12/10/2022</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C8C133FD-8C30-492B-90C7-6A0F98FA26FD}" type="slidenum">
              <a:rPr lang="en-US" smtClean="0"/>
              <a:t>‹#›</a:t>
            </a:fld>
            <a:endParaRPr lang="en-US"/>
          </a:p>
        </p:txBody>
      </p:sp>
    </p:spTree>
    <p:extLst>
      <p:ext uri="{BB962C8B-B14F-4D97-AF65-F5344CB8AC3E}">
        <p14:creationId xmlns:p14="http://schemas.microsoft.com/office/powerpoint/2010/main" val="7542374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Necompletat">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1670ED35-D9B2-4EC4-928A-57F078D27774}" type="datetimeFigureOut">
              <a:rPr lang="en-US" smtClean="0"/>
              <a:t>12/10/2022</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C8C133FD-8C30-492B-90C7-6A0F98FA26FD}" type="slidenum">
              <a:rPr lang="en-US" smtClean="0"/>
              <a:t>‹#›</a:t>
            </a:fld>
            <a:endParaRPr lang="en-US"/>
          </a:p>
        </p:txBody>
      </p:sp>
    </p:spTree>
    <p:extLst>
      <p:ext uri="{BB962C8B-B14F-4D97-AF65-F5344CB8AC3E}">
        <p14:creationId xmlns:p14="http://schemas.microsoft.com/office/powerpoint/2010/main" val="382221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ținut cu legendă">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ro-RO"/>
              <a:t>Faceți clic pentru a edita stilul de titlu coordonator</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7" name="Date Placeholder 4"/>
          <p:cNvSpPr>
            <a:spLocks noGrp="1"/>
          </p:cNvSpPr>
          <p:nvPr>
            <p:ph type="dt" sz="half" idx="10"/>
          </p:nvPr>
        </p:nvSpPr>
        <p:spPr/>
        <p:txBody>
          <a:bodyPr/>
          <a:lstStyle/>
          <a:p>
            <a:fld id="{1670ED35-D9B2-4EC4-928A-57F078D27774}" type="datetimeFigureOut">
              <a:rPr lang="en-US" smtClean="0"/>
              <a:t>12/10/2022</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C8C133FD-8C30-492B-90C7-6A0F98FA26FD}" type="slidenum">
              <a:rPr lang="en-US" smtClean="0"/>
              <a:t>‹#›</a:t>
            </a:fld>
            <a:endParaRPr lang="en-US"/>
          </a:p>
        </p:txBody>
      </p:sp>
    </p:spTree>
    <p:extLst>
      <p:ext uri="{BB962C8B-B14F-4D97-AF65-F5344CB8AC3E}">
        <p14:creationId xmlns:p14="http://schemas.microsoft.com/office/powerpoint/2010/main" val="2534415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ine cu legendă">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o-RO"/>
              <a:t>Faceți clic pentru a edita stilul de titlu coordonator</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o-RO"/>
              <a:t>Faceți clic pe pictogramă pentru a adăuga o imagine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5" name="Date Placeholder 4"/>
          <p:cNvSpPr>
            <a:spLocks noGrp="1"/>
          </p:cNvSpPr>
          <p:nvPr>
            <p:ph type="dt" sz="half" idx="10"/>
          </p:nvPr>
        </p:nvSpPr>
        <p:spPr/>
        <p:txBody>
          <a:bodyPr/>
          <a:lstStyle/>
          <a:p>
            <a:fld id="{1670ED35-D9B2-4EC4-928A-57F078D27774}" type="datetimeFigureOut">
              <a:rPr lang="en-US" smtClean="0"/>
              <a:t>12/10/2022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8C133FD-8C30-492B-90C7-6A0F98FA26FD}" type="slidenum">
              <a:rPr lang="en-US" smtClean="0"/>
              <a:t>‹#›</a:t>
            </a:fld>
            <a:endParaRPr lang="en-US"/>
          </a:p>
        </p:txBody>
      </p:sp>
    </p:spTree>
    <p:extLst>
      <p:ext uri="{BB962C8B-B14F-4D97-AF65-F5344CB8AC3E}">
        <p14:creationId xmlns:p14="http://schemas.microsoft.com/office/powerpoint/2010/main" val="33204387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ine panoramică cu legendă">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o-RO"/>
              <a:t>Faceți clic pentru a edita stilul de titlu coordonator</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o-RO"/>
              <a:t>Faceți clic pe pictogramă pentru a adăuga o imagine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5" name="Date Placeholder 4"/>
          <p:cNvSpPr>
            <a:spLocks noGrp="1"/>
          </p:cNvSpPr>
          <p:nvPr>
            <p:ph type="dt" sz="half" idx="10"/>
          </p:nvPr>
        </p:nvSpPr>
        <p:spPr/>
        <p:txBody>
          <a:bodyPr/>
          <a:lstStyle/>
          <a:p>
            <a:fld id="{1670ED35-D9B2-4EC4-928A-57F078D27774}" type="datetimeFigureOut">
              <a:rPr lang="en-US" smtClean="0"/>
              <a:t>12/10/2022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8C133FD-8C30-492B-90C7-6A0F98FA26FD}" type="slidenum">
              <a:rPr lang="en-US" smtClean="0"/>
              <a:t>‹#›</a:t>
            </a:fld>
            <a:endParaRPr lang="en-US"/>
          </a:p>
        </p:txBody>
      </p:sp>
    </p:spTree>
    <p:extLst>
      <p:ext uri="{BB962C8B-B14F-4D97-AF65-F5344CB8AC3E}">
        <p14:creationId xmlns:p14="http://schemas.microsoft.com/office/powerpoint/2010/main" val="42893080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u și legendă">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o-RO"/>
              <a:t>Faceți clic pentru a edita stilul de titlu coordonator</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4" name="Date Placeholder 3"/>
          <p:cNvSpPr>
            <a:spLocks noGrp="1"/>
          </p:cNvSpPr>
          <p:nvPr>
            <p:ph type="dt" sz="half" idx="10"/>
          </p:nvPr>
        </p:nvSpPr>
        <p:spPr/>
        <p:txBody>
          <a:bodyPr/>
          <a:lstStyle/>
          <a:p>
            <a:fld id="{1670ED35-D9B2-4EC4-928A-57F078D27774}" type="datetimeFigureOut">
              <a:rPr lang="en-US" smtClean="0"/>
              <a:t>12/10/2022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C133FD-8C30-492B-90C7-6A0F98FA26FD}" type="slidenum">
              <a:rPr lang="en-US" smtClean="0"/>
              <a:t>‹#›</a:t>
            </a:fld>
            <a:endParaRPr lang="en-US"/>
          </a:p>
        </p:txBody>
      </p:sp>
    </p:spTree>
    <p:extLst>
      <p:ext uri="{BB962C8B-B14F-4D97-AF65-F5344CB8AC3E}">
        <p14:creationId xmlns:p14="http://schemas.microsoft.com/office/powerpoint/2010/main" val="23300822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 cu legendă">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o-RO"/>
              <a:t>Faceți clic pentru a edita stilul de titlu coordonator</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ro-RO"/>
              <a:t>Faceţi clic pentru a edita Master stiluri text</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4" name="Date Placeholder 3"/>
          <p:cNvSpPr>
            <a:spLocks noGrp="1"/>
          </p:cNvSpPr>
          <p:nvPr>
            <p:ph type="dt" sz="half" idx="10"/>
          </p:nvPr>
        </p:nvSpPr>
        <p:spPr/>
        <p:txBody>
          <a:bodyPr/>
          <a:lstStyle/>
          <a:p>
            <a:fld id="{1670ED35-D9B2-4EC4-928A-57F078D27774}" type="datetimeFigureOut">
              <a:rPr lang="en-US" smtClean="0"/>
              <a:t>12/10/2022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C133FD-8C30-492B-90C7-6A0F98FA26FD}"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6169542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de vizită">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ro-RO"/>
              <a:t>Faceți clic pentru a edita stilul de titlu coordonator</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o-RO"/>
              <a:t>Faceţi clic pentru a edita Master stiluri text</a:t>
            </a:r>
          </a:p>
        </p:txBody>
      </p:sp>
      <p:sp>
        <p:nvSpPr>
          <p:cNvPr id="4" name="Date Placeholder 3"/>
          <p:cNvSpPr>
            <a:spLocks noGrp="1"/>
          </p:cNvSpPr>
          <p:nvPr>
            <p:ph type="dt" sz="half" idx="10"/>
          </p:nvPr>
        </p:nvSpPr>
        <p:spPr/>
        <p:txBody>
          <a:bodyPr/>
          <a:lstStyle/>
          <a:p>
            <a:fld id="{1670ED35-D9B2-4EC4-928A-57F078D27774}" type="datetimeFigureOut">
              <a:rPr lang="en-US" smtClean="0"/>
              <a:t>12/10/2022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C133FD-8C30-492B-90C7-6A0F98FA26FD}" type="slidenum">
              <a:rPr lang="en-US" smtClean="0"/>
              <a:t>‹#›</a:t>
            </a:fld>
            <a:endParaRPr lang="en-US"/>
          </a:p>
        </p:txBody>
      </p:sp>
    </p:spTree>
    <p:extLst>
      <p:ext uri="{BB962C8B-B14F-4D97-AF65-F5344CB8AC3E}">
        <p14:creationId xmlns:p14="http://schemas.microsoft.com/office/powerpoint/2010/main" val="23038180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an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o-RO"/>
              <a:t>Faceți clic pentru a edita stilul de titlu coordonator</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1670ED35-D9B2-4EC4-928A-57F078D27774}" type="datetimeFigureOut">
              <a:rPr lang="en-US" smtClean="0"/>
              <a:t>12/10/2022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C133FD-8C30-492B-90C7-6A0F98FA26FD}" type="slidenum">
              <a:rPr lang="en-US" smtClean="0"/>
              <a:t>‹#›</a:t>
            </a:fld>
            <a:endParaRPr lang="en-US"/>
          </a:p>
        </p:txBody>
      </p:sp>
    </p:spTree>
    <p:extLst>
      <p:ext uri="{BB962C8B-B14F-4D97-AF65-F5344CB8AC3E}">
        <p14:creationId xmlns:p14="http://schemas.microsoft.com/office/powerpoint/2010/main" val="26454696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loană cu trei imagin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o-RO"/>
              <a:t>Faceți clic pentru a edita stilul de titlu coordonator</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o-RO"/>
              <a:t>Faceți clic pe pictogramă pentru a adăuga o imagine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o-RO"/>
              <a:t>Faceți clic pe pictogramă pentru a adăuga o imagine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o-RO"/>
              <a:t>Faceți clic pe pictogramă pentru a adăuga o imagine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1670ED35-D9B2-4EC4-928A-57F078D27774}" type="datetimeFigureOut">
              <a:rPr lang="en-US" smtClean="0"/>
              <a:t>12/10/2022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C133FD-8C30-492B-90C7-6A0F98FA26FD}" type="slidenum">
              <a:rPr lang="en-US" smtClean="0"/>
              <a:t>‹#›</a:t>
            </a:fld>
            <a:endParaRPr lang="en-US"/>
          </a:p>
        </p:txBody>
      </p:sp>
    </p:spTree>
    <p:extLst>
      <p:ext uri="{BB962C8B-B14F-4D97-AF65-F5344CB8AC3E}">
        <p14:creationId xmlns:p14="http://schemas.microsoft.com/office/powerpoint/2010/main" val="20376764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ext vertical și titl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a:t>Faceți clic pentru a edita stilul de titlu coordonator</a:t>
            </a:r>
            <a:endParaRPr lang="en-US" dirty="0"/>
          </a:p>
        </p:txBody>
      </p:sp>
      <p:sp>
        <p:nvSpPr>
          <p:cNvPr id="3" name="Vertical Text Placeholder 2"/>
          <p:cNvSpPr>
            <a:spLocks noGrp="1"/>
          </p:cNvSpPr>
          <p:nvPr>
            <p:ph type="body" orient="vert" idx="1"/>
          </p:nvPr>
        </p:nvSpPr>
        <p:spPr/>
        <p:txBody>
          <a:bodyPr vert="eaVert" anchor="t" anchorCtr="0"/>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10"/>
          </p:nvPr>
        </p:nvSpPr>
        <p:spPr/>
        <p:txBody>
          <a:bodyPr/>
          <a:lstStyle/>
          <a:p>
            <a:fld id="{1670ED35-D9B2-4EC4-928A-57F078D27774}" type="datetimeFigureOut">
              <a:rPr lang="en-US" smtClean="0"/>
              <a:t>12/10/2022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C133FD-8C30-492B-90C7-6A0F98FA26FD}" type="slidenum">
              <a:rPr lang="en-US" smtClean="0"/>
              <a:t>‹#›</a:t>
            </a:fld>
            <a:endParaRPr lang="en-US"/>
          </a:p>
        </p:txBody>
      </p:sp>
    </p:spTree>
    <p:extLst>
      <p:ext uri="{BB962C8B-B14F-4D97-AF65-F5344CB8AC3E}">
        <p14:creationId xmlns:p14="http://schemas.microsoft.com/office/powerpoint/2010/main" val="10040228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lu vertical și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o-RO"/>
              <a:t>Faceți clic pentru a edita stilul de titlu coordonator</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10"/>
          </p:nvPr>
        </p:nvSpPr>
        <p:spPr/>
        <p:txBody>
          <a:bodyPr/>
          <a:lstStyle/>
          <a:p>
            <a:fld id="{1670ED35-D9B2-4EC4-928A-57F078D27774}" type="datetimeFigureOut">
              <a:rPr lang="en-US" smtClean="0"/>
              <a:t>12/10/2022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C133FD-8C30-492B-90C7-6A0F98FA26FD}" type="slidenum">
              <a:rPr lang="en-US" smtClean="0"/>
              <a:t>‹#›</a:t>
            </a:fld>
            <a:endParaRPr lang="en-US"/>
          </a:p>
        </p:txBody>
      </p:sp>
    </p:spTree>
    <p:extLst>
      <p:ext uri="{BB962C8B-B14F-4D97-AF65-F5344CB8AC3E}">
        <p14:creationId xmlns:p14="http://schemas.microsoft.com/office/powerpoint/2010/main" val="10650975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o-RO"/>
              <a:t>Faceți clic pentru a edita stilul de titlu coordonator</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1670ED35-D9B2-4EC4-928A-57F078D27774}" type="datetimeFigureOut">
              <a:rPr lang="en-US" smtClean="0"/>
              <a:t>12/10/2022</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C8C133FD-8C30-492B-90C7-6A0F98FA26FD}" type="slidenum">
              <a:rPr lang="en-US" smtClean="0"/>
              <a:t>‹#›</a:t>
            </a:fld>
            <a:endParaRPr lang="en-US"/>
          </a:p>
        </p:txBody>
      </p:sp>
    </p:spTree>
    <p:extLst>
      <p:ext uri="{BB962C8B-B14F-4D97-AF65-F5344CB8AC3E}">
        <p14:creationId xmlns:p14="http://schemas.microsoft.com/office/powerpoint/2010/main" val="209321818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9.jpg"/></Relationships>
</file>

<file path=ppt/slides/_rels/slide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4.jpg"/><Relationship Id="rId4" Type="http://schemas.openxmlformats.org/officeDocument/2006/relationships/image" Target="../media/image13.jpg"/></Relationships>
</file>

<file path=ppt/slides/_rels/slide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7.jpg"/><Relationship Id="rId4" Type="http://schemas.openxmlformats.org/officeDocument/2006/relationships/image" Target="../media/image16.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hyperlink" Target="https://creativecommons.org/licenses/by-nc-nd/3.0/"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hyperlink" Target="https://www.ritimo.org/Decolonizing-Communication-Media-and-Digital-Technologies" TargetMode="External"/><Relationship Id="rId5" Type="http://schemas.openxmlformats.org/officeDocument/2006/relationships/image" Target="../media/image20.jpg"/><Relationship Id="rId4" Type="http://schemas.openxmlformats.org/officeDocument/2006/relationships/image" Target="../media/image19.jpeg"/></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s://esheninger.blogspot.com/2017/10/measuring-impact-with-digital-practice.html"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hyperlink" Target="https://techboomers.com/c/digital-literacy"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hyperlink" Target="https://tekhdecoded.com/3-reasons-healthcare-important/" TargetMode="Externa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B092EA-25A2-1ABA-20BB-8FF5E6D10713}"/>
              </a:ext>
            </a:extLst>
          </p:cNvPr>
          <p:cNvSpPr>
            <a:spLocks noGrp="1"/>
          </p:cNvSpPr>
          <p:nvPr>
            <p:ph type="title"/>
          </p:nvPr>
        </p:nvSpPr>
        <p:spPr>
          <a:xfrm>
            <a:off x="849086" y="2157031"/>
            <a:ext cx="9936129" cy="1400530"/>
          </a:xfrm>
        </p:spPr>
        <p:txBody>
          <a:bodyPr/>
          <a:lstStyle/>
          <a:p>
            <a:pPr algn="ctr"/>
            <a:r>
              <a:rPr lang="en-US" sz="4400" dirty="0">
                <a:latin typeface="+mn-lt"/>
                <a:ea typeface="+mn-ea"/>
                <a:cs typeface="+mn-cs"/>
              </a:rPr>
              <a:t>Digital Skills and Research  Methods </a:t>
            </a:r>
            <a:br>
              <a:rPr lang="en-US" sz="4400" dirty="0">
                <a:latin typeface="+mn-lt"/>
                <a:ea typeface="+mn-ea"/>
                <a:cs typeface="+mn-cs"/>
              </a:rPr>
            </a:br>
            <a:endParaRPr lang="en-GB" dirty="0"/>
          </a:p>
        </p:txBody>
      </p:sp>
      <p:sp>
        <p:nvSpPr>
          <p:cNvPr id="3" name="Content Placeholder 2">
            <a:extLst>
              <a:ext uri="{FF2B5EF4-FFF2-40B4-BE49-F238E27FC236}">
                <a16:creationId xmlns:a16="http://schemas.microsoft.com/office/drawing/2014/main" id="{DD017586-40C6-63F8-0228-ADFAC78DAE93}"/>
              </a:ext>
            </a:extLst>
          </p:cNvPr>
          <p:cNvSpPr>
            <a:spLocks noGrp="1"/>
          </p:cNvSpPr>
          <p:nvPr>
            <p:ph idx="1"/>
          </p:nvPr>
        </p:nvSpPr>
        <p:spPr>
          <a:xfrm>
            <a:off x="1729827" y="3044757"/>
            <a:ext cx="9728333" cy="3468815"/>
          </a:xfrm>
        </p:spPr>
        <p:txBody>
          <a:bodyPr vert="horz" lIns="91440" tIns="45720" rIns="91440" bIns="45720" rtlCol="0" anchor="t">
            <a:noAutofit/>
          </a:bodyPr>
          <a:lstStyle/>
          <a:p>
            <a:pPr marL="0" indent="0">
              <a:lnSpc>
                <a:spcPct val="90000"/>
              </a:lnSpc>
              <a:spcBef>
                <a:spcPct val="0"/>
              </a:spcBef>
              <a:spcAft>
                <a:spcPts val="600"/>
              </a:spcAft>
              <a:buNone/>
            </a:pPr>
            <a:r>
              <a:rPr lang="en-US" b="1" dirty="0"/>
              <a:t>Module: Digital Skills and Research  Methods</a:t>
            </a:r>
            <a:r>
              <a:rPr lang="en-US" sz="1600" dirty="0"/>
              <a:t> </a:t>
            </a:r>
            <a:endParaRPr lang="en-US" sz="1600" dirty="0">
              <a:ea typeface="+mj-lt"/>
              <a:cs typeface="+mj-lt"/>
            </a:endParaRPr>
          </a:p>
          <a:p>
            <a:pPr indent="-228600">
              <a:lnSpc>
                <a:spcPct val="90000"/>
              </a:lnSpc>
              <a:spcBef>
                <a:spcPct val="0"/>
              </a:spcBef>
              <a:spcAft>
                <a:spcPts val="600"/>
              </a:spcAft>
              <a:buClr>
                <a:srgbClr val="8AD0D6"/>
              </a:buClr>
              <a:buFont typeface="Arial,Sans-Serif"/>
              <a:buChar char="•"/>
            </a:pPr>
            <a:endParaRPr lang="en-US" sz="1600" dirty="0">
              <a:ea typeface="+mj-lt"/>
              <a:cs typeface="+mj-lt"/>
            </a:endParaRPr>
          </a:p>
          <a:p>
            <a:pPr marL="0" indent="0">
              <a:lnSpc>
                <a:spcPct val="90000"/>
              </a:lnSpc>
              <a:spcBef>
                <a:spcPct val="0"/>
              </a:spcBef>
              <a:spcAft>
                <a:spcPts val="600"/>
              </a:spcAft>
              <a:buNone/>
            </a:pPr>
            <a:r>
              <a:rPr lang="en-US" sz="1600" b="1" dirty="0"/>
              <a:t>Module code: LCHS4002</a:t>
            </a:r>
            <a:endParaRPr lang="en-US" sz="1600" b="1" dirty="0">
              <a:ea typeface="+mj-lt"/>
              <a:cs typeface="+mj-lt"/>
            </a:endParaRPr>
          </a:p>
          <a:p>
            <a:pPr indent="-228600">
              <a:lnSpc>
                <a:spcPct val="90000"/>
              </a:lnSpc>
              <a:spcBef>
                <a:spcPct val="0"/>
              </a:spcBef>
              <a:spcAft>
                <a:spcPts val="600"/>
              </a:spcAft>
              <a:buClr>
                <a:srgbClr val="8AD0D6"/>
              </a:buClr>
              <a:buFont typeface="Arial,Sans-Serif"/>
              <a:buChar char="•"/>
            </a:pPr>
            <a:endParaRPr lang="en-US" sz="1600" dirty="0">
              <a:ea typeface="+mj-lt"/>
              <a:cs typeface="+mj-lt"/>
            </a:endParaRPr>
          </a:p>
          <a:p>
            <a:pPr marL="0" indent="0">
              <a:lnSpc>
                <a:spcPct val="90000"/>
              </a:lnSpc>
              <a:spcBef>
                <a:spcPct val="0"/>
              </a:spcBef>
              <a:spcAft>
                <a:spcPts val="600"/>
              </a:spcAft>
              <a:buNone/>
            </a:pPr>
            <a:r>
              <a:rPr lang="en-US" sz="1800" b="1" dirty="0"/>
              <a:t>Group Leader :  Shamsul </a:t>
            </a:r>
            <a:r>
              <a:rPr lang="en-US" sz="1800" b="1" dirty="0" err="1"/>
              <a:t>Alam</a:t>
            </a:r>
            <a:r>
              <a:rPr lang="en-US" sz="1800" b="1" dirty="0"/>
              <a:t> </a:t>
            </a:r>
            <a:endParaRPr lang="en-US" sz="1800" b="1" dirty="0">
              <a:ea typeface="+mj-lt"/>
              <a:cs typeface="+mj-lt"/>
            </a:endParaRPr>
          </a:p>
          <a:p>
            <a:pPr marL="0" indent="0">
              <a:lnSpc>
                <a:spcPct val="90000"/>
              </a:lnSpc>
              <a:spcBef>
                <a:spcPct val="0"/>
              </a:spcBef>
              <a:spcAft>
                <a:spcPts val="600"/>
              </a:spcAft>
              <a:buNone/>
            </a:pPr>
            <a:r>
              <a:rPr lang="en-GB" sz="1800" b="1" dirty="0">
                <a:ea typeface="+mj-lt"/>
                <a:cs typeface="+mj-lt"/>
              </a:rPr>
              <a:t>Group Presentation by </a:t>
            </a:r>
            <a:r>
              <a:rPr lang="en-US" sz="1800" b="1" dirty="0">
                <a:ea typeface="+mj-lt"/>
                <a:cs typeface="+mj-lt"/>
              </a:rPr>
              <a:t>Shamsul </a:t>
            </a:r>
            <a:r>
              <a:rPr lang="en-US" sz="1800" b="1" dirty="0" err="1">
                <a:ea typeface="+mj-lt"/>
                <a:cs typeface="+mj-lt"/>
              </a:rPr>
              <a:t>Alam</a:t>
            </a:r>
            <a:r>
              <a:rPr lang="en-US" sz="1800" b="1" dirty="0">
                <a:ea typeface="+mj-lt"/>
                <a:cs typeface="+mj-lt"/>
              </a:rPr>
              <a:t>, Richard </a:t>
            </a:r>
            <a:r>
              <a:rPr lang="en-US" sz="1800" b="1" dirty="0" err="1">
                <a:ea typeface="+mj-lt"/>
                <a:cs typeface="+mj-lt"/>
              </a:rPr>
              <a:t>Dikiula</a:t>
            </a:r>
            <a:r>
              <a:rPr lang="en-US" sz="1800" b="1" dirty="0">
                <a:ea typeface="+mj-lt"/>
                <a:cs typeface="+mj-lt"/>
              </a:rPr>
              <a:t> </a:t>
            </a:r>
            <a:r>
              <a:rPr lang="en-US" sz="1800" b="1" dirty="0" err="1">
                <a:ea typeface="+mj-lt"/>
                <a:cs typeface="+mj-lt"/>
              </a:rPr>
              <a:t>Ntedi</a:t>
            </a:r>
            <a:r>
              <a:rPr lang="en-US" sz="1800" b="1" dirty="0">
                <a:ea typeface="+mj-lt"/>
                <a:cs typeface="+mj-lt"/>
              </a:rPr>
              <a:t>, </a:t>
            </a:r>
            <a:r>
              <a:rPr lang="en-US" sz="1800" b="1" dirty="0" err="1">
                <a:ea typeface="+mj-lt"/>
                <a:cs typeface="+mj-lt"/>
              </a:rPr>
              <a:t>Roxona</a:t>
            </a:r>
            <a:r>
              <a:rPr lang="en-US" sz="1800" b="1" dirty="0">
                <a:ea typeface="+mj-lt"/>
                <a:cs typeface="+mj-lt"/>
              </a:rPr>
              <a:t> Carp, Alison </a:t>
            </a:r>
            <a:r>
              <a:rPr lang="en-US" sz="1800" b="1" dirty="0" err="1">
                <a:ea typeface="+mj-lt"/>
                <a:cs typeface="+mj-lt"/>
              </a:rPr>
              <a:t>Galula</a:t>
            </a:r>
            <a:r>
              <a:rPr lang="en-US" sz="1800" b="1" dirty="0">
                <a:ea typeface="+mj-lt"/>
                <a:cs typeface="+mj-lt"/>
              </a:rPr>
              <a:t>, Ana Maria Tega, Lanre Silas </a:t>
            </a:r>
            <a:r>
              <a:rPr lang="en-US" sz="1800" b="1" dirty="0" err="1">
                <a:ea typeface="+mj-lt"/>
                <a:cs typeface="+mj-lt"/>
              </a:rPr>
              <a:t>Odunfa</a:t>
            </a:r>
            <a:endParaRPr lang="en-US" sz="1800" b="1" dirty="0"/>
          </a:p>
          <a:p>
            <a:pPr marL="0" indent="0">
              <a:lnSpc>
                <a:spcPct val="90000"/>
              </a:lnSpc>
              <a:spcBef>
                <a:spcPct val="0"/>
              </a:spcBef>
              <a:spcAft>
                <a:spcPts val="600"/>
              </a:spcAft>
              <a:buNone/>
            </a:pPr>
            <a:endParaRPr lang="en-US" sz="1800" b="1" dirty="0">
              <a:ea typeface="+mj-lt"/>
              <a:cs typeface="+mj-lt"/>
            </a:endParaRPr>
          </a:p>
          <a:p>
            <a:pPr marL="0" indent="0">
              <a:lnSpc>
                <a:spcPct val="90000"/>
              </a:lnSpc>
              <a:spcBef>
                <a:spcPct val="0"/>
              </a:spcBef>
              <a:spcAft>
                <a:spcPts val="600"/>
              </a:spcAft>
              <a:buNone/>
            </a:pPr>
            <a:r>
              <a:rPr lang="ro-RO" sz="1800" b="1" dirty="0" err="1">
                <a:latin typeface="Times New Roman"/>
                <a:ea typeface="+mj-lt"/>
                <a:cs typeface="Times New Roman"/>
              </a:rPr>
              <a:t>Lectures</a:t>
            </a:r>
            <a:r>
              <a:rPr lang="ro-RO" sz="1800" b="1" dirty="0">
                <a:latin typeface="Times New Roman"/>
                <a:ea typeface="+mj-lt"/>
                <a:cs typeface="Times New Roman"/>
              </a:rPr>
              <a:t> </a:t>
            </a:r>
            <a:r>
              <a:rPr lang="ro-RO" sz="1800" b="1" dirty="0" err="1">
                <a:latin typeface="Times New Roman"/>
                <a:ea typeface="+mj-lt"/>
                <a:cs typeface="Times New Roman"/>
              </a:rPr>
              <a:t>name</a:t>
            </a:r>
            <a:r>
              <a:rPr lang="en-GB" sz="1800" b="1" dirty="0">
                <a:latin typeface="Times New Roman"/>
                <a:ea typeface="+mj-lt"/>
                <a:cs typeface="Times New Roman"/>
              </a:rPr>
              <a:t>:</a:t>
            </a:r>
            <a:r>
              <a:rPr lang="ro-RO" sz="1800" b="1" dirty="0" err="1">
                <a:latin typeface="Times New Roman"/>
                <a:ea typeface="+mj-lt"/>
                <a:cs typeface="Times New Roman"/>
              </a:rPr>
              <a:t>Suneth</a:t>
            </a:r>
            <a:r>
              <a:rPr lang="ro-RO" sz="1800" b="1" dirty="0">
                <a:latin typeface="Times New Roman"/>
                <a:ea typeface="+mj-lt"/>
                <a:cs typeface="Times New Roman"/>
              </a:rPr>
              <a:t> Fernand</a:t>
            </a:r>
            <a:r>
              <a:rPr lang="ro-RO" sz="1600" dirty="0">
                <a:latin typeface="Times New Roman"/>
                <a:ea typeface="+mj-lt"/>
                <a:cs typeface="Times New Roman"/>
              </a:rPr>
              <a:t>o</a:t>
            </a:r>
            <a:endParaRPr lang="en-US" dirty="0"/>
          </a:p>
          <a:p>
            <a:pPr marL="0" indent="0">
              <a:lnSpc>
                <a:spcPct val="90000"/>
              </a:lnSpc>
              <a:spcBef>
                <a:spcPct val="0"/>
              </a:spcBef>
              <a:spcAft>
                <a:spcPts val="600"/>
              </a:spcAft>
              <a:buClr>
                <a:srgbClr val="1E5155">
                  <a:lumMod val="40000"/>
                  <a:lumOff val="60000"/>
                </a:srgbClr>
              </a:buClr>
              <a:buNone/>
            </a:pPr>
            <a:endParaRPr lang="en-US" sz="1600" dirty="0">
              <a:ea typeface="+mj-lt"/>
              <a:cs typeface="+mj-lt"/>
            </a:endParaRPr>
          </a:p>
          <a:p>
            <a:pPr indent="-228600">
              <a:lnSpc>
                <a:spcPct val="90000"/>
              </a:lnSpc>
              <a:spcBef>
                <a:spcPct val="0"/>
              </a:spcBef>
              <a:spcAft>
                <a:spcPts val="600"/>
              </a:spcAft>
              <a:buClr>
                <a:srgbClr val="8AD0D6"/>
              </a:buClr>
              <a:buFont typeface="Arial,Sans-Serif"/>
              <a:buChar char="•"/>
            </a:pPr>
            <a:endParaRPr lang="en-US" sz="1600" dirty="0">
              <a:ea typeface="+mj-lt"/>
              <a:cs typeface="+mj-lt"/>
            </a:endParaRPr>
          </a:p>
          <a:p>
            <a:pPr marL="0" indent="0">
              <a:lnSpc>
                <a:spcPct val="90000"/>
              </a:lnSpc>
              <a:spcBef>
                <a:spcPct val="0"/>
              </a:spcBef>
              <a:spcAft>
                <a:spcPts val="600"/>
              </a:spcAft>
              <a:buClr>
                <a:srgbClr val="1E5155">
                  <a:lumMod val="40000"/>
                  <a:lumOff val="60000"/>
                </a:srgbClr>
              </a:buClr>
              <a:buNone/>
            </a:pPr>
            <a:endParaRPr lang="en-US" sz="1600" dirty="0"/>
          </a:p>
          <a:p>
            <a:pPr indent="-228600">
              <a:lnSpc>
                <a:spcPct val="90000"/>
              </a:lnSpc>
              <a:spcBef>
                <a:spcPct val="0"/>
              </a:spcBef>
              <a:spcAft>
                <a:spcPts val="600"/>
              </a:spcAft>
              <a:buClr>
                <a:srgbClr val="8AD0D6"/>
              </a:buClr>
              <a:buFont typeface="Arial,Sans-Serif"/>
              <a:buChar char="•"/>
            </a:pPr>
            <a:endParaRPr lang="en-US" sz="1600" dirty="0">
              <a:latin typeface="+mn-lt"/>
              <a:ea typeface="+mn-ea"/>
              <a:cs typeface="+mn-cs"/>
            </a:endParaRPr>
          </a:p>
          <a:p>
            <a:pPr marL="0" indent="0">
              <a:lnSpc>
                <a:spcPct val="90000"/>
              </a:lnSpc>
              <a:spcBef>
                <a:spcPct val="0"/>
              </a:spcBef>
              <a:spcAft>
                <a:spcPts val="600"/>
              </a:spcAft>
              <a:buClr>
                <a:srgbClr val="1E5155">
                  <a:lumMod val="40000"/>
                  <a:lumOff val="60000"/>
                </a:srgbClr>
              </a:buClr>
              <a:buNone/>
            </a:pPr>
            <a:endParaRPr lang="en-US" sz="1600" dirty="0">
              <a:latin typeface="Century Gothic" panose="020B0502020202020204"/>
              <a:cs typeface="Times New Roman"/>
            </a:endParaRPr>
          </a:p>
          <a:p>
            <a:pPr indent="-228600">
              <a:lnSpc>
                <a:spcPct val="90000"/>
              </a:lnSpc>
              <a:spcBef>
                <a:spcPct val="0"/>
              </a:spcBef>
              <a:spcAft>
                <a:spcPts val="600"/>
              </a:spcAft>
              <a:buClr>
                <a:srgbClr val="8AD0D6"/>
              </a:buClr>
              <a:buFont typeface="Arial,Sans-Serif"/>
              <a:buChar char="•"/>
            </a:pPr>
            <a:endParaRPr lang="en-US" sz="1600" dirty="0">
              <a:latin typeface="Century Gothic" panose="020B0502020202020204"/>
              <a:cs typeface="Times New Roman"/>
            </a:endParaRPr>
          </a:p>
          <a:p>
            <a:pPr marL="0" indent="0" algn="ctr">
              <a:spcAft>
                <a:spcPts val="600"/>
              </a:spcAft>
              <a:buNone/>
            </a:pPr>
            <a:endParaRPr lang="en-GB" sz="1600" dirty="0">
              <a:latin typeface="Century Gothic" panose="020B0502020202020204"/>
              <a:cs typeface="Times New Roman"/>
            </a:endParaRPr>
          </a:p>
          <a:p>
            <a:pPr marL="0" indent="0" algn="ctr">
              <a:spcAft>
                <a:spcPts val="600"/>
              </a:spcAft>
              <a:buNone/>
            </a:pPr>
            <a:endParaRPr lang="en-US" sz="1600" dirty="0">
              <a:latin typeface="Century Gothic" panose="020B0502020202020204"/>
              <a:cs typeface="Times New Roman"/>
            </a:endParaRPr>
          </a:p>
          <a:p>
            <a:pPr marL="0" indent="0" algn="ctr">
              <a:spcAft>
                <a:spcPts val="600"/>
              </a:spcAft>
              <a:buNone/>
            </a:pPr>
            <a:r>
              <a:rPr lang="ro-RO" sz="1600" dirty="0" err="1">
                <a:latin typeface="Times New Roman"/>
                <a:cs typeface="Times New Roman"/>
              </a:rPr>
              <a:t>Lectures</a:t>
            </a:r>
            <a:r>
              <a:rPr lang="ro-RO" sz="1600" dirty="0">
                <a:latin typeface="Times New Roman"/>
                <a:cs typeface="Times New Roman"/>
              </a:rPr>
              <a:t> </a:t>
            </a:r>
            <a:r>
              <a:rPr lang="ro-RO" sz="1600" dirty="0" err="1">
                <a:latin typeface="Times New Roman"/>
                <a:cs typeface="Times New Roman"/>
              </a:rPr>
              <a:t>name</a:t>
            </a:r>
            <a:r>
              <a:rPr lang="en-GB" sz="1600" dirty="0">
                <a:latin typeface="Times New Roman"/>
                <a:cs typeface="Times New Roman"/>
              </a:rPr>
              <a:t>:</a:t>
            </a:r>
            <a:r>
              <a:rPr lang="ro-RO" sz="1600" dirty="0" err="1">
                <a:latin typeface="Times New Roman"/>
                <a:cs typeface="Times New Roman"/>
              </a:rPr>
              <a:t>Suneth</a:t>
            </a:r>
            <a:r>
              <a:rPr lang="ro-RO" sz="1600" dirty="0">
                <a:latin typeface="Times New Roman"/>
                <a:cs typeface="Times New Roman"/>
              </a:rPr>
              <a:t> Fernando</a:t>
            </a:r>
            <a:endParaRPr lang="en-US" sz="1600" dirty="0"/>
          </a:p>
          <a:p>
            <a:endParaRPr lang="en-GB" dirty="0"/>
          </a:p>
        </p:txBody>
      </p:sp>
    </p:spTree>
    <p:extLst>
      <p:ext uri="{BB962C8B-B14F-4D97-AF65-F5344CB8AC3E}">
        <p14:creationId xmlns:p14="http://schemas.microsoft.com/office/powerpoint/2010/main" val="24721105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55E391-52BD-F291-FFEC-69265BCB3B80}"/>
              </a:ext>
            </a:extLst>
          </p:cNvPr>
          <p:cNvSpPr>
            <a:spLocks noGrp="1"/>
          </p:cNvSpPr>
          <p:nvPr>
            <p:ph type="ctrTitle"/>
          </p:nvPr>
        </p:nvSpPr>
        <p:spPr>
          <a:xfrm>
            <a:off x="4709160" y="1078992"/>
            <a:ext cx="7228840" cy="1536192"/>
          </a:xfrm>
        </p:spPr>
        <p:txBody>
          <a:bodyPr vert="horz" lIns="91440" tIns="45720" rIns="91440" bIns="45720" rtlCol="0" anchor="b">
            <a:normAutofit fontScale="90000"/>
          </a:bodyPr>
          <a:lstStyle/>
          <a:p>
            <a:pPr algn="l"/>
            <a:r>
              <a:rPr lang="en-US" sz="4800" b="1" dirty="0">
                <a:latin typeface="Arial" panose="020B0604020202020204" pitchFamily="34" charset="0"/>
                <a:cs typeface="Arial" panose="020B0604020202020204" pitchFamily="34" charset="0"/>
              </a:rPr>
              <a:t>The use of contemporary technology in healthcare.</a:t>
            </a:r>
            <a:endParaRPr lang="en-US" sz="48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A5CDB077-518A-9CBE-B2CD-F27B8756D3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5488" y="337846"/>
            <a:ext cx="4233672" cy="2817316"/>
          </a:xfrm>
          <a:prstGeom prst="rect">
            <a:avLst/>
          </a:prstGeom>
        </p:spPr>
      </p:pic>
      <p:pic>
        <p:nvPicPr>
          <p:cNvPr id="6" name="Picture 5">
            <a:extLst>
              <a:ext uri="{FF2B5EF4-FFF2-40B4-BE49-F238E27FC236}">
                <a16:creationId xmlns:a16="http://schemas.microsoft.com/office/drawing/2014/main" id="{931236EA-E293-A94A-AE9E-B45F52D8DE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5488" y="3548430"/>
            <a:ext cx="4233672" cy="2423313"/>
          </a:xfrm>
          <a:prstGeom prst="rect">
            <a:avLst/>
          </a:prstGeom>
        </p:spPr>
      </p:pic>
      <p:sp>
        <p:nvSpPr>
          <p:cNvPr id="7" name="Title 1">
            <a:extLst>
              <a:ext uri="{FF2B5EF4-FFF2-40B4-BE49-F238E27FC236}">
                <a16:creationId xmlns:a16="http://schemas.microsoft.com/office/drawing/2014/main" id="{79E1146B-0EBF-3193-AB50-84CD9A93930D}"/>
              </a:ext>
            </a:extLst>
          </p:cNvPr>
          <p:cNvSpPr txBox="1">
            <a:spLocks/>
          </p:cNvSpPr>
          <p:nvPr/>
        </p:nvSpPr>
        <p:spPr>
          <a:xfrm>
            <a:off x="5276088" y="3355848"/>
            <a:ext cx="6272784" cy="2825496"/>
          </a:xfrm>
          <a:prstGeom prst="rect">
            <a:avLst/>
          </a:prstGeom>
        </p:spPr>
        <p:txBody>
          <a:bodyPr vert="horz" lIns="91440" tIns="45720" rIns="91440" bIns="45720" rtlCol="0" anchor="t">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US" sz="2200" dirty="0">
                <a:latin typeface="+mn-lt"/>
                <a:ea typeface="+mn-ea"/>
                <a:cs typeface="+mn-cs"/>
              </a:rPr>
              <a:t>Module: Digital Skills and Research  Methods </a:t>
            </a:r>
          </a:p>
          <a:p>
            <a:pPr indent="-228600" algn="l">
              <a:spcAft>
                <a:spcPts val="600"/>
              </a:spcAft>
              <a:buFont typeface="Arial" panose="020B0604020202020204" pitchFamily="34" charset="0"/>
              <a:buChar char="•"/>
            </a:pPr>
            <a:endParaRPr lang="en-US" sz="2200" dirty="0">
              <a:latin typeface="+mn-lt"/>
              <a:ea typeface="+mn-ea"/>
              <a:cs typeface="+mn-cs"/>
            </a:endParaRPr>
          </a:p>
          <a:p>
            <a:pPr algn="l">
              <a:spcAft>
                <a:spcPts val="600"/>
              </a:spcAft>
            </a:pPr>
            <a:r>
              <a:rPr lang="en-US" sz="2200" dirty="0">
                <a:latin typeface="+mn-lt"/>
                <a:ea typeface="+mn-ea"/>
                <a:cs typeface="+mn-cs"/>
              </a:rPr>
              <a:t>Module code: LCHS4002</a:t>
            </a:r>
          </a:p>
          <a:p>
            <a:pPr indent="-228600" algn="l">
              <a:spcAft>
                <a:spcPts val="600"/>
              </a:spcAft>
              <a:buFont typeface="Arial" panose="020B0604020202020204" pitchFamily="34" charset="0"/>
              <a:buChar char="•"/>
            </a:pPr>
            <a:endParaRPr lang="en-US" sz="2200" dirty="0">
              <a:latin typeface="+mn-lt"/>
              <a:ea typeface="+mn-ea"/>
              <a:cs typeface="+mn-cs"/>
            </a:endParaRPr>
          </a:p>
          <a:p>
            <a:pPr indent="-228600" algn="l">
              <a:spcAft>
                <a:spcPts val="600"/>
              </a:spcAft>
              <a:buFont typeface="Arial" panose="020B0604020202020204" pitchFamily="34" charset="0"/>
              <a:buChar char="•"/>
            </a:pPr>
            <a:endParaRPr lang="en-US" sz="2200" dirty="0">
              <a:latin typeface="+mn-lt"/>
              <a:ea typeface="+mn-ea"/>
              <a:cs typeface="+mn-cs"/>
            </a:endParaRPr>
          </a:p>
          <a:p>
            <a:pPr algn="l">
              <a:spcAft>
                <a:spcPts val="600"/>
              </a:spcAft>
            </a:pPr>
            <a:r>
              <a:rPr lang="en-US" sz="2200" dirty="0">
                <a:latin typeface="+mn-lt"/>
                <a:ea typeface="+mn-ea"/>
                <a:cs typeface="+mn-cs"/>
              </a:rPr>
              <a:t>Student Name:  Shamsul Alam    </a:t>
            </a:r>
          </a:p>
          <a:p>
            <a:pPr algn="l">
              <a:spcAft>
                <a:spcPts val="600"/>
              </a:spcAft>
            </a:pPr>
            <a:r>
              <a:rPr lang="en-US" sz="2200" dirty="0">
                <a:latin typeface="+mn-lt"/>
                <a:ea typeface="+mn-ea"/>
                <a:cs typeface="+mn-cs"/>
              </a:rPr>
              <a:t> Student ID 2212365</a:t>
            </a:r>
            <a:endParaRPr lang="en-US">
              <a:ea typeface="+mn-ea"/>
              <a:cs typeface="+mn-cs"/>
            </a:endParaRPr>
          </a:p>
          <a:p>
            <a:pPr indent="-228600" algn="l">
              <a:spcAft>
                <a:spcPts val="600"/>
              </a:spcAft>
              <a:buFont typeface="Arial" panose="020B0604020202020204" pitchFamily="34" charset="0"/>
              <a:buChar char="•"/>
            </a:pPr>
            <a:endParaRPr lang="en-US" sz="2200" dirty="0">
              <a:latin typeface="+mn-lt"/>
              <a:ea typeface="+mn-ea"/>
              <a:cs typeface="+mn-cs"/>
            </a:endParaRPr>
          </a:p>
          <a:p>
            <a:pPr indent="-228600" algn="l">
              <a:spcAft>
                <a:spcPts val="600"/>
              </a:spcAft>
              <a:buFont typeface="Arial" panose="020B0604020202020204" pitchFamily="34" charset="0"/>
              <a:buChar char="•"/>
            </a:pPr>
            <a:endParaRPr lang="en-US" sz="2200" dirty="0">
              <a:latin typeface="+mn-lt"/>
              <a:ea typeface="+mn-ea"/>
              <a:cs typeface="+mn-cs"/>
            </a:endParaRPr>
          </a:p>
          <a:p>
            <a:pPr indent="-228600" algn="l">
              <a:spcAft>
                <a:spcPts val="600"/>
              </a:spcAft>
              <a:buFont typeface="Arial" panose="020B0604020202020204" pitchFamily="34" charset="0"/>
              <a:buChar char="•"/>
            </a:pPr>
            <a:endParaRPr lang="en-US" sz="2200" dirty="0">
              <a:latin typeface="+mn-lt"/>
              <a:ea typeface="+mn-ea"/>
              <a:cs typeface="+mn-cs"/>
            </a:endParaRPr>
          </a:p>
          <a:p>
            <a:pPr indent="-228600" algn="l">
              <a:spcAft>
                <a:spcPts val="600"/>
              </a:spcAft>
              <a:buFont typeface="Arial" panose="020B0604020202020204" pitchFamily="34" charset="0"/>
              <a:buChar char="•"/>
            </a:pPr>
            <a:endParaRPr lang="en-US" sz="2200" dirty="0">
              <a:latin typeface="+mn-lt"/>
              <a:ea typeface="+mn-ea"/>
              <a:cs typeface="+mn-cs"/>
            </a:endParaRPr>
          </a:p>
          <a:p>
            <a:pPr indent="-228600" algn="l">
              <a:spcAft>
                <a:spcPts val="600"/>
              </a:spcAft>
              <a:buFont typeface="Arial" panose="020B0604020202020204" pitchFamily="34" charset="0"/>
              <a:buChar char="•"/>
            </a:pPr>
            <a:endParaRPr lang="en-US" sz="2200" dirty="0">
              <a:latin typeface="+mn-lt"/>
              <a:ea typeface="+mn-ea"/>
              <a:cs typeface="+mn-cs"/>
            </a:endParaRPr>
          </a:p>
        </p:txBody>
      </p:sp>
    </p:spTree>
    <p:extLst>
      <p:ext uri="{BB962C8B-B14F-4D97-AF65-F5344CB8AC3E}">
        <p14:creationId xmlns:p14="http://schemas.microsoft.com/office/powerpoint/2010/main" val="16942834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52565-6058-E7D9-5743-1C0543DFFDD1}"/>
              </a:ext>
            </a:extLst>
          </p:cNvPr>
          <p:cNvSpPr>
            <a:spLocks noGrp="1"/>
          </p:cNvSpPr>
          <p:nvPr>
            <p:ph type="title"/>
          </p:nvPr>
        </p:nvSpPr>
        <p:spPr>
          <a:xfrm>
            <a:off x="838201" y="365125"/>
            <a:ext cx="3816095" cy="1938076"/>
          </a:xfrm>
        </p:spPr>
        <p:txBody>
          <a:bodyPr>
            <a:normAutofit/>
          </a:bodyPr>
          <a:lstStyle/>
          <a:p>
            <a:r>
              <a:rPr lang="en-US" dirty="0">
                <a:latin typeface="Arial" panose="020B0604020202020204" pitchFamily="34" charset="0"/>
                <a:cs typeface="Arial" panose="020B0604020202020204" pitchFamily="34" charset="0"/>
              </a:rPr>
              <a:t>Introduction</a:t>
            </a:r>
          </a:p>
        </p:txBody>
      </p:sp>
      <p:pic>
        <p:nvPicPr>
          <p:cNvPr id="7" name="Picture 6">
            <a:extLst>
              <a:ext uri="{FF2B5EF4-FFF2-40B4-BE49-F238E27FC236}">
                <a16:creationId xmlns:a16="http://schemas.microsoft.com/office/drawing/2014/main" id="{C677AC7B-78A5-5C06-CCAC-DDD89D8B0162}"/>
              </a:ext>
            </a:extLst>
          </p:cNvPr>
          <p:cNvPicPr>
            <a:picLocks noChangeAspect="1"/>
          </p:cNvPicPr>
          <p:nvPr/>
        </p:nvPicPr>
        <p:blipFill rotWithShape="1">
          <a:blip r:embed="rId3">
            <a:extLst>
              <a:ext uri="{28A0092B-C50C-407E-A947-70E740481C1C}">
                <a14:useLocalDpi xmlns:a14="http://schemas.microsoft.com/office/drawing/2010/main" val="0"/>
              </a:ext>
            </a:extLst>
          </a:blip>
          <a:srcRect t="15890" r="1" b="22180"/>
          <a:stretch/>
        </p:blipFill>
        <p:spPr>
          <a:xfrm>
            <a:off x="4904316" y="-4"/>
            <a:ext cx="7287684" cy="3694372"/>
          </a:xfrm>
          <a:custGeom>
            <a:avLst/>
            <a:gdLst/>
            <a:ahLst/>
            <a:cxnLst/>
            <a:rect l="l" t="t" r="r" b="b"/>
            <a:pathLst>
              <a:path w="7287684" h="3694372">
                <a:moveTo>
                  <a:pt x="1047969" y="0"/>
                </a:moveTo>
                <a:lnTo>
                  <a:pt x="7287684" y="0"/>
                </a:lnTo>
                <a:lnTo>
                  <a:pt x="7287684" y="814388"/>
                </a:lnTo>
                <a:lnTo>
                  <a:pt x="7287684" y="3694372"/>
                </a:lnTo>
                <a:lnTo>
                  <a:pt x="471411" y="3694372"/>
                </a:lnTo>
                <a:lnTo>
                  <a:pt x="470992" y="3686621"/>
                </a:lnTo>
                <a:cubicBezTo>
                  <a:pt x="458999" y="3642419"/>
                  <a:pt x="427907" y="3602236"/>
                  <a:pt x="376383" y="3554015"/>
                </a:cubicBezTo>
                <a:cubicBezTo>
                  <a:pt x="315976" y="3500438"/>
                  <a:pt x="255568" y="3454003"/>
                  <a:pt x="170288" y="3407569"/>
                </a:cubicBezTo>
                <a:cubicBezTo>
                  <a:pt x="365723" y="3382565"/>
                  <a:pt x="163181" y="3296841"/>
                  <a:pt x="230695" y="3243263"/>
                </a:cubicBezTo>
                <a:cubicBezTo>
                  <a:pt x="369276" y="3221831"/>
                  <a:pt x="479431" y="3393282"/>
                  <a:pt x="667759" y="3343275"/>
                </a:cubicBezTo>
                <a:cubicBezTo>
                  <a:pt x="440344" y="3196828"/>
                  <a:pt x="184501" y="3150393"/>
                  <a:pt x="17493" y="2953940"/>
                </a:cubicBezTo>
                <a:cubicBezTo>
                  <a:pt x="56580" y="2911078"/>
                  <a:pt x="95667" y="2953940"/>
                  <a:pt x="127647" y="2936081"/>
                </a:cubicBezTo>
                <a:cubicBezTo>
                  <a:pt x="127647" y="2925365"/>
                  <a:pt x="500751" y="2993232"/>
                  <a:pt x="522071" y="2714625"/>
                </a:cubicBezTo>
                <a:cubicBezTo>
                  <a:pt x="529178" y="2714625"/>
                  <a:pt x="536285" y="2714625"/>
                  <a:pt x="543391" y="2703909"/>
                </a:cubicBezTo>
                <a:cubicBezTo>
                  <a:pt x="582478" y="2664619"/>
                  <a:pt x="546945" y="2571750"/>
                  <a:pt x="610905" y="2564606"/>
                </a:cubicBezTo>
                <a:cubicBezTo>
                  <a:pt x="681973" y="2557462"/>
                  <a:pt x="749487" y="2525315"/>
                  <a:pt x="824107" y="2543175"/>
                </a:cubicBezTo>
                <a:cubicBezTo>
                  <a:pt x="880961" y="2557462"/>
                  <a:pt x="941368" y="2575322"/>
                  <a:pt x="1001776" y="2575322"/>
                </a:cubicBezTo>
                <a:cubicBezTo>
                  <a:pt x="1065736" y="2575322"/>
                  <a:pt x="1154570" y="2696766"/>
                  <a:pt x="1193658" y="2536031"/>
                </a:cubicBezTo>
                <a:cubicBezTo>
                  <a:pt x="1193658" y="2528888"/>
                  <a:pt x="1303812" y="2546747"/>
                  <a:pt x="1364219" y="2553891"/>
                </a:cubicBezTo>
                <a:cubicBezTo>
                  <a:pt x="1413966" y="2561035"/>
                  <a:pt x="1474374" y="2593181"/>
                  <a:pt x="1509907" y="2528888"/>
                </a:cubicBezTo>
                <a:cubicBezTo>
                  <a:pt x="1527674" y="2489596"/>
                  <a:pt x="1442393" y="2418159"/>
                  <a:pt x="1367772" y="2411015"/>
                </a:cubicBezTo>
                <a:cubicBezTo>
                  <a:pt x="1300259" y="2403872"/>
                  <a:pt x="1232745" y="2396728"/>
                  <a:pt x="1168784" y="2411015"/>
                </a:cubicBezTo>
                <a:cubicBezTo>
                  <a:pt x="1090610" y="2428875"/>
                  <a:pt x="1047969" y="2400300"/>
                  <a:pt x="1026649" y="2336007"/>
                </a:cubicBezTo>
                <a:cubicBezTo>
                  <a:pt x="1001776" y="2268141"/>
                  <a:pt x="955582" y="2232422"/>
                  <a:pt x="891621" y="2200275"/>
                </a:cubicBezTo>
                <a:cubicBezTo>
                  <a:pt x="735273" y="2121694"/>
                  <a:pt x="586032" y="2028825"/>
                  <a:pt x="415470" y="1982390"/>
                </a:cubicBezTo>
                <a:cubicBezTo>
                  <a:pt x="383490" y="1975246"/>
                  <a:pt x="344403" y="1960959"/>
                  <a:pt x="330189" y="1900238"/>
                </a:cubicBezTo>
                <a:cubicBezTo>
                  <a:pt x="792127" y="1993106"/>
                  <a:pt x="1211424" y="2232422"/>
                  <a:pt x="1687576" y="2218135"/>
                </a:cubicBezTo>
                <a:cubicBezTo>
                  <a:pt x="1559654" y="2143125"/>
                  <a:pt x="1406860" y="2139554"/>
                  <a:pt x="1268278" y="2085975"/>
                </a:cubicBezTo>
                <a:cubicBezTo>
                  <a:pt x="1367772" y="2046685"/>
                  <a:pt x="1460160" y="2089547"/>
                  <a:pt x="1552548" y="2110978"/>
                </a:cubicBezTo>
                <a:cubicBezTo>
                  <a:pt x="1630722" y="2128837"/>
                  <a:pt x="1701789" y="2132410"/>
                  <a:pt x="1708896" y="2021681"/>
                </a:cubicBezTo>
                <a:cubicBezTo>
                  <a:pt x="1708896" y="2010965"/>
                  <a:pt x="1708896" y="2003821"/>
                  <a:pt x="1708896" y="1993106"/>
                </a:cubicBezTo>
                <a:cubicBezTo>
                  <a:pt x="1680469" y="1946672"/>
                  <a:pt x="1641382" y="1925240"/>
                  <a:pt x="1591635" y="1910953"/>
                </a:cubicBezTo>
                <a:cubicBezTo>
                  <a:pt x="1563208" y="1903809"/>
                  <a:pt x="1524121" y="1889522"/>
                  <a:pt x="1524121" y="1857375"/>
                </a:cubicBezTo>
                <a:cubicBezTo>
                  <a:pt x="1527674" y="1735931"/>
                  <a:pt x="1431733" y="1700212"/>
                  <a:pt x="1339346" y="1664493"/>
                </a:cubicBezTo>
                <a:cubicBezTo>
                  <a:pt x="1389093" y="1603772"/>
                  <a:pt x="1431733" y="1646635"/>
                  <a:pt x="1470820" y="1643062"/>
                </a:cubicBezTo>
                <a:cubicBezTo>
                  <a:pt x="1495694" y="1639491"/>
                  <a:pt x="1520567" y="1635919"/>
                  <a:pt x="1520567" y="1603772"/>
                </a:cubicBezTo>
                <a:cubicBezTo>
                  <a:pt x="1520567" y="1578769"/>
                  <a:pt x="1509907" y="1546622"/>
                  <a:pt x="1485034" y="1546622"/>
                </a:cubicBezTo>
                <a:cubicBezTo>
                  <a:pt x="1328686" y="1543050"/>
                  <a:pt x="1239851" y="1371600"/>
                  <a:pt x="1076396" y="1371600"/>
                </a:cubicBezTo>
                <a:cubicBezTo>
                  <a:pt x="976902" y="1371600"/>
                  <a:pt x="1126144" y="1275159"/>
                  <a:pt x="1044416" y="1235869"/>
                </a:cubicBezTo>
                <a:cubicBezTo>
                  <a:pt x="1026649" y="1225153"/>
                  <a:pt x="1094163" y="1210866"/>
                  <a:pt x="1122590" y="1214437"/>
                </a:cubicBezTo>
                <a:cubicBezTo>
                  <a:pt x="1151017" y="1218009"/>
                  <a:pt x="1175891" y="1243013"/>
                  <a:pt x="1211424" y="1225153"/>
                </a:cubicBezTo>
                <a:cubicBezTo>
                  <a:pt x="1229191" y="1160860"/>
                  <a:pt x="1182997" y="1135856"/>
                  <a:pt x="1140357" y="1117997"/>
                </a:cubicBezTo>
                <a:cubicBezTo>
                  <a:pt x="1047969" y="1075135"/>
                  <a:pt x="955582" y="1025129"/>
                  <a:pt x="852534" y="1010841"/>
                </a:cubicBezTo>
                <a:cubicBezTo>
                  <a:pt x="817001" y="1007269"/>
                  <a:pt x="795680" y="989409"/>
                  <a:pt x="799234" y="953690"/>
                </a:cubicBezTo>
                <a:cubicBezTo>
                  <a:pt x="806340" y="907256"/>
                  <a:pt x="841874" y="921544"/>
                  <a:pt x="870301" y="925115"/>
                </a:cubicBezTo>
                <a:cubicBezTo>
                  <a:pt x="888068" y="928688"/>
                  <a:pt x="905835" y="939403"/>
                  <a:pt x="923602" y="914400"/>
                </a:cubicBezTo>
                <a:cubicBezTo>
                  <a:pt x="611794" y="724198"/>
                  <a:pt x="409919" y="684684"/>
                  <a:pt x="132090" y="589415"/>
                </a:cubicBezTo>
                <a:lnTo>
                  <a:pt x="31922" y="552917"/>
                </a:lnTo>
                <a:lnTo>
                  <a:pt x="26859" y="541335"/>
                </a:lnTo>
                <a:cubicBezTo>
                  <a:pt x="20137" y="534929"/>
                  <a:pt x="8953" y="532232"/>
                  <a:pt x="0" y="527681"/>
                </a:cubicBezTo>
                <a:cubicBezTo>
                  <a:pt x="5969" y="516305"/>
                  <a:pt x="7617" y="502963"/>
                  <a:pt x="17905" y="493550"/>
                </a:cubicBezTo>
                <a:cubicBezTo>
                  <a:pt x="23947" y="488022"/>
                  <a:pt x="35344" y="487159"/>
                  <a:pt x="44763" y="486724"/>
                </a:cubicBezTo>
                <a:lnTo>
                  <a:pt x="165722" y="483650"/>
                </a:lnTo>
                <a:lnTo>
                  <a:pt x="193385" y="498723"/>
                </a:lnTo>
                <a:cubicBezTo>
                  <a:pt x="210263" y="511671"/>
                  <a:pt x="227142" y="525066"/>
                  <a:pt x="315976" y="535781"/>
                </a:cubicBezTo>
                <a:cubicBezTo>
                  <a:pt x="401257" y="546497"/>
                  <a:pt x="479431" y="582216"/>
                  <a:pt x="575372" y="525066"/>
                </a:cubicBezTo>
                <a:cubicBezTo>
                  <a:pt x="639332" y="485775"/>
                  <a:pt x="742380" y="528637"/>
                  <a:pt x="820554" y="560785"/>
                </a:cubicBezTo>
                <a:cubicBezTo>
                  <a:pt x="884515" y="589360"/>
                  <a:pt x="948475" y="596503"/>
                  <a:pt x="1033756" y="560785"/>
                </a:cubicBezTo>
                <a:cubicBezTo>
                  <a:pt x="955582" y="539354"/>
                  <a:pt x="895175" y="521494"/>
                  <a:pt x="834767" y="507206"/>
                </a:cubicBezTo>
                <a:cubicBezTo>
                  <a:pt x="785020" y="496491"/>
                  <a:pt x="756593" y="471488"/>
                  <a:pt x="760147" y="417909"/>
                </a:cubicBezTo>
                <a:cubicBezTo>
                  <a:pt x="760147" y="389334"/>
                  <a:pt x="749487" y="350044"/>
                  <a:pt x="785020" y="335757"/>
                </a:cubicBezTo>
                <a:cubicBezTo>
                  <a:pt x="813447" y="321469"/>
                  <a:pt x="852534" y="335757"/>
                  <a:pt x="866748" y="360759"/>
                </a:cubicBezTo>
                <a:cubicBezTo>
                  <a:pt x="884515" y="407194"/>
                  <a:pt x="902281" y="450056"/>
                  <a:pt x="962689" y="453629"/>
                </a:cubicBezTo>
                <a:cubicBezTo>
                  <a:pt x="1044416" y="460771"/>
                  <a:pt x="998222" y="432197"/>
                  <a:pt x="984009" y="396478"/>
                </a:cubicBezTo>
                <a:cubicBezTo>
                  <a:pt x="969795" y="357188"/>
                  <a:pt x="1012436" y="346472"/>
                  <a:pt x="1040863" y="353615"/>
                </a:cubicBezTo>
                <a:cubicBezTo>
                  <a:pt x="1147464" y="385763"/>
                  <a:pt x="1257618" y="328613"/>
                  <a:pt x="1367772" y="375047"/>
                </a:cubicBezTo>
                <a:cubicBezTo>
                  <a:pt x="1339346" y="260747"/>
                  <a:pt x="1278938" y="210741"/>
                  <a:pt x="1151017" y="192881"/>
                </a:cubicBezTo>
                <a:cubicBezTo>
                  <a:pt x="1104823" y="189310"/>
                  <a:pt x="1055076" y="196453"/>
                  <a:pt x="1012436" y="164306"/>
                </a:cubicBezTo>
                <a:cubicBezTo>
                  <a:pt x="987562" y="146447"/>
                  <a:pt x="962689" y="125016"/>
                  <a:pt x="980456" y="89297"/>
                </a:cubicBezTo>
                <a:cubicBezTo>
                  <a:pt x="991116" y="64294"/>
                  <a:pt x="1019542" y="64294"/>
                  <a:pt x="1044416" y="71437"/>
                </a:cubicBezTo>
                <a:cubicBezTo>
                  <a:pt x="1147464" y="110728"/>
                  <a:pt x="1257618" y="121444"/>
                  <a:pt x="1364219" y="135731"/>
                </a:cubicBezTo>
                <a:cubicBezTo>
                  <a:pt x="1381986" y="139303"/>
                  <a:pt x="1399753" y="146447"/>
                  <a:pt x="1417520" y="110728"/>
                </a:cubicBezTo>
                <a:cubicBezTo>
                  <a:pt x="1293152" y="78581"/>
                  <a:pt x="1172337" y="35719"/>
                  <a:pt x="1047969" y="0"/>
                </a:cubicBezTo>
                <a:close/>
              </a:path>
            </a:pathLst>
          </a:custGeom>
        </p:spPr>
      </p:pic>
      <p:pic>
        <p:nvPicPr>
          <p:cNvPr id="5" name="Picture 4">
            <a:extLst>
              <a:ext uri="{FF2B5EF4-FFF2-40B4-BE49-F238E27FC236}">
                <a16:creationId xmlns:a16="http://schemas.microsoft.com/office/drawing/2014/main" id="{3AE1B2F8-2996-621E-FD5E-F862C7B5A012}"/>
              </a:ext>
            </a:extLst>
          </p:cNvPr>
          <p:cNvPicPr>
            <a:picLocks noChangeAspect="1"/>
          </p:cNvPicPr>
          <p:nvPr/>
        </p:nvPicPr>
        <p:blipFill rotWithShape="1">
          <a:blip r:embed="rId4">
            <a:extLst>
              <a:ext uri="{28A0092B-C50C-407E-A947-70E740481C1C}">
                <a14:useLocalDpi xmlns:a14="http://schemas.microsoft.com/office/drawing/2010/main" val="0"/>
              </a:ext>
            </a:extLst>
          </a:blip>
          <a:srcRect t="16683" r="-1" b="16880"/>
          <a:stretch/>
        </p:blipFill>
        <p:spPr>
          <a:xfrm>
            <a:off x="4726728" y="3802961"/>
            <a:ext cx="7472381" cy="3055043"/>
          </a:xfrm>
          <a:custGeom>
            <a:avLst/>
            <a:gdLst/>
            <a:ahLst/>
            <a:cxnLst/>
            <a:rect l="l" t="t" r="r" b="b"/>
            <a:pathLst>
              <a:path w="7472381" h="3055043">
                <a:moveTo>
                  <a:pt x="638975" y="0"/>
                </a:moveTo>
                <a:lnTo>
                  <a:pt x="7472381" y="0"/>
                </a:lnTo>
                <a:lnTo>
                  <a:pt x="7472381" y="2579984"/>
                </a:lnTo>
                <a:lnTo>
                  <a:pt x="7472381" y="3055043"/>
                </a:lnTo>
                <a:lnTo>
                  <a:pt x="6992676" y="3055043"/>
                </a:lnTo>
                <a:lnTo>
                  <a:pt x="1946893" y="3055043"/>
                </a:lnTo>
                <a:cubicBezTo>
                  <a:pt x="1801205" y="2983605"/>
                  <a:pt x="1662624" y="2897880"/>
                  <a:pt x="1506276" y="2855018"/>
                </a:cubicBezTo>
                <a:cubicBezTo>
                  <a:pt x="1399675" y="2826443"/>
                  <a:pt x="1296627" y="2776437"/>
                  <a:pt x="1314394" y="2626417"/>
                </a:cubicBezTo>
                <a:cubicBezTo>
                  <a:pt x="1317947" y="2583555"/>
                  <a:pt x="1289520" y="2551409"/>
                  <a:pt x="1246880" y="2562124"/>
                </a:cubicBezTo>
                <a:cubicBezTo>
                  <a:pt x="1165153" y="2583555"/>
                  <a:pt x="1126065" y="2522833"/>
                  <a:pt x="1079872" y="2476399"/>
                </a:cubicBezTo>
                <a:cubicBezTo>
                  <a:pt x="998144" y="2394247"/>
                  <a:pt x="919970" y="2308520"/>
                  <a:pt x="788495" y="2294233"/>
                </a:cubicBezTo>
                <a:cubicBezTo>
                  <a:pt x="813369" y="2229939"/>
                  <a:pt x="856009" y="2237083"/>
                  <a:pt x="895097" y="2251371"/>
                </a:cubicBezTo>
                <a:cubicBezTo>
                  <a:pt x="998144" y="2287090"/>
                  <a:pt x="1101192" y="2326380"/>
                  <a:pt x="1204239" y="2362099"/>
                </a:cubicBezTo>
                <a:cubicBezTo>
                  <a:pt x="1271754" y="2383530"/>
                  <a:pt x="1339267" y="2415677"/>
                  <a:pt x="1428102" y="2390674"/>
                </a:cubicBezTo>
                <a:cubicBezTo>
                  <a:pt x="1349928" y="2262087"/>
                  <a:pt x="1218453" y="2237083"/>
                  <a:pt x="1111852" y="2197793"/>
                </a:cubicBezTo>
                <a:cubicBezTo>
                  <a:pt x="980377" y="2147787"/>
                  <a:pt x="902203" y="2054918"/>
                  <a:pt x="806262" y="1947762"/>
                </a:cubicBezTo>
                <a:cubicBezTo>
                  <a:pt x="902203" y="1919187"/>
                  <a:pt x="962610" y="1997768"/>
                  <a:pt x="1040785" y="1994196"/>
                </a:cubicBezTo>
                <a:cubicBezTo>
                  <a:pt x="1044338" y="1983480"/>
                  <a:pt x="1051445" y="1962049"/>
                  <a:pt x="1051445" y="1962049"/>
                </a:cubicBezTo>
                <a:cubicBezTo>
                  <a:pt x="923523" y="1904899"/>
                  <a:pt x="866670" y="1797743"/>
                  <a:pt x="845349" y="1665583"/>
                </a:cubicBezTo>
                <a:cubicBezTo>
                  <a:pt x="838243" y="1597718"/>
                  <a:pt x="792049" y="1576287"/>
                  <a:pt x="745855" y="1544140"/>
                </a:cubicBezTo>
                <a:cubicBezTo>
                  <a:pt x="589507" y="1433411"/>
                  <a:pt x="422499" y="1333399"/>
                  <a:pt x="291024" y="1183381"/>
                </a:cubicBezTo>
                <a:cubicBezTo>
                  <a:pt x="443819" y="1201239"/>
                  <a:pt x="564633" y="1301252"/>
                  <a:pt x="724535" y="1344115"/>
                </a:cubicBezTo>
                <a:cubicBezTo>
                  <a:pt x="596614" y="1179808"/>
                  <a:pt x="429605" y="1094083"/>
                  <a:pt x="276811" y="994071"/>
                </a:cubicBezTo>
                <a:cubicBezTo>
                  <a:pt x="205743" y="947637"/>
                  <a:pt x="141783" y="890486"/>
                  <a:pt x="60055" y="865484"/>
                </a:cubicBezTo>
                <a:cubicBezTo>
                  <a:pt x="31628" y="858340"/>
                  <a:pt x="-18119" y="840481"/>
                  <a:pt x="6755" y="790474"/>
                </a:cubicBezTo>
                <a:cubicBezTo>
                  <a:pt x="28075" y="747612"/>
                  <a:pt x="67162" y="761900"/>
                  <a:pt x="102696" y="772614"/>
                </a:cubicBezTo>
                <a:cubicBezTo>
                  <a:pt x="187976" y="801190"/>
                  <a:pt x="280364" y="801190"/>
                  <a:pt x="397625" y="801190"/>
                </a:cubicBezTo>
                <a:cubicBezTo>
                  <a:pt x="298131" y="665458"/>
                  <a:pt x="116909" y="708321"/>
                  <a:pt x="31628" y="565446"/>
                </a:cubicBezTo>
                <a:cubicBezTo>
                  <a:pt x="138229" y="540444"/>
                  <a:pt x="219957" y="590450"/>
                  <a:pt x="305237" y="601165"/>
                </a:cubicBezTo>
                <a:cubicBezTo>
                  <a:pt x="383412" y="611881"/>
                  <a:pt x="401178" y="586877"/>
                  <a:pt x="383412" y="508296"/>
                </a:cubicBezTo>
                <a:cubicBezTo>
                  <a:pt x="354985" y="386853"/>
                  <a:pt x="397625" y="326130"/>
                  <a:pt x="511333" y="358278"/>
                </a:cubicBezTo>
                <a:cubicBezTo>
                  <a:pt x="617934" y="390424"/>
                  <a:pt x="628594" y="343990"/>
                  <a:pt x="600167" y="276124"/>
                </a:cubicBezTo>
                <a:cubicBezTo>
                  <a:pt x="557527" y="176112"/>
                  <a:pt x="603720" y="97531"/>
                  <a:pt x="635701" y="11805"/>
                </a:cubicBezTo>
                <a:close/>
              </a:path>
            </a:pathLst>
          </a:custGeom>
        </p:spPr>
      </p:pic>
      <p:sp>
        <p:nvSpPr>
          <p:cNvPr id="10" name="Content Placeholder 2">
            <a:extLst>
              <a:ext uri="{FF2B5EF4-FFF2-40B4-BE49-F238E27FC236}">
                <a16:creationId xmlns:a16="http://schemas.microsoft.com/office/drawing/2014/main" id="{0CBD1D63-F0FB-B9CC-CC8A-2767770B936D}"/>
              </a:ext>
            </a:extLst>
          </p:cNvPr>
          <p:cNvSpPr>
            <a:spLocks noGrp="1"/>
          </p:cNvSpPr>
          <p:nvPr>
            <p:ph idx="1"/>
          </p:nvPr>
        </p:nvSpPr>
        <p:spPr>
          <a:xfrm>
            <a:off x="329846" y="1894115"/>
            <a:ext cx="4832803" cy="4073438"/>
          </a:xfrm>
        </p:spPr>
        <p:txBody>
          <a:bodyPr vert="horz" lIns="91440" tIns="45720" rIns="91440" bIns="45720" rtlCol="0">
            <a:normAutofit lnSpcReduction="10000"/>
          </a:bodyPr>
          <a:lstStyle/>
          <a:p>
            <a:r>
              <a:rPr lang="en-GB" sz="1700" dirty="0">
                <a:latin typeface="Arial"/>
                <a:ea typeface="+mn-lt"/>
                <a:cs typeface="+mn-lt"/>
              </a:rPr>
              <a:t>Information technology has transformed the overall healthcare sector by allowing the treatment process faster and efficient. From patient admission to discharge, technology has played an important role as well as making work easier for the healthcare staff and other professionals.</a:t>
            </a:r>
          </a:p>
          <a:p>
            <a:r>
              <a:rPr lang="en-GB" sz="1700" dirty="0">
                <a:latin typeface="Arial"/>
                <a:ea typeface="+mn-lt"/>
                <a:cs typeface="+mn-lt"/>
              </a:rPr>
              <a:t> Numerous advanced  technologies are used to control the enormous and continuous medical information and communicate it with the users, including health care websites, search engines, recovery and categorization applications, e-collaboration platforms, content management applications, and others.</a:t>
            </a:r>
          </a:p>
          <a:p>
            <a:endParaRPr lang="en-US" sz="1700" dirty="0">
              <a:latin typeface="Arial"/>
              <a:cs typeface="Calibri"/>
            </a:endParaRPr>
          </a:p>
        </p:txBody>
      </p:sp>
    </p:spTree>
    <p:extLst>
      <p:ext uri="{BB962C8B-B14F-4D97-AF65-F5344CB8AC3E}">
        <p14:creationId xmlns:p14="http://schemas.microsoft.com/office/powerpoint/2010/main" val="16660751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DCC6A068-C7C5-2CFD-C123-B22575183E8D}"/>
              </a:ext>
            </a:extLst>
          </p:cNvPr>
          <p:cNvPicPr>
            <a:picLocks noChangeAspect="1"/>
          </p:cNvPicPr>
          <p:nvPr/>
        </p:nvPicPr>
        <p:blipFill rotWithShape="1">
          <a:blip r:embed="rId3">
            <a:extLst>
              <a:ext uri="{28A0092B-C50C-407E-A947-70E740481C1C}">
                <a14:useLocalDpi xmlns:a14="http://schemas.microsoft.com/office/drawing/2010/main" val="0"/>
              </a:ext>
            </a:extLst>
          </a:blip>
          <a:srcRect t="19080" b="11735"/>
          <a:stretch/>
        </p:blipFill>
        <p:spPr>
          <a:xfrm>
            <a:off x="4907739" y="-74131"/>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p:spPr>
      </p:pic>
      <p:pic>
        <p:nvPicPr>
          <p:cNvPr id="5" name="Picture 4">
            <a:extLst>
              <a:ext uri="{FF2B5EF4-FFF2-40B4-BE49-F238E27FC236}">
                <a16:creationId xmlns:a16="http://schemas.microsoft.com/office/drawing/2014/main" id="{B43F6D5C-07B8-BB64-E886-3BA496036B44}"/>
              </a:ext>
            </a:extLst>
          </p:cNvPr>
          <p:cNvPicPr>
            <a:picLocks noChangeAspect="1"/>
          </p:cNvPicPr>
          <p:nvPr/>
        </p:nvPicPr>
        <p:blipFill rotWithShape="1">
          <a:blip r:embed="rId4">
            <a:extLst>
              <a:ext uri="{28A0092B-C50C-407E-A947-70E740481C1C}">
                <a14:useLocalDpi xmlns:a14="http://schemas.microsoft.com/office/drawing/2010/main" val="0"/>
              </a:ext>
            </a:extLst>
          </a:blip>
          <a:srcRect t="20691" r="-1" b="13678"/>
          <a:stretch/>
        </p:blipFill>
        <p:spPr>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p:spPr>
      </p:pic>
      <p:sp>
        <p:nvSpPr>
          <p:cNvPr id="2" name="Title 1">
            <a:extLst>
              <a:ext uri="{FF2B5EF4-FFF2-40B4-BE49-F238E27FC236}">
                <a16:creationId xmlns:a16="http://schemas.microsoft.com/office/drawing/2014/main" id="{8E9131E0-A06D-0DC1-569B-06143D62887B}"/>
              </a:ext>
            </a:extLst>
          </p:cNvPr>
          <p:cNvSpPr>
            <a:spLocks noGrp="1"/>
          </p:cNvSpPr>
          <p:nvPr>
            <p:ph type="title"/>
          </p:nvPr>
        </p:nvSpPr>
        <p:spPr>
          <a:xfrm>
            <a:off x="448056" y="859536"/>
            <a:ext cx="4832802" cy="1243584"/>
          </a:xfrm>
        </p:spPr>
        <p:txBody>
          <a:bodyPr>
            <a:normAutofit fontScale="90000"/>
          </a:bodyPr>
          <a:lstStyle/>
          <a:p>
            <a:r>
              <a:rPr lang="en-US" sz="2600">
                <a:latin typeface="Arial"/>
                <a:cs typeface="Calibri Light"/>
              </a:rPr>
              <a:t>Impacts of technology on </a:t>
            </a:r>
            <a:r>
              <a:rPr lang="en-US" sz="2600">
                <a:latin typeface="Arial"/>
                <a:ea typeface="+mj-lt"/>
                <a:cs typeface="+mj-lt"/>
              </a:rPr>
              <a:t>healthcare practitioners and professionals</a:t>
            </a:r>
            <a:endParaRPr lang="en-US" sz="2600">
              <a:latin typeface="Arial"/>
              <a:cs typeface="Calibri Light"/>
            </a:endParaRPr>
          </a:p>
        </p:txBody>
      </p:sp>
      <p:sp>
        <p:nvSpPr>
          <p:cNvPr id="3" name="Content Placeholder 2">
            <a:extLst>
              <a:ext uri="{FF2B5EF4-FFF2-40B4-BE49-F238E27FC236}">
                <a16:creationId xmlns:a16="http://schemas.microsoft.com/office/drawing/2014/main" id="{622FCCB7-BB85-401A-1BDC-4A4666ADBC7C}"/>
              </a:ext>
            </a:extLst>
          </p:cNvPr>
          <p:cNvSpPr>
            <a:spLocks noGrp="1"/>
          </p:cNvSpPr>
          <p:nvPr>
            <p:ph idx="1"/>
          </p:nvPr>
        </p:nvSpPr>
        <p:spPr>
          <a:xfrm>
            <a:off x="423342" y="2586752"/>
            <a:ext cx="4832803" cy="3664351"/>
          </a:xfrm>
        </p:spPr>
        <p:txBody>
          <a:bodyPr vert="horz" lIns="91440" tIns="45720" rIns="91440" bIns="45720" rtlCol="0">
            <a:normAutofit lnSpcReduction="10000"/>
          </a:bodyPr>
          <a:lstStyle/>
          <a:p>
            <a:r>
              <a:rPr lang="en-US" sz="1700" dirty="0">
                <a:latin typeface="Arial"/>
                <a:ea typeface="+mn-lt"/>
                <a:cs typeface="+mn-lt"/>
              </a:rPr>
              <a:t>Technology helps in boosting overall care quality by maximizing accessibility to and compliance to recommendations, simplifying communication among healthcare professionals, and enhancing drug safety, monitoring, and documentation (Friedberg et al., 2014).</a:t>
            </a:r>
          </a:p>
          <a:p>
            <a:r>
              <a:rPr lang="en-US" sz="1700" dirty="0">
                <a:latin typeface="Arial"/>
                <a:ea typeface="+mn-lt"/>
                <a:cs typeface="+mn-lt"/>
              </a:rPr>
              <a:t>Telemedicine allows medical staff to watch patients from a distance. Effective chronic disease management may be facilitated by this. Diagnosis, care, counselling, and telemonitoring of patients can all be aided by in-person or online real-time engagement (Sun et al., 2013).</a:t>
            </a:r>
            <a:endParaRPr lang="en-US" sz="1700" dirty="0">
              <a:latin typeface="Arial"/>
              <a:cs typeface="Arial"/>
            </a:endParaRPr>
          </a:p>
          <a:p>
            <a:endParaRPr lang="en-US" sz="1700" dirty="0">
              <a:latin typeface="Arial"/>
              <a:cs typeface="Calibri"/>
            </a:endParaRPr>
          </a:p>
        </p:txBody>
      </p:sp>
    </p:spTree>
    <p:extLst>
      <p:ext uri="{BB962C8B-B14F-4D97-AF65-F5344CB8AC3E}">
        <p14:creationId xmlns:p14="http://schemas.microsoft.com/office/powerpoint/2010/main" val="9700752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CFD866-6AE4-BCD8-30A9-86CF6C5A81D5}"/>
              </a:ext>
            </a:extLst>
          </p:cNvPr>
          <p:cNvSpPr>
            <a:spLocks noGrp="1"/>
          </p:cNvSpPr>
          <p:nvPr>
            <p:ph type="title"/>
          </p:nvPr>
        </p:nvSpPr>
        <p:spPr>
          <a:xfrm>
            <a:off x="765051" y="662400"/>
            <a:ext cx="7007349" cy="1492132"/>
          </a:xfrm>
        </p:spPr>
        <p:txBody>
          <a:bodyPr anchor="t">
            <a:normAutofit fontScale="90000"/>
          </a:bodyPr>
          <a:lstStyle/>
          <a:p>
            <a:r>
              <a:rPr lang="en-US" sz="3400">
                <a:latin typeface="Arial" panose="020B0604020202020204" pitchFamily="34" charset="0"/>
                <a:cs typeface="Arial" panose="020B0604020202020204" pitchFamily="34" charset="0"/>
              </a:rPr>
              <a:t>Impacts of technology on healthcare practitioners and professionals</a:t>
            </a:r>
            <a:endParaRPr lang="en-US" sz="3400">
              <a:latin typeface="Arial" panose="020B0604020202020204" pitchFamily="34" charset="0"/>
              <a:ea typeface="+mj-lt"/>
              <a:cs typeface="Arial" panose="020B0604020202020204" pitchFamily="34" charset="0"/>
            </a:endParaRPr>
          </a:p>
          <a:p>
            <a:endParaRPr lang="en-US" sz="3400">
              <a:cs typeface="Calibri Light"/>
            </a:endParaRPr>
          </a:p>
        </p:txBody>
      </p:sp>
      <p:pic>
        <p:nvPicPr>
          <p:cNvPr id="9" name="Picture 8">
            <a:extLst>
              <a:ext uri="{FF2B5EF4-FFF2-40B4-BE49-F238E27FC236}">
                <a16:creationId xmlns:a16="http://schemas.microsoft.com/office/drawing/2014/main" id="{807850CD-B216-F302-DC5F-457C42BFCD96}"/>
              </a:ext>
            </a:extLst>
          </p:cNvPr>
          <p:cNvPicPr>
            <a:picLocks noChangeAspect="1"/>
          </p:cNvPicPr>
          <p:nvPr/>
        </p:nvPicPr>
        <p:blipFill rotWithShape="1">
          <a:blip r:embed="rId3">
            <a:extLst>
              <a:ext uri="{28A0092B-C50C-407E-A947-70E740481C1C}">
                <a14:useLocalDpi xmlns:a14="http://schemas.microsoft.com/office/drawing/2010/main" val="0"/>
              </a:ext>
            </a:extLst>
          </a:blip>
          <a:srcRect l="16126" r="34128" b="-2"/>
          <a:stretch/>
        </p:blipFill>
        <p:spPr>
          <a:xfrm>
            <a:off x="5724287" y="2642287"/>
            <a:ext cx="3135234" cy="3131460"/>
          </a:xfrm>
          <a:custGeom>
            <a:avLst/>
            <a:gdLst/>
            <a:ahLst/>
            <a:cxnLst/>
            <a:rect l="l" t="t" r="r" b="b"/>
            <a:pathLst>
              <a:path w="2998601" h="2994963">
                <a:moveTo>
                  <a:pt x="1499301" y="0"/>
                </a:moveTo>
                <a:lnTo>
                  <a:pt x="1528395" y="2727"/>
                </a:lnTo>
                <a:lnTo>
                  <a:pt x="1556581" y="10001"/>
                </a:lnTo>
                <a:lnTo>
                  <a:pt x="1583858" y="20912"/>
                </a:lnTo>
                <a:lnTo>
                  <a:pt x="1612043" y="34550"/>
                </a:lnTo>
                <a:lnTo>
                  <a:pt x="1638411" y="50007"/>
                </a:lnTo>
                <a:lnTo>
                  <a:pt x="1665688" y="66373"/>
                </a:lnTo>
                <a:lnTo>
                  <a:pt x="1692964" y="80920"/>
                </a:lnTo>
                <a:lnTo>
                  <a:pt x="1720240" y="95468"/>
                </a:lnTo>
                <a:lnTo>
                  <a:pt x="1746608" y="106378"/>
                </a:lnTo>
                <a:lnTo>
                  <a:pt x="1775703" y="113652"/>
                </a:lnTo>
                <a:lnTo>
                  <a:pt x="1803888" y="117289"/>
                </a:lnTo>
                <a:lnTo>
                  <a:pt x="1833892" y="117289"/>
                </a:lnTo>
                <a:lnTo>
                  <a:pt x="1864806" y="115471"/>
                </a:lnTo>
                <a:lnTo>
                  <a:pt x="1895719" y="111834"/>
                </a:lnTo>
                <a:lnTo>
                  <a:pt x="1926633" y="107288"/>
                </a:lnTo>
                <a:lnTo>
                  <a:pt x="1957546" y="103651"/>
                </a:lnTo>
                <a:lnTo>
                  <a:pt x="1988460" y="100923"/>
                </a:lnTo>
                <a:lnTo>
                  <a:pt x="2017554" y="101832"/>
                </a:lnTo>
                <a:lnTo>
                  <a:pt x="2045740" y="105469"/>
                </a:lnTo>
                <a:lnTo>
                  <a:pt x="2073017" y="113652"/>
                </a:lnTo>
                <a:lnTo>
                  <a:pt x="2095748" y="125472"/>
                </a:lnTo>
                <a:lnTo>
                  <a:pt x="2117568" y="140929"/>
                </a:lnTo>
                <a:lnTo>
                  <a:pt x="2136662" y="159113"/>
                </a:lnTo>
                <a:lnTo>
                  <a:pt x="2155756" y="180025"/>
                </a:lnTo>
                <a:lnTo>
                  <a:pt x="2173031" y="201846"/>
                </a:lnTo>
                <a:lnTo>
                  <a:pt x="2190306" y="224577"/>
                </a:lnTo>
                <a:lnTo>
                  <a:pt x="2207581" y="247307"/>
                </a:lnTo>
                <a:lnTo>
                  <a:pt x="2224856" y="269128"/>
                </a:lnTo>
                <a:lnTo>
                  <a:pt x="2243041" y="290040"/>
                </a:lnTo>
                <a:lnTo>
                  <a:pt x="2263953" y="308225"/>
                </a:lnTo>
                <a:lnTo>
                  <a:pt x="2283956" y="324591"/>
                </a:lnTo>
                <a:lnTo>
                  <a:pt x="2306686" y="337319"/>
                </a:lnTo>
                <a:lnTo>
                  <a:pt x="2331235" y="348230"/>
                </a:lnTo>
                <a:lnTo>
                  <a:pt x="2357602" y="357322"/>
                </a:lnTo>
                <a:lnTo>
                  <a:pt x="2384878" y="365505"/>
                </a:lnTo>
                <a:lnTo>
                  <a:pt x="2412155" y="372779"/>
                </a:lnTo>
                <a:lnTo>
                  <a:pt x="2440341" y="380053"/>
                </a:lnTo>
                <a:lnTo>
                  <a:pt x="2466708" y="388236"/>
                </a:lnTo>
                <a:lnTo>
                  <a:pt x="2493075" y="397328"/>
                </a:lnTo>
                <a:lnTo>
                  <a:pt x="2517624" y="408239"/>
                </a:lnTo>
                <a:lnTo>
                  <a:pt x="2539446" y="421877"/>
                </a:lnTo>
                <a:lnTo>
                  <a:pt x="2559449" y="438243"/>
                </a:lnTo>
                <a:lnTo>
                  <a:pt x="2575814" y="458246"/>
                </a:lnTo>
                <a:lnTo>
                  <a:pt x="2589453" y="480067"/>
                </a:lnTo>
                <a:lnTo>
                  <a:pt x="2600363" y="504615"/>
                </a:lnTo>
                <a:lnTo>
                  <a:pt x="2609455" y="530983"/>
                </a:lnTo>
                <a:lnTo>
                  <a:pt x="2617638" y="557350"/>
                </a:lnTo>
                <a:lnTo>
                  <a:pt x="2624912" y="585536"/>
                </a:lnTo>
                <a:lnTo>
                  <a:pt x="2632186" y="612812"/>
                </a:lnTo>
                <a:lnTo>
                  <a:pt x="2640369" y="640089"/>
                </a:lnTo>
                <a:lnTo>
                  <a:pt x="2649461" y="666457"/>
                </a:lnTo>
                <a:lnTo>
                  <a:pt x="2660371" y="691006"/>
                </a:lnTo>
                <a:lnTo>
                  <a:pt x="2673101" y="713736"/>
                </a:lnTo>
                <a:lnTo>
                  <a:pt x="2689467" y="733739"/>
                </a:lnTo>
                <a:lnTo>
                  <a:pt x="2707651" y="754651"/>
                </a:lnTo>
                <a:lnTo>
                  <a:pt x="2728563" y="772835"/>
                </a:lnTo>
                <a:lnTo>
                  <a:pt x="2750385" y="790110"/>
                </a:lnTo>
                <a:lnTo>
                  <a:pt x="2774024" y="807385"/>
                </a:lnTo>
                <a:lnTo>
                  <a:pt x="2796754" y="824660"/>
                </a:lnTo>
                <a:lnTo>
                  <a:pt x="2818576" y="841936"/>
                </a:lnTo>
                <a:lnTo>
                  <a:pt x="2839487" y="861029"/>
                </a:lnTo>
                <a:lnTo>
                  <a:pt x="2857672" y="880123"/>
                </a:lnTo>
                <a:lnTo>
                  <a:pt x="2873129" y="901944"/>
                </a:lnTo>
                <a:lnTo>
                  <a:pt x="2884949" y="924674"/>
                </a:lnTo>
                <a:lnTo>
                  <a:pt x="2893132" y="951951"/>
                </a:lnTo>
                <a:lnTo>
                  <a:pt x="2896768" y="980137"/>
                </a:lnTo>
                <a:lnTo>
                  <a:pt x="2897678" y="1009232"/>
                </a:lnTo>
                <a:lnTo>
                  <a:pt x="2894950" y="1040145"/>
                </a:lnTo>
                <a:lnTo>
                  <a:pt x="2891313" y="1071058"/>
                </a:lnTo>
                <a:lnTo>
                  <a:pt x="2886767" y="1101972"/>
                </a:lnTo>
                <a:lnTo>
                  <a:pt x="2883130" y="1132885"/>
                </a:lnTo>
                <a:lnTo>
                  <a:pt x="2881312" y="1163799"/>
                </a:lnTo>
                <a:lnTo>
                  <a:pt x="2881312" y="1193803"/>
                </a:lnTo>
                <a:lnTo>
                  <a:pt x="2884949" y="1221988"/>
                </a:lnTo>
                <a:lnTo>
                  <a:pt x="2892222" y="1250174"/>
                </a:lnTo>
                <a:lnTo>
                  <a:pt x="2903133" y="1276542"/>
                </a:lnTo>
                <a:lnTo>
                  <a:pt x="2917681" y="1303818"/>
                </a:lnTo>
                <a:lnTo>
                  <a:pt x="2932228" y="1331095"/>
                </a:lnTo>
                <a:lnTo>
                  <a:pt x="2948594" y="1358371"/>
                </a:lnTo>
                <a:lnTo>
                  <a:pt x="2964050" y="1384739"/>
                </a:lnTo>
                <a:lnTo>
                  <a:pt x="2977689" y="1412924"/>
                </a:lnTo>
                <a:lnTo>
                  <a:pt x="2988599" y="1440201"/>
                </a:lnTo>
                <a:lnTo>
                  <a:pt x="2995873" y="1468387"/>
                </a:lnTo>
                <a:lnTo>
                  <a:pt x="2998601" y="1497481"/>
                </a:lnTo>
                <a:lnTo>
                  <a:pt x="2995873" y="1526576"/>
                </a:lnTo>
                <a:lnTo>
                  <a:pt x="2988599" y="1554762"/>
                </a:lnTo>
                <a:lnTo>
                  <a:pt x="2977689" y="1582039"/>
                </a:lnTo>
                <a:lnTo>
                  <a:pt x="2964050" y="1610224"/>
                </a:lnTo>
                <a:lnTo>
                  <a:pt x="2948594" y="1636592"/>
                </a:lnTo>
                <a:lnTo>
                  <a:pt x="2932228" y="1663869"/>
                </a:lnTo>
                <a:lnTo>
                  <a:pt x="2917681" y="1691145"/>
                </a:lnTo>
                <a:lnTo>
                  <a:pt x="2903133" y="1718421"/>
                </a:lnTo>
                <a:lnTo>
                  <a:pt x="2892222" y="1744789"/>
                </a:lnTo>
                <a:lnTo>
                  <a:pt x="2884949" y="1772975"/>
                </a:lnTo>
                <a:lnTo>
                  <a:pt x="2881312" y="1801160"/>
                </a:lnTo>
                <a:lnTo>
                  <a:pt x="2881312" y="1831165"/>
                </a:lnTo>
                <a:lnTo>
                  <a:pt x="2883130" y="1862078"/>
                </a:lnTo>
                <a:lnTo>
                  <a:pt x="2886767" y="1892991"/>
                </a:lnTo>
                <a:lnTo>
                  <a:pt x="2891313" y="1923905"/>
                </a:lnTo>
                <a:lnTo>
                  <a:pt x="2894950" y="1954818"/>
                </a:lnTo>
                <a:lnTo>
                  <a:pt x="2897678" y="1985731"/>
                </a:lnTo>
                <a:lnTo>
                  <a:pt x="2896768" y="2014827"/>
                </a:lnTo>
                <a:lnTo>
                  <a:pt x="2893132" y="2043013"/>
                </a:lnTo>
                <a:lnTo>
                  <a:pt x="2884949" y="2070289"/>
                </a:lnTo>
                <a:lnTo>
                  <a:pt x="2873129" y="2093019"/>
                </a:lnTo>
                <a:lnTo>
                  <a:pt x="2857672" y="2114841"/>
                </a:lnTo>
                <a:lnTo>
                  <a:pt x="2839487" y="2133934"/>
                </a:lnTo>
                <a:lnTo>
                  <a:pt x="2818576" y="2153027"/>
                </a:lnTo>
                <a:lnTo>
                  <a:pt x="2796754" y="2170303"/>
                </a:lnTo>
                <a:lnTo>
                  <a:pt x="2774024" y="2187578"/>
                </a:lnTo>
                <a:lnTo>
                  <a:pt x="2750385" y="2204853"/>
                </a:lnTo>
                <a:lnTo>
                  <a:pt x="2728563" y="2222128"/>
                </a:lnTo>
                <a:lnTo>
                  <a:pt x="2707651" y="2240312"/>
                </a:lnTo>
                <a:lnTo>
                  <a:pt x="2689467" y="2261224"/>
                </a:lnTo>
                <a:lnTo>
                  <a:pt x="2673101" y="2281227"/>
                </a:lnTo>
                <a:lnTo>
                  <a:pt x="2660371" y="2303957"/>
                </a:lnTo>
                <a:lnTo>
                  <a:pt x="2649461" y="2328506"/>
                </a:lnTo>
                <a:lnTo>
                  <a:pt x="2640369" y="2354874"/>
                </a:lnTo>
                <a:lnTo>
                  <a:pt x="2632186" y="2382151"/>
                </a:lnTo>
                <a:lnTo>
                  <a:pt x="2624912" y="2409427"/>
                </a:lnTo>
                <a:lnTo>
                  <a:pt x="2617638" y="2437613"/>
                </a:lnTo>
                <a:lnTo>
                  <a:pt x="2609455" y="2463980"/>
                </a:lnTo>
                <a:lnTo>
                  <a:pt x="2600363" y="2490347"/>
                </a:lnTo>
                <a:lnTo>
                  <a:pt x="2589453" y="2514896"/>
                </a:lnTo>
                <a:lnTo>
                  <a:pt x="2575814" y="2536718"/>
                </a:lnTo>
                <a:lnTo>
                  <a:pt x="2559449" y="2556720"/>
                </a:lnTo>
                <a:lnTo>
                  <a:pt x="2539446" y="2573086"/>
                </a:lnTo>
                <a:lnTo>
                  <a:pt x="2517624" y="2586724"/>
                </a:lnTo>
                <a:lnTo>
                  <a:pt x="2493075" y="2597635"/>
                </a:lnTo>
                <a:lnTo>
                  <a:pt x="2466708" y="2606727"/>
                </a:lnTo>
                <a:lnTo>
                  <a:pt x="2440341" y="2614910"/>
                </a:lnTo>
                <a:lnTo>
                  <a:pt x="2412155" y="2622184"/>
                </a:lnTo>
                <a:lnTo>
                  <a:pt x="2384878" y="2629458"/>
                </a:lnTo>
                <a:lnTo>
                  <a:pt x="2357602" y="2637641"/>
                </a:lnTo>
                <a:lnTo>
                  <a:pt x="2331235" y="2646733"/>
                </a:lnTo>
                <a:lnTo>
                  <a:pt x="2306686" y="2657644"/>
                </a:lnTo>
                <a:lnTo>
                  <a:pt x="2283956" y="2670372"/>
                </a:lnTo>
                <a:lnTo>
                  <a:pt x="2263953" y="2686738"/>
                </a:lnTo>
                <a:lnTo>
                  <a:pt x="2243041" y="2704923"/>
                </a:lnTo>
                <a:lnTo>
                  <a:pt x="2224856" y="2725835"/>
                </a:lnTo>
                <a:lnTo>
                  <a:pt x="2207581" y="2747656"/>
                </a:lnTo>
                <a:lnTo>
                  <a:pt x="2190306" y="2770386"/>
                </a:lnTo>
                <a:lnTo>
                  <a:pt x="2173031" y="2793117"/>
                </a:lnTo>
                <a:lnTo>
                  <a:pt x="2155756" y="2814938"/>
                </a:lnTo>
                <a:lnTo>
                  <a:pt x="2136662" y="2835850"/>
                </a:lnTo>
                <a:lnTo>
                  <a:pt x="2117568" y="2854034"/>
                </a:lnTo>
                <a:lnTo>
                  <a:pt x="2095748" y="2869491"/>
                </a:lnTo>
                <a:lnTo>
                  <a:pt x="2073017" y="2881311"/>
                </a:lnTo>
                <a:lnTo>
                  <a:pt x="2045740" y="2889494"/>
                </a:lnTo>
                <a:lnTo>
                  <a:pt x="2017554" y="2893131"/>
                </a:lnTo>
                <a:lnTo>
                  <a:pt x="1988460" y="2894040"/>
                </a:lnTo>
                <a:lnTo>
                  <a:pt x="1957546" y="2891312"/>
                </a:lnTo>
                <a:lnTo>
                  <a:pt x="1926633" y="2887676"/>
                </a:lnTo>
                <a:lnTo>
                  <a:pt x="1895719" y="2883129"/>
                </a:lnTo>
                <a:lnTo>
                  <a:pt x="1864806" y="2879493"/>
                </a:lnTo>
                <a:lnTo>
                  <a:pt x="1833892" y="2877674"/>
                </a:lnTo>
                <a:lnTo>
                  <a:pt x="1803888" y="2877674"/>
                </a:lnTo>
                <a:lnTo>
                  <a:pt x="1775703" y="2881311"/>
                </a:lnTo>
                <a:lnTo>
                  <a:pt x="1746608" y="2888585"/>
                </a:lnTo>
                <a:lnTo>
                  <a:pt x="1720240" y="2899495"/>
                </a:lnTo>
                <a:lnTo>
                  <a:pt x="1692964" y="2914043"/>
                </a:lnTo>
                <a:lnTo>
                  <a:pt x="1665688" y="2928591"/>
                </a:lnTo>
                <a:lnTo>
                  <a:pt x="1638411" y="2944956"/>
                </a:lnTo>
                <a:lnTo>
                  <a:pt x="1612043" y="2960413"/>
                </a:lnTo>
                <a:lnTo>
                  <a:pt x="1583858" y="2974051"/>
                </a:lnTo>
                <a:lnTo>
                  <a:pt x="1556581" y="2984962"/>
                </a:lnTo>
                <a:lnTo>
                  <a:pt x="1528395" y="2992236"/>
                </a:lnTo>
                <a:lnTo>
                  <a:pt x="1499301" y="2994963"/>
                </a:lnTo>
                <a:lnTo>
                  <a:pt x="1470206" y="2992236"/>
                </a:lnTo>
                <a:lnTo>
                  <a:pt x="1442020" y="2984962"/>
                </a:lnTo>
                <a:lnTo>
                  <a:pt x="1414744" y="2974051"/>
                </a:lnTo>
                <a:lnTo>
                  <a:pt x="1386558" y="2960413"/>
                </a:lnTo>
                <a:lnTo>
                  <a:pt x="1360190" y="2944956"/>
                </a:lnTo>
                <a:lnTo>
                  <a:pt x="1332914" y="2928591"/>
                </a:lnTo>
                <a:lnTo>
                  <a:pt x="1305637" y="2914043"/>
                </a:lnTo>
                <a:lnTo>
                  <a:pt x="1278361" y="2899495"/>
                </a:lnTo>
                <a:lnTo>
                  <a:pt x="1251085" y="2888585"/>
                </a:lnTo>
                <a:lnTo>
                  <a:pt x="1222899" y="2881311"/>
                </a:lnTo>
                <a:lnTo>
                  <a:pt x="1194713" y="2877674"/>
                </a:lnTo>
                <a:lnTo>
                  <a:pt x="1164708" y="2877674"/>
                </a:lnTo>
                <a:lnTo>
                  <a:pt x="1133795" y="2879493"/>
                </a:lnTo>
                <a:lnTo>
                  <a:pt x="1102882" y="2883129"/>
                </a:lnTo>
                <a:lnTo>
                  <a:pt x="1071968" y="2887676"/>
                </a:lnTo>
                <a:lnTo>
                  <a:pt x="1041054" y="2891312"/>
                </a:lnTo>
                <a:lnTo>
                  <a:pt x="1010141" y="2894040"/>
                </a:lnTo>
                <a:lnTo>
                  <a:pt x="981047" y="2893131"/>
                </a:lnTo>
                <a:lnTo>
                  <a:pt x="952861" y="2889494"/>
                </a:lnTo>
                <a:lnTo>
                  <a:pt x="925584" y="2881311"/>
                </a:lnTo>
                <a:lnTo>
                  <a:pt x="902854" y="2869491"/>
                </a:lnTo>
                <a:lnTo>
                  <a:pt x="881032" y="2854034"/>
                </a:lnTo>
                <a:lnTo>
                  <a:pt x="861939" y="2835850"/>
                </a:lnTo>
                <a:lnTo>
                  <a:pt x="842845" y="2814938"/>
                </a:lnTo>
                <a:lnTo>
                  <a:pt x="825570" y="2793117"/>
                </a:lnTo>
                <a:lnTo>
                  <a:pt x="808295" y="2770386"/>
                </a:lnTo>
                <a:lnTo>
                  <a:pt x="791020" y="2747656"/>
                </a:lnTo>
                <a:lnTo>
                  <a:pt x="773745" y="2725835"/>
                </a:lnTo>
                <a:lnTo>
                  <a:pt x="755560" y="2704923"/>
                </a:lnTo>
                <a:lnTo>
                  <a:pt x="734648" y="2686738"/>
                </a:lnTo>
                <a:lnTo>
                  <a:pt x="714645" y="2670372"/>
                </a:lnTo>
                <a:lnTo>
                  <a:pt x="691915" y="2657644"/>
                </a:lnTo>
                <a:lnTo>
                  <a:pt x="667366" y="2646733"/>
                </a:lnTo>
                <a:lnTo>
                  <a:pt x="640999" y="2637641"/>
                </a:lnTo>
                <a:lnTo>
                  <a:pt x="613722" y="2629458"/>
                </a:lnTo>
                <a:lnTo>
                  <a:pt x="586446" y="2622184"/>
                </a:lnTo>
                <a:lnTo>
                  <a:pt x="558260" y="2614910"/>
                </a:lnTo>
                <a:lnTo>
                  <a:pt x="531893" y="2606727"/>
                </a:lnTo>
                <a:lnTo>
                  <a:pt x="505525" y="2597635"/>
                </a:lnTo>
                <a:lnTo>
                  <a:pt x="480977" y="2586724"/>
                </a:lnTo>
                <a:lnTo>
                  <a:pt x="459155" y="2573086"/>
                </a:lnTo>
                <a:lnTo>
                  <a:pt x="439152" y="2556720"/>
                </a:lnTo>
                <a:lnTo>
                  <a:pt x="422787" y="2536718"/>
                </a:lnTo>
                <a:lnTo>
                  <a:pt x="409149" y="2514896"/>
                </a:lnTo>
                <a:lnTo>
                  <a:pt x="398238" y="2490347"/>
                </a:lnTo>
                <a:lnTo>
                  <a:pt x="389146" y="2463980"/>
                </a:lnTo>
                <a:lnTo>
                  <a:pt x="380963" y="2437613"/>
                </a:lnTo>
                <a:lnTo>
                  <a:pt x="373689" y="2409427"/>
                </a:lnTo>
                <a:lnTo>
                  <a:pt x="366415" y="2382151"/>
                </a:lnTo>
                <a:lnTo>
                  <a:pt x="358232" y="2354874"/>
                </a:lnTo>
                <a:lnTo>
                  <a:pt x="349140" y="2328506"/>
                </a:lnTo>
                <a:lnTo>
                  <a:pt x="338229" y="2303957"/>
                </a:lnTo>
                <a:lnTo>
                  <a:pt x="325500" y="2281227"/>
                </a:lnTo>
                <a:lnTo>
                  <a:pt x="309135" y="2261224"/>
                </a:lnTo>
                <a:lnTo>
                  <a:pt x="290950" y="2240312"/>
                </a:lnTo>
                <a:lnTo>
                  <a:pt x="270038" y="2222128"/>
                </a:lnTo>
                <a:lnTo>
                  <a:pt x="247307" y="2204853"/>
                </a:lnTo>
                <a:lnTo>
                  <a:pt x="224577" y="2187578"/>
                </a:lnTo>
                <a:lnTo>
                  <a:pt x="201847" y="2170303"/>
                </a:lnTo>
                <a:lnTo>
                  <a:pt x="180025" y="2153027"/>
                </a:lnTo>
                <a:lnTo>
                  <a:pt x="159113" y="2133934"/>
                </a:lnTo>
                <a:lnTo>
                  <a:pt x="140929" y="2114841"/>
                </a:lnTo>
                <a:lnTo>
                  <a:pt x="125473" y="2093019"/>
                </a:lnTo>
                <a:lnTo>
                  <a:pt x="113653" y="2070289"/>
                </a:lnTo>
                <a:lnTo>
                  <a:pt x="105470" y="2043013"/>
                </a:lnTo>
                <a:lnTo>
                  <a:pt x="101833" y="2014827"/>
                </a:lnTo>
                <a:lnTo>
                  <a:pt x="100923" y="1985731"/>
                </a:lnTo>
                <a:lnTo>
                  <a:pt x="103651" y="1954818"/>
                </a:lnTo>
                <a:lnTo>
                  <a:pt x="107288" y="1923905"/>
                </a:lnTo>
                <a:lnTo>
                  <a:pt x="111834" y="1892991"/>
                </a:lnTo>
                <a:lnTo>
                  <a:pt x="115471" y="1862078"/>
                </a:lnTo>
                <a:lnTo>
                  <a:pt x="117290" y="1831165"/>
                </a:lnTo>
                <a:lnTo>
                  <a:pt x="117290" y="1801160"/>
                </a:lnTo>
                <a:lnTo>
                  <a:pt x="113653" y="1772975"/>
                </a:lnTo>
                <a:lnTo>
                  <a:pt x="106379" y="1744789"/>
                </a:lnTo>
                <a:lnTo>
                  <a:pt x="95468" y="1718421"/>
                </a:lnTo>
                <a:lnTo>
                  <a:pt x="81830" y="1691145"/>
                </a:lnTo>
                <a:lnTo>
                  <a:pt x="66373" y="1663869"/>
                </a:lnTo>
                <a:lnTo>
                  <a:pt x="50008" y="1636592"/>
                </a:lnTo>
                <a:lnTo>
                  <a:pt x="34551" y="1610224"/>
                </a:lnTo>
                <a:lnTo>
                  <a:pt x="20912" y="1582039"/>
                </a:lnTo>
                <a:lnTo>
                  <a:pt x="10002" y="1554762"/>
                </a:lnTo>
                <a:lnTo>
                  <a:pt x="2728" y="1526576"/>
                </a:lnTo>
                <a:lnTo>
                  <a:pt x="0" y="1497481"/>
                </a:lnTo>
                <a:lnTo>
                  <a:pt x="2728" y="1468387"/>
                </a:lnTo>
                <a:lnTo>
                  <a:pt x="10002" y="1440201"/>
                </a:lnTo>
                <a:lnTo>
                  <a:pt x="20912" y="1412924"/>
                </a:lnTo>
                <a:lnTo>
                  <a:pt x="34551" y="1384739"/>
                </a:lnTo>
                <a:lnTo>
                  <a:pt x="50008" y="1358371"/>
                </a:lnTo>
                <a:lnTo>
                  <a:pt x="66373" y="1331095"/>
                </a:lnTo>
                <a:lnTo>
                  <a:pt x="81830" y="1303818"/>
                </a:lnTo>
                <a:lnTo>
                  <a:pt x="95468" y="1276542"/>
                </a:lnTo>
                <a:lnTo>
                  <a:pt x="106379" y="1250174"/>
                </a:lnTo>
                <a:lnTo>
                  <a:pt x="113653" y="1221988"/>
                </a:lnTo>
                <a:lnTo>
                  <a:pt x="117290" y="1193803"/>
                </a:lnTo>
                <a:lnTo>
                  <a:pt x="117290" y="1163799"/>
                </a:lnTo>
                <a:lnTo>
                  <a:pt x="115471" y="1132885"/>
                </a:lnTo>
                <a:lnTo>
                  <a:pt x="111834" y="1101972"/>
                </a:lnTo>
                <a:lnTo>
                  <a:pt x="107288" y="1071058"/>
                </a:lnTo>
                <a:lnTo>
                  <a:pt x="103651" y="1040145"/>
                </a:lnTo>
                <a:lnTo>
                  <a:pt x="100923" y="1009232"/>
                </a:lnTo>
                <a:lnTo>
                  <a:pt x="101833" y="980137"/>
                </a:lnTo>
                <a:lnTo>
                  <a:pt x="105470" y="951951"/>
                </a:lnTo>
                <a:lnTo>
                  <a:pt x="113653" y="924674"/>
                </a:lnTo>
                <a:lnTo>
                  <a:pt x="125473" y="901944"/>
                </a:lnTo>
                <a:lnTo>
                  <a:pt x="140929" y="880123"/>
                </a:lnTo>
                <a:lnTo>
                  <a:pt x="159113" y="861029"/>
                </a:lnTo>
                <a:lnTo>
                  <a:pt x="180025" y="841936"/>
                </a:lnTo>
                <a:lnTo>
                  <a:pt x="201847" y="824660"/>
                </a:lnTo>
                <a:lnTo>
                  <a:pt x="224577" y="807385"/>
                </a:lnTo>
                <a:lnTo>
                  <a:pt x="247307" y="790110"/>
                </a:lnTo>
                <a:lnTo>
                  <a:pt x="270038" y="772835"/>
                </a:lnTo>
                <a:lnTo>
                  <a:pt x="290950" y="754651"/>
                </a:lnTo>
                <a:lnTo>
                  <a:pt x="309135" y="733739"/>
                </a:lnTo>
                <a:lnTo>
                  <a:pt x="325500" y="713736"/>
                </a:lnTo>
                <a:lnTo>
                  <a:pt x="338229" y="691006"/>
                </a:lnTo>
                <a:lnTo>
                  <a:pt x="349140" y="666457"/>
                </a:lnTo>
                <a:lnTo>
                  <a:pt x="358232" y="640089"/>
                </a:lnTo>
                <a:lnTo>
                  <a:pt x="366415" y="612812"/>
                </a:lnTo>
                <a:lnTo>
                  <a:pt x="373689" y="585536"/>
                </a:lnTo>
                <a:lnTo>
                  <a:pt x="380963" y="557350"/>
                </a:lnTo>
                <a:lnTo>
                  <a:pt x="389146" y="530983"/>
                </a:lnTo>
                <a:lnTo>
                  <a:pt x="398238" y="504615"/>
                </a:lnTo>
                <a:lnTo>
                  <a:pt x="409149" y="480067"/>
                </a:lnTo>
                <a:lnTo>
                  <a:pt x="422787" y="458246"/>
                </a:lnTo>
                <a:lnTo>
                  <a:pt x="439152" y="438243"/>
                </a:lnTo>
                <a:lnTo>
                  <a:pt x="459155" y="421877"/>
                </a:lnTo>
                <a:lnTo>
                  <a:pt x="480977" y="408239"/>
                </a:lnTo>
                <a:lnTo>
                  <a:pt x="505525" y="397328"/>
                </a:lnTo>
                <a:lnTo>
                  <a:pt x="531893" y="388236"/>
                </a:lnTo>
                <a:lnTo>
                  <a:pt x="558260" y="380053"/>
                </a:lnTo>
                <a:lnTo>
                  <a:pt x="586446" y="372779"/>
                </a:lnTo>
                <a:lnTo>
                  <a:pt x="613722" y="365505"/>
                </a:lnTo>
                <a:lnTo>
                  <a:pt x="640999" y="357322"/>
                </a:lnTo>
                <a:lnTo>
                  <a:pt x="667366" y="348230"/>
                </a:lnTo>
                <a:lnTo>
                  <a:pt x="691915" y="337319"/>
                </a:lnTo>
                <a:lnTo>
                  <a:pt x="714645" y="324591"/>
                </a:lnTo>
                <a:lnTo>
                  <a:pt x="734648" y="308225"/>
                </a:lnTo>
                <a:lnTo>
                  <a:pt x="755560" y="290040"/>
                </a:lnTo>
                <a:lnTo>
                  <a:pt x="773745" y="269128"/>
                </a:lnTo>
                <a:lnTo>
                  <a:pt x="791020" y="247307"/>
                </a:lnTo>
                <a:lnTo>
                  <a:pt x="808295" y="224577"/>
                </a:lnTo>
                <a:lnTo>
                  <a:pt x="825570" y="201846"/>
                </a:lnTo>
                <a:lnTo>
                  <a:pt x="842845" y="180025"/>
                </a:lnTo>
                <a:lnTo>
                  <a:pt x="861939" y="159113"/>
                </a:lnTo>
                <a:lnTo>
                  <a:pt x="881032" y="140929"/>
                </a:lnTo>
                <a:lnTo>
                  <a:pt x="902854" y="125472"/>
                </a:lnTo>
                <a:lnTo>
                  <a:pt x="925584" y="113652"/>
                </a:lnTo>
                <a:lnTo>
                  <a:pt x="952861" y="105469"/>
                </a:lnTo>
                <a:lnTo>
                  <a:pt x="981047" y="101832"/>
                </a:lnTo>
                <a:lnTo>
                  <a:pt x="1010141" y="100923"/>
                </a:lnTo>
                <a:lnTo>
                  <a:pt x="1041054" y="103651"/>
                </a:lnTo>
                <a:lnTo>
                  <a:pt x="1071968" y="107288"/>
                </a:lnTo>
                <a:lnTo>
                  <a:pt x="1102882" y="111834"/>
                </a:lnTo>
                <a:lnTo>
                  <a:pt x="1133795" y="115471"/>
                </a:lnTo>
                <a:lnTo>
                  <a:pt x="1164708" y="117289"/>
                </a:lnTo>
                <a:lnTo>
                  <a:pt x="1194713" y="117289"/>
                </a:lnTo>
                <a:lnTo>
                  <a:pt x="1222899" y="113652"/>
                </a:lnTo>
                <a:lnTo>
                  <a:pt x="1251085" y="106378"/>
                </a:lnTo>
                <a:lnTo>
                  <a:pt x="1278361" y="95468"/>
                </a:lnTo>
                <a:lnTo>
                  <a:pt x="1305637" y="80920"/>
                </a:lnTo>
                <a:lnTo>
                  <a:pt x="1332914" y="66373"/>
                </a:lnTo>
                <a:lnTo>
                  <a:pt x="1360190" y="50007"/>
                </a:lnTo>
                <a:lnTo>
                  <a:pt x="1386558" y="34550"/>
                </a:lnTo>
                <a:lnTo>
                  <a:pt x="1414744" y="20912"/>
                </a:lnTo>
                <a:lnTo>
                  <a:pt x="1442020" y="10001"/>
                </a:lnTo>
                <a:lnTo>
                  <a:pt x="1470206" y="2727"/>
                </a:lnTo>
                <a:close/>
              </a:path>
            </a:pathLst>
          </a:custGeom>
        </p:spPr>
      </p:pic>
      <p:pic>
        <p:nvPicPr>
          <p:cNvPr id="5" name="Picture 4">
            <a:extLst>
              <a:ext uri="{FF2B5EF4-FFF2-40B4-BE49-F238E27FC236}">
                <a16:creationId xmlns:a16="http://schemas.microsoft.com/office/drawing/2014/main" id="{F2CC105B-691F-D2BE-A824-E5764DB15AF5}"/>
              </a:ext>
            </a:extLst>
          </p:cNvPr>
          <p:cNvPicPr>
            <a:picLocks noChangeAspect="1"/>
          </p:cNvPicPr>
          <p:nvPr/>
        </p:nvPicPr>
        <p:blipFill rotWithShape="1">
          <a:blip r:embed="rId4">
            <a:extLst>
              <a:ext uri="{28A0092B-C50C-407E-A947-70E740481C1C}">
                <a14:useLocalDpi xmlns:a14="http://schemas.microsoft.com/office/drawing/2010/main" val="0"/>
              </a:ext>
            </a:extLst>
          </a:blip>
          <a:srcRect l="15758" r="11115" b="1"/>
          <a:stretch/>
        </p:blipFill>
        <p:spPr>
          <a:xfrm>
            <a:off x="7959581" y="10"/>
            <a:ext cx="4232421" cy="3428990"/>
          </a:xfrm>
          <a:custGeom>
            <a:avLst/>
            <a:gdLst/>
            <a:ahLst/>
            <a:cxnLst/>
            <a:rect l="l" t="t" r="r" b="b"/>
            <a:pathLst>
              <a:path w="4232421" h="3429000">
                <a:moveTo>
                  <a:pt x="176695" y="0"/>
                </a:moveTo>
                <a:lnTo>
                  <a:pt x="4232421" y="0"/>
                </a:lnTo>
                <a:lnTo>
                  <a:pt x="4232421" y="2741963"/>
                </a:lnTo>
                <a:lnTo>
                  <a:pt x="4230819" y="2742965"/>
                </a:lnTo>
                <a:lnTo>
                  <a:pt x="4189566" y="2761300"/>
                </a:lnTo>
                <a:lnTo>
                  <a:pt x="4145256" y="2776579"/>
                </a:lnTo>
                <a:lnTo>
                  <a:pt x="4100946" y="2790330"/>
                </a:lnTo>
                <a:lnTo>
                  <a:pt x="4053581" y="2802553"/>
                </a:lnTo>
                <a:lnTo>
                  <a:pt x="4007741" y="2814777"/>
                </a:lnTo>
                <a:lnTo>
                  <a:pt x="3961906" y="2828531"/>
                </a:lnTo>
                <a:lnTo>
                  <a:pt x="3917596" y="2843809"/>
                </a:lnTo>
                <a:lnTo>
                  <a:pt x="3876343" y="2862145"/>
                </a:lnTo>
                <a:lnTo>
                  <a:pt x="3838145" y="2883535"/>
                </a:lnTo>
                <a:lnTo>
                  <a:pt x="3804531" y="2911037"/>
                </a:lnTo>
                <a:lnTo>
                  <a:pt x="3769387" y="2941596"/>
                </a:lnTo>
                <a:lnTo>
                  <a:pt x="3738828" y="2976737"/>
                </a:lnTo>
                <a:lnTo>
                  <a:pt x="3709798" y="3013408"/>
                </a:lnTo>
                <a:lnTo>
                  <a:pt x="3680767" y="3051604"/>
                </a:lnTo>
                <a:lnTo>
                  <a:pt x="3651737" y="3089802"/>
                </a:lnTo>
                <a:lnTo>
                  <a:pt x="3622708" y="3126473"/>
                </a:lnTo>
                <a:lnTo>
                  <a:pt x="3590619" y="3161614"/>
                </a:lnTo>
                <a:lnTo>
                  <a:pt x="3558532" y="3192174"/>
                </a:lnTo>
                <a:lnTo>
                  <a:pt x="3521864" y="3218148"/>
                </a:lnTo>
                <a:lnTo>
                  <a:pt x="3483665" y="3238011"/>
                </a:lnTo>
                <a:lnTo>
                  <a:pt x="3437828" y="3251762"/>
                </a:lnTo>
                <a:lnTo>
                  <a:pt x="3390461" y="3257874"/>
                </a:lnTo>
                <a:lnTo>
                  <a:pt x="3341569" y="3259401"/>
                </a:lnTo>
                <a:lnTo>
                  <a:pt x="3289619" y="3254819"/>
                </a:lnTo>
                <a:lnTo>
                  <a:pt x="3237670" y="3248707"/>
                </a:lnTo>
                <a:lnTo>
                  <a:pt x="3185721" y="3241066"/>
                </a:lnTo>
                <a:lnTo>
                  <a:pt x="3133771" y="3234956"/>
                </a:lnTo>
                <a:lnTo>
                  <a:pt x="3081822" y="3231899"/>
                </a:lnTo>
                <a:lnTo>
                  <a:pt x="3031400" y="3231899"/>
                </a:lnTo>
                <a:lnTo>
                  <a:pt x="2984035" y="3238011"/>
                </a:lnTo>
                <a:lnTo>
                  <a:pt x="2935140" y="3250235"/>
                </a:lnTo>
                <a:lnTo>
                  <a:pt x="2890830" y="3268570"/>
                </a:lnTo>
                <a:lnTo>
                  <a:pt x="2844995" y="3293018"/>
                </a:lnTo>
                <a:lnTo>
                  <a:pt x="2799158" y="3317465"/>
                </a:lnTo>
                <a:lnTo>
                  <a:pt x="2753317" y="3344964"/>
                </a:lnTo>
                <a:lnTo>
                  <a:pt x="2709007" y="3370942"/>
                </a:lnTo>
                <a:lnTo>
                  <a:pt x="2661643" y="3393859"/>
                </a:lnTo>
                <a:lnTo>
                  <a:pt x="2615805" y="3412195"/>
                </a:lnTo>
                <a:lnTo>
                  <a:pt x="2568440" y="3424418"/>
                </a:lnTo>
                <a:lnTo>
                  <a:pt x="2519548" y="3429000"/>
                </a:lnTo>
                <a:lnTo>
                  <a:pt x="2470653" y="3424418"/>
                </a:lnTo>
                <a:lnTo>
                  <a:pt x="2423286" y="3412195"/>
                </a:lnTo>
                <a:lnTo>
                  <a:pt x="2377451" y="3393859"/>
                </a:lnTo>
                <a:lnTo>
                  <a:pt x="2330084" y="3370942"/>
                </a:lnTo>
                <a:lnTo>
                  <a:pt x="2285773" y="3344964"/>
                </a:lnTo>
                <a:lnTo>
                  <a:pt x="2239936" y="3317465"/>
                </a:lnTo>
                <a:lnTo>
                  <a:pt x="2194099" y="3293018"/>
                </a:lnTo>
                <a:lnTo>
                  <a:pt x="2148261" y="3268570"/>
                </a:lnTo>
                <a:lnTo>
                  <a:pt x="2102426" y="3250235"/>
                </a:lnTo>
                <a:lnTo>
                  <a:pt x="2055059" y="3238011"/>
                </a:lnTo>
                <a:lnTo>
                  <a:pt x="2007691" y="3231899"/>
                </a:lnTo>
                <a:lnTo>
                  <a:pt x="1957269" y="3231899"/>
                </a:lnTo>
                <a:lnTo>
                  <a:pt x="1905320" y="3234956"/>
                </a:lnTo>
                <a:lnTo>
                  <a:pt x="1853373" y="3241066"/>
                </a:lnTo>
                <a:lnTo>
                  <a:pt x="1801421" y="3248707"/>
                </a:lnTo>
                <a:lnTo>
                  <a:pt x="1749472" y="3254819"/>
                </a:lnTo>
                <a:lnTo>
                  <a:pt x="1697523" y="3259401"/>
                </a:lnTo>
                <a:lnTo>
                  <a:pt x="1648630" y="3257874"/>
                </a:lnTo>
                <a:lnTo>
                  <a:pt x="1601266" y="3251762"/>
                </a:lnTo>
                <a:lnTo>
                  <a:pt x="1555428" y="3238011"/>
                </a:lnTo>
                <a:lnTo>
                  <a:pt x="1517230" y="3218148"/>
                </a:lnTo>
                <a:lnTo>
                  <a:pt x="1480559" y="3192174"/>
                </a:lnTo>
                <a:lnTo>
                  <a:pt x="1448472" y="3161614"/>
                </a:lnTo>
                <a:lnTo>
                  <a:pt x="1416386" y="3126473"/>
                </a:lnTo>
                <a:lnTo>
                  <a:pt x="1387354" y="3089802"/>
                </a:lnTo>
                <a:lnTo>
                  <a:pt x="1358325" y="3051604"/>
                </a:lnTo>
                <a:lnTo>
                  <a:pt x="1329295" y="3013408"/>
                </a:lnTo>
                <a:lnTo>
                  <a:pt x="1300263" y="2976737"/>
                </a:lnTo>
                <a:lnTo>
                  <a:pt x="1269704" y="2941596"/>
                </a:lnTo>
                <a:lnTo>
                  <a:pt x="1234563" y="2911037"/>
                </a:lnTo>
                <a:lnTo>
                  <a:pt x="1200949" y="2883535"/>
                </a:lnTo>
                <a:lnTo>
                  <a:pt x="1162751" y="2862145"/>
                </a:lnTo>
                <a:lnTo>
                  <a:pt x="1121495" y="2843809"/>
                </a:lnTo>
                <a:lnTo>
                  <a:pt x="1077188" y="2828531"/>
                </a:lnTo>
                <a:lnTo>
                  <a:pt x="1031348" y="2814777"/>
                </a:lnTo>
                <a:lnTo>
                  <a:pt x="985513" y="2802553"/>
                </a:lnTo>
                <a:lnTo>
                  <a:pt x="938145" y="2790330"/>
                </a:lnTo>
                <a:lnTo>
                  <a:pt x="893838" y="2776579"/>
                </a:lnTo>
                <a:lnTo>
                  <a:pt x="849525" y="2761300"/>
                </a:lnTo>
                <a:lnTo>
                  <a:pt x="808275" y="2742965"/>
                </a:lnTo>
                <a:lnTo>
                  <a:pt x="771601" y="2720045"/>
                </a:lnTo>
                <a:lnTo>
                  <a:pt x="737987" y="2692543"/>
                </a:lnTo>
                <a:lnTo>
                  <a:pt x="710485" y="2658929"/>
                </a:lnTo>
                <a:lnTo>
                  <a:pt x="687568" y="2622258"/>
                </a:lnTo>
                <a:lnTo>
                  <a:pt x="669232" y="2581005"/>
                </a:lnTo>
                <a:lnTo>
                  <a:pt x="653954" y="2536695"/>
                </a:lnTo>
                <a:lnTo>
                  <a:pt x="640203" y="2492387"/>
                </a:lnTo>
                <a:lnTo>
                  <a:pt x="627979" y="2445020"/>
                </a:lnTo>
                <a:lnTo>
                  <a:pt x="615753" y="2399185"/>
                </a:lnTo>
                <a:lnTo>
                  <a:pt x="602002" y="2353345"/>
                </a:lnTo>
                <a:lnTo>
                  <a:pt x="586724" y="2309035"/>
                </a:lnTo>
                <a:lnTo>
                  <a:pt x="568388" y="2267782"/>
                </a:lnTo>
                <a:lnTo>
                  <a:pt x="546998" y="2229583"/>
                </a:lnTo>
                <a:lnTo>
                  <a:pt x="519496" y="2195970"/>
                </a:lnTo>
                <a:lnTo>
                  <a:pt x="488937" y="2160826"/>
                </a:lnTo>
                <a:lnTo>
                  <a:pt x="453796" y="2130269"/>
                </a:lnTo>
                <a:lnTo>
                  <a:pt x="415595" y="2101240"/>
                </a:lnTo>
                <a:lnTo>
                  <a:pt x="377399" y="2072208"/>
                </a:lnTo>
                <a:lnTo>
                  <a:pt x="339201" y="2043179"/>
                </a:lnTo>
                <a:lnTo>
                  <a:pt x="302530" y="2014147"/>
                </a:lnTo>
                <a:lnTo>
                  <a:pt x="267389" y="1982060"/>
                </a:lnTo>
                <a:lnTo>
                  <a:pt x="236829" y="1949976"/>
                </a:lnTo>
                <a:lnTo>
                  <a:pt x="210855" y="1913305"/>
                </a:lnTo>
                <a:lnTo>
                  <a:pt x="190992" y="1875107"/>
                </a:lnTo>
                <a:lnTo>
                  <a:pt x="177241" y="1829269"/>
                </a:lnTo>
                <a:lnTo>
                  <a:pt x="171129" y="1781905"/>
                </a:lnTo>
                <a:lnTo>
                  <a:pt x="169599" y="1733010"/>
                </a:lnTo>
                <a:lnTo>
                  <a:pt x="174184" y="1681060"/>
                </a:lnTo>
                <a:lnTo>
                  <a:pt x="180296" y="1629111"/>
                </a:lnTo>
                <a:lnTo>
                  <a:pt x="187935" y="1577162"/>
                </a:lnTo>
                <a:lnTo>
                  <a:pt x="194049" y="1525212"/>
                </a:lnTo>
                <a:lnTo>
                  <a:pt x="197104" y="1473263"/>
                </a:lnTo>
                <a:lnTo>
                  <a:pt x="197104" y="1422841"/>
                </a:lnTo>
                <a:lnTo>
                  <a:pt x="190992" y="1375479"/>
                </a:lnTo>
                <a:lnTo>
                  <a:pt x="178768" y="1328111"/>
                </a:lnTo>
                <a:lnTo>
                  <a:pt x="160433" y="1283801"/>
                </a:lnTo>
                <a:lnTo>
                  <a:pt x="137515" y="1237964"/>
                </a:lnTo>
                <a:lnTo>
                  <a:pt x="111538" y="1192129"/>
                </a:lnTo>
                <a:lnTo>
                  <a:pt x="84039" y="1146289"/>
                </a:lnTo>
                <a:lnTo>
                  <a:pt x="58064" y="1101978"/>
                </a:lnTo>
                <a:lnTo>
                  <a:pt x="35144" y="1054614"/>
                </a:lnTo>
                <a:lnTo>
                  <a:pt x="16808" y="1008776"/>
                </a:lnTo>
                <a:lnTo>
                  <a:pt x="4585" y="961409"/>
                </a:lnTo>
                <a:lnTo>
                  <a:pt x="0" y="912517"/>
                </a:lnTo>
                <a:lnTo>
                  <a:pt x="4585" y="863625"/>
                </a:lnTo>
                <a:lnTo>
                  <a:pt x="16808" y="816260"/>
                </a:lnTo>
                <a:lnTo>
                  <a:pt x="35144" y="770420"/>
                </a:lnTo>
                <a:lnTo>
                  <a:pt x="58064" y="723055"/>
                </a:lnTo>
                <a:lnTo>
                  <a:pt x="84039" y="678745"/>
                </a:lnTo>
                <a:lnTo>
                  <a:pt x="111538" y="632910"/>
                </a:lnTo>
                <a:lnTo>
                  <a:pt x="137515" y="587070"/>
                </a:lnTo>
                <a:lnTo>
                  <a:pt x="160433" y="541232"/>
                </a:lnTo>
                <a:lnTo>
                  <a:pt x="178768" y="496922"/>
                </a:lnTo>
                <a:lnTo>
                  <a:pt x="190992" y="449557"/>
                </a:lnTo>
                <a:lnTo>
                  <a:pt x="197104" y="402192"/>
                </a:lnTo>
                <a:lnTo>
                  <a:pt x="197104" y="351770"/>
                </a:lnTo>
                <a:lnTo>
                  <a:pt x="194049" y="299821"/>
                </a:lnTo>
                <a:lnTo>
                  <a:pt x="187935" y="247872"/>
                </a:lnTo>
                <a:lnTo>
                  <a:pt x="180296" y="195922"/>
                </a:lnTo>
                <a:lnTo>
                  <a:pt x="174184" y="143973"/>
                </a:lnTo>
                <a:lnTo>
                  <a:pt x="169599" y="92024"/>
                </a:lnTo>
                <a:lnTo>
                  <a:pt x="171129" y="43131"/>
                </a:lnTo>
                <a:close/>
              </a:path>
            </a:pathLst>
          </a:custGeom>
        </p:spPr>
      </p:pic>
      <p:pic>
        <p:nvPicPr>
          <p:cNvPr id="7" name="Picture 6">
            <a:extLst>
              <a:ext uri="{FF2B5EF4-FFF2-40B4-BE49-F238E27FC236}">
                <a16:creationId xmlns:a16="http://schemas.microsoft.com/office/drawing/2014/main" id="{991D2866-5B17-E4DF-439E-DCD2F2C5FEB4}"/>
              </a:ext>
            </a:extLst>
          </p:cNvPr>
          <p:cNvPicPr>
            <a:picLocks noChangeAspect="1"/>
          </p:cNvPicPr>
          <p:nvPr/>
        </p:nvPicPr>
        <p:blipFill rotWithShape="1">
          <a:blip r:embed="rId5">
            <a:extLst>
              <a:ext uri="{28A0092B-C50C-407E-A947-70E740481C1C}">
                <a14:useLocalDpi xmlns:a14="http://schemas.microsoft.com/office/drawing/2010/main" val="0"/>
              </a:ext>
            </a:extLst>
          </a:blip>
          <a:srcRect l="17420" r="22694" b="1"/>
          <a:stretch/>
        </p:blipFill>
        <p:spPr>
          <a:xfrm>
            <a:off x="9018358" y="3890298"/>
            <a:ext cx="3173643" cy="2967700"/>
          </a:xfrm>
          <a:custGeom>
            <a:avLst/>
            <a:gdLst/>
            <a:ahLst/>
            <a:cxnLst/>
            <a:rect l="l" t="t" r="r" b="b"/>
            <a:pathLst>
              <a:path w="3173643" h="2967700">
                <a:moveTo>
                  <a:pt x="1885720" y="0"/>
                </a:moveTo>
                <a:lnTo>
                  <a:pt x="1922313" y="3430"/>
                </a:lnTo>
                <a:lnTo>
                  <a:pt x="1957763" y="12579"/>
                </a:lnTo>
                <a:lnTo>
                  <a:pt x="1992070" y="26302"/>
                </a:lnTo>
                <a:lnTo>
                  <a:pt x="2027519" y="43455"/>
                </a:lnTo>
                <a:lnTo>
                  <a:pt x="2060683" y="62896"/>
                </a:lnTo>
                <a:lnTo>
                  <a:pt x="2094991" y="83480"/>
                </a:lnTo>
                <a:lnTo>
                  <a:pt x="2129297" y="101777"/>
                </a:lnTo>
                <a:lnTo>
                  <a:pt x="2163602" y="120075"/>
                </a:lnTo>
                <a:lnTo>
                  <a:pt x="2196766" y="133797"/>
                </a:lnTo>
                <a:lnTo>
                  <a:pt x="2233360" y="142945"/>
                </a:lnTo>
                <a:lnTo>
                  <a:pt x="2268809" y="147520"/>
                </a:lnTo>
                <a:lnTo>
                  <a:pt x="2306546" y="147520"/>
                </a:lnTo>
                <a:lnTo>
                  <a:pt x="2345428" y="145233"/>
                </a:lnTo>
                <a:lnTo>
                  <a:pt x="2384308" y="140659"/>
                </a:lnTo>
                <a:lnTo>
                  <a:pt x="2423190" y="134941"/>
                </a:lnTo>
                <a:lnTo>
                  <a:pt x="2462070" y="130367"/>
                </a:lnTo>
                <a:lnTo>
                  <a:pt x="2500951" y="126936"/>
                </a:lnTo>
                <a:lnTo>
                  <a:pt x="2537544" y="128079"/>
                </a:lnTo>
                <a:lnTo>
                  <a:pt x="2572995" y="132653"/>
                </a:lnTo>
                <a:lnTo>
                  <a:pt x="2607301" y="142945"/>
                </a:lnTo>
                <a:lnTo>
                  <a:pt x="2635891" y="157812"/>
                </a:lnTo>
                <a:lnTo>
                  <a:pt x="2663335" y="177253"/>
                </a:lnTo>
                <a:lnTo>
                  <a:pt x="2687350" y="200124"/>
                </a:lnTo>
                <a:lnTo>
                  <a:pt x="2711365" y="226426"/>
                </a:lnTo>
                <a:lnTo>
                  <a:pt x="2733093" y="253871"/>
                </a:lnTo>
                <a:lnTo>
                  <a:pt x="2754820" y="282461"/>
                </a:lnTo>
                <a:lnTo>
                  <a:pt x="2776547" y="311049"/>
                </a:lnTo>
                <a:lnTo>
                  <a:pt x="2798275" y="338495"/>
                </a:lnTo>
                <a:lnTo>
                  <a:pt x="2821146" y="364797"/>
                </a:lnTo>
                <a:lnTo>
                  <a:pt x="2847448" y="387669"/>
                </a:lnTo>
                <a:lnTo>
                  <a:pt x="2872607" y="408253"/>
                </a:lnTo>
                <a:lnTo>
                  <a:pt x="2901195" y="424261"/>
                </a:lnTo>
                <a:lnTo>
                  <a:pt x="2932071" y="437985"/>
                </a:lnTo>
                <a:lnTo>
                  <a:pt x="2965233" y="449420"/>
                </a:lnTo>
                <a:lnTo>
                  <a:pt x="2999539" y="459712"/>
                </a:lnTo>
                <a:lnTo>
                  <a:pt x="3033847" y="468861"/>
                </a:lnTo>
                <a:lnTo>
                  <a:pt x="3069297" y="478010"/>
                </a:lnTo>
                <a:lnTo>
                  <a:pt x="3102460" y="488302"/>
                </a:lnTo>
                <a:lnTo>
                  <a:pt x="3135622" y="499737"/>
                </a:lnTo>
                <a:lnTo>
                  <a:pt x="3166499" y="513461"/>
                </a:lnTo>
                <a:lnTo>
                  <a:pt x="3173643" y="517926"/>
                </a:lnTo>
                <a:lnTo>
                  <a:pt x="3173643" y="2967700"/>
                </a:lnTo>
                <a:lnTo>
                  <a:pt x="452321" y="2967700"/>
                </a:lnTo>
                <a:lnTo>
                  <a:pt x="450560" y="2961831"/>
                </a:lnTo>
                <a:lnTo>
                  <a:pt x="439125" y="2928666"/>
                </a:lnTo>
                <a:lnTo>
                  <a:pt x="425402" y="2897790"/>
                </a:lnTo>
                <a:lnTo>
                  <a:pt x="409392" y="2869201"/>
                </a:lnTo>
                <a:lnTo>
                  <a:pt x="388809" y="2844043"/>
                </a:lnTo>
                <a:lnTo>
                  <a:pt x="365937" y="2817741"/>
                </a:lnTo>
                <a:lnTo>
                  <a:pt x="339636" y="2794870"/>
                </a:lnTo>
                <a:lnTo>
                  <a:pt x="311046" y="2773142"/>
                </a:lnTo>
                <a:lnTo>
                  <a:pt x="282458" y="2751415"/>
                </a:lnTo>
                <a:lnTo>
                  <a:pt x="253870" y="2729687"/>
                </a:lnTo>
                <a:lnTo>
                  <a:pt x="226423" y="2707959"/>
                </a:lnTo>
                <a:lnTo>
                  <a:pt x="200122" y="2683944"/>
                </a:lnTo>
                <a:lnTo>
                  <a:pt x="177251" y="2659930"/>
                </a:lnTo>
                <a:lnTo>
                  <a:pt x="157812" y="2632484"/>
                </a:lnTo>
                <a:lnTo>
                  <a:pt x="142945" y="2603895"/>
                </a:lnTo>
                <a:lnTo>
                  <a:pt x="132653" y="2569589"/>
                </a:lnTo>
                <a:lnTo>
                  <a:pt x="128079" y="2534138"/>
                </a:lnTo>
                <a:lnTo>
                  <a:pt x="126934" y="2497543"/>
                </a:lnTo>
                <a:lnTo>
                  <a:pt x="130365" y="2458662"/>
                </a:lnTo>
                <a:lnTo>
                  <a:pt x="134940" y="2419782"/>
                </a:lnTo>
                <a:lnTo>
                  <a:pt x="140657" y="2380900"/>
                </a:lnTo>
                <a:lnTo>
                  <a:pt x="145232" y="2342019"/>
                </a:lnTo>
                <a:lnTo>
                  <a:pt x="147519" y="2303138"/>
                </a:lnTo>
                <a:lnTo>
                  <a:pt x="147519" y="2265400"/>
                </a:lnTo>
                <a:lnTo>
                  <a:pt x="142945" y="2229950"/>
                </a:lnTo>
                <a:lnTo>
                  <a:pt x="133796" y="2194499"/>
                </a:lnTo>
                <a:lnTo>
                  <a:pt x="120073" y="2161335"/>
                </a:lnTo>
                <a:lnTo>
                  <a:pt x="102920" y="2127029"/>
                </a:lnTo>
                <a:lnTo>
                  <a:pt x="83479" y="2092723"/>
                </a:lnTo>
                <a:lnTo>
                  <a:pt x="62897" y="2058415"/>
                </a:lnTo>
                <a:lnTo>
                  <a:pt x="43456" y="2025251"/>
                </a:lnTo>
                <a:lnTo>
                  <a:pt x="26302" y="1989801"/>
                </a:lnTo>
                <a:lnTo>
                  <a:pt x="12580" y="1955494"/>
                </a:lnTo>
                <a:lnTo>
                  <a:pt x="3431" y="1920043"/>
                </a:lnTo>
                <a:lnTo>
                  <a:pt x="0" y="1883449"/>
                </a:lnTo>
                <a:lnTo>
                  <a:pt x="3431" y="1846856"/>
                </a:lnTo>
                <a:lnTo>
                  <a:pt x="12580" y="1811405"/>
                </a:lnTo>
                <a:lnTo>
                  <a:pt x="26302" y="1777098"/>
                </a:lnTo>
                <a:lnTo>
                  <a:pt x="43456" y="1741648"/>
                </a:lnTo>
                <a:lnTo>
                  <a:pt x="62897" y="1708484"/>
                </a:lnTo>
                <a:lnTo>
                  <a:pt x="83479" y="1674178"/>
                </a:lnTo>
                <a:lnTo>
                  <a:pt x="102920" y="1639870"/>
                </a:lnTo>
                <a:lnTo>
                  <a:pt x="120073" y="1605564"/>
                </a:lnTo>
                <a:lnTo>
                  <a:pt x="133796" y="1572400"/>
                </a:lnTo>
                <a:lnTo>
                  <a:pt x="142945" y="1536949"/>
                </a:lnTo>
                <a:lnTo>
                  <a:pt x="147519" y="1501500"/>
                </a:lnTo>
                <a:lnTo>
                  <a:pt x="147519" y="1463762"/>
                </a:lnTo>
                <a:lnTo>
                  <a:pt x="145232" y="1424880"/>
                </a:lnTo>
                <a:lnTo>
                  <a:pt x="140657" y="1386000"/>
                </a:lnTo>
                <a:lnTo>
                  <a:pt x="134940" y="1347118"/>
                </a:lnTo>
                <a:lnTo>
                  <a:pt x="130365" y="1308237"/>
                </a:lnTo>
                <a:lnTo>
                  <a:pt x="126934" y="1269356"/>
                </a:lnTo>
                <a:lnTo>
                  <a:pt x="128079" y="1232762"/>
                </a:lnTo>
                <a:lnTo>
                  <a:pt x="132653" y="1197312"/>
                </a:lnTo>
                <a:lnTo>
                  <a:pt x="142945" y="1163004"/>
                </a:lnTo>
                <a:lnTo>
                  <a:pt x="157812" y="1134416"/>
                </a:lnTo>
                <a:lnTo>
                  <a:pt x="177251" y="1106970"/>
                </a:lnTo>
                <a:lnTo>
                  <a:pt x="200122" y="1082955"/>
                </a:lnTo>
                <a:lnTo>
                  <a:pt x="226423" y="1058941"/>
                </a:lnTo>
                <a:lnTo>
                  <a:pt x="253870" y="1037212"/>
                </a:lnTo>
                <a:lnTo>
                  <a:pt x="282458" y="1015484"/>
                </a:lnTo>
                <a:lnTo>
                  <a:pt x="311046" y="993757"/>
                </a:lnTo>
                <a:lnTo>
                  <a:pt x="339636" y="972029"/>
                </a:lnTo>
                <a:lnTo>
                  <a:pt x="365937" y="949159"/>
                </a:lnTo>
                <a:lnTo>
                  <a:pt x="388809" y="922857"/>
                </a:lnTo>
                <a:lnTo>
                  <a:pt x="409392" y="897698"/>
                </a:lnTo>
                <a:lnTo>
                  <a:pt x="425402" y="869109"/>
                </a:lnTo>
                <a:lnTo>
                  <a:pt x="439125" y="838233"/>
                </a:lnTo>
                <a:lnTo>
                  <a:pt x="450560" y="805069"/>
                </a:lnTo>
                <a:lnTo>
                  <a:pt x="460852" y="770761"/>
                </a:lnTo>
                <a:lnTo>
                  <a:pt x="470001" y="736455"/>
                </a:lnTo>
                <a:lnTo>
                  <a:pt x="479150" y="701004"/>
                </a:lnTo>
                <a:lnTo>
                  <a:pt x="489442" y="667841"/>
                </a:lnTo>
                <a:lnTo>
                  <a:pt x="500877" y="634677"/>
                </a:lnTo>
                <a:lnTo>
                  <a:pt x="514600" y="603802"/>
                </a:lnTo>
                <a:lnTo>
                  <a:pt x="531753" y="576357"/>
                </a:lnTo>
                <a:lnTo>
                  <a:pt x="552336" y="551198"/>
                </a:lnTo>
                <a:lnTo>
                  <a:pt x="577494" y="530614"/>
                </a:lnTo>
                <a:lnTo>
                  <a:pt x="604941" y="513461"/>
                </a:lnTo>
                <a:lnTo>
                  <a:pt x="635815" y="499737"/>
                </a:lnTo>
                <a:lnTo>
                  <a:pt x="668979" y="488302"/>
                </a:lnTo>
                <a:lnTo>
                  <a:pt x="702142" y="478010"/>
                </a:lnTo>
                <a:lnTo>
                  <a:pt x="737592" y="468861"/>
                </a:lnTo>
                <a:lnTo>
                  <a:pt x="771898" y="459712"/>
                </a:lnTo>
                <a:lnTo>
                  <a:pt x="806205" y="449420"/>
                </a:lnTo>
                <a:lnTo>
                  <a:pt x="839368" y="437985"/>
                </a:lnTo>
                <a:lnTo>
                  <a:pt x="870244" y="424261"/>
                </a:lnTo>
                <a:lnTo>
                  <a:pt x="898833" y="408253"/>
                </a:lnTo>
                <a:lnTo>
                  <a:pt x="923991" y="387669"/>
                </a:lnTo>
                <a:lnTo>
                  <a:pt x="950293" y="364797"/>
                </a:lnTo>
                <a:lnTo>
                  <a:pt x="973165" y="338495"/>
                </a:lnTo>
                <a:lnTo>
                  <a:pt x="994892" y="311049"/>
                </a:lnTo>
                <a:lnTo>
                  <a:pt x="1016619" y="282461"/>
                </a:lnTo>
                <a:lnTo>
                  <a:pt x="1038347" y="253871"/>
                </a:lnTo>
                <a:lnTo>
                  <a:pt x="1060074" y="226426"/>
                </a:lnTo>
                <a:lnTo>
                  <a:pt x="1084089" y="200124"/>
                </a:lnTo>
                <a:lnTo>
                  <a:pt x="1108103" y="177253"/>
                </a:lnTo>
                <a:lnTo>
                  <a:pt x="1135549" y="157812"/>
                </a:lnTo>
                <a:lnTo>
                  <a:pt x="1164137" y="142945"/>
                </a:lnTo>
                <a:lnTo>
                  <a:pt x="1198445" y="132653"/>
                </a:lnTo>
                <a:lnTo>
                  <a:pt x="1233895" y="128079"/>
                </a:lnTo>
                <a:lnTo>
                  <a:pt x="1270487" y="126936"/>
                </a:lnTo>
                <a:lnTo>
                  <a:pt x="1309368" y="130367"/>
                </a:lnTo>
                <a:lnTo>
                  <a:pt x="1348249" y="134941"/>
                </a:lnTo>
                <a:lnTo>
                  <a:pt x="1387131" y="140659"/>
                </a:lnTo>
                <a:lnTo>
                  <a:pt x="1426011" y="145233"/>
                </a:lnTo>
                <a:lnTo>
                  <a:pt x="1464891" y="147520"/>
                </a:lnTo>
                <a:lnTo>
                  <a:pt x="1502630" y="147520"/>
                </a:lnTo>
                <a:lnTo>
                  <a:pt x="1538080" y="142945"/>
                </a:lnTo>
                <a:lnTo>
                  <a:pt x="1573531" y="133797"/>
                </a:lnTo>
                <a:lnTo>
                  <a:pt x="1607837" y="120075"/>
                </a:lnTo>
                <a:lnTo>
                  <a:pt x="1642143" y="101777"/>
                </a:lnTo>
                <a:lnTo>
                  <a:pt x="1676450" y="83480"/>
                </a:lnTo>
                <a:lnTo>
                  <a:pt x="1710756" y="62896"/>
                </a:lnTo>
                <a:lnTo>
                  <a:pt x="1743919" y="43455"/>
                </a:lnTo>
                <a:lnTo>
                  <a:pt x="1779370" y="26302"/>
                </a:lnTo>
                <a:lnTo>
                  <a:pt x="1813676" y="12579"/>
                </a:lnTo>
                <a:lnTo>
                  <a:pt x="1849126" y="3430"/>
                </a:lnTo>
                <a:close/>
              </a:path>
            </a:pathLst>
          </a:custGeom>
        </p:spPr>
      </p:pic>
      <p:sp>
        <p:nvSpPr>
          <p:cNvPr id="4" name="Content Placeholder 2">
            <a:extLst>
              <a:ext uri="{FF2B5EF4-FFF2-40B4-BE49-F238E27FC236}">
                <a16:creationId xmlns:a16="http://schemas.microsoft.com/office/drawing/2014/main" id="{BA54A981-428A-3877-FD71-E6571DE693AF}"/>
              </a:ext>
            </a:extLst>
          </p:cNvPr>
          <p:cNvSpPr txBox="1">
            <a:spLocks/>
          </p:cNvSpPr>
          <p:nvPr/>
        </p:nvSpPr>
        <p:spPr>
          <a:xfrm>
            <a:off x="461769" y="2154531"/>
            <a:ext cx="5262517" cy="4468337"/>
          </a:xfrm>
          <a:prstGeom prst="rect">
            <a:avLst/>
          </a:prstGeom>
        </p:spPr>
        <p:txBody>
          <a:bodyPr vert="horz" lIns="91440" tIns="45720" rIns="91440" bIns="45720" rtlCol="0" anchor="t">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GB" sz="1500" dirty="0">
                <a:latin typeface="Arial"/>
                <a:ea typeface="+mn-lt"/>
                <a:cs typeface="+mn-lt"/>
              </a:rPr>
              <a:t>Information technology in healthcare sector enables doctors to add patient records and assessment information to a vast database that is available to clinicians everywhere (Wang, Kung and Byrd, 2018).</a:t>
            </a:r>
          </a:p>
          <a:p>
            <a:r>
              <a:rPr lang="en-GB" sz="1500" dirty="0">
                <a:latin typeface="Arial"/>
                <a:ea typeface="+mn-lt"/>
                <a:cs typeface="+mn-lt"/>
              </a:rPr>
              <a:t>Within healthcare institutions, communication has become considerably easier because of technological advancements. Medical personnel can now interact and distribute information in the field by using media like live stream, online discussion forums, and real-time conference capabilities(</a:t>
            </a:r>
            <a:r>
              <a:rPr lang="en-GB" sz="1500" dirty="0" err="1">
                <a:latin typeface="Arial"/>
                <a:ea typeface="+mn-lt"/>
                <a:cs typeface="+mn-lt"/>
              </a:rPr>
              <a:t>Aceto</a:t>
            </a:r>
            <a:r>
              <a:rPr lang="en-GB" sz="1500" dirty="0">
                <a:latin typeface="Arial"/>
                <a:ea typeface="+mn-lt"/>
                <a:cs typeface="+mn-lt"/>
              </a:rPr>
              <a:t>, Persico, and </a:t>
            </a:r>
            <a:r>
              <a:rPr lang="en-GB" sz="1500" dirty="0" err="1">
                <a:latin typeface="Arial"/>
                <a:ea typeface="+mn-lt"/>
                <a:cs typeface="+mn-lt"/>
              </a:rPr>
              <a:t>Pescapé</a:t>
            </a:r>
            <a:r>
              <a:rPr lang="en-GB" sz="1500" dirty="0">
                <a:latin typeface="Arial"/>
                <a:ea typeface="+mn-lt"/>
                <a:cs typeface="+mn-lt"/>
              </a:rPr>
              <a:t>, 2018).</a:t>
            </a:r>
          </a:p>
          <a:p>
            <a:r>
              <a:rPr lang="en-GB" sz="1500" dirty="0">
                <a:latin typeface="Arial"/>
                <a:ea typeface="+mn-lt"/>
                <a:cs typeface="+mn-lt"/>
              </a:rPr>
              <a:t>Medical practitioners rarely stay in one place all the time. They can use mobile applications for accessing the intranet for the healthcare facility. They can also use their mobile devices to access photos for clinical purposes, information about diseases and medications, and other resources fast (</a:t>
            </a:r>
            <a:r>
              <a:rPr lang="en-GB" sz="1500" dirty="0" err="1">
                <a:latin typeface="Arial"/>
                <a:ea typeface="+mn-lt"/>
                <a:cs typeface="+mn-lt"/>
              </a:rPr>
              <a:t>Aceto</a:t>
            </a:r>
            <a:r>
              <a:rPr lang="en-GB" sz="1500" dirty="0">
                <a:latin typeface="Arial"/>
                <a:ea typeface="+mn-lt"/>
                <a:cs typeface="+mn-lt"/>
              </a:rPr>
              <a:t>, Persico, and </a:t>
            </a:r>
            <a:r>
              <a:rPr lang="en-GB" sz="1500" dirty="0" err="1">
                <a:latin typeface="Arial"/>
                <a:ea typeface="+mn-lt"/>
                <a:cs typeface="+mn-lt"/>
              </a:rPr>
              <a:t>Pescapé</a:t>
            </a:r>
            <a:r>
              <a:rPr lang="en-GB" sz="1500" dirty="0">
                <a:latin typeface="Arial"/>
                <a:ea typeface="+mn-lt"/>
                <a:cs typeface="+mn-lt"/>
              </a:rPr>
              <a:t>, 2018).</a:t>
            </a:r>
          </a:p>
        </p:txBody>
      </p:sp>
    </p:spTree>
    <p:extLst>
      <p:ext uri="{BB962C8B-B14F-4D97-AF65-F5344CB8AC3E}">
        <p14:creationId xmlns:p14="http://schemas.microsoft.com/office/powerpoint/2010/main" val="41952181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076CFA-1B0E-1AF5-9A54-E8899EC743BB}"/>
              </a:ext>
            </a:extLst>
          </p:cNvPr>
          <p:cNvSpPr>
            <a:spLocks noGrp="1"/>
          </p:cNvSpPr>
          <p:nvPr>
            <p:ph type="title"/>
          </p:nvPr>
        </p:nvSpPr>
        <p:spPr>
          <a:xfrm>
            <a:off x="6940295" y="1396289"/>
            <a:ext cx="4668257" cy="1325563"/>
          </a:xfrm>
        </p:spPr>
        <p:txBody>
          <a:bodyPr>
            <a:normAutofit/>
          </a:bodyPr>
          <a:lstStyle/>
          <a:p>
            <a:r>
              <a:rPr lang="en-US" b="1">
                <a:latin typeface="Arial" panose="020B0604020202020204" pitchFamily="34" charset="0"/>
                <a:cs typeface="Arial" panose="020B0604020202020204" pitchFamily="34" charset="0"/>
              </a:rPr>
              <a:t>Conclusion</a:t>
            </a:r>
          </a:p>
        </p:txBody>
      </p:sp>
      <p:pic>
        <p:nvPicPr>
          <p:cNvPr id="5" name="Picture 4">
            <a:extLst>
              <a:ext uri="{FF2B5EF4-FFF2-40B4-BE49-F238E27FC236}">
                <a16:creationId xmlns:a16="http://schemas.microsoft.com/office/drawing/2014/main" id="{83E8A985-AB3C-2ED0-7E76-F5626D2D5DCA}"/>
              </a:ext>
            </a:extLst>
          </p:cNvPr>
          <p:cNvPicPr>
            <a:picLocks noChangeAspect="1"/>
          </p:cNvPicPr>
          <p:nvPr/>
        </p:nvPicPr>
        <p:blipFill rotWithShape="1">
          <a:blip r:embed="rId3">
            <a:extLst>
              <a:ext uri="{28A0092B-C50C-407E-A947-70E740481C1C}">
                <a14:useLocalDpi xmlns:a14="http://schemas.microsoft.com/office/drawing/2010/main" val="0"/>
              </a:ext>
            </a:extLst>
          </a:blip>
          <a:srcRect l="29000" r="4455"/>
          <a:stretch/>
        </p:blipFill>
        <p:spPr>
          <a:xfrm>
            <a:off x="3559122" y="2661260"/>
            <a:ext cx="2788920" cy="2788920"/>
          </a:xfrm>
          <a:custGeom>
            <a:avLst/>
            <a:gdLst/>
            <a:ahLst/>
            <a:cxnLst/>
            <a:rect l="l" t="t" r="r" b="b"/>
            <a:pathLst>
              <a:path w="2880360" h="2880360">
                <a:moveTo>
                  <a:pt x="1440180" y="0"/>
                </a:moveTo>
                <a:cubicBezTo>
                  <a:pt x="2235569" y="0"/>
                  <a:pt x="2880360" y="644791"/>
                  <a:pt x="2880360" y="1440180"/>
                </a:cubicBezTo>
                <a:cubicBezTo>
                  <a:pt x="2880360" y="2235569"/>
                  <a:pt x="2235569" y="2880360"/>
                  <a:pt x="1440180" y="2880360"/>
                </a:cubicBezTo>
                <a:cubicBezTo>
                  <a:pt x="644791" y="2880360"/>
                  <a:pt x="0" y="2235569"/>
                  <a:pt x="0" y="1440180"/>
                </a:cubicBezTo>
                <a:cubicBezTo>
                  <a:pt x="0" y="644791"/>
                  <a:pt x="644791" y="0"/>
                  <a:pt x="1440180" y="0"/>
                </a:cubicBezTo>
                <a:close/>
              </a:path>
            </a:pathLst>
          </a:custGeom>
        </p:spPr>
      </p:pic>
      <p:pic>
        <p:nvPicPr>
          <p:cNvPr id="9" name="Picture 8">
            <a:extLst>
              <a:ext uri="{FF2B5EF4-FFF2-40B4-BE49-F238E27FC236}">
                <a16:creationId xmlns:a16="http://schemas.microsoft.com/office/drawing/2014/main" id="{7AA00ABD-2567-0109-8F01-869D910F999F}"/>
              </a:ext>
            </a:extLst>
          </p:cNvPr>
          <p:cNvPicPr>
            <a:picLocks noChangeAspect="1"/>
          </p:cNvPicPr>
          <p:nvPr/>
        </p:nvPicPr>
        <p:blipFill rotWithShape="1">
          <a:blip r:embed="rId4">
            <a:extLst>
              <a:ext uri="{28A0092B-C50C-407E-A947-70E740481C1C}">
                <a14:useLocalDpi xmlns:a14="http://schemas.microsoft.com/office/drawing/2010/main" val="0"/>
              </a:ext>
            </a:extLst>
          </a:blip>
          <a:srcRect l="6924" r="15032" b="1"/>
          <a:stretch/>
        </p:blipFill>
        <p:spPr>
          <a:xfrm>
            <a:off x="20" y="10"/>
            <a:ext cx="3967953" cy="3383270"/>
          </a:xfrm>
          <a:custGeom>
            <a:avLst/>
            <a:gdLst/>
            <a:ahLst/>
            <a:cxnLst/>
            <a:rect l="l" t="t" r="r" b="b"/>
            <a:pathLst>
              <a:path w="3967973" h="3383280">
                <a:moveTo>
                  <a:pt x="0" y="0"/>
                </a:moveTo>
                <a:lnTo>
                  <a:pt x="3605273" y="0"/>
                </a:lnTo>
                <a:lnTo>
                  <a:pt x="3704836" y="163887"/>
                </a:lnTo>
                <a:cubicBezTo>
                  <a:pt x="3872651" y="472804"/>
                  <a:pt x="3967973" y="826817"/>
                  <a:pt x="3967973" y="1203093"/>
                </a:cubicBezTo>
                <a:cubicBezTo>
                  <a:pt x="3967973" y="2407177"/>
                  <a:pt x="2991870" y="3383280"/>
                  <a:pt x="1787786" y="3383280"/>
                </a:cubicBezTo>
                <a:cubicBezTo>
                  <a:pt x="1110489" y="3383280"/>
                  <a:pt x="505326" y="3074435"/>
                  <a:pt x="105448" y="2589894"/>
                </a:cubicBezTo>
                <a:lnTo>
                  <a:pt x="0" y="2448881"/>
                </a:lnTo>
                <a:close/>
              </a:path>
            </a:pathLst>
          </a:custGeom>
        </p:spPr>
      </p:pic>
      <p:pic>
        <p:nvPicPr>
          <p:cNvPr id="7" name="Picture 6">
            <a:extLst>
              <a:ext uri="{FF2B5EF4-FFF2-40B4-BE49-F238E27FC236}">
                <a16:creationId xmlns:a16="http://schemas.microsoft.com/office/drawing/2014/main" id="{66901FD4-354E-096D-D7C4-842AC8E04B60}"/>
              </a:ext>
            </a:extLst>
          </p:cNvPr>
          <p:cNvPicPr>
            <a:picLocks noChangeAspect="1"/>
          </p:cNvPicPr>
          <p:nvPr/>
        </p:nvPicPr>
        <p:blipFill rotWithShape="1">
          <a:blip r:embed="rId5">
            <a:extLst>
              <a:ext uri="{28A0092B-C50C-407E-A947-70E740481C1C}">
                <a14:useLocalDpi xmlns:a14="http://schemas.microsoft.com/office/drawing/2010/main" val="0"/>
              </a:ext>
            </a:extLst>
          </a:blip>
          <a:srcRect l="26925" r="11098" b="2"/>
          <a:stretch/>
        </p:blipFill>
        <p:spPr>
          <a:xfrm>
            <a:off x="4825" y="4007260"/>
            <a:ext cx="3155071" cy="2850749"/>
          </a:xfrm>
          <a:custGeom>
            <a:avLst/>
            <a:gdLst/>
            <a:ahLst/>
            <a:cxnLst/>
            <a:rect l="l" t="t" r="r" b="b"/>
            <a:pathLst>
              <a:path w="3155071" h="2850749">
                <a:moveTo>
                  <a:pt x="1358746" y="0"/>
                </a:moveTo>
                <a:cubicBezTo>
                  <a:pt x="2350829" y="0"/>
                  <a:pt x="3155071" y="804242"/>
                  <a:pt x="3155071" y="1796325"/>
                </a:cubicBezTo>
                <a:cubicBezTo>
                  <a:pt x="3155071" y="2168356"/>
                  <a:pt x="3041975" y="2513972"/>
                  <a:pt x="2848287" y="2800668"/>
                </a:cubicBezTo>
                <a:lnTo>
                  <a:pt x="2810837" y="2850749"/>
                </a:lnTo>
                <a:lnTo>
                  <a:pt x="0" y="2850749"/>
                </a:lnTo>
                <a:lnTo>
                  <a:pt x="0" y="623564"/>
                </a:lnTo>
                <a:lnTo>
                  <a:pt x="88552" y="526132"/>
                </a:lnTo>
                <a:cubicBezTo>
                  <a:pt x="413623" y="201061"/>
                  <a:pt x="862705" y="0"/>
                  <a:pt x="1358746" y="0"/>
                </a:cubicBezTo>
                <a:close/>
              </a:path>
            </a:pathLst>
          </a:custGeom>
        </p:spPr>
      </p:pic>
      <p:sp>
        <p:nvSpPr>
          <p:cNvPr id="3" name="Content Placeholder 2">
            <a:extLst>
              <a:ext uri="{FF2B5EF4-FFF2-40B4-BE49-F238E27FC236}">
                <a16:creationId xmlns:a16="http://schemas.microsoft.com/office/drawing/2014/main" id="{01FAEC45-4195-6AA3-B8A5-5AD505EF10EC}"/>
              </a:ext>
            </a:extLst>
          </p:cNvPr>
          <p:cNvSpPr>
            <a:spLocks noGrp="1"/>
          </p:cNvSpPr>
          <p:nvPr>
            <p:ph idx="1"/>
          </p:nvPr>
        </p:nvSpPr>
        <p:spPr>
          <a:xfrm>
            <a:off x="6940296" y="2871982"/>
            <a:ext cx="4668256" cy="3181684"/>
          </a:xfrm>
        </p:spPr>
        <p:txBody>
          <a:bodyPr vert="horz" lIns="91440" tIns="45720" rIns="91440" bIns="45720" rtlCol="0" anchor="t">
            <a:normAutofit/>
          </a:bodyPr>
          <a:lstStyle/>
          <a:p>
            <a:r>
              <a:rPr lang="en-US" sz="1500" dirty="0">
                <a:latin typeface="Arial"/>
                <a:ea typeface="+mn-lt"/>
                <a:cs typeface="+mn-lt"/>
              </a:rPr>
              <a:t>The use of information technology has revolutionized the healthcare industry overall by making the healing process more effective and quicker. Technology has been crucial from admission to hospital to release, facilitating the work of medical practitioners and other experts.</a:t>
            </a:r>
          </a:p>
          <a:p>
            <a:r>
              <a:rPr lang="en-US" sz="1500" dirty="0">
                <a:latin typeface="Arial"/>
                <a:ea typeface="+mn-lt"/>
                <a:cs typeface="+mn-lt"/>
              </a:rPr>
              <a:t> Doctors can now contribute patient records and evaluation data to a massive database that is accessible to practitioners worldwide because of information technology in the healthcare sector. Medical staff can observe patients via telemedicine from a distance.</a:t>
            </a:r>
            <a:endParaRPr lang="en-US" sz="1500" dirty="0">
              <a:latin typeface="Arial"/>
              <a:cs typeface="Calibri"/>
            </a:endParaRPr>
          </a:p>
        </p:txBody>
      </p:sp>
    </p:spTree>
    <p:extLst>
      <p:ext uri="{BB962C8B-B14F-4D97-AF65-F5344CB8AC3E}">
        <p14:creationId xmlns:p14="http://schemas.microsoft.com/office/powerpoint/2010/main" val="36715241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404FB-54F3-4055-9E04-208F705E492B}"/>
              </a:ext>
            </a:extLst>
          </p:cNvPr>
          <p:cNvSpPr txBox="1">
            <a:spLocks noGrp="1"/>
          </p:cNvSpPr>
          <p:nvPr>
            <p:ph type="title"/>
          </p:nvPr>
        </p:nvSpPr>
        <p:spPr>
          <a:xfrm>
            <a:off x="870847" y="909918"/>
            <a:ext cx="9404723" cy="1400530"/>
          </a:xfrm>
        </p:spPr>
        <p:txBody>
          <a:bodyPr/>
          <a:lstStyle/>
          <a:p>
            <a:pPr lvl="0"/>
            <a:r>
              <a:rPr lang="en-GB" sz="3600" b="1" dirty="0"/>
              <a:t>Why technology has been so important during the pandemic?</a:t>
            </a:r>
          </a:p>
        </p:txBody>
      </p:sp>
      <p:sp>
        <p:nvSpPr>
          <p:cNvPr id="3" name="Content Placeholder 2">
            <a:extLst>
              <a:ext uri="{FF2B5EF4-FFF2-40B4-BE49-F238E27FC236}">
                <a16:creationId xmlns:a16="http://schemas.microsoft.com/office/drawing/2014/main" id="{16BD5FCE-E3CB-09B5-ECCC-A7AE052AB81A}"/>
              </a:ext>
            </a:extLst>
          </p:cNvPr>
          <p:cNvSpPr txBox="1">
            <a:spLocks noGrp="1"/>
          </p:cNvSpPr>
          <p:nvPr>
            <p:ph idx="1"/>
          </p:nvPr>
        </p:nvSpPr>
        <p:spPr>
          <a:xfrm>
            <a:off x="1099939" y="2309823"/>
            <a:ext cx="10355522" cy="3751145"/>
          </a:xfrm>
        </p:spPr>
        <p:txBody>
          <a:bodyPr vert="horz" lIns="91440" tIns="45720" rIns="91440" bIns="45720" rtlCol="0" anchor="t">
            <a:normAutofit fontScale="70000" lnSpcReduction="20000"/>
          </a:bodyPr>
          <a:lstStyle/>
          <a:p>
            <a:pPr>
              <a:lnSpc>
                <a:spcPct val="90000"/>
              </a:lnSpc>
              <a:spcBef>
                <a:spcPct val="0"/>
              </a:spcBef>
              <a:spcAft>
                <a:spcPts val="600"/>
              </a:spcAft>
            </a:pPr>
            <a:r>
              <a:rPr lang="en-US" sz="2300" dirty="0">
                <a:latin typeface="Century Gothic"/>
                <a:ea typeface="Open Sans"/>
                <a:cs typeface="Open Sans"/>
              </a:rPr>
              <a:t>Module: Digital Skills and Research  Methods </a:t>
            </a:r>
            <a:endParaRPr lang="en-US" sz="2300" dirty="0">
              <a:ea typeface="+mj-lt"/>
              <a:cs typeface="+mj-lt"/>
            </a:endParaRPr>
          </a:p>
          <a:p>
            <a:pPr indent="-228600">
              <a:lnSpc>
                <a:spcPct val="90000"/>
              </a:lnSpc>
              <a:spcBef>
                <a:spcPct val="0"/>
              </a:spcBef>
              <a:spcAft>
                <a:spcPts val="600"/>
              </a:spcAft>
              <a:buClr>
                <a:srgbClr val="8AD0D6"/>
              </a:buClr>
              <a:buFont typeface="Arial,Sans-Serif" charset="2"/>
              <a:buChar char="•"/>
            </a:pPr>
            <a:endParaRPr lang="en-US" sz="2300" dirty="0">
              <a:ea typeface="+mj-lt"/>
              <a:cs typeface="+mj-lt"/>
            </a:endParaRPr>
          </a:p>
          <a:p>
            <a:pPr>
              <a:lnSpc>
                <a:spcPct val="90000"/>
              </a:lnSpc>
              <a:spcBef>
                <a:spcPct val="0"/>
              </a:spcBef>
              <a:spcAft>
                <a:spcPts val="600"/>
              </a:spcAft>
              <a:buClr>
                <a:srgbClr val="8AD0D6"/>
              </a:buClr>
            </a:pPr>
            <a:r>
              <a:rPr lang="en-US" sz="2300" dirty="0">
                <a:latin typeface="Century Gothic"/>
                <a:ea typeface="Open Sans"/>
                <a:cs typeface="Open Sans"/>
              </a:rPr>
              <a:t>Module code: LCHS4002</a:t>
            </a:r>
            <a:endParaRPr lang="en-US" sz="2300" dirty="0">
              <a:ea typeface="+mj-lt"/>
              <a:cs typeface="+mj-lt"/>
            </a:endParaRPr>
          </a:p>
          <a:p>
            <a:pPr indent="-228600">
              <a:lnSpc>
                <a:spcPct val="90000"/>
              </a:lnSpc>
              <a:spcBef>
                <a:spcPct val="0"/>
              </a:spcBef>
              <a:spcAft>
                <a:spcPts val="600"/>
              </a:spcAft>
              <a:buClr>
                <a:srgbClr val="8AD0D6"/>
              </a:buClr>
              <a:buFont typeface="Arial,Sans-Serif" charset="2"/>
              <a:buChar char="•"/>
            </a:pPr>
            <a:endParaRPr lang="en-US" sz="2300" dirty="0">
              <a:ea typeface="+mj-lt"/>
              <a:cs typeface="+mj-lt"/>
            </a:endParaRPr>
          </a:p>
          <a:p>
            <a:pPr indent="-228600">
              <a:lnSpc>
                <a:spcPct val="90000"/>
              </a:lnSpc>
              <a:spcBef>
                <a:spcPct val="0"/>
              </a:spcBef>
              <a:spcAft>
                <a:spcPts val="600"/>
              </a:spcAft>
              <a:buClr>
                <a:srgbClr val="8AD0D6"/>
              </a:buClr>
              <a:buFont typeface="Arial,Sans-Serif" charset="2"/>
              <a:buChar char="•"/>
            </a:pPr>
            <a:endParaRPr lang="en-US" sz="2300" dirty="0">
              <a:ea typeface="+mj-lt"/>
              <a:cs typeface="+mj-lt"/>
            </a:endParaRPr>
          </a:p>
          <a:p>
            <a:pPr>
              <a:lnSpc>
                <a:spcPct val="90000"/>
              </a:lnSpc>
              <a:spcBef>
                <a:spcPct val="0"/>
              </a:spcBef>
              <a:spcAft>
                <a:spcPts val="600"/>
              </a:spcAft>
              <a:buClr>
                <a:srgbClr val="8AD0D6"/>
              </a:buClr>
            </a:pPr>
            <a:r>
              <a:rPr lang="en-US" sz="2300" dirty="0">
                <a:latin typeface="Century Gothic"/>
                <a:ea typeface="Open Sans"/>
                <a:cs typeface="Open Sans"/>
              </a:rPr>
              <a:t>Student Name:  </a:t>
            </a:r>
            <a:r>
              <a:rPr lang="en-US" sz="2300" b="1" dirty="0">
                <a:latin typeface="Century Gothic"/>
                <a:ea typeface="Open Sans"/>
                <a:cs typeface="Open Sans"/>
              </a:rPr>
              <a:t>Richard </a:t>
            </a:r>
            <a:r>
              <a:rPr lang="en-US" sz="2300" b="1" dirty="0" err="1">
                <a:latin typeface="Century Gothic"/>
                <a:ea typeface="Open Sans"/>
                <a:cs typeface="Open Sans"/>
              </a:rPr>
              <a:t>Dikiula</a:t>
            </a:r>
            <a:r>
              <a:rPr lang="en-US" sz="2300" b="1" dirty="0">
                <a:latin typeface="Century Gothic"/>
                <a:ea typeface="Open Sans"/>
                <a:cs typeface="Open Sans"/>
              </a:rPr>
              <a:t> </a:t>
            </a:r>
            <a:r>
              <a:rPr lang="en-US" sz="2300" b="1" dirty="0" err="1">
                <a:latin typeface="Century Gothic"/>
                <a:ea typeface="Open Sans"/>
                <a:cs typeface="Open Sans"/>
              </a:rPr>
              <a:t>Ntedi</a:t>
            </a:r>
            <a:endParaRPr lang="en-US" sz="2300" b="1" dirty="0">
              <a:latin typeface="Century Gothic"/>
              <a:ea typeface="Open Sans"/>
              <a:cs typeface="Open Sans"/>
            </a:endParaRPr>
          </a:p>
          <a:p>
            <a:pPr>
              <a:lnSpc>
                <a:spcPct val="90000"/>
              </a:lnSpc>
              <a:spcBef>
                <a:spcPct val="0"/>
              </a:spcBef>
              <a:spcAft>
                <a:spcPts val="600"/>
              </a:spcAft>
              <a:buClr>
                <a:srgbClr val="8AD0D6"/>
              </a:buClr>
            </a:pPr>
            <a:r>
              <a:rPr lang="en-US" sz="2300" dirty="0">
                <a:latin typeface="Century Gothic"/>
                <a:ea typeface="Open Sans"/>
                <a:cs typeface="Open Sans"/>
              </a:rPr>
              <a:t> Student ID    2133786</a:t>
            </a:r>
            <a:endParaRPr lang="en-GB" sz="2300" dirty="0"/>
          </a:p>
          <a:p>
            <a:pPr>
              <a:buClr>
                <a:srgbClr val="8AD0D6"/>
              </a:buClr>
            </a:pPr>
            <a:endParaRPr lang="en-GB" sz="2300" dirty="0">
              <a:latin typeface="Open Sans"/>
              <a:ea typeface="Open Sans"/>
              <a:cs typeface="Open Sans"/>
            </a:endParaRPr>
          </a:p>
          <a:p>
            <a:pPr>
              <a:buClr>
                <a:srgbClr val="8AD0D6"/>
              </a:buClr>
            </a:pPr>
            <a:endParaRPr lang="en-GB" sz="2300" dirty="0">
              <a:latin typeface="Open Sans"/>
              <a:ea typeface="Open Sans"/>
              <a:cs typeface="Open Sans"/>
            </a:endParaRPr>
          </a:p>
          <a:p>
            <a:pPr>
              <a:buClr>
                <a:srgbClr val="8AD0D6"/>
              </a:buClr>
            </a:pPr>
            <a:endParaRPr lang="en-GB" sz="2300" dirty="0">
              <a:latin typeface="Open Sans"/>
              <a:ea typeface="Open Sans"/>
              <a:cs typeface="Open Sans"/>
            </a:endParaRPr>
          </a:p>
          <a:p>
            <a:pPr>
              <a:buClr>
                <a:srgbClr val="8AD0D6"/>
              </a:buClr>
            </a:pPr>
            <a:endParaRPr lang="en-GB" sz="2300" dirty="0">
              <a:latin typeface="Open Sans"/>
              <a:ea typeface="Open Sans"/>
              <a:cs typeface="Open Sans"/>
            </a:endParaRPr>
          </a:p>
          <a:p>
            <a:pPr>
              <a:buClr>
                <a:srgbClr val="8AD0D6"/>
              </a:buClr>
            </a:pPr>
            <a:r>
              <a:rPr lang="en-GB" sz="2300" dirty="0">
                <a:latin typeface="Open Sans"/>
                <a:ea typeface="Open Sans"/>
                <a:cs typeface="Open Sans"/>
              </a:rPr>
              <a:t>First, through digital platforms, authorities can provide official, trustworthy and timely information and advice about COVID-19</a:t>
            </a:r>
            <a:r>
              <a:rPr lang="en-GB" sz="2400" dirty="0">
                <a:latin typeface="Open Sans"/>
                <a:ea typeface="Open Sans"/>
                <a:cs typeface="Open Sans"/>
              </a:rPr>
              <a:t>.</a:t>
            </a:r>
            <a:r>
              <a:rPr lang="en-GB" dirty="0">
                <a:latin typeface="Open Sans"/>
                <a:ea typeface="Open Sans"/>
                <a:cs typeface="Open Sans"/>
              </a:rPr>
              <a:t> </a:t>
            </a:r>
            <a:endParaRPr lang="en-GB"/>
          </a:p>
        </p:txBody>
      </p:sp>
    </p:spTree>
    <p:extLst>
      <p:ext uri="{BB962C8B-B14F-4D97-AF65-F5344CB8AC3E}">
        <p14:creationId xmlns:p14="http://schemas.microsoft.com/office/powerpoint/2010/main" val="3634091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4AAD3FD-83A5-4B89-9F8F-01B887086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2D404FB-54F3-4055-9E04-208F705E492B}"/>
              </a:ext>
            </a:extLst>
          </p:cNvPr>
          <p:cNvSpPr txBox="1">
            <a:spLocks noGrp="1"/>
          </p:cNvSpPr>
          <p:nvPr>
            <p:ph type="title"/>
          </p:nvPr>
        </p:nvSpPr>
        <p:spPr>
          <a:xfrm>
            <a:off x="648931" y="629266"/>
            <a:ext cx="4166510" cy="1622321"/>
          </a:xfrm>
        </p:spPr>
        <p:txBody>
          <a:bodyPr>
            <a:normAutofit/>
          </a:bodyPr>
          <a:lstStyle/>
          <a:p>
            <a:pPr lvl="0">
              <a:lnSpc>
                <a:spcPct val="90000"/>
              </a:lnSpc>
            </a:pPr>
            <a:r>
              <a:rPr lang="en-GB" sz="2600" b="1">
                <a:solidFill>
                  <a:srgbClr val="EBEBEB"/>
                </a:solidFill>
              </a:rPr>
              <a:t>How does digital technology help in the fight against COVID-19?</a:t>
            </a:r>
          </a:p>
        </p:txBody>
      </p:sp>
      <p:sp>
        <p:nvSpPr>
          <p:cNvPr id="11" name="Freeform 31">
            <a:extLst>
              <a:ext uri="{FF2B5EF4-FFF2-40B4-BE49-F238E27FC236}">
                <a16:creationId xmlns:a16="http://schemas.microsoft.com/office/drawing/2014/main" id="{61752F1D-FC0F-4103-9584-630E643CCD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9402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useBgFill="1">
        <p:nvSpPr>
          <p:cNvPr id="13" name="Freeform: Shape 12">
            <a:extLst>
              <a:ext uri="{FF2B5EF4-FFF2-40B4-BE49-F238E27FC236}">
                <a16:creationId xmlns:a16="http://schemas.microsoft.com/office/drawing/2014/main" id="{70151CB7-E7DE-4917-B831-01DF9CE013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270819" y="-63600"/>
            <a:ext cx="6858001" cy="6985200"/>
          </a:xfrm>
          <a:custGeom>
            <a:avLst/>
            <a:gdLst>
              <a:gd name="connsiteX0" fmla="*/ 6858001 w 6858001"/>
              <a:gd name="connsiteY0" fmla="*/ 1177 h 6985200"/>
              <a:gd name="connsiteX1" fmla="*/ 6858001 w 6858001"/>
              <a:gd name="connsiteY1" fmla="*/ 1344715 h 6985200"/>
              <a:gd name="connsiteX2" fmla="*/ 6858000 w 6858001"/>
              <a:gd name="connsiteY2" fmla="*/ 1344715 h 6985200"/>
              <a:gd name="connsiteX3" fmla="*/ 6858000 w 6858001"/>
              <a:gd name="connsiteY3" fmla="*/ 6985200 h 6985200"/>
              <a:gd name="connsiteX4" fmla="*/ 0 w 6858001"/>
              <a:gd name="connsiteY4" fmla="*/ 6985199 h 6985200"/>
              <a:gd name="connsiteX5" fmla="*/ 0 w 6858001"/>
              <a:gd name="connsiteY5" fmla="*/ 886772 h 6985200"/>
              <a:gd name="connsiteX6" fmla="*/ 1 w 6858001"/>
              <a:gd name="connsiteY6" fmla="*/ 886772 h 6985200"/>
              <a:gd name="connsiteX7" fmla="*/ 1 w 6858001"/>
              <a:gd name="connsiteY7" fmla="*/ 0 h 6985200"/>
              <a:gd name="connsiteX8" fmla="*/ 40463 w 6858001"/>
              <a:gd name="connsiteY8" fmla="*/ 5883 h 6985200"/>
              <a:gd name="connsiteX9" fmla="*/ 159107 w 6858001"/>
              <a:gd name="connsiteY9" fmla="*/ 23196 h 6985200"/>
              <a:gd name="connsiteX10" fmla="*/ 245518 w 6858001"/>
              <a:gd name="connsiteY10" fmla="*/ 35299 h 6985200"/>
              <a:gd name="connsiteX11" fmla="*/ 348388 w 6858001"/>
              <a:gd name="connsiteY11" fmla="*/ 48073 h 6985200"/>
              <a:gd name="connsiteX12" fmla="*/ 470460 w 6858001"/>
              <a:gd name="connsiteY12" fmla="*/ 63369 h 6985200"/>
              <a:gd name="connsiteX13" fmla="*/ 605563 w 6858001"/>
              <a:gd name="connsiteY13" fmla="*/ 79506 h 6985200"/>
              <a:gd name="connsiteX14" fmla="*/ 757810 w 6858001"/>
              <a:gd name="connsiteY14" fmla="*/ 96483 h 6985200"/>
              <a:gd name="connsiteX15" fmla="*/ 923774 w 6858001"/>
              <a:gd name="connsiteY15" fmla="*/ 114469 h 6985200"/>
              <a:gd name="connsiteX16" fmla="*/ 1104139 w 6858001"/>
              <a:gd name="connsiteY16" fmla="*/ 132454 h 6985200"/>
              <a:gd name="connsiteX17" fmla="*/ 1296163 w 6858001"/>
              <a:gd name="connsiteY17" fmla="*/ 150776 h 6985200"/>
              <a:gd name="connsiteX18" fmla="*/ 1503275 w 6858001"/>
              <a:gd name="connsiteY18" fmla="*/ 167753 h 6985200"/>
              <a:gd name="connsiteX19" fmla="*/ 1719988 w 6858001"/>
              <a:gd name="connsiteY19" fmla="*/ 184058 h 6985200"/>
              <a:gd name="connsiteX20" fmla="*/ 1949045 w 6858001"/>
              <a:gd name="connsiteY20" fmla="*/ 198849 h 6985200"/>
              <a:gd name="connsiteX21" fmla="*/ 2187703 w 6858001"/>
              <a:gd name="connsiteY21" fmla="*/ 212969 h 6985200"/>
              <a:gd name="connsiteX22" fmla="*/ 2436649 w 6858001"/>
              <a:gd name="connsiteY22" fmla="*/ 226248 h 6985200"/>
              <a:gd name="connsiteX23" fmla="*/ 2564208 w 6858001"/>
              <a:gd name="connsiteY23" fmla="*/ 230955 h 6985200"/>
              <a:gd name="connsiteX24" fmla="*/ 2694509 w 6858001"/>
              <a:gd name="connsiteY24" fmla="*/ 236165 h 6985200"/>
              <a:gd name="connsiteX25" fmla="*/ 2826869 w 6858001"/>
              <a:gd name="connsiteY25" fmla="*/ 241040 h 6985200"/>
              <a:gd name="connsiteX26" fmla="*/ 2959914 w 6858001"/>
              <a:gd name="connsiteY26" fmla="*/ 244234 h 6985200"/>
              <a:gd name="connsiteX27" fmla="*/ 3095702 w 6858001"/>
              <a:gd name="connsiteY27" fmla="*/ 247091 h 6985200"/>
              <a:gd name="connsiteX28" fmla="*/ 3232862 w 6858001"/>
              <a:gd name="connsiteY28" fmla="*/ 250117 h 6985200"/>
              <a:gd name="connsiteX29" fmla="*/ 3372766 w 6858001"/>
              <a:gd name="connsiteY29" fmla="*/ 252134 h 6985200"/>
              <a:gd name="connsiteX30" fmla="*/ 3514040 w 6858001"/>
              <a:gd name="connsiteY30" fmla="*/ 252134 h 6985200"/>
              <a:gd name="connsiteX31" fmla="*/ 3656686 w 6858001"/>
              <a:gd name="connsiteY31" fmla="*/ 253142 h 6985200"/>
              <a:gd name="connsiteX32" fmla="*/ 3800705 w 6858001"/>
              <a:gd name="connsiteY32" fmla="*/ 252134 h 6985200"/>
              <a:gd name="connsiteX33" fmla="*/ 3946780 w 6858001"/>
              <a:gd name="connsiteY33" fmla="*/ 250117 h 6985200"/>
              <a:gd name="connsiteX34" fmla="*/ 4092856 w 6858001"/>
              <a:gd name="connsiteY34" fmla="*/ 248268 h 6985200"/>
              <a:gd name="connsiteX35" fmla="*/ 4240988 w 6858001"/>
              <a:gd name="connsiteY35" fmla="*/ 244234 h 6985200"/>
              <a:gd name="connsiteX36" fmla="*/ 4390492 w 6858001"/>
              <a:gd name="connsiteY36" fmla="*/ 240032 h 6985200"/>
              <a:gd name="connsiteX37" fmla="*/ 4539997 w 6858001"/>
              <a:gd name="connsiteY37" fmla="*/ 235157 h 6985200"/>
              <a:gd name="connsiteX38" fmla="*/ 4690873 w 6858001"/>
              <a:gd name="connsiteY38" fmla="*/ 228266 h 6985200"/>
              <a:gd name="connsiteX39" fmla="*/ 4843120 w 6858001"/>
              <a:gd name="connsiteY39" fmla="*/ 220029 h 6985200"/>
              <a:gd name="connsiteX40" fmla="*/ 4996054 w 6858001"/>
              <a:gd name="connsiteY40" fmla="*/ 212129 h 6985200"/>
              <a:gd name="connsiteX41" fmla="*/ 5148987 w 6858001"/>
              <a:gd name="connsiteY41" fmla="*/ 202044 h 6985200"/>
              <a:gd name="connsiteX42" fmla="*/ 5303978 w 6858001"/>
              <a:gd name="connsiteY42" fmla="*/ 189941 h 6985200"/>
              <a:gd name="connsiteX43" fmla="*/ 5456911 w 6858001"/>
              <a:gd name="connsiteY43" fmla="*/ 177839 h 6985200"/>
              <a:gd name="connsiteX44" fmla="*/ 5612588 w 6858001"/>
              <a:gd name="connsiteY44" fmla="*/ 163887 h 6985200"/>
              <a:gd name="connsiteX45" fmla="*/ 5768950 w 6858001"/>
              <a:gd name="connsiteY45" fmla="*/ 148591 h 6985200"/>
              <a:gd name="connsiteX46" fmla="*/ 5923255 w 6858001"/>
              <a:gd name="connsiteY46" fmla="*/ 132455 h 6985200"/>
              <a:gd name="connsiteX47" fmla="*/ 6079618 w 6858001"/>
              <a:gd name="connsiteY47" fmla="*/ 113629 h 6985200"/>
              <a:gd name="connsiteX48" fmla="*/ 6235294 w 6858001"/>
              <a:gd name="connsiteY48" fmla="*/ 93458 h 6985200"/>
              <a:gd name="connsiteX49" fmla="*/ 6391657 w 6858001"/>
              <a:gd name="connsiteY49" fmla="*/ 73455 h 6985200"/>
              <a:gd name="connsiteX50" fmla="*/ 6547333 w 6858001"/>
              <a:gd name="connsiteY50" fmla="*/ 50091 h 6985200"/>
              <a:gd name="connsiteX51" fmla="*/ 6702324 w 6858001"/>
              <a:gd name="connsiteY51" fmla="*/ 26222 h 698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858001" h="6985200">
                <a:moveTo>
                  <a:pt x="6858001" y="1177"/>
                </a:moveTo>
                <a:lnTo>
                  <a:pt x="6858001" y="1344715"/>
                </a:lnTo>
                <a:lnTo>
                  <a:pt x="6858000" y="1344715"/>
                </a:lnTo>
                <a:lnTo>
                  <a:pt x="6858000" y="6985200"/>
                </a:lnTo>
                <a:lnTo>
                  <a:pt x="0" y="6985199"/>
                </a:lnTo>
                <a:lnTo>
                  <a:pt x="0" y="886772"/>
                </a:lnTo>
                <a:lnTo>
                  <a:pt x="1" y="886772"/>
                </a:lnTo>
                <a:lnTo>
                  <a:pt x="1" y="0"/>
                </a:lnTo>
                <a:lnTo>
                  <a:pt x="40463" y="5883"/>
                </a:lnTo>
                <a:lnTo>
                  <a:pt x="159107" y="23196"/>
                </a:lnTo>
                <a:lnTo>
                  <a:pt x="245518" y="35299"/>
                </a:lnTo>
                <a:lnTo>
                  <a:pt x="348388" y="48073"/>
                </a:lnTo>
                <a:lnTo>
                  <a:pt x="470460" y="63369"/>
                </a:lnTo>
                <a:lnTo>
                  <a:pt x="605563" y="79506"/>
                </a:lnTo>
                <a:lnTo>
                  <a:pt x="757810" y="96483"/>
                </a:lnTo>
                <a:lnTo>
                  <a:pt x="923774" y="114469"/>
                </a:lnTo>
                <a:lnTo>
                  <a:pt x="1104139" y="132454"/>
                </a:lnTo>
                <a:lnTo>
                  <a:pt x="1296163" y="150776"/>
                </a:lnTo>
                <a:lnTo>
                  <a:pt x="1503275" y="167753"/>
                </a:lnTo>
                <a:lnTo>
                  <a:pt x="1719988" y="184058"/>
                </a:lnTo>
                <a:lnTo>
                  <a:pt x="1949045" y="198849"/>
                </a:lnTo>
                <a:lnTo>
                  <a:pt x="2187703" y="212969"/>
                </a:lnTo>
                <a:lnTo>
                  <a:pt x="2436649" y="226248"/>
                </a:lnTo>
                <a:lnTo>
                  <a:pt x="2564208" y="230955"/>
                </a:lnTo>
                <a:lnTo>
                  <a:pt x="2694509" y="236165"/>
                </a:lnTo>
                <a:lnTo>
                  <a:pt x="2826869" y="241040"/>
                </a:lnTo>
                <a:lnTo>
                  <a:pt x="2959914" y="244234"/>
                </a:lnTo>
                <a:lnTo>
                  <a:pt x="3095702" y="247091"/>
                </a:lnTo>
                <a:lnTo>
                  <a:pt x="3232862" y="250117"/>
                </a:lnTo>
                <a:lnTo>
                  <a:pt x="3372766" y="252134"/>
                </a:lnTo>
                <a:lnTo>
                  <a:pt x="3514040" y="252134"/>
                </a:lnTo>
                <a:lnTo>
                  <a:pt x="3656686" y="253142"/>
                </a:lnTo>
                <a:lnTo>
                  <a:pt x="3800705" y="252134"/>
                </a:lnTo>
                <a:lnTo>
                  <a:pt x="3946780" y="250117"/>
                </a:lnTo>
                <a:lnTo>
                  <a:pt x="4092856" y="248268"/>
                </a:lnTo>
                <a:lnTo>
                  <a:pt x="4240988" y="244234"/>
                </a:lnTo>
                <a:lnTo>
                  <a:pt x="4390492" y="240032"/>
                </a:lnTo>
                <a:lnTo>
                  <a:pt x="4539997" y="235157"/>
                </a:lnTo>
                <a:lnTo>
                  <a:pt x="4690873" y="228266"/>
                </a:lnTo>
                <a:lnTo>
                  <a:pt x="4843120" y="220029"/>
                </a:lnTo>
                <a:lnTo>
                  <a:pt x="4996054" y="212129"/>
                </a:lnTo>
                <a:lnTo>
                  <a:pt x="5148987" y="202044"/>
                </a:lnTo>
                <a:lnTo>
                  <a:pt x="5303978" y="189941"/>
                </a:lnTo>
                <a:lnTo>
                  <a:pt x="5456911" y="177839"/>
                </a:lnTo>
                <a:lnTo>
                  <a:pt x="5612588" y="163887"/>
                </a:lnTo>
                <a:lnTo>
                  <a:pt x="5768950" y="148591"/>
                </a:lnTo>
                <a:lnTo>
                  <a:pt x="5923255" y="132455"/>
                </a:lnTo>
                <a:lnTo>
                  <a:pt x="6079618" y="113629"/>
                </a:lnTo>
                <a:lnTo>
                  <a:pt x="6235294" y="93458"/>
                </a:lnTo>
                <a:lnTo>
                  <a:pt x="6391657" y="73455"/>
                </a:lnTo>
                <a:lnTo>
                  <a:pt x="6547333" y="50091"/>
                </a:lnTo>
                <a:lnTo>
                  <a:pt x="6702324" y="26222"/>
                </a:lnTo>
                <a:close/>
              </a:path>
            </a:pathLst>
          </a:custGeom>
          <a:ln>
            <a:noFill/>
          </a:ln>
        </p:spPr>
      </p:sp>
      <p:pic>
        <p:nvPicPr>
          <p:cNvPr id="4" name="Picture 3">
            <a:extLst>
              <a:ext uri="{FF2B5EF4-FFF2-40B4-BE49-F238E27FC236}">
                <a16:creationId xmlns:a16="http://schemas.microsoft.com/office/drawing/2014/main" id="{433DA155-5919-202B-3F9A-6DFB41765A7F}"/>
              </a:ext>
            </a:extLst>
          </p:cNvPr>
          <p:cNvPicPr>
            <a:picLocks noChangeAspect="1"/>
          </p:cNvPicPr>
          <p:nvPr/>
        </p:nvPicPr>
        <p:blipFill>
          <a:blip r:embed="rId2"/>
          <a:stretch>
            <a:fillRect/>
          </a:stretch>
        </p:blipFill>
        <p:spPr>
          <a:xfrm>
            <a:off x="6093992" y="1446601"/>
            <a:ext cx="5449889" cy="3964795"/>
          </a:xfrm>
          <a:prstGeom prst="rect">
            <a:avLst/>
          </a:prstGeom>
          <a:effectLst/>
        </p:spPr>
      </p:pic>
      <p:sp>
        <p:nvSpPr>
          <p:cNvPr id="15" name="Rectangle 14">
            <a:extLst>
              <a:ext uri="{FF2B5EF4-FFF2-40B4-BE49-F238E27FC236}">
                <a16:creationId xmlns:a16="http://schemas.microsoft.com/office/drawing/2014/main" id="{A92A1116-1C84-41DF-B803-1F7B0883EC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16BD5FCE-E3CB-09B5-ECCC-A7AE052AB81A}"/>
              </a:ext>
            </a:extLst>
          </p:cNvPr>
          <p:cNvSpPr txBox="1">
            <a:spLocks noGrp="1"/>
          </p:cNvSpPr>
          <p:nvPr>
            <p:ph idx="1"/>
          </p:nvPr>
        </p:nvSpPr>
        <p:spPr>
          <a:xfrm>
            <a:off x="648931" y="2438400"/>
            <a:ext cx="4166509" cy="3785419"/>
          </a:xfrm>
        </p:spPr>
        <p:txBody>
          <a:bodyPr>
            <a:normAutofit/>
          </a:bodyPr>
          <a:lstStyle/>
          <a:p>
            <a:pPr lvl="0"/>
            <a:r>
              <a:rPr lang="en-GB">
                <a:solidFill>
                  <a:srgbClr val="EBEBEB"/>
                </a:solidFill>
                <a:latin typeface="Open Sans" pitchFamily="34"/>
              </a:rPr>
              <a:t>Safer internet servers and wider internet access are strongly correlated with lower risk for epidemics</a:t>
            </a:r>
          </a:p>
        </p:txBody>
      </p:sp>
    </p:spTree>
    <p:extLst>
      <p:ext uri="{BB962C8B-B14F-4D97-AF65-F5344CB8AC3E}">
        <p14:creationId xmlns:p14="http://schemas.microsoft.com/office/powerpoint/2010/main" val="1568281160"/>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404FB-54F3-4055-9E04-208F705E492B}"/>
              </a:ext>
            </a:extLst>
          </p:cNvPr>
          <p:cNvSpPr txBox="1">
            <a:spLocks noGrp="1"/>
          </p:cNvSpPr>
          <p:nvPr>
            <p:ph type="title"/>
          </p:nvPr>
        </p:nvSpPr>
        <p:spPr/>
        <p:txBody>
          <a:bodyPr/>
          <a:lstStyle/>
          <a:p>
            <a:pPr lvl="0"/>
            <a:r>
              <a:rPr lang="en-GB" sz="3600" b="1"/>
              <a:t>Digital development helps fight COVID-19 in Africa</a:t>
            </a:r>
          </a:p>
        </p:txBody>
      </p:sp>
      <p:sp>
        <p:nvSpPr>
          <p:cNvPr id="3" name="Content Placeholder 2">
            <a:extLst>
              <a:ext uri="{FF2B5EF4-FFF2-40B4-BE49-F238E27FC236}">
                <a16:creationId xmlns:a16="http://schemas.microsoft.com/office/drawing/2014/main" id="{16BD5FCE-E3CB-09B5-ECCC-A7AE052AB81A}"/>
              </a:ext>
            </a:extLst>
          </p:cNvPr>
          <p:cNvSpPr txBox="1">
            <a:spLocks noGrp="1"/>
          </p:cNvSpPr>
          <p:nvPr>
            <p:ph idx="1"/>
          </p:nvPr>
        </p:nvSpPr>
        <p:spPr/>
        <p:txBody>
          <a:bodyPr/>
          <a:lstStyle/>
          <a:p>
            <a:pPr lvl="0"/>
            <a:r>
              <a:rPr lang="en-GB" dirty="0">
                <a:latin typeface="Open Sans" pitchFamily="34"/>
              </a:rPr>
              <a:t>Some African governments use digital platforms to launch COVID-19 information services and debunk misinformation.</a:t>
            </a:r>
          </a:p>
          <a:p>
            <a:pPr lvl="0"/>
            <a:r>
              <a:rPr lang="en-GB" dirty="0">
                <a:latin typeface="Open Sans" pitchFamily="34"/>
              </a:rPr>
              <a:t>Third, digital data and artificial intelligence (AI) can help diagnose and monitor the infectious virus.</a:t>
            </a:r>
            <a:endParaRPr lang="en-GB"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404FB-54F3-4055-9E04-208F705E492B}"/>
              </a:ext>
            </a:extLst>
          </p:cNvPr>
          <p:cNvSpPr txBox="1">
            <a:spLocks noGrp="1"/>
          </p:cNvSpPr>
          <p:nvPr>
            <p:ph type="title"/>
          </p:nvPr>
        </p:nvSpPr>
        <p:spPr/>
        <p:txBody>
          <a:bodyPr/>
          <a:lstStyle/>
          <a:p>
            <a:pPr lvl="0"/>
            <a:r>
              <a:rPr lang="en-GB" sz="3600" b="1" dirty="0"/>
              <a:t>Tracking Apps are Unlikely to Help Stop COVID-19</a:t>
            </a:r>
          </a:p>
        </p:txBody>
      </p:sp>
      <p:sp>
        <p:nvSpPr>
          <p:cNvPr id="4" name="Content Placeholder 3">
            <a:extLst>
              <a:ext uri="{FF2B5EF4-FFF2-40B4-BE49-F238E27FC236}">
                <a16:creationId xmlns:a16="http://schemas.microsoft.com/office/drawing/2014/main" id="{4984CDA7-A183-2A5F-31DE-49F29917AEF6}"/>
              </a:ext>
            </a:extLst>
          </p:cNvPr>
          <p:cNvSpPr txBox="1">
            <a:spLocks/>
          </p:cNvSpPr>
          <p:nvPr/>
        </p:nvSpPr>
        <p:spPr>
          <a:xfrm>
            <a:off x="501720" y="2351315"/>
            <a:ext cx="8158956" cy="3730751"/>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GB" sz="2800" dirty="0">
                <a:solidFill>
                  <a:srgbClr val="FFFFFF"/>
                </a:solidFill>
                <a:latin typeface="gtamstandard"/>
              </a:rPr>
              <a:t>The debate over using apps for contact tracing or exposure warnings to help fight COVID-19 is largely a sideshow to the principal coronavirus health needs.</a:t>
            </a:r>
          </a:p>
          <a:p>
            <a:r>
              <a:rPr lang="en-GB" sz="2800" dirty="0">
                <a:solidFill>
                  <a:srgbClr val="FFFFFF"/>
                </a:solidFill>
                <a:latin typeface="gtamstandard"/>
              </a:rPr>
              <a:t>Proposals to use the tracking capabilities of our cell phones to help fight COVID-19 have probably received more attention than any other technology issue during the pandemic. </a:t>
            </a:r>
          </a:p>
          <a:p>
            <a:endParaRPr lang="en-GB" sz="2800" dirty="0">
              <a:solidFill>
                <a:srgbClr val="FFFFFF"/>
              </a:solidFill>
              <a:latin typeface="gtamstandard"/>
            </a:endParaRPr>
          </a:p>
          <a:p>
            <a:endParaRPr lang="en-GB" sz="1700" dirty="0">
              <a:solidFill>
                <a:srgbClr val="FFFFFF"/>
              </a:solidFill>
            </a:endParaRPr>
          </a:p>
        </p:txBody>
      </p:sp>
    </p:spTree>
    <p:extLst>
      <p:ext uri="{BB962C8B-B14F-4D97-AF65-F5344CB8AC3E}">
        <p14:creationId xmlns:p14="http://schemas.microsoft.com/office/powerpoint/2010/main" val="40682856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22127C-0B00-2B12-353F-0B308321D899}"/>
              </a:ext>
            </a:extLst>
          </p:cNvPr>
          <p:cNvSpPr>
            <a:spLocks noGrp="1"/>
          </p:cNvSpPr>
          <p:nvPr>
            <p:ph type="ctrTitle"/>
          </p:nvPr>
        </p:nvSpPr>
        <p:spPr>
          <a:xfrm>
            <a:off x="1154955" y="180975"/>
            <a:ext cx="7982857" cy="5867399"/>
          </a:xfrm>
        </p:spPr>
        <p:txBody>
          <a:bodyPr>
            <a:normAutofit/>
          </a:bodyPr>
          <a:lstStyle/>
          <a:p>
            <a:pPr>
              <a:lnSpc>
                <a:spcPct val="90000"/>
              </a:lnSpc>
            </a:pPr>
            <a:r>
              <a:rPr lang="en-US" sz="4000" b="1" i="0" dirty="0">
                <a:effectLst/>
                <a:latin typeface="Times New Roman" panose="02020603050405020304" pitchFamily="18" charset="0"/>
                <a:cs typeface="Times New Roman" panose="02020603050405020304" pitchFamily="18" charset="0"/>
              </a:rPr>
              <a:t>Digital Skills and Research Methods</a:t>
            </a:r>
            <a:r>
              <a:rPr lang="ro-RO" sz="4000" b="1" i="0" dirty="0">
                <a:effectLst/>
                <a:latin typeface="Times New Roman" panose="02020603050405020304" pitchFamily="18" charset="0"/>
                <a:cs typeface="Times New Roman" panose="02020603050405020304" pitchFamily="18" charset="0"/>
              </a:rPr>
              <a:t>		 </a:t>
            </a:r>
            <a:br>
              <a:rPr lang="ro-RO" sz="4000" b="1" i="0" dirty="0">
                <a:effectLst/>
                <a:latin typeface="Times New Roman" panose="02020603050405020304" pitchFamily="18" charset="0"/>
                <a:cs typeface="Times New Roman" panose="02020603050405020304" pitchFamily="18" charset="0"/>
              </a:rPr>
            </a:br>
            <a:r>
              <a:rPr lang="ro-RO" sz="4000" b="1" i="0" dirty="0">
                <a:effectLst/>
                <a:latin typeface="Times New Roman" panose="02020603050405020304" pitchFamily="18" charset="0"/>
                <a:cs typeface="Times New Roman" panose="02020603050405020304" pitchFamily="18" charset="0"/>
              </a:rPr>
              <a:t>LCHS4002_LON</a:t>
            </a:r>
            <a:br>
              <a:rPr lang="ro-RO" sz="4000" b="1" i="0" dirty="0">
                <a:effectLst/>
                <a:latin typeface="Times New Roman" panose="02020603050405020304" pitchFamily="18" charset="0"/>
                <a:cs typeface="Times New Roman" panose="02020603050405020304" pitchFamily="18" charset="0"/>
              </a:rPr>
            </a:br>
            <a:br>
              <a:rPr lang="ro-RO" sz="1800" b="1" dirty="0">
                <a:latin typeface="Times New Roman" panose="02020603050405020304" pitchFamily="18" charset="0"/>
                <a:cs typeface="Times New Roman" panose="02020603050405020304" pitchFamily="18" charset="0"/>
              </a:rPr>
            </a:br>
            <a:br>
              <a:rPr lang="ro-RO" sz="1800" b="0" i="0" dirty="0">
                <a:effectLst/>
                <a:latin typeface="Times New Roman" panose="02020603050405020304" pitchFamily="18" charset="0"/>
                <a:cs typeface="Times New Roman" panose="02020603050405020304" pitchFamily="18" charset="0"/>
              </a:rPr>
            </a:br>
            <a:r>
              <a:rPr lang="ro-RO" sz="2700" b="0" i="0" dirty="0">
                <a:effectLst/>
                <a:latin typeface="Times New Roman" panose="02020603050405020304" pitchFamily="18" charset="0"/>
                <a:cs typeface="Times New Roman" panose="02020603050405020304" pitchFamily="18" charset="0"/>
              </a:rPr>
              <a:t>Student name</a:t>
            </a:r>
            <a:r>
              <a:rPr lang="en-GB" sz="2700" dirty="0">
                <a:latin typeface="Times New Roman" panose="02020603050405020304" pitchFamily="18" charset="0"/>
                <a:cs typeface="Times New Roman" panose="02020603050405020304" pitchFamily="18" charset="0"/>
              </a:rPr>
              <a:t>:</a:t>
            </a:r>
            <a:r>
              <a:rPr lang="ro-RO" sz="2700" dirty="0">
                <a:latin typeface="Times New Roman" panose="02020603050405020304" pitchFamily="18" charset="0"/>
                <a:cs typeface="Times New Roman" panose="02020603050405020304" pitchFamily="18" charset="0"/>
              </a:rPr>
              <a:t>Roxana Carp</a:t>
            </a:r>
            <a:br>
              <a:rPr lang="ro-RO" sz="2700" b="0" i="0" dirty="0">
                <a:effectLst/>
                <a:latin typeface="Times New Roman" panose="02020603050405020304" pitchFamily="18" charset="0"/>
                <a:cs typeface="Times New Roman" panose="02020603050405020304" pitchFamily="18" charset="0"/>
              </a:rPr>
            </a:br>
            <a:r>
              <a:rPr lang="ro-RO" sz="2700" b="0" i="0" dirty="0">
                <a:effectLst/>
                <a:latin typeface="Times New Roman" panose="02020603050405020304" pitchFamily="18" charset="0"/>
                <a:cs typeface="Times New Roman" panose="02020603050405020304" pitchFamily="18" charset="0"/>
              </a:rPr>
              <a:t>Student number</a:t>
            </a:r>
            <a:r>
              <a:rPr lang="en-GB" sz="2700" b="0" i="0" dirty="0">
                <a:effectLst/>
                <a:latin typeface="Times New Roman" panose="02020603050405020304" pitchFamily="18" charset="0"/>
                <a:cs typeface="Times New Roman" panose="02020603050405020304" pitchFamily="18" charset="0"/>
              </a:rPr>
              <a:t>:</a:t>
            </a:r>
            <a:r>
              <a:rPr lang="ro-RO" sz="2700" b="0" i="0" dirty="0">
                <a:effectLst/>
                <a:latin typeface="Times New Roman" panose="02020603050405020304" pitchFamily="18" charset="0"/>
                <a:cs typeface="Times New Roman" panose="02020603050405020304" pitchFamily="18" charset="0"/>
              </a:rPr>
              <a:t>2213245</a:t>
            </a:r>
            <a:br>
              <a:rPr lang="ro-RO" sz="2700" b="0" i="0" dirty="0">
                <a:effectLst/>
                <a:latin typeface="Times New Roman" panose="02020603050405020304" pitchFamily="18" charset="0"/>
                <a:cs typeface="Times New Roman" panose="02020603050405020304" pitchFamily="18" charset="0"/>
              </a:rPr>
            </a:br>
            <a:r>
              <a:rPr lang="ro-RO" sz="2700" b="0" i="0" dirty="0">
                <a:effectLst/>
                <a:latin typeface="Times New Roman" panose="02020603050405020304" pitchFamily="18" charset="0"/>
                <a:cs typeface="Times New Roman" panose="02020603050405020304" pitchFamily="18" charset="0"/>
              </a:rPr>
              <a:t>Lectures name</a:t>
            </a:r>
            <a:r>
              <a:rPr lang="en-GB" sz="2700" b="0" i="0" dirty="0">
                <a:effectLst/>
                <a:latin typeface="Times New Roman" panose="02020603050405020304" pitchFamily="18" charset="0"/>
                <a:cs typeface="Times New Roman" panose="02020603050405020304" pitchFamily="18" charset="0"/>
              </a:rPr>
              <a:t>:</a:t>
            </a:r>
            <a:r>
              <a:rPr lang="ro-RO" sz="2700" b="0" i="0" dirty="0">
                <a:effectLst/>
                <a:latin typeface="Times New Roman" panose="02020603050405020304" pitchFamily="18" charset="0"/>
                <a:cs typeface="Times New Roman" panose="02020603050405020304" pitchFamily="18" charset="0"/>
              </a:rPr>
              <a:t>Suneth Fernando</a:t>
            </a:r>
            <a:br>
              <a:rPr lang="ro-RO" sz="1800" b="0" i="0" dirty="0">
                <a:effectLst/>
                <a:latin typeface="Times New Roman" panose="02020603050405020304" pitchFamily="18" charset="0"/>
                <a:cs typeface="Times New Roman" panose="02020603050405020304" pitchFamily="18" charset="0"/>
              </a:rPr>
            </a:br>
            <a:br>
              <a:rPr lang="ro-RO" sz="1800" b="0" i="0" dirty="0">
                <a:effectLst/>
                <a:latin typeface="Times New Roman" panose="02020603050405020304" pitchFamily="18" charset="0"/>
                <a:cs typeface="Times New Roman" panose="02020603050405020304" pitchFamily="18" charset="0"/>
              </a:rPr>
            </a:br>
            <a:br>
              <a:rPr lang="ro-RO" sz="1800" b="0" i="0" dirty="0">
                <a:effectLst/>
                <a:latin typeface="Times New Roman" panose="02020603050405020304" pitchFamily="18" charset="0"/>
                <a:cs typeface="Times New Roman" panose="02020603050405020304" pitchFamily="18" charset="0"/>
              </a:rPr>
            </a:br>
            <a:br>
              <a:rPr lang="ro-RO" sz="3100" b="0" i="0" dirty="0">
                <a:effectLst/>
                <a:latin typeface="Times New Roman" panose="02020603050405020304" pitchFamily="18" charset="0"/>
                <a:cs typeface="Times New Roman" panose="02020603050405020304" pitchFamily="18" charset="0"/>
              </a:rPr>
            </a:br>
            <a:r>
              <a:rPr lang="ro-RO" sz="3100" b="0" dirty="0">
                <a:effectLst/>
                <a:latin typeface="Times New Roman" panose="02020603050405020304" pitchFamily="18" charset="0"/>
                <a:cs typeface="Times New Roman" panose="02020603050405020304" pitchFamily="18" charset="0"/>
              </a:rPr>
              <a:t>The use of digital comunication, collaboration and participation</a:t>
            </a:r>
            <a:r>
              <a:rPr lang="en-GB" sz="3100" b="0" dirty="0">
                <a:effectLst/>
                <a:latin typeface="Times New Roman" panose="02020603050405020304" pitchFamily="18" charset="0"/>
                <a:cs typeface="Times New Roman" panose="02020603050405020304" pitchFamily="18" charset="0"/>
              </a:rPr>
              <a:t>.</a:t>
            </a:r>
            <a:br>
              <a:rPr lang="ro-RO" sz="1800" b="0" i="0" dirty="0">
                <a:effectLst/>
                <a:latin typeface="Times New Roman" panose="02020603050405020304" pitchFamily="18" charset="0"/>
                <a:cs typeface="Times New Roman" panose="02020603050405020304" pitchFamily="18" charset="0"/>
              </a:rPr>
            </a:br>
            <a:br>
              <a:rPr lang="ro-RO" sz="1800" b="0" i="0" dirty="0">
                <a:effectLst/>
                <a:latin typeface="Times New Roman" panose="02020603050405020304" pitchFamily="18" charset="0"/>
                <a:cs typeface="Times New Roman" panose="02020603050405020304" pitchFamily="18" charset="0"/>
              </a:rPr>
            </a:br>
            <a:br>
              <a:rPr lang="ro-RO" sz="1800" b="0" i="0" dirty="0">
                <a:effectLst/>
                <a:latin typeface="Times New Roman" panose="02020603050405020304" pitchFamily="18" charset="0"/>
                <a:cs typeface="Times New Roman" panose="02020603050405020304" pitchFamily="18" charset="0"/>
              </a:rPr>
            </a:b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5771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A520DE-8380-799C-FF34-10FB0AD55051}"/>
              </a:ext>
            </a:extLst>
          </p:cNvPr>
          <p:cNvSpPr>
            <a:spLocks noGrp="1"/>
          </p:cNvSpPr>
          <p:nvPr>
            <p:ph type="title"/>
          </p:nvPr>
        </p:nvSpPr>
        <p:spPr>
          <a:xfrm>
            <a:off x="646111" y="609601"/>
            <a:ext cx="6246093" cy="1675975"/>
          </a:xfrm>
        </p:spPr>
        <p:txBody>
          <a:bodyPr>
            <a:normAutofit/>
          </a:bodyPr>
          <a:lstStyle/>
          <a:p>
            <a:r>
              <a:rPr lang="en-US">
                <a:latin typeface="Times New Roman" panose="02020603050405020304" pitchFamily="18" charset="0"/>
                <a:cs typeface="Times New Roman" panose="02020603050405020304" pitchFamily="18" charset="0"/>
              </a:rPr>
              <a:t>Introduction </a:t>
            </a:r>
          </a:p>
        </p:txBody>
      </p:sp>
      <p:pic>
        <p:nvPicPr>
          <p:cNvPr id="2050" name="Picture 2" descr="Image result for digital technologies in the healthcare facilitis">
            <a:extLst>
              <a:ext uri="{FF2B5EF4-FFF2-40B4-BE49-F238E27FC236}">
                <a16:creationId xmlns:a16="http://schemas.microsoft.com/office/drawing/2014/main" id="{63C1BBE8-2A6D-2AFF-FD11-55BB79F1960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277" b="-2"/>
          <a:stretch/>
        </p:blipFill>
        <p:spPr bwMode="auto">
          <a:xfrm>
            <a:off x="7554138" y="609137"/>
            <a:ext cx="3990161" cy="2766290"/>
          </a:xfrm>
          <a:prstGeom prst="rect">
            <a:avLst/>
          </a:prstGeom>
          <a:noFill/>
          <a:effectLst>
            <a:outerShdw blurRad="50800" dist="38100" dir="5400000" algn="t" rotWithShape="0">
              <a:prstClr val="black">
                <a:alpha val="43000"/>
              </a:prstClr>
            </a:outerShdw>
          </a:effectLst>
          <a:extLst>
            <a:ext uri="{909E8E84-426E-40DD-AFC4-6F175D3DCCD1}">
              <a14:hiddenFill xmlns:a14="http://schemas.microsoft.com/office/drawing/2010/main">
                <a:solidFill>
                  <a:srgbClr val="FFFFFF"/>
                </a:solidFill>
              </a14:hiddenFill>
            </a:ext>
          </a:extLst>
        </p:spPr>
      </p:pic>
      <p:sp>
        <p:nvSpPr>
          <p:cNvPr id="2055" name="Rectangle 2054">
            <a:extLst>
              <a:ext uri="{FF2B5EF4-FFF2-40B4-BE49-F238E27FC236}">
                <a16:creationId xmlns:a16="http://schemas.microsoft.com/office/drawing/2014/main" id="{78D66203-18BB-40A2-B632-9356FE169D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B31183FD-13DC-C8A3-4C82-097C9E6621DF}"/>
              </a:ext>
            </a:extLst>
          </p:cNvPr>
          <p:cNvSpPr>
            <a:spLocks noGrp="1"/>
          </p:cNvSpPr>
          <p:nvPr>
            <p:ph idx="1"/>
          </p:nvPr>
        </p:nvSpPr>
        <p:spPr>
          <a:xfrm>
            <a:off x="642175" y="2484544"/>
            <a:ext cx="6253484" cy="3763855"/>
          </a:xfrm>
        </p:spPr>
        <p:txBody>
          <a:bodyPr>
            <a:normAutofit/>
          </a:bodyPr>
          <a:lstStyle/>
          <a:p>
            <a:pPr>
              <a:lnSpc>
                <a:spcPct val="90000"/>
              </a:lnSpc>
            </a:pPr>
            <a:r>
              <a:rPr lang="en-US" dirty="0">
                <a:effectLst/>
                <a:latin typeface="Times New Roman" panose="02020603050405020304" pitchFamily="18" charset="0"/>
                <a:ea typeface="Calibri" panose="020F0502020204030204" pitchFamily="34" charset="0"/>
                <a:cs typeface="Times New Roman" panose="02020603050405020304" pitchFamily="18" charset="0"/>
              </a:rPr>
              <a:t>In the area of healthcare, digital literacy is crucial for advocacy, cooperation, and communications.</a:t>
            </a:r>
            <a:endParaRPr lang="ro-RO"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90000"/>
              </a:lnSpc>
            </a:pP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90000"/>
              </a:lnSpc>
            </a:pPr>
            <a:r>
              <a:rPr lang="en-US" dirty="0">
                <a:effectLst/>
                <a:latin typeface="Times New Roman" panose="02020603050405020304" pitchFamily="18" charset="0"/>
                <a:ea typeface="Calibri" panose="020F0502020204030204" pitchFamily="34" charset="0"/>
                <a:cs typeface="Times New Roman" panose="02020603050405020304" pitchFamily="18" charset="0"/>
              </a:rPr>
              <a:t>By providing the right training, medical staff workers may fill up knowledge gaps and acquire the skills practitioners need to become better in digitally literacy. </a:t>
            </a:r>
            <a:endParaRPr lang="ro-RO"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90000"/>
              </a:lnSpc>
            </a:pP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90000"/>
              </a:lnSpc>
            </a:pPr>
            <a:r>
              <a:rPr lang="en-US" dirty="0">
                <a:effectLst/>
                <a:latin typeface="Times New Roman" panose="02020603050405020304" pitchFamily="18" charset="0"/>
                <a:ea typeface="Calibri" panose="020F0502020204030204" pitchFamily="34" charset="0"/>
                <a:cs typeface="Times New Roman" panose="02020603050405020304" pitchFamily="18" charset="0"/>
              </a:rPr>
              <a:t>This presentation will be able to highlight the importance and the impacts of digital communication, collaboration and participation in the health and social care sector.</a:t>
            </a:r>
          </a:p>
          <a:p>
            <a:pPr>
              <a:lnSpc>
                <a:spcPct val="90000"/>
              </a:lnSpc>
            </a:pPr>
            <a:endParaRPr lang="en-US" dirty="0">
              <a:latin typeface="Times New Roman" panose="02020603050405020304" pitchFamily="18" charset="0"/>
              <a:cs typeface="Times New Roman" panose="02020603050405020304" pitchFamily="18" charset="0"/>
            </a:endParaRPr>
          </a:p>
        </p:txBody>
      </p:sp>
      <p:pic>
        <p:nvPicPr>
          <p:cNvPr id="5" name="Imagine 4">
            <a:extLst>
              <a:ext uri="{FF2B5EF4-FFF2-40B4-BE49-F238E27FC236}">
                <a16:creationId xmlns:a16="http://schemas.microsoft.com/office/drawing/2014/main" id="{B2918F92-9288-9F2D-8313-F573E8B0DFE2}"/>
              </a:ext>
            </a:extLst>
          </p:cNvPr>
          <p:cNvPicPr>
            <a:picLocks noChangeAspect="1"/>
          </p:cNvPicPr>
          <p:nvPr/>
        </p:nvPicPr>
        <p:blipFill rotWithShape="1">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13212" r="17553" b="2"/>
          <a:stretch/>
        </p:blipFill>
        <p:spPr>
          <a:xfrm>
            <a:off x="7554138" y="3482108"/>
            <a:ext cx="3990161" cy="2766290"/>
          </a:xfrm>
          <a:prstGeom prst="rect">
            <a:avLst/>
          </a:prstGeom>
          <a:effectLst>
            <a:outerShdw blurRad="50800" dist="38100" dir="5400000" algn="t" rotWithShape="0">
              <a:prstClr val="black">
                <a:alpha val="43000"/>
              </a:prstClr>
            </a:outerShdw>
          </a:effectLst>
        </p:spPr>
      </p:pic>
      <p:sp>
        <p:nvSpPr>
          <p:cNvPr id="6" name="CasetăText 5">
            <a:extLst>
              <a:ext uri="{FF2B5EF4-FFF2-40B4-BE49-F238E27FC236}">
                <a16:creationId xmlns:a16="http://schemas.microsoft.com/office/drawing/2014/main" id="{12EEF844-C6DE-1265-86EF-3EB4DBDEA8CC}"/>
              </a:ext>
            </a:extLst>
          </p:cNvPr>
          <p:cNvSpPr txBox="1"/>
          <p:nvPr/>
        </p:nvSpPr>
        <p:spPr>
          <a:xfrm>
            <a:off x="7796157" y="6048343"/>
            <a:ext cx="3748142" cy="200055"/>
          </a:xfrm>
          <a:prstGeom prst="rect">
            <a:avLst/>
          </a:prstGeom>
          <a:solidFill>
            <a:srgbClr val="000000"/>
          </a:solidFill>
        </p:spPr>
        <p:txBody>
          <a:bodyPr wrap="none" rtlCol="0">
            <a:spAutoFit/>
          </a:bodyPr>
          <a:lstStyle/>
          <a:p>
            <a:pPr algn="r">
              <a:spcAft>
                <a:spcPts val="600"/>
              </a:spcAft>
            </a:pPr>
            <a:r>
              <a:rPr lang="ro-RO" sz="700">
                <a:solidFill>
                  <a:srgbClr val="FFFFFF"/>
                </a:solidFill>
                <a:hlinkClick r:id="rId6" tooltip="https://www.ritimo.org/Decolonizing-Communication-Media-and-Digital-Technologies">
                  <a:extLst>
                    <a:ext uri="{A12FA001-AC4F-418D-AE19-62706E023703}">
                      <ahyp:hlinkClr xmlns:ahyp="http://schemas.microsoft.com/office/drawing/2018/hyperlinkcolor" val="tx"/>
                    </a:ext>
                  </a:extLst>
                </a:hlinkClick>
              </a:rPr>
              <a:t>Această fotografie</a:t>
            </a:r>
            <a:r>
              <a:rPr lang="ro-RO" sz="700">
                <a:solidFill>
                  <a:srgbClr val="FFFFFF"/>
                </a:solidFill>
              </a:rPr>
              <a:t> de Autor necunoscut este licențiată în condițiile </a:t>
            </a:r>
            <a:r>
              <a:rPr lang="ro-RO" sz="700">
                <a:solidFill>
                  <a:srgbClr val="FFFFFF"/>
                </a:solidFill>
                <a:hlinkClick r:id="rId7" tooltip="https://creativecommons.org/licenses/by-nc-nd/3.0/">
                  <a:extLst>
                    <a:ext uri="{A12FA001-AC4F-418D-AE19-62706E023703}">
                      <ahyp:hlinkClr xmlns:ahyp="http://schemas.microsoft.com/office/drawing/2018/hyperlinkcolor" val="tx"/>
                    </a:ext>
                  </a:extLst>
                </a:hlinkClick>
              </a:rPr>
              <a:t>CC BY-NC-ND</a:t>
            </a:r>
            <a:endParaRPr lang="ro-RO" sz="700">
              <a:solidFill>
                <a:srgbClr val="FFFFFF"/>
              </a:solidFill>
            </a:endParaRPr>
          </a:p>
        </p:txBody>
      </p:sp>
    </p:spTree>
    <p:extLst>
      <p:ext uri="{BB962C8B-B14F-4D97-AF65-F5344CB8AC3E}">
        <p14:creationId xmlns:p14="http://schemas.microsoft.com/office/powerpoint/2010/main" val="26100813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8BE78-89F1-2442-148C-4AAAE5627533}"/>
              </a:ext>
            </a:extLst>
          </p:cNvPr>
          <p:cNvSpPr>
            <a:spLocks noGrp="1"/>
          </p:cNvSpPr>
          <p:nvPr>
            <p:ph type="title"/>
          </p:nvPr>
        </p:nvSpPr>
        <p:spPr>
          <a:xfrm>
            <a:off x="696063" y="139074"/>
            <a:ext cx="10031639" cy="1152400"/>
          </a:xfrm>
        </p:spPr>
        <p:txBody>
          <a:bodyPr>
            <a:normAutofit fontScale="90000"/>
          </a:bodyPr>
          <a:lstStyle/>
          <a:p>
            <a:pPr>
              <a:lnSpc>
                <a:spcPct val="90000"/>
              </a:lnSpc>
            </a:pPr>
            <a:r>
              <a:rPr lang="en-US" sz="3600" b="1" dirty="0">
                <a:effectLst/>
                <a:latin typeface="Times New Roman" panose="02020603050405020304" pitchFamily="18" charset="0"/>
                <a:ea typeface="Calibri" panose="020F0502020204030204" pitchFamily="34" charset="0"/>
                <a:cs typeface="Times New Roman" panose="02020603050405020304" pitchFamily="18" charset="0"/>
              </a:rPr>
              <a:t>The use of digital communication, collaboration, and participation</a:t>
            </a:r>
            <a:br>
              <a:rPr lang="en-US" sz="2600" dirty="0">
                <a:effectLst/>
                <a:latin typeface="Times New Roman" panose="02020603050405020304" pitchFamily="18" charset="0"/>
                <a:ea typeface="Calibri" panose="020F0502020204030204" pitchFamily="34" charset="0"/>
                <a:cs typeface="Times New Roman" panose="02020603050405020304" pitchFamily="18" charset="0"/>
              </a:rPr>
            </a:br>
            <a:endParaRPr lang="en-US" sz="26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F3A5FFE3-A5E1-CB6F-3203-0A15F636FC4C}"/>
              </a:ext>
            </a:extLst>
          </p:cNvPr>
          <p:cNvSpPr>
            <a:spLocks noGrp="1"/>
          </p:cNvSpPr>
          <p:nvPr>
            <p:ph idx="1"/>
          </p:nvPr>
        </p:nvSpPr>
        <p:spPr>
          <a:xfrm>
            <a:off x="1103310" y="1423448"/>
            <a:ext cx="6164755" cy="5295478"/>
          </a:xfrm>
        </p:spPr>
        <p:txBody>
          <a:bodyPr>
            <a:normAutofit fontScale="92500"/>
          </a:bodyPr>
          <a:lstStyle/>
          <a:p>
            <a:pPr>
              <a:lnSpc>
                <a:spcPct val="90000"/>
              </a:lnSpc>
            </a:pPr>
            <a:r>
              <a:rPr lang="en-US" dirty="0">
                <a:effectLst/>
                <a:latin typeface="Times New Roman" panose="02020603050405020304" pitchFamily="18" charset="0"/>
                <a:ea typeface="Calibri" panose="020F0502020204030204" pitchFamily="34" charset="0"/>
                <a:cs typeface="Times New Roman" panose="02020603050405020304" pitchFamily="18" charset="0"/>
              </a:rPr>
              <a:t>The use of digital technology in health and social care can enhance quality, effectiveness, as well as patient experience in addition to facilitating more integrated care and enhancing population health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Nataliia</a:t>
            </a:r>
            <a:r>
              <a:rPr lang="en-US" dirty="0">
                <a:effectLst/>
                <a:latin typeface="Times New Roman" panose="02020603050405020304" pitchFamily="18" charset="0"/>
                <a:ea typeface="Calibri" panose="020F0502020204030204" pitchFamily="34" charset="0"/>
                <a:cs typeface="Times New Roman" panose="02020603050405020304" pitchFamily="18" charset="0"/>
              </a:rPr>
              <a:t> et al., 2021).</a:t>
            </a:r>
            <a:endParaRPr lang="ro-RO"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90000"/>
              </a:lnSpc>
            </a:pPr>
            <a:endParaRPr lang="ro-RO" dirty="0">
              <a:latin typeface="Times New Roman" panose="02020603050405020304" pitchFamily="18" charset="0"/>
              <a:ea typeface="Calibri" panose="020F0502020204030204" pitchFamily="34" charset="0"/>
              <a:cs typeface="Times New Roman" panose="02020603050405020304" pitchFamily="18" charset="0"/>
            </a:endParaRPr>
          </a:p>
          <a:p>
            <a:pPr>
              <a:lnSpc>
                <a:spcPct val="90000"/>
              </a:lnSpc>
            </a:pP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90000"/>
              </a:lnSpc>
            </a:pPr>
            <a:r>
              <a:rPr lang="en-US" dirty="0">
                <a:effectLst/>
                <a:latin typeface="Times New Roman" panose="02020603050405020304" pitchFamily="18" charset="0"/>
                <a:ea typeface="Calibri" panose="020F0502020204030204" pitchFamily="34" charset="0"/>
                <a:cs typeface="Times New Roman" panose="02020603050405020304" pitchFamily="18" charset="0"/>
              </a:rPr>
              <a:t>Many health and social care institutions today employ a variety of communication technologies to improve and change how they engage and communicate with the medical staff working there. The practitioners in the workplace have access to a variety of communication tools for engagement and data sharing (Finn</a:t>
            </a:r>
            <a:r>
              <a:rPr lang="en-US" dirty="0">
                <a:effectLst/>
                <a:latin typeface="Times New Roman" panose="02020603050405020304" pitchFamily="18" charset="0"/>
                <a:cs typeface="Times New Roman" panose="02020603050405020304" pitchFamily="18" charset="0"/>
              </a:rPr>
              <a:t> et al., 2009)</a:t>
            </a:r>
            <a:r>
              <a:rPr lang="en-US" dirty="0">
                <a:effectLst/>
                <a:latin typeface="Times New Roman" panose="02020603050405020304" pitchFamily="18" charset="0"/>
                <a:ea typeface="Calibri" panose="020F0502020204030204" pitchFamily="34" charset="0"/>
                <a:cs typeface="Times New Roman" panose="02020603050405020304" pitchFamily="18" charset="0"/>
              </a:rPr>
              <a:t>.</a:t>
            </a:r>
            <a:endParaRPr lang="ro-RO"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90000"/>
              </a:lnSpc>
            </a:pP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90000"/>
              </a:lnSpc>
            </a:pPr>
            <a:r>
              <a:rPr lang="en-US" dirty="0">
                <a:effectLst/>
                <a:latin typeface="Times New Roman" panose="02020603050405020304" pitchFamily="18" charset="0"/>
                <a:ea typeface="Calibri" panose="020F0502020204030204" pitchFamily="34" charset="0"/>
                <a:cs typeface="Times New Roman" panose="02020603050405020304" pitchFamily="18" charset="0"/>
              </a:rPr>
              <a:t>Trough some of the technologies such as Telehealth, it has increased the communication and participation between the healthcare workers and the patients in the workplace.</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a:lnSpc>
                <a:spcPct val="90000"/>
              </a:lnSpc>
            </a:pPr>
            <a:endParaRPr lang="en-US" sz="1700" dirty="0">
              <a:latin typeface="Times New Roman" panose="02020603050405020304" pitchFamily="18" charset="0"/>
              <a:cs typeface="Times New Roman" panose="02020603050405020304" pitchFamily="18" charset="0"/>
            </a:endParaRPr>
          </a:p>
        </p:txBody>
      </p:sp>
      <p:pic>
        <p:nvPicPr>
          <p:cNvPr id="3074" name="Picture 2" descr="Image result for digital technologies in the healthcare facilitis">
            <a:extLst>
              <a:ext uri="{FF2B5EF4-FFF2-40B4-BE49-F238E27FC236}">
                <a16:creationId xmlns:a16="http://schemas.microsoft.com/office/drawing/2014/main" id="{6F80C025-28A0-65EA-0AC1-F7EC85FC78D4}"/>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534655" y="2440353"/>
            <a:ext cx="4008888" cy="3419904"/>
          </a:xfrm>
          <a:prstGeom prst="rect">
            <a:avLst/>
          </a:prstGeom>
          <a:noFill/>
          <a:effectLst>
            <a:outerShdw blurRad="50800" dist="38100" dir="5400000" algn="t" rotWithShape="0">
              <a:prstClr val="black">
                <a:alpha val="43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2144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850FA1-A085-DE18-6AB1-823FC80AC87B}"/>
              </a:ext>
            </a:extLst>
          </p:cNvPr>
          <p:cNvSpPr>
            <a:spLocks noGrp="1"/>
          </p:cNvSpPr>
          <p:nvPr>
            <p:ph type="title"/>
          </p:nvPr>
        </p:nvSpPr>
        <p:spPr>
          <a:xfrm>
            <a:off x="848955" y="267316"/>
            <a:ext cx="11343045" cy="828059"/>
          </a:xfrm>
        </p:spPr>
        <p:txBody>
          <a:bodyPr>
            <a:normAutofit/>
          </a:bodyPr>
          <a:lstStyle/>
          <a:p>
            <a:r>
              <a:rPr lang="en-US" dirty="0">
                <a:latin typeface="Times New Roman" panose="02020603050405020304" pitchFamily="18" charset="0"/>
                <a:cs typeface="Times New Roman" panose="02020603050405020304" pitchFamily="18" charset="0"/>
              </a:rPr>
              <a:t>Impacts of digital technologies</a:t>
            </a:r>
          </a:p>
        </p:txBody>
      </p:sp>
      <p:sp>
        <p:nvSpPr>
          <p:cNvPr id="3" name="Content Placeholder 2">
            <a:extLst>
              <a:ext uri="{FF2B5EF4-FFF2-40B4-BE49-F238E27FC236}">
                <a16:creationId xmlns:a16="http://schemas.microsoft.com/office/drawing/2014/main" id="{7F0FE210-0E3B-BA7B-A37D-0254C7534194}"/>
              </a:ext>
            </a:extLst>
          </p:cNvPr>
          <p:cNvSpPr>
            <a:spLocks noGrp="1"/>
          </p:cNvSpPr>
          <p:nvPr>
            <p:ph idx="1"/>
          </p:nvPr>
        </p:nvSpPr>
        <p:spPr>
          <a:xfrm>
            <a:off x="1103311" y="1543050"/>
            <a:ext cx="6069014" cy="4705349"/>
          </a:xfrm>
        </p:spPr>
        <p:txBody>
          <a:bodyPr>
            <a:noAutofit/>
          </a:bodyPr>
          <a:lstStyle/>
          <a:p>
            <a:pPr>
              <a:lnSpc>
                <a:spcPct val="90000"/>
              </a:lnSpc>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Communication and participation has reduced the medical errors during prescription of medication and hence it has improved on the patients care hence a healthy society.</a:t>
            </a:r>
            <a:endParaRPr lang="ro-RO"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90000"/>
              </a:lnSpc>
            </a:pP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90000"/>
              </a:lnSpc>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Additionally, it has improved the patient care. Electronic health records can automatically warn doctors to possible problems (Kruse et al., 2018). </a:t>
            </a:r>
            <a:endParaRPr lang="ro-RO"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90000"/>
              </a:lnSpc>
            </a:pP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90000"/>
              </a:lnSpc>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This has been demonstrated to be a crucial advantage for the care of unresponsive patients</a:t>
            </a:r>
            <a:endParaRPr lang="en-US" sz="2400" dirty="0">
              <a:latin typeface="Times New Roman" panose="02020603050405020304" pitchFamily="18" charset="0"/>
              <a:cs typeface="Times New Roman" panose="02020603050405020304" pitchFamily="18" charset="0"/>
            </a:endParaRPr>
          </a:p>
        </p:txBody>
      </p:sp>
      <p:pic>
        <p:nvPicPr>
          <p:cNvPr id="4098" name="Picture 2" descr="Image result for digital technologies in the healthcare facilitis">
            <a:extLst>
              <a:ext uri="{FF2B5EF4-FFF2-40B4-BE49-F238E27FC236}">
                <a16:creationId xmlns:a16="http://schemas.microsoft.com/office/drawing/2014/main" id="{698EA0F9-121C-6884-6387-06FD73B2DA9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3201" r="11364" b="-1"/>
          <a:stretch/>
        </p:blipFill>
        <p:spPr bwMode="auto">
          <a:xfrm>
            <a:off x="7551643" y="2052213"/>
            <a:ext cx="3991900" cy="4196185"/>
          </a:xfrm>
          <a:prstGeom prst="rect">
            <a:avLst/>
          </a:prstGeom>
          <a:noFill/>
          <a:effectLst>
            <a:outerShdw blurRad="50800" dist="38100" dir="5400000" algn="t" rotWithShape="0">
              <a:prstClr val="black">
                <a:alpha val="43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24165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2A5E53-4DB9-281C-06BC-7CC765810E88}"/>
              </a:ext>
            </a:extLst>
          </p:cNvPr>
          <p:cNvSpPr>
            <a:spLocks noGrp="1"/>
          </p:cNvSpPr>
          <p:nvPr>
            <p:ph type="title"/>
          </p:nvPr>
        </p:nvSpPr>
        <p:spPr>
          <a:xfrm>
            <a:off x="806195" y="804672"/>
            <a:ext cx="3521359" cy="5248656"/>
          </a:xfrm>
        </p:spPr>
        <p:txBody>
          <a:bodyPr anchor="ctr">
            <a:normAutofit/>
          </a:bodyPr>
          <a:lstStyle/>
          <a:p>
            <a:pPr algn="ctr"/>
            <a:r>
              <a:rPr lang="en-GB" sz="3600"/>
              <a:t>      DIGITAL SKILLS AND RESEARCH METHODS</a:t>
            </a:r>
            <a:br>
              <a:rPr lang="en-GB" sz="3600"/>
            </a:br>
            <a:r>
              <a:rPr lang="en-GB" sz="3600"/>
              <a:t>                       LCHS4002_LON</a:t>
            </a:r>
          </a:p>
        </p:txBody>
      </p:sp>
      <p:sp>
        <p:nvSpPr>
          <p:cNvPr id="17" name="Content Placeholder 2">
            <a:extLst>
              <a:ext uri="{FF2B5EF4-FFF2-40B4-BE49-F238E27FC236}">
                <a16:creationId xmlns:a16="http://schemas.microsoft.com/office/drawing/2014/main" id="{340C5277-6FE4-89E1-2AB0-A30FD7D428EA}"/>
              </a:ext>
            </a:extLst>
          </p:cNvPr>
          <p:cNvSpPr>
            <a:spLocks noGrp="1"/>
          </p:cNvSpPr>
          <p:nvPr>
            <p:ph idx="1"/>
          </p:nvPr>
        </p:nvSpPr>
        <p:spPr>
          <a:xfrm>
            <a:off x="4975861" y="804671"/>
            <a:ext cx="6399930" cy="5248657"/>
          </a:xfrm>
        </p:spPr>
        <p:txBody>
          <a:bodyPr anchor="ctr">
            <a:normAutofit/>
          </a:bodyPr>
          <a:lstStyle/>
          <a:p>
            <a:pPr>
              <a:buFont typeface="Wingdings" panose="05000000000000000000" pitchFamily="2" charset="2"/>
              <a:buChar char="v"/>
            </a:pPr>
            <a:r>
              <a:rPr lang="en-GB" dirty="0"/>
              <a:t>  The relevance of technical proficiency for data and information handling.</a:t>
            </a:r>
          </a:p>
          <a:p>
            <a:pPr>
              <a:buFont typeface="Wingdings" panose="05000000000000000000" pitchFamily="2" charset="2"/>
              <a:buChar char="v"/>
            </a:pPr>
            <a:endParaRPr lang="en-GB" dirty="0"/>
          </a:p>
          <a:p>
            <a:pPr>
              <a:buFont typeface="Wingdings" panose="05000000000000000000" pitchFamily="2" charset="2"/>
              <a:buChar char="v"/>
            </a:pPr>
            <a:endParaRPr lang="en-GB" dirty="0"/>
          </a:p>
          <a:p>
            <a:pPr marL="0" indent="0">
              <a:buNone/>
            </a:pPr>
            <a:endParaRPr lang="en-GB" dirty="0"/>
          </a:p>
          <a:p>
            <a:pPr marL="0" indent="0">
              <a:buNone/>
            </a:pPr>
            <a:endParaRPr lang="en-GB" dirty="0"/>
          </a:p>
          <a:p>
            <a:pPr marL="0" indent="0">
              <a:buNone/>
            </a:pPr>
            <a:r>
              <a:rPr lang="en-GB" dirty="0"/>
              <a:t>Student name: Ana Maria Tega</a:t>
            </a:r>
          </a:p>
          <a:p>
            <a:pPr marL="0" indent="0">
              <a:buNone/>
            </a:pPr>
            <a:r>
              <a:rPr lang="en-GB" dirty="0"/>
              <a:t>Student no.:2213247</a:t>
            </a:r>
          </a:p>
          <a:p>
            <a:pPr marL="0" indent="0">
              <a:buNone/>
            </a:pPr>
            <a:r>
              <a:rPr lang="ro-RO" dirty="0" err="1">
                <a:latin typeface="Times New Roman"/>
                <a:cs typeface="Times New Roman"/>
              </a:rPr>
              <a:t>Lectures</a:t>
            </a:r>
            <a:r>
              <a:rPr lang="ro-RO" dirty="0">
                <a:latin typeface="Times New Roman"/>
                <a:cs typeface="Times New Roman"/>
              </a:rPr>
              <a:t> </a:t>
            </a:r>
            <a:r>
              <a:rPr lang="ro-RO" dirty="0" err="1">
                <a:latin typeface="Times New Roman"/>
                <a:cs typeface="Times New Roman"/>
              </a:rPr>
              <a:t>name</a:t>
            </a:r>
            <a:r>
              <a:rPr lang="en-GB" dirty="0">
                <a:latin typeface="Times New Roman"/>
                <a:cs typeface="Times New Roman"/>
              </a:rPr>
              <a:t>:</a:t>
            </a:r>
            <a:r>
              <a:rPr lang="ro-RO" dirty="0" err="1">
                <a:latin typeface="Times New Roman"/>
                <a:cs typeface="Times New Roman"/>
              </a:rPr>
              <a:t>Suneth</a:t>
            </a:r>
            <a:r>
              <a:rPr lang="ro-RO" dirty="0">
                <a:latin typeface="Times New Roman"/>
                <a:cs typeface="Times New Roman"/>
              </a:rPr>
              <a:t> Fernando</a:t>
            </a:r>
            <a:endParaRPr lang="en-GB" dirty="0"/>
          </a:p>
        </p:txBody>
      </p:sp>
    </p:spTree>
    <p:extLst>
      <p:ext uri="{BB962C8B-B14F-4D97-AF65-F5344CB8AC3E}">
        <p14:creationId xmlns:p14="http://schemas.microsoft.com/office/powerpoint/2010/main" val="8707396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11931" y="452718"/>
            <a:ext cx="4638903" cy="1400530"/>
          </a:xfrm>
        </p:spPr>
        <p:txBody>
          <a:bodyPr>
            <a:normAutofit/>
          </a:bodyPr>
          <a:lstStyle/>
          <a:p>
            <a:r>
              <a:rPr lang="en-US">
                <a:cs typeface="Calibri Light"/>
              </a:rPr>
              <a:t>Introduction </a:t>
            </a:r>
            <a:endParaRPr lang="en-US"/>
          </a:p>
        </p:txBody>
      </p:sp>
      <p:sp>
        <p:nvSpPr>
          <p:cNvPr id="3" name="Subtitle 2"/>
          <p:cNvSpPr>
            <a:spLocks noGrp="1"/>
          </p:cNvSpPr>
          <p:nvPr>
            <p:ph idx="1"/>
          </p:nvPr>
        </p:nvSpPr>
        <p:spPr>
          <a:xfrm>
            <a:off x="5410950" y="2052918"/>
            <a:ext cx="4638903" cy="4195481"/>
          </a:xfrm>
        </p:spPr>
        <p:txBody>
          <a:bodyPr vert="horz" lIns="91440" tIns="45720" rIns="91440" bIns="45720" rtlCol="0">
            <a:normAutofit/>
          </a:bodyPr>
          <a:lstStyle/>
          <a:p>
            <a:pPr>
              <a:lnSpc>
                <a:spcPct val="90000"/>
              </a:lnSpc>
            </a:pPr>
            <a:r>
              <a:rPr lang="en-US">
                <a:latin typeface="Arial"/>
                <a:ea typeface="+mn-lt"/>
                <a:cs typeface="+mn-lt"/>
              </a:rPr>
              <a:t>Healthcare is now accessible to us thanks to internet tools. Customers can now manage their healthcare according to their preferences thanks to this.</a:t>
            </a:r>
            <a:endParaRPr lang="en-US">
              <a:cs typeface="Calibri" panose="020F0502020204030204"/>
            </a:endParaRPr>
          </a:p>
          <a:p>
            <a:pPr>
              <a:lnSpc>
                <a:spcPct val="90000"/>
              </a:lnSpc>
            </a:pPr>
            <a:r>
              <a:rPr lang="en-US">
                <a:latin typeface="Arial"/>
                <a:ea typeface="+mn-lt"/>
                <a:cs typeface="+mn-lt"/>
              </a:rPr>
              <a:t>Thanks to technology, people may now control and access their health information. </a:t>
            </a:r>
            <a:endParaRPr lang="en-US">
              <a:latin typeface="Arial"/>
              <a:cs typeface="Calibri"/>
            </a:endParaRPr>
          </a:p>
          <a:p>
            <a:pPr>
              <a:lnSpc>
                <a:spcPct val="90000"/>
              </a:lnSpc>
            </a:pPr>
            <a:r>
              <a:rPr lang="en-US">
                <a:latin typeface="Arial"/>
                <a:ea typeface="+mn-lt"/>
                <a:cs typeface="+mn-lt"/>
              </a:rPr>
              <a:t>They are now able to monitor and manage every area of their healthcare and health spending as they see proper (Poongodi et al., 2022). </a:t>
            </a:r>
          </a:p>
          <a:p>
            <a:pPr>
              <a:lnSpc>
                <a:spcPct val="90000"/>
              </a:lnSpc>
            </a:pPr>
            <a:endParaRPr lang="en-US">
              <a:latin typeface="Arial"/>
              <a:cs typeface="Calibri"/>
            </a:endParaRPr>
          </a:p>
          <a:p>
            <a:pPr>
              <a:lnSpc>
                <a:spcPct val="90000"/>
              </a:lnSpc>
            </a:pPr>
            <a:endParaRPr lang="en-US">
              <a:latin typeface="Arial"/>
              <a:cs typeface="Calibri"/>
            </a:endParaRPr>
          </a:p>
        </p:txBody>
      </p:sp>
      <p:pic>
        <p:nvPicPr>
          <p:cNvPr id="7" name="Picture 7">
            <a:extLst>
              <a:ext uri="{FF2B5EF4-FFF2-40B4-BE49-F238E27FC236}">
                <a16:creationId xmlns:a16="http://schemas.microsoft.com/office/drawing/2014/main" id="{15D90312-3F96-7A28-B9E9-42F2503FE5EB}"/>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l="24478" r="27118" b="-1"/>
          <a:stretch/>
        </p:blipFill>
        <p:spPr>
          <a:xfrm>
            <a:off x="3" y="10"/>
            <a:ext cx="4973099" cy="6857991"/>
          </a:xfrm>
          <a:custGeom>
            <a:avLst/>
            <a:gdLst/>
            <a:ahLst/>
            <a:cxnLst/>
            <a:rect l="l" t="t" r="r" b="b"/>
            <a:pathLst>
              <a:path w="4973099" h="6858001">
                <a:moveTo>
                  <a:pt x="3628384" y="0"/>
                </a:moveTo>
                <a:lnTo>
                  <a:pt x="4971922" y="0"/>
                </a:lnTo>
                <a:lnTo>
                  <a:pt x="4946877" y="155677"/>
                </a:lnTo>
                <a:lnTo>
                  <a:pt x="4923008" y="310668"/>
                </a:lnTo>
                <a:lnTo>
                  <a:pt x="4899644" y="466344"/>
                </a:lnTo>
                <a:lnTo>
                  <a:pt x="4879641" y="622707"/>
                </a:lnTo>
                <a:lnTo>
                  <a:pt x="4859470" y="778383"/>
                </a:lnTo>
                <a:lnTo>
                  <a:pt x="4840644" y="934746"/>
                </a:lnTo>
                <a:lnTo>
                  <a:pt x="4824508" y="1089051"/>
                </a:lnTo>
                <a:lnTo>
                  <a:pt x="4809212" y="1245413"/>
                </a:lnTo>
                <a:lnTo>
                  <a:pt x="4795260" y="1401090"/>
                </a:lnTo>
                <a:lnTo>
                  <a:pt x="4783158" y="1554023"/>
                </a:lnTo>
                <a:lnTo>
                  <a:pt x="4771055" y="1709014"/>
                </a:lnTo>
                <a:lnTo>
                  <a:pt x="4760970" y="1861947"/>
                </a:lnTo>
                <a:lnTo>
                  <a:pt x="4753070" y="2014881"/>
                </a:lnTo>
                <a:lnTo>
                  <a:pt x="4744833" y="2167128"/>
                </a:lnTo>
                <a:lnTo>
                  <a:pt x="4737942" y="2318004"/>
                </a:lnTo>
                <a:lnTo>
                  <a:pt x="4733067" y="2467509"/>
                </a:lnTo>
                <a:lnTo>
                  <a:pt x="4728865" y="2617013"/>
                </a:lnTo>
                <a:lnTo>
                  <a:pt x="4724831" y="2765146"/>
                </a:lnTo>
                <a:lnTo>
                  <a:pt x="4722982" y="2911221"/>
                </a:lnTo>
                <a:lnTo>
                  <a:pt x="4720965" y="3057297"/>
                </a:lnTo>
                <a:lnTo>
                  <a:pt x="4719956" y="3201315"/>
                </a:lnTo>
                <a:lnTo>
                  <a:pt x="4720965" y="3343961"/>
                </a:lnTo>
                <a:lnTo>
                  <a:pt x="4720965" y="3485236"/>
                </a:lnTo>
                <a:lnTo>
                  <a:pt x="4722982" y="3625139"/>
                </a:lnTo>
                <a:lnTo>
                  <a:pt x="4726007" y="3762299"/>
                </a:lnTo>
                <a:lnTo>
                  <a:pt x="4728865" y="3898087"/>
                </a:lnTo>
                <a:lnTo>
                  <a:pt x="4732059" y="4031133"/>
                </a:lnTo>
                <a:lnTo>
                  <a:pt x="4736933" y="4163492"/>
                </a:lnTo>
                <a:lnTo>
                  <a:pt x="4742144" y="4293793"/>
                </a:lnTo>
                <a:lnTo>
                  <a:pt x="4746850" y="4421352"/>
                </a:lnTo>
                <a:lnTo>
                  <a:pt x="4760130" y="4670298"/>
                </a:lnTo>
                <a:lnTo>
                  <a:pt x="4774249" y="4908956"/>
                </a:lnTo>
                <a:lnTo>
                  <a:pt x="4789041" y="5138013"/>
                </a:lnTo>
                <a:lnTo>
                  <a:pt x="4805346" y="5354726"/>
                </a:lnTo>
                <a:lnTo>
                  <a:pt x="4822323" y="5561838"/>
                </a:lnTo>
                <a:lnTo>
                  <a:pt x="4840644" y="5753862"/>
                </a:lnTo>
                <a:lnTo>
                  <a:pt x="4858630" y="5934227"/>
                </a:lnTo>
                <a:lnTo>
                  <a:pt x="4876615" y="6100191"/>
                </a:lnTo>
                <a:lnTo>
                  <a:pt x="4893592" y="6252438"/>
                </a:lnTo>
                <a:lnTo>
                  <a:pt x="4909729" y="6387541"/>
                </a:lnTo>
                <a:lnTo>
                  <a:pt x="4925025" y="6509613"/>
                </a:lnTo>
                <a:lnTo>
                  <a:pt x="4937800" y="6612483"/>
                </a:lnTo>
                <a:lnTo>
                  <a:pt x="4949902" y="6698894"/>
                </a:lnTo>
                <a:lnTo>
                  <a:pt x="4967216" y="6817538"/>
                </a:lnTo>
                <a:lnTo>
                  <a:pt x="4973099" y="6858000"/>
                </a:lnTo>
                <a:lnTo>
                  <a:pt x="4075210" y="6858000"/>
                </a:lnTo>
                <a:lnTo>
                  <a:pt x="4075210" y="6858001"/>
                </a:lnTo>
                <a:lnTo>
                  <a:pt x="0" y="6858001"/>
                </a:lnTo>
                <a:lnTo>
                  <a:pt x="0" y="1"/>
                </a:lnTo>
                <a:lnTo>
                  <a:pt x="3628384" y="1"/>
                </a:lnTo>
                <a:close/>
              </a:path>
            </a:pathLst>
          </a:custGeom>
        </p:spPr>
      </p:pic>
    </p:spTree>
    <p:extLst>
      <p:ext uri="{BB962C8B-B14F-4D97-AF65-F5344CB8AC3E}">
        <p14:creationId xmlns:p14="http://schemas.microsoft.com/office/powerpoint/2010/main" val="1098572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1ED996-D878-479E-5FCC-9133DD17690A}"/>
              </a:ext>
            </a:extLst>
          </p:cNvPr>
          <p:cNvSpPr>
            <a:spLocks noGrp="1"/>
          </p:cNvSpPr>
          <p:nvPr>
            <p:ph type="title"/>
          </p:nvPr>
        </p:nvSpPr>
        <p:spPr>
          <a:xfrm>
            <a:off x="5411931" y="452718"/>
            <a:ext cx="4638903" cy="1400530"/>
          </a:xfrm>
        </p:spPr>
        <p:txBody>
          <a:bodyPr>
            <a:normAutofit/>
          </a:bodyPr>
          <a:lstStyle/>
          <a:p>
            <a:pPr>
              <a:lnSpc>
                <a:spcPct val="90000"/>
              </a:lnSpc>
            </a:pPr>
            <a:r>
              <a:rPr lang="en-US" sz="2900">
                <a:cs typeface="Calibri Light"/>
              </a:rPr>
              <a:t>Relevance of Digital literacy for Healthcare Practitioners</a:t>
            </a:r>
            <a:endParaRPr lang="en-US" sz="2900"/>
          </a:p>
        </p:txBody>
      </p:sp>
      <p:pic>
        <p:nvPicPr>
          <p:cNvPr id="4" name="Picture 4" descr="Graphical user interface, icon&#10;&#10;Description automatically generated">
            <a:extLst>
              <a:ext uri="{FF2B5EF4-FFF2-40B4-BE49-F238E27FC236}">
                <a16:creationId xmlns:a16="http://schemas.microsoft.com/office/drawing/2014/main" id="{2C06E14E-9794-E78F-B839-2373EA21E97B}"/>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l="22468" r="32210"/>
          <a:stretch/>
        </p:blipFill>
        <p:spPr>
          <a:xfrm>
            <a:off x="3" y="10"/>
            <a:ext cx="4973099" cy="6857991"/>
          </a:xfrm>
          <a:custGeom>
            <a:avLst/>
            <a:gdLst/>
            <a:ahLst/>
            <a:cxnLst/>
            <a:rect l="l" t="t" r="r" b="b"/>
            <a:pathLst>
              <a:path w="4973099" h="6858001">
                <a:moveTo>
                  <a:pt x="3628384" y="0"/>
                </a:moveTo>
                <a:lnTo>
                  <a:pt x="4971922" y="0"/>
                </a:lnTo>
                <a:lnTo>
                  <a:pt x="4946877" y="155677"/>
                </a:lnTo>
                <a:lnTo>
                  <a:pt x="4923008" y="310668"/>
                </a:lnTo>
                <a:lnTo>
                  <a:pt x="4899644" y="466344"/>
                </a:lnTo>
                <a:lnTo>
                  <a:pt x="4879641" y="622707"/>
                </a:lnTo>
                <a:lnTo>
                  <a:pt x="4859470" y="778383"/>
                </a:lnTo>
                <a:lnTo>
                  <a:pt x="4840644" y="934746"/>
                </a:lnTo>
                <a:lnTo>
                  <a:pt x="4824508" y="1089051"/>
                </a:lnTo>
                <a:lnTo>
                  <a:pt x="4809212" y="1245413"/>
                </a:lnTo>
                <a:lnTo>
                  <a:pt x="4795260" y="1401090"/>
                </a:lnTo>
                <a:lnTo>
                  <a:pt x="4783158" y="1554023"/>
                </a:lnTo>
                <a:lnTo>
                  <a:pt x="4771055" y="1709014"/>
                </a:lnTo>
                <a:lnTo>
                  <a:pt x="4760970" y="1861947"/>
                </a:lnTo>
                <a:lnTo>
                  <a:pt x="4753070" y="2014881"/>
                </a:lnTo>
                <a:lnTo>
                  <a:pt x="4744833" y="2167128"/>
                </a:lnTo>
                <a:lnTo>
                  <a:pt x="4737942" y="2318004"/>
                </a:lnTo>
                <a:lnTo>
                  <a:pt x="4733067" y="2467509"/>
                </a:lnTo>
                <a:lnTo>
                  <a:pt x="4728865" y="2617013"/>
                </a:lnTo>
                <a:lnTo>
                  <a:pt x="4724831" y="2765146"/>
                </a:lnTo>
                <a:lnTo>
                  <a:pt x="4722982" y="2911221"/>
                </a:lnTo>
                <a:lnTo>
                  <a:pt x="4720965" y="3057297"/>
                </a:lnTo>
                <a:lnTo>
                  <a:pt x="4719956" y="3201315"/>
                </a:lnTo>
                <a:lnTo>
                  <a:pt x="4720965" y="3343961"/>
                </a:lnTo>
                <a:lnTo>
                  <a:pt x="4720965" y="3485236"/>
                </a:lnTo>
                <a:lnTo>
                  <a:pt x="4722982" y="3625139"/>
                </a:lnTo>
                <a:lnTo>
                  <a:pt x="4726007" y="3762299"/>
                </a:lnTo>
                <a:lnTo>
                  <a:pt x="4728865" y="3898087"/>
                </a:lnTo>
                <a:lnTo>
                  <a:pt x="4732059" y="4031133"/>
                </a:lnTo>
                <a:lnTo>
                  <a:pt x="4736933" y="4163492"/>
                </a:lnTo>
                <a:lnTo>
                  <a:pt x="4742144" y="4293793"/>
                </a:lnTo>
                <a:lnTo>
                  <a:pt x="4746850" y="4421352"/>
                </a:lnTo>
                <a:lnTo>
                  <a:pt x="4760130" y="4670298"/>
                </a:lnTo>
                <a:lnTo>
                  <a:pt x="4774249" y="4908956"/>
                </a:lnTo>
                <a:lnTo>
                  <a:pt x="4789041" y="5138013"/>
                </a:lnTo>
                <a:lnTo>
                  <a:pt x="4805346" y="5354726"/>
                </a:lnTo>
                <a:lnTo>
                  <a:pt x="4822323" y="5561838"/>
                </a:lnTo>
                <a:lnTo>
                  <a:pt x="4840644" y="5753862"/>
                </a:lnTo>
                <a:lnTo>
                  <a:pt x="4858630" y="5934227"/>
                </a:lnTo>
                <a:lnTo>
                  <a:pt x="4876615" y="6100191"/>
                </a:lnTo>
                <a:lnTo>
                  <a:pt x="4893592" y="6252438"/>
                </a:lnTo>
                <a:lnTo>
                  <a:pt x="4909729" y="6387541"/>
                </a:lnTo>
                <a:lnTo>
                  <a:pt x="4925025" y="6509613"/>
                </a:lnTo>
                <a:lnTo>
                  <a:pt x="4937800" y="6612483"/>
                </a:lnTo>
                <a:lnTo>
                  <a:pt x="4949902" y="6698894"/>
                </a:lnTo>
                <a:lnTo>
                  <a:pt x="4967216" y="6817538"/>
                </a:lnTo>
                <a:lnTo>
                  <a:pt x="4973099" y="6858000"/>
                </a:lnTo>
                <a:lnTo>
                  <a:pt x="4075210" y="6858000"/>
                </a:lnTo>
                <a:lnTo>
                  <a:pt x="4075210" y="6858001"/>
                </a:lnTo>
                <a:lnTo>
                  <a:pt x="0" y="6858001"/>
                </a:lnTo>
                <a:lnTo>
                  <a:pt x="0" y="1"/>
                </a:lnTo>
                <a:lnTo>
                  <a:pt x="3628384" y="1"/>
                </a:lnTo>
                <a:close/>
              </a:path>
            </a:pathLst>
          </a:custGeom>
        </p:spPr>
      </p:pic>
      <p:sp>
        <p:nvSpPr>
          <p:cNvPr id="3" name="Content Placeholder 2">
            <a:extLst>
              <a:ext uri="{FF2B5EF4-FFF2-40B4-BE49-F238E27FC236}">
                <a16:creationId xmlns:a16="http://schemas.microsoft.com/office/drawing/2014/main" id="{F0837E0B-77B7-9811-02B9-2EB0915D6C4A}"/>
              </a:ext>
            </a:extLst>
          </p:cNvPr>
          <p:cNvSpPr>
            <a:spLocks noGrp="1"/>
          </p:cNvSpPr>
          <p:nvPr>
            <p:ph idx="1"/>
          </p:nvPr>
        </p:nvSpPr>
        <p:spPr>
          <a:xfrm>
            <a:off x="5410950" y="2052918"/>
            <a:ext cx="4638903" cy="4195481"/>
          </a:xfrm>
        </p:spPr>
        <p:txBody>
          <a:bodyPr vert="horz" lIns="91440" tIns="45720" rIns="91440" bIns="45720" rtlCol="0">
            <a:normAutofit/>
          </a:bodyPr>
          <a:lstStyle/>
          <a:p>
            <a:pPr>
              <a:lnSpc>
                <a:spcPct val="90000"/>
              </a:lnSpc>
            </a:pPr>
            <a:r>
              <a:rPr lang="en-US" dirty="0">
                <a:latin typeface="Arial"/>
                <a:ea typeface="+mn-lt"/>
                <a:cs typeface="+mn-lt"/>
              </a:rPr>
              <a:t>Morris and Bower (2016) argue that patients with better literacy levels are more likely to use digital health technologies, </a:t>
            </a:r>
            <a:r>
              <a:rPr lang="en-GB" dirty="0">
                <a:latin typeface="Arial"/>
                <a:ea typeface="+mn-lt"/>
                <a:cs typeface="+mn-lt"/>
              </a:rPr>
              <a:t>analyse</a:t>
            </a:r>
            <a:r>
              <a:rPr lang="en-US" dirty="0">
                <a:latin typeface="Arial"/>
                <a:ea typeface="+mn-lt"/>
                <a:cs typeface="+mn-lt"/>
              </a:rPr>
              <a:t> the data they produce, and comprehend their benefits.</a:t>
            </a:r>
            <a:endParaRPr lang="en-US" dirty="0">
              <a:latin typeface="Arial"/>
              <a:cs typeface="Calibri" panose="020F0502020204030204"/>
            </a:endParaRPr>
          </a:p>
          <a:p>
            <a:pPr marL="171450" indent="-171450">
              <a:lnSpc>
                <a:spcPct val="90000"/>
              </a:lnSpc>
              <a:spcBef>
                <a:spcPts val="0"/>
              </a:spcBef>
              <a:buFont typeface="Arial,Sans-Serif" panose="020B0604020202020204" pitchFamily="34" charset="0"/>
            </a:pPr>
            <a:r>
              <a:rPr lang="en-US" dirty="0">
                <a:latin typeface="Arial"/>
                <a:ea typeface="+mn-lt"/>
                <a:cs typeface="+mn-lt"/>
              </a:rPr>
              <a:t>Digital tools give medical personnel a more complete picture of their patients' health, while data access gives individuals more control over their own health. Digital health offers genuine chances to enhance performance and clinical results (Haggerty, 2017).</a:t>
            </a:r>
          </a:p>
          <a:p>
            <a:pPr>
              <a:lnSpc>
                <a:spcPct val="90000"/>
              </a:lnSpc>
            </a:pPr>
            <a:endParaRPr lang="en-US" dirty="0">
              <a:latin typeface="Arial"/>
              <a:ea typeface="+mn-lt"/>
              <a:cs typeface="+mn-lt"/>
            </a:endParaRPr>
          </a:p>
        </p:txBody>
      </p:sp>
    </p:spTree>
    <p:extLst>
      <p:ext uri="{BB962C8B-B14F-4D97-AF65-F5344CB8AC3E}">
        <p14:creationId xmlns:p14="http://schemas.microsoft.com/office/powerpoint/2010/main" val="8217870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CD9CE0-9107-E06B-E17D-65F8A33D2822}"/>
              </a:ext>
            </a:extLst>
          </p:cNvPr>
          <p:cNvSpPr>
            <a:spLocks noGrp="1"/>
          </p:cNvSpPr>
          <p:nvPr>
            <p:ph type="title"/>
          </p:nvPr>
        </p:nvSpPr>
        <p:spPr>
          <a:xfrm>
            <a:off x="5411931" y="452718"/>
            <a:ext cx="4638903" cy="1400530"/>
          </a:xfrm>
        </p:spPr>
        <p:txBody>
          <a:bodyPr>
            <a:normAutofit/>
          </a:bodyPr>
          <a:lstStyle/>
          <a:p>
            <a:pPr>
              <a:lnSpc>
                <a:spcPct val="90000"/>
              </a:lnSpc>
            </a:pPr>
            <a:r>
              <a:rPr lang="en-US" sz="2300">
                <a:ea typeface="+mj-lt"/>
                <a:cs typeface="+mj-lt"/>
              </a:rPr>
              <a:t>The importance of technological expertise for processing data and information</a:t>
            </a:r>
            <a:endParaRPr lang="en-US" sz="2300"/>
          </a:p>
        </p:txBody>
      </p:sp>
      <p:sp>
        <p:nvSpPr>
          <p:cNvPr id="9" name="Content Placeholder 8">
            <a:extLst>
              <a:ext uri="{FF2B5EF4-FFF2-40B4-BE49-F238E27FC236}">
                <a16:creationId xmlns:a16="http://schemas.microsoft.com/office/drawing/2014/main" id="{565AEACD-4E3B-C0D1-29DD-105C05ECFDBD}"/>
              </a:ext>
            </a:extLst>
          </p:cNvPr>
          <p:cNvSpPr>
            <a:spLocks noGrp="1"/>
          </p:cNvSpPr>
          <p:nvPr>
            <p:ph idx="1"/>
          </p:nvPr>
        </p:nvSpPr>
        <p:spPr>
          <a:xfrm>
            <a:off x="5410950" y="2052918"/>
            <a:ext cx="4638903" cy="4195481"/>
          </a:xfrm>
        </p:spPr>
        <p:txBody>
          <a:bodyPr vert="horz" lIns="91440" tIns="45720" rIns="91440" bIns="45720" rtlCol="0">
            <a:normAutofit/>
          </a:bodyPr>
          <a:lstStyle/>
          <a:p>
            <a:pPr>
              <a:lnSpc>
                <a:spcPct val="90000"/>
              </a:lnSpc>
            </a:pPr>
            <a:r>
              <a:rPr lang="en-US" sz="1700">
                <a:latin typeface="Arial"/>
                <a:ea typeface="+mn-lt"/>
                <a:cs typeface="+mn-lt"/>
              </a:rPr>
              <a:t>Healthcare organizations that use effective data management can alter their services and internal procedures, which also boosts worker productivity and enhances patient care. Decisions based on continuously gathered data can be made using modern analytics (Welton, 2017). </a:t>
            </a:r>
            <a:endParaRPr lang="en-US" sz="1700">
              <a:cs typeface="Calibri" panose="020F0502020204030204"/>
            </a:endParaRPr>
          </a:p>
          <a:p>
            <a:pPr>
              <a:lnSpc>
                <a:spcPct val="90000"/>
              </a:lnSpc>
            </a:pPr>
            <a:r>
              <a:rPr lang="en-US" sz="1700">
                <a:latin typeface="Arial"/>
                <a:ea typeface="+mn-lt"/>
                <a:cs typeface="Arial"/>
              </a:rPr>
              <a:t>Through these, the quality and effectiveness of the services offered are improved, and organizational helicopter views are encouraged rather than the more common siloed method. Predictive and preventative decision-making are both realities (Welton, 2017).</a:t>
            </a:r>
            <a:endParaRPr lang="en-US" sz="1700">
              <a:latin typeface="Arial"/>
              <a:cs typeface="Arial"/>
            </a:endParaRPr>
          </a:p>
          <a:p>
            <a:pPr>
              <a:lnSpc>
                <a:spcPct val="90000"/>
              </a:lnSpc>
            </a:pPr>
            <a:endParaRPr lang="en-US" sz="1700">
              <a:latin typeface="Arial"/>
              <a:cs typeface="Calibri"/>
            </a:endParaRPr>
          </a:p>
        </p:txBody>
      </p:sp>
      <p:pic>
        <p:nvPicPr>
          <p:cNvPr id="4" name="Picture 4" descr="Diagram&#10;&#10;Description automatically generated">
            <a:extLst>
              <a:ext uri="{FF2B5EF4-FFF2-40B4-BE49-F238E27FC236}">
                <a16:creationId xmlns:a16="http://schemas.microsoft.com/office/drawing/2014/main" id="{24E1AFF0-24A9-1ECD-8E7D-81C94F0EB4A4}"/>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l="26266" r="35844" b="-1"/>
          <a:stretch/>
        </p:blipFill>
        <p:spPr>
          <a:xfrm>
            <a:off x="3" y="10"/>
            <a:ext cx="4973099" cy="6857991"/>
          </a:xfrm>
          <a:custGeom>
            <a:avLst/>
            <a:gdLst/>
            <a:ahLst/>
            <a:cxnLst/>
            <a:rect l="l" t="t" r="r" b="b"/>
            <a:pathLst>
              <a:path w="4973099" h="6858001">
                <a:moveTo>
                  <a:pt x="3628384" y="0"/>
                </a:moveTo>
                <a:lnTo>
                  <a:pt x="4971922" y="0"/>
                </a:lnTo>
                <a:lnTo>
                  <a:pt x="4946877" y="155677"/>
                </a:lnTo>
                <a:lnTo>
                  <a:pt x="4923008" y="310668"/>
                </a:lnTo>
                <a:lnTo>
                  <a:pt x="4899644" y="466344"/>
                </a:lnTo>
                <a:lnTo>
                  <a:pt x="4879641" y="622707"/>
                </a:lnTo>
                <a:lnTo>
                  <a:pt x="4859470" y="778383"/>
                </a:lnTo>
                <a:lnTo>
                  <a:pt x="4840644" y="934746"/>
                </a:lnTo>
                <a:lnTo>
                  <a:pt x="4824508" y="1089051"/>
                </a:lnTo>
                <a:lnTo>
                  <a:pt x="4809212" y="1245413"/>
                </a:lnTo>
                <a:lnTo>
                  <a:pt x="4795260" y="1401090"/>
                </a:lnTo>
                <a:lnTo>
                  <a:pt x="4783158" y="1554023"/>
                </a:lnTo>
                <a:lnTo>
                  <a:pt x="4771055" y="1709014"/>
                </a:lnTo>
                <a:lnTo>
                  <a:pt x="4760970" y="1861947"/>
                </a:lnTo>
                <a:lnTo>
                  <a:pt x="4753070" y="2014881"/>
                </a:lnTo>
                <a:lnTo>
                  <a:pt x="4744833" y="2167128"/>
                </a:lnTo>
                <a:lnTo>
                  <a:pt x="4737942" y="2318004"/>
                </a:lnTo>
                <a:lnTo>
                  <a:pt x="4733067" y="2467509"/>
                </a:lnTo>
                <a:lnTo>
                  <a:pt x="4728865" y="2617013"/>
                </a:lnTo>
                <a:lnTo>
                  <a:pt x="4724831" y="2765146"/>
                </a:lnTo>
                <a:lnTo>
                  <a:pt x="4722982" y="2911221"/>
                </a:lnTo>
                <a:lnTo>
                  <a:pt x="4720965" y="3057297"/>
                </a:lnTo>
                <a:lnTo>
                  <a:pt x="4719956" y="3201315"/>
                </a:lnTo>
                <a:lnTo>
                  <a:pt x="4720965" y="3343961"/>
                </a:lnTo>
                <a:lnTo>
                  <a:pt x="4720965" y="3485236"/>
                </a:lnTo>
                <a:lnTo>
                  <a:pt x="4722982" y="3625139"/>
                </a:lnTo>
                <a:lnTo>
                  <a:pt x="4726007" y="3762299"/>
                </a:lnTo>
                <a:lnTo>
                  <a:pt x="4728865" y="3898087"/>
                </a:lnTo>
                <a:lnTo>
                  <a:pt x="4732059" y="4031133"/>
                </a:lnTo>
                <a:lnTo>
                  <a:pt x="4736933" y="4163492"/>
                </a:lnTo>
                <a:lnTo>
                  <a:pt x="4742144" y="4293793"/>
                </a:lnTo>
                <a:lnTo>
                  <a:pt x="4746850" y="4421352"/>
                </a:lnTo>
                <a:lnTo>
                  <a:pt x="4760130" y="4670298"/>
                </a:lnTo>
                <a:lnTo>
                  <a:pt x="4774249" y="4908956"/>
                </a:lnTo>
                <a:lnTo>
                  <a:pt x="4789041" y="5138013"/>
                </a:lnTo>
                <a:lnTo>
                  <a:pt x="4805346" y="5354726"/>
                </a:lnTo>
                <a:lnTo>
                  <a:pt x="4822323" y="5561838"/>
                </a:lnTo>
                <a:lnTo>
                  <a:pt x="4840644" y="5753862"/>
                </a:lnTo>
                <a:lnTo>
                  <a:pt x="4858630" y="5934227"/>
                </a:lnTo>
                <a:lnTo>
                  <a:pt x="4876615" y="6100191"/>
                </a:lnTo>
                <a:lnTo>
                  <a:pt x="4893592" y="6252438"/>
                </a:lnTo>
                <a:lnTo>
                  <a:pt x="4909729" y="6387541"/>
                </a:lnTo>
                <a:lnTo>
                  <a:pt x="4925025" y="6509613"/>
                </a:lnTo>
                <a:lnTo>
                  <a:pt x="4937800" y="6612483"/>
                </a:lnTo>
                <a:lnTo>
                  <a:pt x="4949902" y="6698894"/>
                </a:lnTo>
                <a:lnTo>
                  <a:pt x="4967216" y="6817538"/>
                </a:lnTo>
                <a:lnTo>
                  <a:pt x="4973099" y="6858000"/>
                </a:lnTo>
                <a:lnTo>
                  <a:pt x="4075210" y="6858000"/>
                </a:lnTo>
                <a:lnTo>
                  <a:pt x="4075210" y="6858001"/>
                </a:lnTo>
                <a:lnTo>
                  <a:pt x="0" y="6858001"/>
                </a:lnTo>
                <a:lnTo>
                  <a:pt x="0" y="1"/>
                </a:lnTo>
                <a:lnTo>
                  <a:pt x="3628384" y="1"/>
                </a:lnTo>
                <a:close/>
              </a:path>
            </a:pathLst>
          </a:custGeom>
        </p:spPr>
      </p:pic>
    </p:spTree>
    <p:extLst>
      <p:ext uri="{BB962C8B-B14F-4D97-AF65-F5344CB8AC3E}">
        <p14:creationId xmlns:p14="http://schemas.microsoft.com/office/powerpoint/2010/main" val="6691397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One in a crowd">
            <a:extLst>
              <a:ext uri="{FF2B5EF4-FFF2-40B4-BE49-F238E27FC236}">
                <a16:creationId xmlns:a16="http://schemas.microsoft.com/office/drawing/2014/main" id="{C172052C-2ABB-BC8A-F2BB-2A93AA22F1D9}"/>
              </a:ext>
            </a:extLst>
          </p:cNvPr>
          <p:cNvPicPr>
            <a:picLocks noChangeAspect="1"/>
          </p:cNvPicPr>
          <p:nvPr/>
        </p:nvPicPr>
        <p:blipFill rotWithShape="1">
          <a:blip r:embed="rId2">
            <a:duotone>
              <a:prstClr val="black"/>
              <a:schemeClr val="accent5">
                <a:tint val="45000"/>
                <a:satMod val="400000"/>
              </a:schemeClr>
            </a:duotone>
            <a:alphaModFix amt="25000"/>
          </a:blip>
          <a:srcRect t="25502" r="9091" b="6316"/>
          <a:stretch/>
        </p:blipFill>
        <p:spPr>
          <a:xfrm>
            <a:off x="-98941" y="336478"/>
            <a:ext cx="12191980" cy="6857990"/>
          </a:xfrm>
          <a:prstGeom prst="rect">
            <a:avLst/>
          </a:prstGeom>
        </p:spPr>
      </p:pic>
      <p:sp>
        <p:nvSpPr>
          <p:cNvPr id="4" name="Title 3">
            <a:extLst>
              <a:ext uri="{FF2B5EF4-FFF2-40B4-BE49-F238E27FC236}">
                <a16:creationId xmlns:a16="http://schemas.microsoft.com/office/drawing/2014/main" id="{FD907C75-0B03-0033-CB89-285AEED301E2}"/>
              </a:ext>
            </a:extLst>
          </p:cNvPr>
          <p:cNvSpPr>
            <a:spLocks noGrp="1"/>
          </p:cNvSpPr>
          <p:nvPr>
            <p:ph type="title"/>
          </p:nvPr>
        </p:nvSpPr>
        <p:spPr>
          <a:xfrm>
            <a:off x="1331537" y="1634175"/>
            <a:ext cx="9404723" cy="1400530"/>
          </a:xfrm>
        </p:spPr>
        <p:txBody>
          <a:bodyPr/>
          <a:lstStyle/>
          <a:p>
            <a:r>
              <a:rPr lang="en-GB" dirty="0"/>
              <a:t>Teamwork on Group Presentation</a:t>
            </a:r>
          </a:p>
        </p:txBody>
      </p:sp>
      <p:sp>
        <p:nvSpPr>
          <p:cNvPr id="6" name="Title 1">
            <a:extLst>
              <a:ext uri="{FF2B5EF4-FFF2-40B4-BE49-F238E27FC236}">
                <a16:creationId xmlns:a16="http://schemas.microsoft.com/office/drawing/2014/main" id="{319C3EF2-2BB2-43F2-9616-83CC11EF569E}"/>
              </a:ext>
            </a:extLst>
          </p:cNvPr>
          <p:cNvSpPr txBox="1">
            <a:spLocks/>
          </p:cNvSpPr>
          <p:nvPr/>
        </p:nvSpPr>
        <p:spPr>
          <a:xfrm>
            <a:off x="1880097" y="3164535"/>
            <a:ext cx="9141488" cy="2243466"/>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2400" dirty="0"/>
              <a:t>Student Number:2210057 </a:t>
            </a:r>
          </a:p>
          <a:p>
            <a:r>
              <a:rPr lang="ro-RO" sz="3400" dirty="0" err="1">
                <a:latin typeface="Times New Roman"/>
                <a:cs typeface="Times New Roman"/>
              </a:rPr>
              <a:t>Lectures</a:t>
            </a:r>
            <a:r>
              <a:rPr lang="ro-RO" sz="3400" dirty="0">
                <a:latin typeface="Times New Roman"/>
                <a:cs typeface="Times New Roman"/>
              </a:rPr>
              <a:t> </a:t>
            </a:r>
            <a:r>
              <a:rPr lang="ro-RO" sz="3400" dirty="0" err="1">
                <a:latin typeface="Times New Roman"/>
                <a:cs typeface="Times New Roman"/>
              </a:rPr>
              <a:t>name</a:t>
            </a:r>
            <a:r>
              <a:rPr lang="en-GB" sz="3400" dirty="0">
                <a:latin typeface="Times New Roman"/>
                <a:cs typeface="Times New Roman"/>
              </a:rPr>
              <a:t>:</a:t>
            </a:r>
            <a:r>
              <a:rPr lang="ro-RO" sz="3400" dirty="0" err="1">
                <a:latin typeface="Times New Roman"/>
                <a:cs typeface="Times New Roman"/>
              </a:rPr>
              <a:t>Suneth</a:t>
            </a:r>
            <a:r>
              <a:rPr lang="ro-RO" sz="3400" dirty="0">
                <a:latin typeface="Times New Roman"/>
                <a:cs typeface="Times New Roman"/>
              </a:rPr>
              <a:t> Fernando</a:t>
            </a:r>
            <a:endParaRPr lang="en-US" dirty="0"/>
          </a:p>
        </p:txBody>
      </p:sp>
      <p:sp>
        <p:nvSpPr>
          <p:cNvPr id="2" name="TextBox 1">
            <a:extLst>
              <a:ext uri="{FF2B5EF4-FFF2-40B4-BE49-F238E27FC236}">
                <a16:creationId xmlns:a16="http://schemas.microsoft.com/office/drawing/2014/main" id="{6B4E58C6-6043-1BFC-48F5-D0B276007771}"/>
              </a:ext>
            </a:extLst>
          </p:cNvPr>
          <p:cNvSpPr txBox="1"/>
          <p:nvPr/>
        </p:nvSpPr>
        <p:spPr>
          <a:xfrm>
            <a:off x="2265125" y="3227102"/>
            <a:ext cx="6713590"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solidFill>
                  <a:srgbClr val="EBEBEB"/>
                </a:solidFill>
              </a:rPr>
              <a:t>Lanre Silas</a:t>
            </a:r>
            <a:r>
              <a:rPr lang="en-GB" sz="2800" dirty="0">
                <a:solidFill>
                  <a:srgbClr val="000000"/>
                </a:solidFill>
              </a:rPr>
              <a:t>​ </a:t>
            </a:r>
            <a:r>
              <a:rPr lang="en-US" sz="2800" dirty="0" err="1">
                <a:solidFill>
                  <a:srgbClr val="EBEBEB"/>
                </a:solidFill>
              </a:rPr>
              <a:t>Odunfa</a:t>
            </a:r>
            <a:endParaRPr lang="en-US" sz="2800">
              <a:solidFill>
                <a:srgbClr val="EBEBEB"/>
              </a:solidFill>
            </a:endParaRPr>
          </a:p>
          <a:p>
            <a:endParaRPr lang="en-US" sz="2800" dirty="0">
              <a:solidFill>
                <a:srgbClr val="EBEBEB"/>
              </a:solidFill>
            </a:endParaRPr>
          </a:p>
        </p:txBody>
      </p:sp>
    </p:spTree>
    <p:extLst>
      <p:ext uri="{BB962C8B-B14F-4D97-AF65-F5344CB8AC3E}">
        <p14:creationId xmlns:p14="http://schemas.microsoft.com/office/powerpoint/2010/main" val="37487843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1" name="Content Placeholder 121">
            <a:extLst>
              <a:ext uri="{FF2B5EF4-FFF2-40B4-BE49-F238E27FC236}">
                <a16:creationId xmlns:a16="http://schemas.microsoft.com/office/drawing/2014/main" id="{F835125B-6D33-4275-9AB8-2ECA4E4F8A8E}"/>
              </a:ext>
            </a:extLst>
          </p:cNvPr>
          <p:cNvGraphicFramePr>
            <a:graphicFrameLocks noGrp="1"/>
          </p:cNvGraphicFramePr>
          <p:nvPr>
            <p:ph idx="1"/>
          </p:nvPr>
        </p:nvGraphicFramePr>
        <p:xfrm>
          <a:off x="646111" y="2237362"/>
          <a:ext cx="9404352" cy="40467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extBox 1">
            <a:extLst>
              <a:ext uri="{FF2B5EF4-FFF2-40B4-BE49-F238E27FC236}">
                <a16:creationId xmlns:a16="http://schemas.microsoft.com/office/drawing/2014/main" id="{17AE55A0-EB68-280D-5197-D5821BB542C4}"/>
              </a:ext>
            </a:extLst>
          </p:cNvPr>
          <p:cNvSpPr txBox="1"/>
          <p:nvPr/>
        </p:nvSpPr>
        <p:spPr>
          <a:xfrm>
            <a:off x="5181600" y="2508421"/>
            <a:ext cx="1828800" cy="1828800"/>
          </a:xfrm>
          <a:prstGeom prst="rect">
            <a:avLst/>
          </a:prstGeom>
          <a:noFill/>
        </p:spPr>
        <p:txBody>
          <a:bodyPr wrap="square" rtlCol="0">
            <a:spAutoFit/>
          </a:bodyPr>
          <a:lstStyle/>
          <a:p>
            <a:r>
              <a:rPr lang="en-GB" sz="1800" kern="1200">
                <a:solidFill>
                  <a:schemeClr val="tx1"/>
                </a:solidFill>
                <a:latin typeface="+mn-lt"/>
                <a:ea typeface="+mn-ea"/>
                <a:cs typeface="+mn-cs"/>
              </a:rPr>
              <a:t>Your text here</a:t>
            </a:r>
          </a:p>
        </p:txBody>
      </p:sp>
      <p:sp>
        <p:nvSpPr>
          <p:cNvPr id="3" name="TextBox 2">
            <a:extLst>
              <a:ext uri="{FF2B5EF4-FFF2-40B4-BE49-F238E27FC236}">
                <a16:creationId xmlns:a16="http://schemas.microsoft.com/office/drawing/2014/main" id="{E40B37AF-7DED-6A04-EF50-E312E401C2B8}"/>
              </a:ext>
            </a:extLst>
          </p:cNvPr>
          <p:cNvSpPr txBox="1"/>
          <p:nvPr/>
        </p:nvSpPr>
        <p:spPr>
          <a:xfrm>
            <a:off x="1326292" y="749643"/>
            <a:ext cx="848497" cy="370703"/>
          </a:xfrm>
          <a:prstGeom prst="rect">
            <a:avLst/>
          </a:prstGeom>
          <a:noFill/>
        </p:spPr>
        <p:txBody>
          <a:bodyPr wrap="square" rtlCol="0">
            <a:spAutoFit/>
          </a:bodyPr>
          <a:lstStyle/>
          <a:p>
            <a:r>
              <a:rPr lang="en-GB" dirty="0"/>
              <a:t>6</a:t>
            </a:r>
          </a:p>
        </p:txBody>
      </p:sp>
    </p:spTree>
    <p:extLst>
      <p:ext uri="{BB962C8B-B14F-4D97-AF65-F5344CB8AC3E}">
        <p14:creationId xmlns:p14="http://schemas.microsoft.com/office/powerpoint/2010/main" val="34388583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2">
            <a:extLst>
              <a:ext uri="{FF2B5EF4-FFF2-40B4-BE49-F238E27FC236}">
                <a16:creationId xmlns:a16="http://schemas.microsoft.com/office/drawing/2014/main" id="{1E1ACD0F-A5A9-C467-D364-CDBD185B8B08}"/>
              </a:ext>
            </a:extLst>
          </p:cNvPr>
          <p:cNvGraphicFramePr>
            <a:graphicFrameLocks noGrp="1"/>
          </p:cNvGraphicFramePr>
          <p:nvPr>
            <p:ph idx="1"/>
          </p:nvPr>
        </p:nvGraphicFramePr>
        <p:xfrm>
          <a:off x="646111" y="2140085"/>
          <a:ext cx="9404352" cy="40564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70B47C39-9387-E25B-FC0B-B9C55BC74C1B}"/>
              </a:ext>
            </a:extLst>
          </p:cNvPr>
          <p:cNvSpPr txBox="1"/>
          <p:nvPr/>
        </p:nvSpPr>
        <p:spPr>
          <a:xfrm>
            <a:off x="1326292" y="749643"/>
            <a:ext cx="848497" cy="370703"/>
          </a:xfrm>
          <a:prstGeom prst="rect">
            <a:avLst/>
          </a:prstGeom>
          <a:noFill/>
        </p:spPr>
        <p:txBody>
          <a:bodyPr wrap="square" rtlCol="0">
            <a:spAutoFit/>
          </a:bodyPr>
          <a:lstStyle/>
          <a:p>
            <a:r>
              <a:rPr lang="en-GB" dirty="0"/>
              <a:t>7</a:t>
            </a:r>
          </a:p>
        </p:txBody>
      </p:sp>
    </p:spTree>
    <p:extLst>
      <p:ext uri="{BB962C8B-B14F-4D97-AF65-F5344CB8AC3E}">
        <p14:creationId xmlns:p14="http://schemas.microsoft.com/office/powerpoint/2010/main" val="2085735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FFC23E-C2AA-A238-5B03-6D3166DF0E2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E26F34B-9E36-7B0E-ADA5-27FAB97E07C4}"/>
              </a:ext>
            </a:extLst>
          </p:cNvPr>
          <p:cNvSpPr>
            <a:spLocks noGrp="1"/>
          </p:cNvSpPr>
          <p:nvPr>
            <p:ph idx="1"/>
          </p:nvPr>
        </p:nvSpPr>
        <p:spPr/>
        <p:txBody>
          <a:bodyPr vert="horz" lIns="91440" tIns="45720" rIns="91440" bIns="45720" rtlCol="0" anchor="t">
            <a:normAutofit/>
          </a:bodyPr>
          <a:lstStyle/>
          <a:p>
            <a:r>
              <a:rPr lang="en-GB" sz="4000" dirty="0"/>
              <a:t>Any Question</a:t>
            </a:r>
            <a:r>
              <a:rPr lang="en-GB" sz="4000" dirty="0">
                <a:latin typeface="Arial"/>
                <a:cs typeface="Arial"/>
              </a:rPr>
              <a:t>?</a:t>
            </a:r>
          </a:p>
        </p:txBody>
      </p:sp>
    </p:spTree>
    <p:extLst>
      <p:ext uri="{BB962C8B-B14F-4D97-AF65-F5344CB8AC3E}">
        <p14:creationId xmlns:p14="http://schemas.microsoft.com/office/powerpoint/2010/main" val="13044463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0">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CADCC5-B31B-6861-F847-20CBCDEADC5E}"/>
              </a:ext>
            </a:extLst>
          </p:cNvPr>
          <p:cNvSpPr txBox="1">
            <a:spLocks noGrp="1"/>
          </p:cNvSpPr>
          <p:nvPr>
            <p:ph type="title"/>
          </p:nvPr>
        </p:nvSpPr>
        <p:spPr>
          <a:xfrm>
            <a:off x="7110408" y="2921000"/>
            <a:ext cx="4357692" cy="2412013"/>
          </a:xfrm>
        </p:spPr>
        <p:txBody>
          <a:bodyPr>
            <a:normAutofit/>
          </a:bodyPr>
          <a:lstStyle/>
          <a:p>
            <a:pPr lvl="0"/>
            <a:r>
              <a:rPr lang="en-GB" sz="3900" dirty="0"/>
              <a:t>REFERENCES</a:t>
            </a:r>
          </a:p>
        </p:txBody>
      </p:sp>
      <p:pic>
        <p:nvPicPr>
          <p:cNvPr id="4" name="Picture 5" descr="Free stock photo of background, books, education">
            <a:extLst>
              <a:ext uri="{FF2B5EF4-FFF2-40B4-BE49-F238E27FC236}">
                <a16:creationId xmlns:a16="http://schemas.microsoft.com/office/drawing/2014/main" id="{4803598F-A7F3-C89F-5120-684B9E655A73}"/>
              </a:ext>
            </a:extLst>
          </p:cNvPr>
          <p:cNvPicPr>
            <a:picLocks noChangeAspect="1"/>
          </p:cNvPicPr>
          <p:nvPr/>
        </p:nvPicPr>
        <p:blipFill rotWithShape="1">
          <a:blip r:embed="rId3"/>
          <a:srcRect l="20341" r="20340" b="-1"/>
          <a:stretch/>
        </p:blipFill>
        <p:spPr>
          <a:xfrm>
            <a:off x="0" y="0"/>
            <a:ext cx="5943600" cy="6848655"/>
          </a:xfrm>
          <a:prstGeom prst="rect">
            <a:avLst/>
          </a:prstGeom>
        </p:spPr>
      </p:pic>
    </p:spTree>
    <p:extLst>
      <p:ext uri="{BB962C8B-B14F-4D97-AF65-F5344CB8AC3E}">
        <p14:creationId xmlns:p14="http://schemas.microsoft.com/office/powerpoint/2010/main" val="3600093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CADCC5-B31B-6861-F847-20CBCDEADC5E}"/>
              </a:ext>
            </a:extLst>
          </p:cNvPr>
          <p:cNvSpPr txBox="1">
            <a:spLocks noGrp="1"/>
          </p:cNvSpPr>
          <p:nvPr>
            <p:ph type="title"/>
          </p:nvPr>
        </p:nvSpPr>
        <p:spPr/>
        <p:txBody>
          <a:bodyPr/>
          <a:lstStyle/>
          <a:p>
            <a:pPr lvl="0"/>
            <a:r>
              <a:rPr lang="en-GB" sz="2800" dirty="0">
                <a:latin typeface="Times New Roman" panose="02020603050405020304" pitchFamily="18" charset="0"/>
                <a:cs typeface="Times New Roman" panose="02020603050405020304" pitchFamily="18" charset="0"/>
              </a:rPr>
              <a:t>References for ‘The use of contemporary technology in healthcare’ slides.</a:t>
            </a:r>
          </a:p>
        </p:txBody>
      </p:sp>
      <p:sp>
        <p:nvSpPr>
          <p:cNvPr id="3" name="Content Placeholder 2">
            <a:extLst>
              <a:ext uri="{FF2B5EF4-FFF2-40B4-BE49-F238E27FC236}">
                <a16:creationId xmlns:a16="http://schemas.microsoft.com/office/drawing/2014/main" id="{E697E71F-9202-3CCD-DC15-71D9D7A63B4A}"/>
              </a:ext>
            </a:extLst>
          </p:cNvPr>
          <p:cNvSpPr txBox="1">
            <a:spLocks noGrp="1"/>
          </p:cNvSpPr>
          <p:nvPr>
            <p:ph idx="1"/>
          </p:nvPr>
        </p:nvSpPr>
        <p:spPr>
          <a:xfrm>
            <a:off x="646111" y="1853248"/>
            <a:ext cx="8983053" cy="5004752"/>
          </a:xfrm>
        </p:spPr>
        <p:txBody>
          <a:bodyPr>
            <a:normAutofit/>
          </a:bodyPr>
          <a:lstStyle/>
          <a:p>
            <a:pPr marL="0" lvl="0" indent="0">
              <a:lnSpc>
                <a:spcPct val="70000"/>
              </a:lnSpc>
              <a:buNone/>
            </a:pPr>
            <a:r>
              <a:rPr lang="en-GB" sz="2000" dirty="0">
                <a:latin typeface="Times New Roman" panose="02020603050405020304" pitchFamily="18" charset="0"/>
                <a:cs typeface="Times New Roman" panose="02020603050405020304" pitchFamily="18" charset="0"/>
              </a:rPr>
              <a:t>Wang, Y., Kung, L., &amp; Byrd, T. A. (2018). Big data analytics: Understanding its capabilities and potential benefits for healthcare organizations. Technological forecasting and social change, 126, 3-13.</a:t>
            </a:r>
          </a:p>
          <a:p>
            <a:pPr marL="0" lvl="0" indent="0">
              <a:lnSpc>
                <a:spcPct val="70000"/>
              </a:lnSpc>
              <a:buNone/>
            </a:pPr>
            <a:r>
              <a:rPr lang="en-GB" sz="2000" dirty="0">
                <a:latin typeface="Times New Roman" panose="02020603050405020304" pitchFamily="18" charset="0"/>
                <a:cs typeface="Times New Roman" panose="02020603050405020304" pitchFamily="18" charset="0"/>
              </a:rPr>
              <a:t>Friedberg, M. W., Chen, P. G., Van </a:t>
            </a:r>
            <a:r>
              <a:rPr lang="en-GB" sz="2000" dirty="0" err="1">
                <a:latin typeface="Times New Roman" panose="02020603050405020304" pitchFamily="18" charset="0"/>
                <a:cs typeface="Times New Roman" panose="02020603050405020304" pitchFamily="18" charset="0"/>
              </a:rPr>
              <a:t>Busum</a:t>
            </a:r>
            <a:r>
              <a:rPr lang="en-GB" sz="2000" dirty="0">
                <a:latin typeface="Times New Roman" panose="02020603050405020304" pitchFamily="18" charset="0"/>
                <a:cs typeface="Times New Roman" panose="02020603050405020304" pitchFamily="18" charset="0"/>
              </a:rPr>
              <a:t>, K. R., </a:t>
            </a:r>
            <a:r>
              <a:rPr lang="en-GB" sz="2000" dirty="0" err="1">
                <a:latin typeface="Times New Roman" panose="02020603050405020304" pitchFamily="18" charset="0"/>
                <a:cs typeface="Times New Roman" panose="02020603050405020304" pitchFamily="18" charset="0"/>
              </a:rPr>
              <a:t>Aunon</a:t>
            </a:r>
            <a:r>
              <a:rPr lang="en-GB" sz="2000" dirty="0">
                <a:latin typeface="Times New Roman" panose="02020603050405020304" pitchFamily="18" charset="0"/>
                <a:cs typeface="Times New Roman" panose="02020603050405020304" pitchFamily="18" charset="0"/>
              </a:rPr>
              <a:t>, F., Pham, C., </a:t>
            </a:r>
            <a:r>
              <a:rPr lang="en-GB" sz="2000" dirty="0" err="1">
                <a:latin typeface="Times New Roman" panose="02020603050405020304" pitchFamily="18" charset="0"/>
                <a:cs typeface="Times New Roman" panose="02020603050405020304" pitchFamily="18" charset="0"/>
              </a:rPr>
              <a:t>Caloyeras</a:t>
            </a:r>
            <a:r>
              <a:rPr lang="en-GB" sz="2000" dirty="0">
                <a:latin typeface="Times New Roman" panose="02020603050405020304" pitchFamily="18" charset="0"/>
                <a:cs typeface="Times New Roman" panose="02020603050405020304" pitchFamily="18" charset="0"/>
              </a:rPr>
              <a:t>, J., ... &amp; </a:t>
            </a:r>
            <a:r>
              <a:rPr lang="en-GB" sz="2000" dirty="0" err="1">
                <a:latin typeface="Times New Roman" panose="02020603050405020304" pitchFamily="18" charset="0"/>
                <a:cs typeface="Times New Roman" panose="02020603050405020304" pitchFamily="18" charset="0"/>
              </a:rPr>
              <a:t>Tutty</a:t>
            </a:r>
            <a:r>
              <a:rPr lang="en-GB" sz="2000" dirty="0">
                <a:latin typeface="Times New Roman" panose="02020603050405020304" pitchFamily="18" charset="0"/>
                <a:cs typeface="Times New Roman" panose="02020603050405020304" pitchFamily="18" charset="0"/>
              </a:rPr>
              <a:t>, M. (2014). Factors affecting physician professional satisfaction and their implications for patient care, health systems, and health policy. Rand health quarterly, 3(4).</a:t>
            </a:r>
          </a:p>
          <a:p>
            <a:pPr marL="0" lvl="0" indent="0">
              <a:lnSpc>
                <a:spcPct val="70000"/>
              </a:lnSpc>
              <a:buNone/>
            </a:pPr>
            <a:r>
              <a:rPr lang="en-GB" sz="2000" dirty="0">
                <a:latin typeface="Times New Roman" panose="02020603050405020304" pitchFamily="18" charset="0"/>
                <a:cs typeface="Times New Roman" panose="02020603050405020304" pitchFamily="18" charset="0"/>
              </a:rPr>
              <a:t>Sun, Y., Wang, N., Guo, X., &amp; Peng, Z. (2013). Understanding the acceptance of mobile health services: a comparison and integration of alternative models. Journal of electronic commerce research, 14(2), 183.</a:t>
            </a:r>
          </a:p>
          <a:p>
            <a:pPr marL="0" lvl="0" indent="0">
              <a:lnSpc>
                <a:spcPct val="70000"/>
              </a:lnSpc>
              <a:buNone/>
            </a:pPr>
            <a:r>
              <a:rPr lang="en-GB" sz="2000" dirty="0" err="1">
                <a:latin typeface="Times New Roman" panose="02020603050405020304" pitchFamily="18" charset="0"/>
                <a:cs typeface="Times New Roman" panose="02020603050405020304" pitchFamily="18" charset="0"/>
              </a:rPr>
              <a:t>Aceto</a:t>
            </a:r>
            <a:r>
              <a:rPr lang="en-GB" sz="2000" dirty="0">
                <a:latin typeface="Times New Roman" panose="02020603050405020304" pitchFamily="18" charset="0"/>
                <a:cs typeface="Times New Roman" panose="02020603050405020304" pitchFamily="18" charset="0"/>
              </a:rPr>
              <a:t>, G., Persico, V., &amp; </a:t>
            </a:r>
            <a:r>
              <a:rPr lang="en-GB" sz="2000" dirty="0" err="1">
                <a:latin typeface="Times New Roman" panose="02020603050405020304" pitchFamily="18" charset="0"/>
                <a:cs typeface="Times New Roman" panose="02020603050405020304" pitchFamily="18" charset="0"/>
              </a:rPr>
              <a:t>Pescapé</a:t>
            </a:r>
            <a:r>
              <a:rPr lang="en-GB" sz="2000" dirty="0">
                <a:latin typeface="Times New Roman" panose="02020603050405020304" pitchFamily="18" charset="0"/>
                <a:cs typeface="Times New Roman" panose="02020603050405020304" pitchFamily="18" charset="0"/>
              </a:rPr>
              <a:t>, A. (2018). The role of Information and Communication Technologies in healthcare: taxonomies, perspectives, and challenges. Journal of Network and Computer Applications, 107, 125-154.</a:t>
            </a:r>
          </a:p>
        </p:txBody>
      </p:sp>
    </p:spTree>
    <p:extLst>
      <p:ext uri="{BB962C8B-B14F-4D97-AF65-F5344CB8AC3E}">
        <p14:creationId xmlns:p14="http://schemas.microsoft.com/office/powerpoint/2010/main" val="23949919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697E71F-9202-3CCD-DC15-71D9D7A63B4A}"/>
              </a:ext>
            </a:extLst>
          </p:cNvPr>
          <p:cNvSpPr txBox="1">
            <a:spLocks noGrp="1"/>
          </p:cNvSpPr>
          <p:nvPr>
            <p:ph idx="1"/>
          </p:nvPr>
        </p:nvSpPr>
        <p:spPr>
          <a:xfrm>
            <a:off x="646111" y="1844283"/>
            <a:ext cx="8983053" cy="5004752"/>
          </a:xfrm>
        </p:spPr>
        <p:txBody>
          <a:bodyPr>
            <a:normAutofit/>
          </a:bodyPr>
          <a:lstStyle/>
          <a:p>
            <a:pPr marL="0" lvl="0" indent="0">
              <a:lnSpc>
                <a:spcPct val="70000"/>
              </a:lnSpc>
              <a:buNone/>
            </a:pPr>
            <a:r>
              <a:rPr lang="en-GB" sz="2000" dirty="0">
                <a:latin typeface="Times New Roman" panose="02020603050405020304" pitchFamily="18" charset="0"/>
                <a:cs typeface="Times New Roman" panose="02020603050405020304" pitchFamily="18" charset="0"/>
              </a:rPr>
              <a:t>Laal M. Technology in medical science. Procedia-Soc. </a:t>
            </a:r>
            <a:r>
              <a:rPr lang="en-GB" sz="2000" dirty="0" err="1">
                <a:latin typeface="Times New Roman" panose="02020603050405020304" pitchFamily="18" charset="0"/>
                <a:cs typeface="Times New Roman" panose="02020603050405020304" pitchFamily="18" charset="0"/>
              </a:rPr>
              <a:t>Behav</a:t>
            </a:r>
            <a:r>
              <a:rPr lang="en-GB" sz="2000" dirty="0">
                <a:latin typeface="Times New Roman" panose="02020603050405020304" pitchFamily="18" charset="0"/>
                <a:cs typeface="Times New Roman" panose="02020603050405020304" pitchFamily="18" charset="0"/>
              </a:rPr>
              <a:t>. Sci. 2013;81:384–388. [Google Scholar]</a:t>
            </a:r>
          </a:p>
          <a:p>
            <a:pPr marL="0" lvl="0" indent="0">
              <a:lnSpc>
                <a:spcPct val="70000"/>
              </a:lnSpc>
              <a:buNone/>
            </a:pPr>
            <a:r>
              <a:rPr lang="en-GB" sz="2000" dirty="0" err="1">
                <a:latin typeface="Times New Roman" panose="02020603050405020304" pitchFamily="18" charset="0"/>
                <a:cs typeface="Times New Roman" panose="02020603050405020304" pitchFamily="18" charset="0"/>
              </a:rPr>
              <a:t>Chamola</a:t>
            </a:r>
            <a:r>
              <a:rPr lang="en-GB" sz="2000" dirty="0">
                <a:latin typeface="Times New Roman" panose="02020603050405020304" pitchFamily="18" charset="0"/>
                <a:cs typeface="Times New Roman" panose="02020603050405020304" pitchFamily="18" charset="0"/>
              </a:rPr>
              <a:t> V., </a:t>
            </a:r>
            <a:r>
              <a:rPr lang="en-GB" sz="2000" dirty="0" err="1">
                <a:latin typeface="Times New Roman" panose="02020603050405020304" pitchFamily="18" charset="0"/>
                <a:cs typeface="Times New Roman" panose="02020603050405020304" pitchFamily="18" charset="0"/>
              </a:rPr>
              <a:t>Hassija</a:t>
            </a:r>
            <a:r>
              <a:rPr lang="en-GB" sz="2000" dirty="0">
                <a:latin typeface="Times New Roman" panose="02020603050405020304" pitchFamily="18" charset="0"/>
                <a:cs typeface="Times New Roman" panose="02020603050405020304" pitchFamily="18" charset="0"/>
              </a:rPr>
              <a:t> V., Gupta V., </a:t>
            </a:r>
            <a:r>
              <a:rPr lang="en-GB" sz="2000" dirty="0" err="1">
                <a:latin typeface="Times New Roman" panose="02020603050405020304" pitchFamily="18" charset="0"/>
                <a:cs typeface="Times New Roman" panose="02020603050405020304" pitchFamily="18" charset="0"/>
              </a:rPr>
              <a:t>Guizani</a:t>
            </a:r>
            <a:r>
              <a:rPr lang="en-GB" sz="2000" dirty="0">
                <a:latin typeface="Times New Roman" panose="02020603050405020304" pitchFamily="18" charset="0"/>
                <a:cs typeface="Times New Roman" panose="02020603050405020304" pitchFamily="18" charset="0"/>
              </a:rPr>
              <a:t> M. A Comprehensive review of the COVID-19 pandemic and the role of IoT, drones, AI, blockchain, and 5G in managing its impact. IEEE Access. 2020;8:90225–90265. [Google Scholar]</a:t>
            </a:r>
          </a:p>
          <a:p>
            <a:pPr marL="0" lvl="0" indent="0">
              <a:lnSpc>
                <a:spcPct val="70000"/>
              </a:lnSpc>
              <a:buNone/>
            </a:pPr>
            <a:r>
              <a:rPr lang="en-GB" sz="2000" dirty="0">
                <a:latin typeface="Times New Roman" panose="02020603050405020304" pitchFamily="18" charset="0"/>
                <a:cs typeface="Times New Roman" panose="02020603050405020304" pitchFamily="18" charset="0"/>
              </a:rPr>
              <a:t>Chen L.H., Wilson M.E. The role of the </a:t>
            </a:r>
            <a:r>
              <a:rPr lang="en-GB" sz="2000" dirty="0" err="1">
                <a:latin typeface="Times New Roman" panose="02020603050405020304" pitchFamily="18" charset="0"/>
                <a:cs typeface="Times New Roman" panose="02020603050405020304" pitchFamily="18" charset="0"/>
              </a:rPr>
              <a:t>traveler</a:t>
            </a:r>
            <a:r>
              <a:rPr lang="en-GB" sz="2000" dirty="0">
                <a:latin typeface="Times New Roman" panose="02020603050405020304" pitchFamily="18" charset="0"/>
                <a:cs typeface="Times New Roman" panose="02020603050405020304" pitchFamily="18" charset="0"/>
              </a:rPr>
              <a:t> in emerging infections and magnitude of travel. Med. Clin. North Am. 2008;92(6):1409–1432. [PMC free article] [PubMed] [Google Scholar]</a:t>
            </a:r>
          </a:p>
          <a:p>
            <a:pPr marL="0" lvl="0" indent="0">
              <a:lnSpc>
                <a:spcPct val="70000"/>
              </a:lnSpc>
              <a:buNone/>
            </a:pPr>
            <a:r>
              <a:rPr lang="en-GB" sz="2000" dirty="0" err="1">
                <a:latin typeface="Times New Roman" panose="02020603050405020304" pitchFamily="18" charset="0"/>
                <a:cs typeface="Times New Roman" panose="02020603050405020304" pitchFamily="18" charset="0"/>
              </a:rPr>
              <a:t>Tsui</a:t>
            </a:r>
            <a:r>
              <a:rPr lang="en-GB" sz="2000" dirty="0">
                <a:latin typeface="Times New Roman" panose="02020603050405020304" pitchFamily="18" charset="0"/>
                <a:cs typeface="Times New Roman" panose="02020603050405020304" pitchFamily="18" charset="0"/>
              </a:rPr>
              <a:t> K.L., Wong Z.S.Y., </a:t>
            </a:r>
            <a:r>
              <a:rPr lang="en-GB" sz="2000" dirty="0" err="1">
                <a:latin typeface="Times New Roman" panose="02020603050405020304" pitchFamily="18" charset="0"/>
                <a:cs typeface="Times New Roman" panose="02020603050405020304" pitchFamily="18" charset="0"/>
              </a:rPr>
              <a:t>Goldsman</a:t>
            </a:r>
            <a:r>
              <a:rPr lang="en-GB" sz="2000" dirty="0">
                <a:latin typeface="Times New Roman" panose="02020603050405020304" pitchFamily="18" charset="0"/>
                <a:cs typeface="Times New Roman" panose="02020603050405020304" pitchFamily="18" charset="0"/>
              </a:rPr>
              <a:t> D., </a:t>
            </a:r>
            <a:r>
              <a:rPr lang="en-GB" sz="2000" dirty="0" err="1">
                <a:latin typeface="Times New Roman" panose="02020603050405020304" pitchFamily="18" charset="0"/>
                <a:cs typeface="Times New Roman" panose="02020603050405020304" pitchFamily="18" charset="0"/>
              </a:rPr>
              <a:t>Edesess</a:t>
            </a:r>
            <a:r>
              <a:rPr lang="en-GB" sz="2000" dirty="0">
                <a:latin typeface="Times New Roman" panose="02020603050405020304" pitchFamily="18" charset="0"/>
                <a:cs typeface="Times New Roman" panose="02020603050405020304" pitchFamily="18" charset="0"/>
              </a:rPr>
              <a:t> M. Tracking infectious disease spread for global pandemic containment. IEEE </a:t>
            </a:r>
            <a:r>
              <a:rPr lang="en-GB" sz="2000" dirty="0" err="1">
                <a:latin typeface="Times New Roman" panose="02020603050405020304" pitchFamily="18" charset="0"/>
                <a:cs typeface="Times New Roman" panose="02020603050405020304" pitchFamily="18" charset="0"/>
              </a:rPr>
              <a:t>Intell</a:t>
            </a:r>
            <a:r>
              <a:rPr lang="en-GB" sz="2000" dirty="0">
                <a:latin typeface="Times New Roman" panose="02020603050405020304" pitchFamily="18" charset="0"/>
                <a:cs typeface="Times New Roman" panose="02020603050405020304" pitchFamily="18" charset="0"/>
              </a:rPr>
              <a:t>. Syst. 2013;28(6):60–64. [Google Scholar]</a:t>
            </a:r>
          </a:p>
          <a:p>
            <a:pPr marL="0" lvl="0" indent="0">
              <a:lnSpc>
                <a:spcPct val="70000"/>
              </a:lnSpc>
              <a:buNone/>
            </a:pPr>
            <a:r>
              <a:rPr lang="en-GB" sz="2000" dirty="0">
                <a:latin typeface="Times New Roman" panose="02020603050405020304" pitchFamily="18" charset="0"/>
                <a:cs typeface="Times New Roman" panose="02020603050405020304" pitchFamily="18" charset="0"/>
              </a:rPr>
              <a:t>Lombardo J., </a:t>
            </a:r>
            <a:r>
              <a:rPr lang="en-GB" sz="2000" dirty="0" err="1">
                <a:latin typeface="Times New Roman" panose="02020603050405020304" pitchFamily="18" charset="0"/>
                <a:cs typeface="Times New Roman" panose="02020603050405020304" pitchFamily="18" charset="0"/>
              </a:rPr>
              <a:t>Burkom</a:t>
            </a:r>
            <a:r>
              <a:rPr lang="en-GB" sz="2000" dirty="0">
                <a:latin typeface="Times New Roman" panose="02020603050405020304" pitchFamily="18" charset="0"/>
                <a:cs typeface="Times New Roman" panose="02020603050405020304" pitchFamily="18" charset="0"/>
              </a:rPr>
              <a:t> H., Elbert E., Magruder S., Lewis S.H., </a:t>
            </a:r>
            <a:r>
              <a:rPr lang="en-GB" sz="2000" dirty="0" err="1">
                <a:latin typeface="Times New Roman" panose="02020603050405020304" pitchFamily="18" charset="0"/>
                <a:cs typeface="Times New Roman" panose="02020603050405020304" pitchFamily="18" charset="0"/>
              </a:rPr>
              <a:t>Loschen</a:t>
            </a:r>
            <a:r>
              <a:rPr lang="en-GB" sz="2000" dirty="0">
                <a:latin typeface="Times New Roman" panose="02020603050405020304" pitchFamily="18" charset="0"/>
                <a:cs typeface="Times New Roman" panose="02020603050405020304" pitchFamily="18" charset="0"/>
              </a:rPr>
              <a:t> W. A systems overview of the electronic surveillance system for the early notification of community-based epidemics (ESSENCE II) J. Urban Health. 2003;80(1):i32–i42. [PMC free article] [PubMed] [Google Scholar]</a:t>
            </a:r>
          </a:p>
          <a:p>
            <a:pPr marL="0" lvl="0" indent="0">
              <a:lnSpc>
                <a:spcPct val="70000"/>
              </a:lnSpc>
              <a:buNone/>
            </a:pPr>
            <a:r>
              <a:rPr lang="en-GB" sz="2000" dirty="0">
                <a:latin typeface="Times New Roman" panose="02020603050405020304" pitchFamily="18" charset="0"/>
                <a:cs typeface="Times New Roman" panose="02020603050405020304" pitchFamily="18" charset="0"/>
              </a:rPr>
              <a:t>World Health Organization WHO consultation on priority public health interventions before and during an influenza pandemic, Geneva 16-18 March 2004. Weekly Epidemiological Record= Relevé </a:t>
            </a:r>
            <a:r>
              <a:rPr lang="en-GB" sz="2000" dirty="0" err="1">
                <a:latin typeface="Times New Roman" panose="02020603050405020304" pitchFamily="18" charset="0"/>
                <a:cs typeface="Times New Roman" panose="02020603050405020304" pitchFamily="18" charset="0"/>
              </a:rPr>
              <a:t>épidémiologique</a:t>
            </a:r>
            <a:r>
              <a:rPr lang="en-GB" sz="2000" dirty="0">
                <a:latin typeface="Times New Roman" panose="02020603050405020304" pitchFamily="18" charset="0"/>
                <a:cs typeface="Times New Roman" panose="02020603050405020304" pitchFamily="18" charset="0"/>
              </a:rPr>
              <a:t> </a:t>
            </a:r>
            <a:r>
              <a:rPr lang="en-GB" sz="2000" dirty="0" err="1">
                <a:latin typeface="Times New Roman" panose="02020603050405020304" pitchFamily="18" charset="0"/>
                <a:cs typeface="Times New Roman" panose="02020603050405020304" pitchFamily="18" charset="0"/>
              </a:rPr>
              <a:t>hebdomadaire</a:t>
            </a:r>
            <a:r>
              <a:rPr lang="en-GB" sz="2000" dirty="0">
                <a:latin typeface="Times New Roman" panose="02020603050405020304" pitchFamily="18" charset="0"/>
                <a:cs typeface="Times New Roman" panose="02020603050405020304" pitchFamily="18" charset="0"/>
              </a:rPr>
              <a:t>. 2004;79(11):107–108. [PubMed] [Google Scholar]</a:t>
            </a:r>
          </a:p>
        </p:txBody>
      </p:sp>
      <p:sp>
        <p:nvSpPr>
          <p:cNvPr id="6" name="Title 1">
            <a:extLst>
              <a:ext uri="{FF2B5EF4-FFF2-40B4-BE49-F238E27FC236}">
                <a16:creationId xmlns:a16="http://schemas.microsoft.com/office/drawing/2014/main" id="{5BA8BDA7-FACD-04D8-FDDE-9C714845E2AE}"/>
              </a:ext>
            </a:extLst>
          </p:cNvPr>
          <p:cNvSpPr txBox="1">
            <a:spLocks noGrp="1"/>
          </p:cNvSpPr>
          <p:nvPr>
            <p:ph type="title"/>
          </p:nvPr>
        </p:nvSpPr>
        <p:spPr>
          <a:xfrm>
            <a:off x="646111" y="452718"/>
            <a:ext cx="9404723" cy="1400530"/>
          </a:xfrm>
        </p:spPr>
        <p:txBody>
          <a:bodyPr/>
          <a:lstStyle/>
          <a:p>
            <a:pPr lvl="0"/>
            <a:r>
              <a:rPr lang="en-GB" sz="2800" dirty="0">
                <a:latin typeface="Times New Roman" panose="02020603050405020304" pitchFamily="18" charset="0"/>
                <a:cs typeface="Times New Roman" panose="02020603050405020304" pitchFamily="18" charset="0"/>
              </a:rPr>
              <a:t>References for ‘Why technology has been so important during the pandemic’ slides.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697E71F-9202-3CCD-DC15-71D9D7A63B4A}"/>
              </a:ext>
            </a:extLst>
          </p:cNvPr>
          <p:cNvSpPr txBox="1">
            <a:spLocks noGrp="1"/>
          </p:cNvSpPr>
          <p:nvPr>
            <p:ph idx="1"/>
          </p:nvPr>
        </p:nvSpPr>
        <p:spPr>
          <a:xfrm>
            <a:off x="646111" y="1853248"/>
            <a:ext cx="8983053" cy="5004752"/>
          </a:xfrm>
        </p:spPr>
        <p:txBody>
          <a:bodyPr>
            <a:normAutofit/>
          </a:bodyPr>
          <a:lstStyle/>
          <a:p>
            <a:pPr marL="0" lvl="0" indent="0">
              <a:lnSpc>
                <a:spcPct val="70000"/>
              </a:lnSpc>
              <a:buNone/>
            </a:pPr>
            <a:r>
              <a:rPr lang="en-GB" sz="2000" dirty="0">
                <a:latin typeface="Times New Roman" panose="02020603050405020304" pitchFamily="18" charset="0"/>
                <a:cs typeface="Times New Roman" panose="02020603050405020304" pitchFamily="18" charset="0"/>
              </a:rPr>
              <a:t>Finn, N.B. and Bria, W.F., 2009. Digital communication in medical practice. Springer Science &amp; Business Media.</a:t>
            </a:r>
          </a:p>
          <a:p>
            <a:pPr marL="0" lvl="0" indent="0">
              <a:lnSpc>
                <a:spcPct val="70000"/>
              </a:lnSpc>
              <a:buNone/>
            </a:pPr>
            <a:r>
              <a:rPr lang="en-GB" sz="2000" dirty="0">
                <a:latin typeface="Times New Roman" panose="02020603050405020304" pitchFamily="18" charset="0"/>
                <a:cs typeface="Times New Roman" panose="02020603050405020304" pitchFamily="18" charset="0"/>
              </a:rPr>
              <a:t>Kruse, C.S., Stein, A., Thomas, H. and Kaur, H., 2018. The use of electronic health records to support population health: a systematic review of the literature. Journal of medical systems, 42(11), pp.1-16.</a:t>
            </a:r>
          </a:p>
          <a:p>
            <a:pPr marL="0" lvl="0" indent="0">
              <a:lnSpc>
                <a:spcPct val="70000"/>
              </a:lnSpc>
              <a:buNone/>
            </a:pPr>
            <a:r>
              <a:rPr lang="en-GB" sz="2000" dirty="0" err="1">
                <a:latin typeface="Times New Roman" panose="02020603050405020304" pitchFamily="18" charset="0"/>
                <a:cs typeface="Times New Roman" panose="02020603050405020304" pitchFamily="18" charset="0"/>
              </a:rPr>
              <a:t>Laurenza</a:t>
            </a:r>
            <a:r>
              <a:rPr lang="en-GB" sz="2000" dirty="0">
                <a:latin typeface="Times New Roman" panose="02020603050405020304" pitchFamily="18" charset="0"/>
                <a:cs typeface="Times New Roman" panose="02020603050405020304" pitchFamily="18" charset="0"/>
              </a:rPr>
              <a:t>, E., </a:t>
            </a:r>
            <a:r>
              <a:rPr lang="en-GB" sz="2000" dirty="0" err="1">
                <a:latin typeface="Times New Roman" panose="02020603050405020304" pitchFamily="18" charset="0"/>
                <a:cs typeface="Times New Roman" panose="02020603050405020304" pitchFamily="18" charset="0"/>
              </a:rPr>
              <a:t>Quintano</a:t>
            </a:r>
            <a:r>
              <a:rPr lang="en-GB" sz="2000" dirty="0">
                <a:latin typeface="Times New Roman" panose="02020603050405020304" pitchFamily="18" charset="0"/>
                <a:cs typeface="Times New Roman" panose="02020603050405020304" pitchFamily="18" charset="0"/>
              </a:rPr>
              <a:t>, M., Schiavone, F. and </a:t>
            </a:r>
            <a:r>
              <a:rPr lang="en-GB" sz="2000" dirty="0" err="1">
                <a:latin typeface="Times New Roman" panose="02020603050405020304" pitchFamily="18" charset="0"/>
                <a:cs typeface="Times New Roman" panose="02020603050405020304" pitchFamily="18" charset="0"/>
              </a:rPr>
              <a:t>Vrontis</a:t>
            </a:r>
            <a:r>
              <a:rPr lang="en-GB" sz="2000" dirty="0">
                <a:latin typeface="Times New Roman" panose="02020603050405020304" pitchFamily="18" charset="0"/>
                <a:cs typeface="Times New Roman" panose="02020603050405020304" pitchFamily="18" charset="0"/>
              </a:rPr>
              <a:t>, D., 2018. The effect of digital technologies adoption in healthcare industry: a case based analysis. Business process management journal.</a:t>
            </a:r>
          </a:p>
          <a:p>
            <a:pPr marL="0" lvl="0" indent="0">
              <a:lnSpc>
                <a:spcPct val="70000"/>
              </a:lnSpc>
              <a:buNone/>
            </a:pPr>
            <a:r>
              <a:rPr lang="en-GB" sz="2000" dirty="0" err="1">
                <a:latin typeface="Times New Roman" panose="02020603050405020304" pitchFamily="18" charset="0"/>
                <a:cs typeface="Times New Roman" panose="02020603050405020304" pitchFamily="18" charset="0"/>
              </a:rPr>
              <a:t>Nataliia</a:t>
            </a:r>
            <a:r>
              <a:rPr lang="en-GB" sz="2000" dirty="0">
                <a:latin typeface="Times New Roman" panose="02020603050405020304" pitchFamily="18" charset="0"/>
                <a:cs typeface="Times New Roman" panose="02020603050405020304" pitchFamily="18" charset="0"/>
              </a:rPr>
              <a:t>, V., </a:t>
            </a:r>
            <a:r>
              <a:rPr lang="en-GB" sz="2000" dirty="0" err="1">
                <a:latin typeface="Times New Roman" panose="02020603050405020304" pitchFamily="18" charset="0"/>
                <a:cs typeface="Times New Roman" panose="02020603050405020304" pitchFamily="18" charset="0"/>
              </a:rPr>
              <a:t>Barzylovych</a:t>
            </a:r>
            <a:r>
              <a:rPr lang="en-GB" sz="2000" dirty="0">
                <a:latin typeface="Times New Roman" panose="02020603050405020304" pitchFamily="18" charset="0"/>
                <a:cs typeface="Times New Roman" panose="02020603050405020304" pitchFamily="18" charset="0"/>
              </a:rPr>
              <a:t>, A., </a:t>
            </a:r>
            <a:r>
              <a:rPr lang="en-GB" sz="2000" dirty="0" err="1">
                <a:latin typeface="Times New Roman" panose="02020603050405020304" pitchFamily="18" charset="0"/>
                <a:cs typeface="Times New Roman" panose="02020603050405020304" pitchFamily="18" charset="0"/>
              </a:rPr>
              <a:t>Zabolotna</a:t>
            </a:r>
            <a:r>
              <a:rPr lang="en-GB" sz="2000" dirty="0">
                <a:latin typeface="Times New Roman" panose="02020603050405020304" pitchFamily="18" charset="0"/>
                <a:cs typeface="Times New Roman" panose="02020603050405020304" pitchFamily="18" charset="0"/>
              </a:rPr>
              <a:t>, A., </a:t>
            </a:r>
            <a:r>
              <a:rPr lang="en-GB" sz="2000" dirty="0" err="1">
                <a:latin typeface="Times New Roman" panose="02020603050405020304" pitchFamily="18" charset="0"/>
                <a:cs typeface="Times New Roman" panose="02020603050405020304" pitchFamily="18" charset="0"/>
              </a:rPr>
              <a:t>Boiko</a:t>
            </a:r>
            <a:r>
              <a:rPr lang="en-GB" sz="2000" dirty="0">
                <a:latin typeface="Times New Roman" panose="02020603050405020304" pitchFamily="18" charset="0"/>
                <a:cs typeface="Times New Roman" panose="02020603050405020304" pitchFamily="18" charset="0"/>
              </a:rPr>
              <a:t>, M. and </a:t>
            </a:r>
            <a:r>
              <a:rPr lang="en-GB" sz="2000" dirty="0" err="1">
                <a:latin typeface="Times New Roman" panose="02020603050405020304" pitchFamily="18" charset="0"/>
                <a:cs typeface="Times New Roman" panose="02020603050405020304" pitchFamily="18" charset="0"/>
              </a:rPr>
              <a:t>Rybchych</a:t>
            </a:r>
            <a:r>
              <a:rPr lang="en-GB" sz="2000" dirty="0">
                <a:latin typeface="Times New Roman" panose="02020603050405020304" pitchFamily="18" charset="0"/>
                <a:cs typeface="Times New Roman" panose="02020603050405020304" pitchFamily="18" charset="0"/>
              </a:rPr>
              <a:t>, I., 2021. Healthcare facilities management in digitalization context. International Journal of Health Sciences, 5(3), pp.429-440.</a:t>
            </a:r>
          </a:p>
          <a:p>
            <a:pPr marL="0" lvl="0" indent="0">
              <a:lnSpc>
                <a:spcPct val="70000"/>
              </a:lnSpc>
              <a:buNone/>
            </a:pPr>
            <a:r>
              <a:rPr lang="en-GB" sz="2000" dirty="0">
                <a:latin typeface="Times New Roman" panose="02020603050405020304" pitchFamily="18" charset="0"/>
                <a:cs typeface="Times New Roman" panose="02020603050405020304" pitchFamily="18" charset="0"/>
              </a:rPr>
              <a:t>Vargo, D., Zhu, L., </a:t>
            </a:r>
            <a:r>
              <a:rPr lang="en-GB" sz="2000" dirty="0" err="1">
                <a:latin typeface="Times New Roman" panose="02020603050405020304" pitchFamily="18" charset="0"/>
                <a:cs typeface="Times New Roman" panose="02020603050405020304" pitchFamily="18" charset="0"/>
              </a:rPr>
              <a:t>Benwell</a:t>
            </a:r>
            <a:r>
              <a:rPr lang="en-GB" sz="2000" dirty="0">
                <a:latin typeface="Times New Roman" panose="02020603050405020304" pitchFamily="18" charset="0"/>
                <a:cs typeface="Times New Roman" panose="02020603050405020304" pitchFamily="18" charset="0"/>
              </a:rPr>
              <a:t>, B. and Yan, Z., 2021. Digital technology use during COVID‐19 pandemic: A rapid review. Human </a:t>
            </a:r>
            <a:r>
              <a:rPr lang="en-GB" sz="2000" dirty="0" err="1">
                <a:latin typeface="Times New Roman" panose="02020603050405020304" pitchFamily="18" charset="0"/>
                <a:cs typeface="Times New Roman" panose="02020603050405020304" pitchFamily="18" charset="0"/>
              </a:rPr>
              <a:t>Behavior</a:t>
            </a:r>
            <a:r>
              <a:rPr lang="en-GB" sz="2000" dirty="0">
                <a:latin typeface="Times New Roman" panose="02020603050405020304" pitchFamily="18" charset="0"/>
                <a:cs typeface="Times New Roman" panose="02020603050405020304" pitchFamily="18" charset="0"/>
              </a:rPr>
              <a:t> and Emerging Technologies, 3(1), pp.13-24.</a:t>
            </a:r>
          </a:p>
        </p:txBody>
      </p:sp>
      <p:sp>
        <p:nvSpPr>
          <p:cNvPr id="6" name="Title 1">
            <a:extLst>
              <a:ext uri="{FF2B5EF4-FFF2-40B4-BE49-F238E27FC236}">
                <a16:creationId xmlns:a16="http://schemas.microsoft.com/office/drawing/2014/main" id="{9CCC20A9-F6E8-831F-CD4D-936736BDA70A}"/>
              </a:ext>
            </a:extLst>
          </p:cNvPr>
          <p:cNvSpPr txBox="1">
            <a:spLocks noGrp="1"/>
          </p:cNvSpPr>
          <p:nvPr>
            <p:ph type="title"/>
          </p:nvPr>
        </p:nvSpPr>
        <p:spPr>
          <a:xfrm>
            <a:off x="646111" y="452718"/>
            <a:ext cx="9404723" cy="1400530"/>
          </a:xfrm>
        </p:spPr>
        <p:txBody>
          <a:bodyPr/>
          <a:lstStyle/>
          <a:p>
            <a:pPr lvl="0"/>
            <a:r>
              <a:rPr lang="en-GB" sz="2800" dirty="0">
                <a:latin typeface="Times New Roman" panose="02020603050405020304" pitchFamily="18" charset="0"/>
                <a:cs typeface="Times New Roman" panose="02020603050405020304" pitchFamily="18" charset="0"/>
              </a:rPr>
              <a:t>References for ‘The use of digital communication, collaboration and participation’ slides.</a:t>
            </a:r>
          </a:p>
        </p:txBody>
      </p:sp>
    </p:spTree>
    <p:extLst>
      <p:ext uri="{BB962C8B-B14F-4D97-AF65-F5344CB8AC3E}">
        <p14:creationId xmlns:p14="http://schemas.microsoft.com/office/powerpoint/2010/main" val="39374378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0">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697E71F-9202-3CCD-DC15-71D9D7A63B4A}"/>
              </a:ext>
            </a:extLst>
          </p:cNvPr>
          <p:cNvSpPr txBox="1">
            <a:spLocks noGrp="1"/>
          </p:cNvSpPr>
          <p:nvPr>
            <p:ph idx="1"/>
          </p:nvPr>
        </p:nvSpPr>
        <p:spPr>
          <a:xfrm>
            <a:off x="1005120" y="2010131"/>
            <a:ext cx="10181759" cy="4238268"/>
          </a:xfrm>
        </p:spPr>
        <p:txBody>
          <a:bodyPr>
            <a:normAutofit/>
          </a:bodyPr>
          <a:lstStyle/>
          <a:p>
            <a:pPr marL="0" lvl="0" indent="0">
              <a:lnSpc>
                <a:spcPct val="90000"/>
              </a:lnSpc>
              <a:buNone/>
            </a:pPr>
            <a:r>
              <a:rPr lang="en-GB" dirty="0">
                <a:latin typeface="Times New Roman" panose="02020603050405020304" pitchFamily="18" charset="0"/>
                <a:cs typeface="Times New Roman" panose="02020603050405020304" pitchFamily="18" charset="0"/>
              </a:rPr>
              <a:t>Haggerty, E., 2017. Healthcare and digital transformation. Network Security, 2017(8), pp.7-11. </a:t>
            </a:r>
          </a:p>
          <a:p>
            <a:pPr marL="0" lvl="0" indent="0">
              <a:lnSpc>
                <a:spcPct val="90000"/>
              </a:lnSpc>
              <a:buNone/>
            </a:pPr>
            <a:r>
              <a:rPr lang="en-GB" dirty="0">
                <a:latin typeface="Times New Roman" panose="02020603050405020304" pitchFamily="18" charset="0"/>
                <a:cs typeface="Times New Roman" panose="02020603050405020304" pitchFamily="18" charset="0"/>
              </a:rPr>
              <a:t>Morris, L. and Bower, K., 2016. Digital Literacy is Health Literacy. Collaborate: Libraries in Learning Innovation, 1(1). </a:t>
            </a:r>
          </a:p>
          <a:p>
            <a:pPr marL="0" lvl="0" indent="0">
              <a:lnSpc>
                <a:spcPct val="90000"/>
              </a:lnSpc>
              <a:buNone/>
            </a:pPr>
            <a:r>
              <a:rPr lang="en-GB" dirty="0" err="1">
                <a:latin typeface="Times New Roman" panose="02020603050405020304" pitchFamily="18" charset="0"/>
                <a:cs typeface="Times New Roman" panose="02020603050405020304" pitchFamily="18" charset="0"/>
              </a:rPr>
              <a:t>Poongodi</a:t>
            </a:r>
            <a:r>
              <a:rPr lang="en-GB" dirty="0">
                <a:latin typeface="Times New Roman" panose="02020603050405020304" pitchFamily="18" charset="0"/>
                <a:cs typeface="Times New Roman" panose="02020603050405020304" pitchFamily="18" charset="0"/>
              </a:rPr>
              <a:t>, T., Sumathi, D., Balamurugan, B. and Savita, K.S. eds., 2022. Digitization of Healthcare Data using Blockchain. John Wiley &amp; Sons. </a:t>
            </a:r>
          </a:p>
          <a:p>
            <a:pPr marL="0" lvl="0" indent="0">
              <a:lnSpc>
                <a:spcPct val="90000"/>
              </a:lnSpc>
              <a:buNone/>
            </a:pPr>
            <a:r>
              <a:rPr lang="en-GB" dirty="0">
                <a:latin typeface="Times New Roman" panose="02020603050405020304" pitchFamily="18" charset="0"/>
                <a:cs typeface="Times New Roman" panose="02020603050405020304" pitchFamily="18" charset="0"/>
              </a:rPr>
              <a:t>Wilton, R., 2017. Trust and ethical data handling in the healthcare context. Health and Technology, 7(4), pp.569-578. </a:t>
            </a:r>
          </a:p>
        </p:txBody>
      </p:sp>
      <p:sp>
        <p:nvSpPr>
          <p:cNvPr id="7" name="Title 1">
            <a:extLst>
              <a:ext uri="{FF2B5EF4-FFF2-40B4-BE49-F238E27FC236}">
                <a16:creationId xmlns:a16="http://schemas.microsoft.com/office/drawing/2014/main" id="{2C72F01C-1CBF-4AED-D7CD-3D4EA3A47E23}"/>
              </a:ext>
            </a:extLst>
          </p:cNvPr>
          <p:cNvSpPr txBox="1">
            <a:spLocks/>
          </p:cNvSpPr>
          <p:nvPr/>
        </p:nvSpPr>
        <p:spPr>
          <a:xfrm>
            <a:off x="925511" y="609601"/>
            <a:ext cx="9404723" cy="1400530"/>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2800" dirty="0">
                <a:latin typeface="Times New Roman" panose="02020603050405020304" pitchFamily="18" charset="0"/>
                <a:cs typeface="Times New Roman" panose="02020603050405020304" pitchFamily="18" charset="0"/>
              </a:rPr>
              <a:t>References for ‘The relevance of technical proficiency for data and information handling’ slides.</a:t>
            </a:r>
          </a:p>
        </p:txBody>
      </p:sp>
    </p:spTree>
    <p:extLst>
      <p:ext uri="{BB962C8B-B14F-4D97-AF65-F5344CB8AC3E}">
        <p14:creationId xmlns:p14="http://schemas.microsoft.com/office/powerpoint/2010/main" val="15372974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1A208-7874-F202-0FCA-BF614BF277A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3A931BF-1812-0D86-C1AF-862CEA1F966D}"/>
              </a:ext>
            </a:extLst>
          </p:cNvPr>
          <p:cNvSpPr>
            <a:spLocks noGrp="1"/>
          </p:cNvSpPr>
          <p:nvPr>
            <p:ph idx="1"/>
          </p:nvPr>
        </p:nvSpPr>
        <p:spPr/>
        <p:txBody>
          <a:bodyPr vert="horz" lIns="91440" tIns="45720" rIns="91440" bIns="45720" rtlCol="0" anchor="t">
            <a:normAutofit/>
          </a:bodyPr>
          <a:lstStyle/>
          <a:p>
            <a:r>
              <a:rPr lang="en-GB" dirty="0"/>
              <a:t>Thank you for listening</a:t>
            </a:r>
          </a:p>
        </p:txBody>
      </p:sp>
    </p:spTree>
    <p:extLst>
      <p:ext uri="{BB962C8B-B14F-4D97-AF65-F5344CB8AC3E}">
        <p14:creationId xmlns:p14="http://schemas.microsoft.com/office/powerpoint/2010/main" val="378093558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EEA2F366178047808FA03462A57F61" ma:contentTypeVersion="7" ma:contentTypeDescription="Create a new document." ma:contentTypeScope="" ma:versionID="63fda69456ad43fa427a9284bed043f7">
  <xsd:schema xmlns:xsd="http://www.w3.org/2001/XMLSchema" xmlns:xs="http://www.w3.org/2001/XMLSchema" xmlns:p="http://schemas.microsoft.com/office/2006/metadata/properties" xmlns:ns3="da3f2772-8f1e-4acb-bd98-3a0ee892f48a" xmlns:ns4="0cb976d4-72d8-43fd-a100-21d54766e958" targetNamespace="http://schemas.microsoft.com/office/2006/metadata/properties" ma:root="true" ma:fieldsID="e0eb5ec22f263eb13492af4aefca3f1d" ns3:_="" ns4:_="">
    <xsd:import namespace="da3f2772-8f1e-4acb-bd98-3a0ee892f48a"/>
    <xsd:import namespace="0cb976d4-72d8-43fd-a100-21d54766e958"/>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_activity"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a3f2772-8f1e-4acb-bd98-3a0ee892f48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_activity" ma:index="11"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cb976d4-72d8-43fd-a100-21d54766e958"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da3f2772-8f1e-4acb-bd98-3a0ee892f48a" xsi:nil="true"/>
  </documentManagement>
</p:properties>
</file>

<file path=customXml/itemProps1.xml><?xml version="1.0" encoding="utf-8"?>
<ds:datastoreItem xmlns:ds="http://schemas.openxmlformats.org/officeDocument/2006/customXml" ds:itemID="{962F9124-7BAA-49BF-B181-244885480BE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a3f2772-8f1e-4acb-bd98-3a0ee892f48a"/>
    <ds:schemaRef ds:uri="0cb976d4-72d8-43fd-a100-21d54766e9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58934C7-ED83-4615-95B5-D51167858046}">
  <ds:schemaRefs>
    <ds:schemaRef ds:uri="http://schemas.microsoft.com/sharepoint/v3/contenttype/forms"/>
  </ds:schemaRefs>
</ds:datastoreItem>
</file>

<file path=customXml/itemProps3.xml><?xml version="1.0" encoding="utf-8"?>
<ds:datastoreItem xmlns:ds="http://schemas.openxmlformats.org/officeDocument/2006/customXml" ds:itemID="{5FC2D3DA-E6E3-49A3-9673-7B6D800B319B}">
  <ds:schemaRefs>
    <ds:schemaRef ds:uri="http://schemas.microsoft.com/office/2006/metadata/properties"/>
    <ds:schemaRef ds:uri="http://purl.org/dc/dcmitype/"/>
    <ds:schemaRef ds:uri="http://purl.org/dc/terms/"/>
    <ds:schemaRef ds:uri="http://schemas.openxmlformats.org/package/2006/metadata/core-properties"/>
    <ds:schemaRef ds:uri="http://schemas.microsoft.com/office/2006/documentManagement/types"/>
    <ds:schemaRef ds:uri="0cb976d4-72d8-43fd-a100-21d54766e958"/>
    <ds:schemaRef ds:uri="http://purl.org/dc/elements/1.1/"/>
    <ds:schemaRef ds:uri="da3f2772-8f1e-4acb-bd98-3a0ee892f48a"/>
    <ds:schemaRef ds:uri="http://schemas.microsoft.com/office/infopath/2007/PartnerControl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Ion</Template>
  <TotalTime>314</TotalTime>
  <Words>3792</Words>
  <Application>Microsoft Office PowerPoint</Application>
  <PresentationFormat>Widescreen</PresentationFormat>
  <Paragraphs>179</Paragraphs>
  <Slides>28</Slides>
  <Notes>10</Notes>
  <HiddenSlides>2</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28</vt:i4>
      </vt:variant>
    </vt:vector>
  </HeadingPairs>
  <TitlesOfParts>
    <vt:vector size="38" baseType="lpstr">
      <vt:lpstr>Arial</vt:lpstr>
      <vt:lpstr>Arial,Sans-Serif</vt:lpstr>
      <vt:lpstr>Calibri</vt:lpstr>
      <vt:lpstr>Century Gothic</vt:lpstr>
      <vt:lpstr>gtamstandard</vt:lpstr>
      <vt:lpstr>Open Sans</vt:lpstr>
      <vt:lpstr>Times New Roman</vt:lpstr>
      <vt:lpstr>Wingdings</vt:lpstr>
      <vt:lpstr>Wingdings 3</vt:lpstr>
      <vt:lpstr>Ion</vt:lpstr>
      <vt:lpstr>Digital Skills and Research  Methods  </vt:lpstr>
      <vt:lpstr>The use of contemporary technology in healthcare.</vt:lpstr>
      <vt:lpstr>Introduction</vt:lpstr>
      <vt:lpstr>Impacts of technology on healthcare practitioners and professionals</vt:lpstr>
      <vt:lpstr>Impacts of technology on healthcare practitioners and professionals </vt:lpstr>
      <vt:lpstr>Conclusion</vt:lpstr>
      <vt:lpstr>Why technology has been so important during the pandemic?</vt:lpstr>
      <vt:lpstr>How does digital technology help in the fight against COVID-19?</vt:lpstr>
      <vt:lpstr>Digital development helps fight COVID-19 in Africa</vt:lpstr>
      <vt:lpstr>Tracking Apps are Unlikely to Help Stop COVID-19</vt:lpstr>
      <vt:lpstr>Digital Skills and Research Methods    LCHS4002_LON   Student name:Roxana Carp Student number:2213245 Lectures name:Suneth Fernando    The use of digital comunication, collaboration and participation.   </vt:lpstr>
      <vt:lpstr>Introduction </vt:lpstr>
      <vt:lpstr>The use of digital communication, collaboration, and participation </vt:lpstr>
      <vt:lpstr>Impacts of digital technologies</vt:lpstr>
      <vt:lpstr>      DIGITAL SKILLS AND RESEARCH METHODS                        LCHS4002_LON</vt:lpstr>
      <vt:lpstr>Introduction </vt:lpstr>
      <vt:lpstr>Relevance of Digital literacy for Healthcare Practitioners</vt:lpstr>
      <vt:lpstr>The importance of technological expertise for processing data and information</vt:lpstr>
      <vt:lpstr>Teamwork on Group Presentation</vt:lpstr>
      <vt:lpstr>PowerPoint Presentation</vt:lpstr>
      <vt:lpstr>PowerPoint Presentation</vt:lpstr>
      <vt:lpstr>PowerPoint Presentation</vt:lpstr>
      <vt:lpstr>REFERENCES</vt:lpstr>
      <vt:lpstr>References for ‘The use of contemporary technology in healthcare’ slides.</vt:lpstr>
      <vt:lpstr>References for ‘Why technology has been so important during the pandemic’ slides.</vt:lpstr>
      <vt:lpstr>References for ‘The use of digital communication, collaboration and participation’ slides.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Skills and Research Methods</dc:title>
  <dc:creator>collins Kirui</dc:creator>
  <cp:lastModifiedBy>SHAMSUL ALAM</cp:lastModifiedBy>
  <cp:revision>205</cp:revision>
  <dcterms:created xsi:type="dcterms:W3CDTF">2022-11-14T11:24:57Z</dcterms:created>
  <dcterms:modified xsi:type="dcterms:W3CDTF">2022-12-10T08:40:41Z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0x01010060EEA2F366178047808FA03462A57F61</vt:lpwstr>
  </property>
</Properties>
</file>