
<file path=[Content_Types].xml><?xml version="1.0" encoding="utf-8"?>
<Types xmlns="http://schemas.openxmlformats.org/package/2006/content-types">
  <Default Extension="jpg" ContentType="image/jp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8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7" d="100"/>
          <a:sy n="117" d="100"/>
        </p:scale>
        <p:origin x="1434" y="11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mma Smith" userId="c43517b7-c020-487a-a609-e5dcac601652" providerId="ADAL" clId="{62912DD0-F69B-404B-9F03-3D9501D39358}"/>
    <pc:docChg chg="modSld">
      <pc:chgData name="Jemma Smith" userId="c43517b7-c020-487a-a609-e5dcac601652" providerId="ADAL" clId="{62912DD0-F69B-404B-9F03-3D9501D39358}" dt="2025-11-04T10:51:16.382" v="34" actId="20577"/>
      <pc:docMkLst>
        <pc:docMk/>
      </pc:docMkLst>
      <pc:sldChg chg="modSp mod">
        <pc:chgData name="Jemma Smith" userId="c43517b7-c020-487a-a609-e5dcac601652" providerId="ADAL" clId="{62912DD0-F69B-404B-9F03-3D9501D39358}" dt="2025-11-04T10:51:16.382" v="34" actId="20577"/>
        <pc:sldMkLst>
          <pc:docMk/>
          <pc:sldMk cId="0" sldId="258"/>
        </pc:sldMkLst>
        <pc:spChg chg="mod">
          <ac:chgData name="Jemma Smith" userId="c43517b7-c020-487a-a609-e5dcac601652" providerId="ADAL" clId="{62912DD0-F69B-404B-9F03-3D9501D39358}" dt="2025-11-04T10:51:16.382" v="34" actId="20577"/>
          <ac:spMkLst>
            <pc:docMk/>
            <pc:sldMk cId="0" sldId="258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3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8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860132" y="42163"/>
            <a:ext cx="7786243" cy="54148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4148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0" y="0"/>
            <a:ext cx="9144000" cy="6857998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41426" y="291210"/>
            <a:ext cx="7845171" cy="11748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300" b="0" i="0">
                <a:solidFill>
                  <a:schemeClr val="tx1"/>
                </a:solidFill>
                <a:latin typeface="Calibri Light"/>
                <a:cs typeface="Calibri Ligh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470405" y="2887217"/>
            <a:ext cx="5720080" cy="19570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Arial MT"/>
                <a:cs typeface="Arial MT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11/4/2025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t>Critical Thinking for Stronger Assignments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738664"/>
          </a:xfrm>
        </p:spPr>
        <p:txBody>
          <a:bodyPr/>
          <a:lstStyle/>
          <a:p>
            <a:r>
              <a:rPr dirty="0"/>
              <a:t>BA Undergraduate Students – </a:t>
            </a:r>
            <a:r>
              <a:rPr lang="en-GB" dirty="0"/>
              <a:t>International Gastronomy Management</a:t>
            </a: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Why Critical Thinking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1752600"/>
            <a:ext cx="5720080" cy="1957070"/>
          </a:xfrm>
        </p:spPr>
        <p:txBody>
          <a:bodyPr/>
          <a:lstStyle/>
          <a:p>
            <a:r>
              <a:rPr dirty="0"/>
              <a:t>• Demonstrates higher-level academic skills expected at Level 5</a:t>
            </a:r>
          </a:p>
          <a:p>
            <a:r>
              <a:rPr dirty="0"/>
              <a:t>• Improves the quality and depth of your arguments</a:t>
            </a:r>
          </a:p>
          <a:p>
            <a:r>
              <a:rPr dirty="0"/>
              <a:t>• Shows independent thought and evaluation</a:t>
            </a:r>
          </a:p>
          <a:p>
            <a:r>
              <a:rPr dirty="0"/>
              <a:t>• Helps avoid descriptive or surface-level writing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Critical Thinking?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1371600"/>
            <a:ext cx="5720080" cy="1957070"/>
          </a:xfrm>
        </p:spPr>
        <p:txBody>
          <a:bodyPr/>
          <a:lstStyle/>
          <a:p>
            <a:r>
              <a:rPr dirty="0"/>
              <a:t>Critical thinking involves questioning, </a:t>
            </a:r>
            <a:r>
              <a:rPr dirty="0" err="1"/>
              <a:t>analysing</a:t>
            </a:r>
            <a:r>
              <a:rPr dirty="0"/>
              <a:t>, evaluating, and reflecting on information.</a:t>
            </a:r>
          </a:p>
          <a:p>
            <a:endParaRPr dirty="0"/>
          </a:p>
          <a:p>
            <a:r>
              <a:rPr dirty="0"/>
              <a:t>It means:</a:t>
            </a:r>
          </a:p>
          <a:p>
            <a:r>
              <a:rPr dirty="0"/>
              <a:t>• Not taking information at face value</a:t>
            </a:r>
          </a:p>
          <a:p>
            <a:r>
              <a:rPr dirty="0"/>
              <a:t>• Considering different viewpoints</a:t>
            </a:r>
          </a:p>
          <a:p>
            <a:r>
              <a:rPr dirty="0"/>
              <a:t>• Making reasoned judgments based on evidence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Applying Critical Thinking to 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066800"/>
            <a:ext cx="8305800" cy="4431983"/>
          </a:xfrm>
        </p:spPr>
        <p:txBody>
          <a:bodyPr/>
          <a:lstStyle/>
          <a:p>
            <a:r>
              <a:rPr dirty="0"/>
              <a:t>1. </a:t>
            </a:r>
            <a:r>
              <a:rPr dirty="0">
                <a:highlight>
                  <a:srgbClr val="FFFF00"/>
                </a:highlight>
              </a:rPr>
              <a:t>**Question** </a:t>
            </a:r>
            <a:r>
              <a:rPr dirty="0"/>
              <a:t>the task – What is being asked? What assumptions exist?</a:t>
            </a:r>
            <a:endParaRPr lang="en-GB" dirty="0"/>
          </a:p>
          <a:p>
            <a:endParaRPr lang="en-GB" dirty="0"/>
          </a:p>
          <a:p>
            <a:r>
              <a:rPr dirty="0"/>
              <a:t>2. </a:t>
            </a:r>
            <a:r>
              <a:rPr dirty="0">
                <a:highlight>
                  <a:srgbClr val="FFFF00"/>
                </a:highlight>
              </a:rPr>
              <a:t>**</a:t>
            </a:r>
            <a:r>
              <a:rPr dirty="0" err="1">
                <a:highlight>
                  <a:srgbClr val="FFFF00"/>
                </a:highlight>
              </a:rPr>
              <a:t>Analyse</a:t>
            </a:r>
            <a:r>
              <a:rPr dirty="0">
                <a:highlight>
                  <a:srgbClr val="FFFF00"/>
                </a:highlight>
              </a:rPr>
              <a:t>** </a:t>
            </a:r>
            <a:r>
              <a:rPr dirty="0"/>
              <a:t>sources – Identify arguments, evidence, and gaps</a:t>
            </a:r>
            <a:endParaRPr lang="en-GB" dirty="0"/>
          </a:p>
          <a:p>
            <a:endParaRPr dirty="0"/>
          </a:p>
          <a:p>
            <a:r>
              <a:rPr dirty="0"/>
              <a:t>3. </a:t>
            </a:r>
            <a:r>
              <a:rPr dirty="0">
                <a:highlight>
                  <a:srgbClr val="FFFF00"/>
                </a:highlight>
              </a:rPr>
              <a:t>**Evaluate** </a:t>
            </a:r>
            <a:r>
              <a:rPr dirty="0"/>
              <a:t>– Judge the credibility and strength of evidence</a:t>
            </a:r>
            <a:endParaRPr lang="en-GB" dirty="0"/>
          </a:p>
          <a:p>
            <a:endParaRPr dirty="0"/>
          </a:p>
          <a:p>
            <a:r>
              <a:rPr dirty="0"/>
              <a:t>4. </a:t>
            </a:r>
            <a:r>
              <a:rPr dirty="0">
                <a:highlight>
                  <a:srgbClr val="FFFF00"/>
                </a:highlight>
              </a:rPr>
              <a:t>**Synthesize** </a:t>
            </a:r>
            <a:r>
              <a:rPr dirty="0"/>
              <a:t>– Combine ideas from different sources</a:t>
            </a:r>
            <a:endParaRPr lang="en-GB" dirty="0"/>
          </a:p>
          <a:p>
            <a:endParaRPr dirty="0"/>
          </a:p>
          <a:p>
            <a:r>
              <a:rPr dirty="0"/>
              <a:t>5. </a:t>
            </a:r>
            <a:r>
              <a:rPr dirty="0">
                <a:highlight>
                  <a:srgbClr val="FFFF00"/>
                </a:highlight>
              </a:rPr>
              <a:t>**Argue** </a:t>
            </a:r>
            <a:r>
              <a:rPr dirty="0"/>
              <a:t>– Develop a clear, supported position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Levels of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1371600"/>
            <a:ext cx="6934200" cy="4062651"/>
          </a:xfrm>
        </p:spPr>
        <p:txBody>
          <a:bodyPr/>
          <a:lstStyle/>
          <a:p>
            <a:r>
              <a:rPr dirty="0">
                <a:highlight>
                  <a:srgbClr val="FF0000"/>
                </a:highlight>
              </a:rPr>
              <a:t>Descriptive</a:t>
            </a:r>
            <a:r>
              <a:rPr dirty="0"/>
              <a:t>: What happened? What did the author say?</a:t>
            </a:r>
            <a:endParaRPr lang="en-GB" dirty="0"/>
          </a:p>
          <a:p>
            <a:endParaRPr dirty="0"/>
          </a:p>
          <a:p>
            <a:r>
              <a:rPr dirty="0">
                <a:highlight>
                  <a:srgbClr val="FFFF00"/>
                </a:highlight>
              </a:rPr>
              <a:t>Analytical</a:t>
            </a:r>
            <a:r>
              <a:rPr dirty="0"/>
              <a:t>: How and why did it happen? What are the connections?</a:t>
            </a:r>
            <a:endParaRPr lang="en-GB" dirty="0"/>
          </a:p>
          <a:p>
            <a:endParaRPr dirty="0"/>
          </a:p>
          <a:p>
            <a:r>
              <a:rPr dirty="0">
                <a:highlight>
                  <a:srgbClr val="00FF00"/>
                </a:highlight>
              </a:rPr>
              <a:t>Critical</a:t>
            </a:r>
            <a:r>
              <a:rPr dirty="0"/>
              <a:t>: How valid is this? What are the limitations? What’s your view?</a:t>
            </a:r>
          </a:p>
          <a:p>
            <a:endParaRPr dirty="0"/>
          </a:p>
          <a:p>
            <a:r>
              <a:rPr dirty="0"/>
              <a:t>Aim: Move from describing to </a:t>
            </a:r>
            <a:r>
              <a:rPr dirty="0" err="1"/>
              <a:t>analysing</a:t>
            </a:r>
            <a:r>
              <a:rPr dirty="0"/>
              <a:t> and evaluating in your assignments.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Example – Descriptive vs Critical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00200"/>
            <a:ext cx="6705600" cy="2585323"/>
          </a:xfrm>
        </p:spPr>
        <p:txBody>
          <a:bodyPr/>
          <a:lstStyle/>
          <a:p>
            <a:r>
              <a:rPr dirty="0">
                <a:highlight>
                  <a:srgbClr val="FF0000"/>
                </a:highlight>
              </a:rPr>
              <a:t>Descriptive</a:t>
            </a:r>
            <a:r>
              <a:rPr dirty="0"/>
              <a:t>: 'Smith (2021) states that social media impacts student focus.'</a:t>
            </a:r>
          </a:p>
          <a:p>
            <a:endParaRPr dirty="0"/>
          </a:p>
          <a:p>
            <a:r>
              <a:rPr dirty="0">
                <a:highlight>
                  <a:srgbClr val="00FF00"/>
                </a:highlight>
              </a:rPr>
              <a:t>Critical</a:t>
            </a:r>
            <a:r>
              <a:rPr dirty="0"/>
              <a:t>: 'While Smith (2021) links social media to lower focus, the study’s small sample size limits </a:t>
            </a:r>
            <a:r>
              <a:rPr dirty="0" err="1"/>
              <a:t>generalisability</a:t>
            </a:r>
            <a:r>
              <a:rPr dirty="0"/>
              <a:t>. Other studies (Jones, 2022) suggest the impact varies by context.'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Building a Critical Argument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676400"/>
            <a:ext cx="7467600" cy="2585323"/>
          </a:xfrm>
        </p:spPr>
        <p:txBody>
          <a:bodyPr/>
          <a:lstStyle/>
          <a:p>
            <a:r>
              <a:rPr dirty="0"/>
              <a:t>• Start with a clear thesis or position</a:t>
            </a:r>
            <a:endParaRPr lang="en-GB" dirty="0"/>
          </a:p>
          <a:p>
            <a:endParaRPr dirty="0"/>
          </a:p>
          <a:p>
            <a:r>
              <a:rPr dirty="0"/>
              <a:t>• Use evidence to support each point</a:t>
            </a:r>
            <a:endParaRPr lang="en-GB" dirty="0"/>
          </a:p>
          <a:p>
            <a:endParaRPr dirty="0"/>
          </a:p>
          <a:p>
            <a:r>
              <a:rPr dirty="0"/>
              <a:t>• Acknowledge and evaluate counterarguments</a:t>
            </a:r>
            <a:endParaRPr lang="en-GB" dirty="0"/>
          </a:p>
          <a:p>
            <a:endParaRPr dirty="0"/>
          </a:p>
          <a:p>
            <a:r>
              <a:rPr dirty="0"/>
              <a:t>• Conclude by justifying your position logically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Reflection and Self-Questioning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477372"/>
            <a:ext cx="6705600" cy="3323987"/>
          </a:xfrm>
        </p:spPr>
        <p:txBody>
          <a:bodyPr/>
          <a:lstStyle/>
          <a:p>
            <a:r>
              <a:rPr dirty="0"/>
              <a:t>Ask yourself:</a:t>
            </a:r>
          </a:p>
          <a:p>
            <a:r>
              <a:rPr dirty="0"/>
              <a:t>• What assumptions am I making?</a:t>
            </a:r>
            <a:endParaRPr lang="en-GB" dirty="0"/>
          </a:p>
          <a:p>
            <a:endParaRPr dirty="0"/>
          </a:p>
          <a:p>
            <a:r>
              <a:rPr dirty="0"/>
              <a:t>• Is my evidence strong and up to date?</a:t>
            </a:r>
            <a:endParaRPr lang="en-GB" dirty="0"/>
          </a:p>
          <a:p>
            <a:endParaRPr dirty="0"/>
          </a:p>
          <a:p>
            <a:r>
              <a:rPr dirty="0"/>
              <a:t>• Have I considered alternative viewpoints?</a:t>
            </a:r>
            <a:endParaRPr lang="en-GB" dirty="0"/>
          </a:p>
          <a:p>
            <a:endParaRPr dirty="0"/>
          </a:p>
          <a:p>
            <a:r>
              <a:rPr dirty="0"/>
              <a:t>• How does this idea connect to the assignment question?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Practical Tips for Stronger Assignments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71601"/>
            <a:ext cx="7391400" cy="4038600"/>
          </a:xfrm>
        </p:spPr>
        <p:txBody>
          <a:bodyPr/>
          <a:lstStyle/>
          <a:p>
            <a:r>
              <a:rPr dirty="0"/>
              <a:t>• Use a variety of academic sources</a:t>
            </a:r>
            <a:endParaRPr lang="en-GB" dirty="0"/>
          </a:p>
          <a:p>
            <a:endParaRPr dirty="0"/>
          </a:p>
          <a:p>
            <a:r>
              <a:rPr dirty="0"/>
              <a:t>• Compare and contrast theories and perspectives</a:t>
            </a:r>
            <a:endParaRPr lang="en-GB" dirty="0"/>
          </a:p>
          <a:p>
            <a:endParaRPr dirty="0"/>
          </a:p>
          <a:p>
            <a:r>
              <a:rPr dirty="0"/>
              <a:t>• Integrate evidence rather than list it</a:t>
            </a:r>
            <a:endParaRPr lang="en-GB" dirty="0"/>
          </a:p>
          <a:p>
            <a:endParaRPr dirty="0"/>
          </a:p>
          <a:p>
            <a:r>
              <a:rPr dirty="0"/>
              <a:t>• Write analytically – avoid storytelling or summary</a:t>
            </a:r>
            <a:endParaRPr lang="en-GB" dirty="0"/>
          </a:p>
          <a:p>
            <a:endParaRPr dirty="0"/>
          </a:p>
          <a:p>
            <a:r>
              <a:rPr dirty="0"/>
              <a:t>• Proofread for logical flow and coherence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95400"/>
            <a:ext cx="7467600" cy="3323987"/>
          </a:xfrm>
        </p:spPr>
        <p:txBody>
          <a:bodyPr/>
          <a:lstStyle/>
          <a:p>
            <a:r>
              <a:rPr dirty="0"/>
              <a:t>At Level 5, strong assignments show critical engagement by:</a:t>
            </a:r>
          </a:p>
          <a:p>
            <a:r>
              <a:rPr dirty="0"/>
              <a:t>• Questioning assumptions</a:t>
            </a:r>
            <a:endParaRPr lang="en-GB" dirty="0"/>
          </a:p>
          <a:p>
            <a:endParaRPr dirty="0"/>
          </a:p>
          <a:p>
            <a:r>
              <a:rPr dirty="0"/>
              <a:t>• Evaluating evidence</a:t>
            </a:r>
            <a:endParaRPr lang="en-GB" dirty="0"/>
          </a:p>
          <a:p>
            <a:endParaRPr dirty="0"/>
          </a:p>
          <a:p>
            <a:r>
              <a:rPr dirty="0"/>
              <a:t>• </a:t>
            </a:r>
            <a:r>
              <a:rPr dirty="0" err="1"/>
              <a:t>Synthesising</a:t>
            </a:r>
            <a:r>
              <a:rPr dirty="0"/>
              <a:t> multiple viewpoints</a:t>
            </a:r>
            <a:endParaRPr lang="en-GB" dirty="0"/>
          </a:p>
          <a:p>
            <a:endParaRPr dirty="0"/>
          </a:p>
          <a:p>
            <a:r>
              <a:rPr dirty="0"/>
              <a:t>• Presenting reasoned, well-supported arguments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</TotalTime>
  <Words>412</Words>
  <Application>Microsoft Office PowerPoint</Application>
  <PresentationFormat>On-screen Show (4:3)</PresentationFormat>
  <Paragraphs>72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 MT</vt:lpstr>
      <vt:lpstr>Arial</vt:lpstr>
      <vt:lpstr>Calibri Light</vt:lpstr>
      <vt:lpstr>Office Theme</vt:lpstr>
      <vt:lpstr>Critical Thinking for Stronger Assignments</vt:lpstr>
      <vt:lpstr>Why Critical Thinking Matters</vt:lpstr>
      <vt:lpstr>What is Critical Thinking?</vt:lpstr>
      <vt:lpstr>Applying Critical Thinking to Assignments</vt:lpstr>
      <vt:lpstr>Levels of Thinking</vt:lpstr>
      <vt:lpstr>Example – Descriptive vs Critical</vt:lpstr>
      <vt:lpstr>Building a Critical Argument</vt:lpstr>
      <vt:lpstr>Reflection and Self-Questioning</vt:lpstr>
      <vt:lpstr>Practical Tips for Stronger Assignments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Jemma Smith</cp:lastModifiedBy>
  <cp:revision>1</cp:revision>
  <dcterms:created xsi:type="dcterms:W3CDTF">2025-11-04T10:45:36Z</dcterms:created>
  <dcterms:modified xsi:type="dcterms:W3CDTF">2025-11-04T10:51:20Z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2024-10-14T00:00:00Z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2025-11-04T00:00:00Z</vt:filetime>
  </property>
  <property fmtid="{D5CDD505-2E9C-101B-9397-08002B2CF9AE}" pid="5" name="Producer">
    <vt:lpwstr>Microsoft® PowerPoint® for Microsoft 365</vt:lpwstr>
  </property>
</Properties>
</file>