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62" r:id="rId5"/>
    <p:sldId id="261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05" autoAdjust="0"/>
    <p:restoredTop sz="94660"/>
  </p:normalViewPr>
  <p:slideViewPr>
    <p:cSldViewPr snapToGrid="0">
      <p:cViewPr varScale="1">
        <p:scale>
          <a:sx n="92" d="100"/>
          <a:sy n="92" d="100"/>
        </p:scale>
        <p:origin x="66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AC8C7-5F99-5EF6-83DE-968866C145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E8912E-5752-405E-E6C3-7308CA12131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CB25EF-3A0B-5869-822F-7378F268D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3E00-38E4-42ED-B90A-098794379EF4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F0BD16-1DF6-8D20-C6A0-839B4E9CD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A25086-B98A-1F7A-23A5-B4AC099CF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F92E9-34E1-4B8D-8970-989281446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842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D3CA7F-026E-D76C-978E-555B50744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953371-D6A6-F4C1-669F-D216774262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7C7A71-612B-B822-DB9C-1AE801B77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3E00-38E4-42ED-B90A-098794379EF4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68FFA3-5571-7728-E883-C18CECA25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ACCEBF-FB67-2EB5-A622-F5A365C38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F92E9-34E1-4B8D-8970-989281446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02468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3DEE98-93B2-197E-8437-C93F9D7A1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8E26E5-DD89-2323-724A-4297E57814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496C13-15C9-E997-D249-8E34675039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3E00-38E4-42ED-B90A-098794379EF4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7B97E9-35C3-8B7C-D58A-B49378996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F32275-95DC-6EA0-341E-BC931E30A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F92E9-34E1-4B8D-8970-989281446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070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6EAFDB-9D9A-2DFC-01E8-C7D41900B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9F85F5-31D9-75EA-755B-D49A18DAEFD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22C242-2A05-42CE-ADD0-8B52A6DA45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B5B66A-4AF3-7480-B74A-B467202CB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3E00-38E4-42ED-B90A-098794379EF4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8198BD-F333-9D38-A2BA-F42722FE2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2EFEDB-53CC-5FCD-3E57-66EA2272A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F92E9-34E1-4B8D-8970-989281446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2254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4D7606-3F53-2D23-EB19-B843B3AC3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48A845-A9B7-44B0-6547-3741A07571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9C4EF9-2D84-E141-8669-C7C8D68A8D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5E7B01-16F9-B5F8-EBB5-3401B39547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039BB47-26EC-E49E-6FA5-3951EEF8CE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88AF74C-F84B-FC7D-41B1-7E519F914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3E00-38E4-42ED-B90A-098794379EF4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110234-5C71-BA66-49BA-6BE08BA20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F55CC60-25E8-DC52-521F-5CD1F84EA1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F92E9-34E1-4B8D-8970-989281446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408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E10FFA-05C1-A6B5-A031-CB6E8AD85C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1CE2B40-A3C3-9FBD-36EF-56A60C8AFD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3E00-38E4-42ED-B90A-098794379EF4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364F40-1BAD-1ED1-927F-36DF48BBD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0239B0C-27F2-0BF0-D7D9-9FBA9EE06D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F92E9-34E1-4B8D-8970-989281446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18292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109EF9-EBA0-27BE-5042-FBE2F5DD58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3E00-38E4-42ED-B90A-098794379EF4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139228F-7D11-C8B6-A10C-72FF0B31E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4B63D8-8860-A0C3-077E-7DCCABCAE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F92E9-34E1-4B8D-8970-989281446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9278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58988-5031-578D-4B4B-863D8641B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8A212F-AE92-BC30-13B0-8FAA9C9B0A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63A502-08E8-75E7-D702-03BD35399D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25CC57-9763-5936-1CBF-755CD4AB2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3E00-38E4-42ED-B90A-098794379EF4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F212FA-4950-BDC2-B581-20D1B58B9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357EC3-E5EA-3A4A-32EB-F3154D6B23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F92E9-34E1-4B8D-8970-989281446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718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28D22-0D28-B4FF-B246-EEA9EA46D2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AE416DC-8FCA-31E1-EDCA-2CA4F222FCD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CB01E4-9FEC-202B-E2B4-36F46320FD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E26D36-20E9-BC33-06B7-B408BDC3B6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3E00-38E4-42ED-B90A-098794379EF4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33FF936-153F-4702-83EE-31B85995C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3A5E22-D1FF-FDFB-E292-34C520831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F92E9-34E1-4B8D-8970-989281446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433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C5A151-9D3B-7091-4103-E427EDD1A1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D0FE25-FE2A-5420-4999-427D316199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24E445-A59C-0B00-1CC4-0C4D0EDD9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3E00-38E4-42ED-B90A-098794379EF4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F718B1-A67F-2FAF-46C3-BD61B3E2F8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DC3EE-E7D1-DF32-9E80-A386151B5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F92E9-34E1-4B8D-8970-989281446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672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BB87A5C-348E-0778-F9E4-D5B8B5CD8B0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A6A591-FB44-2951-D726-535C96C79A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7B04F-DBCB-5AD3-5A2B-78603FCFF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173E00-38E4-42ED-B90A-098794379EF4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40A40F-3359-70F4-8A39-DDB20E0CB8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B7B2FE-3FD7-8A37-1013-70AA8113C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F92E9-34E1-4B8D-8970-989281446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1800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EAB7BD-4A72-AC64-ACA4-CFC78D7036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9D5FC9-0741-8C65-F394-03E816C90C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5A2343-5174-CBA1-0366-E93FB88CE9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73E00-38E4-42ED-B90A-098794379EF4}" type="datetimeFigureOut">
              <a:rPr lang="en-GB" smtClean="0"/>
              <a:t>23/02/2023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46A0A8-B42A-4DE0-92F8-D7EDC003ED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BF79FA-C84A-9509-9B41-5B2D6781EB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F92E9-34E1-4B8D-8970-989281446D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6594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community.tibco.com/wiki/random-forest-template-tibco-spotfirer-wiki-page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13466-359C-C316-00E6-EA8552C338A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Random Forests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B10D0BA-0FE9-9843-85C2-ACAF770DCAA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A forest of decision trees</a:t>
            </a:r>
          </a:p>
          <a:p>
            <a:r>
              <a:rPr lang="en-GB" dirty="0"/>
              <a:t>AKA Random Decision Forests</a:t>
            </a:r>
          </a:p>
        </p:txBody>
      </p:sp>
    </p:spTree>
    <p:extLst>
      <p:ext uri="{BB962C8B-B14F-4D97-AF65-F5344CB8AC3E}">
        <p14:creationId xmlns:p14="http://schemas.microsoft.com/office/powerpoint/2010/main" val="12897734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D3CC9-1DE4-CE10-8CE1-112BE3809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Random Forests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335908-5F8F-8A2B-D3A8-9338E13025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1100" y="6296458"/>
            <a:ext cx="10515600" cy="39283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i-FI" sz="1600" b="0" i="0" dirty="0">
                <a:solidFill>
                  <a:srgbClr val="54595D"/>
                </a:solidFill>
                <a:effectLst/>
                <a:latin typeface="Arial" panose="020B0604020202020204" pitchFamily="34" charset="0"/>
              </a:rPr>
              <a:t>Venkata Jagannath - </a:t>
            </a:r>
            <a:r>
              <a:rPr lang="fi-FI" sz="1600" b="0" i="0" u="none" strike="noStrike" dirty="0">
                <a:solidFill>
                  <a:srgbClr val="3366CC"/>
                </a:solidFill>
                <a:effectLst/>
                <a:latin typeface="Arial" panose="020B0604020202020204" pitchFamily="34" charset="0"/>
                <a:hlinkClick r:id="rId2"/>
              </a:rPr>
              <a:t>https://community.tibco.com/wiki/random-forest-template-tibco-spotfirer-wiki-page</a:t>
            </a:r>
            <a:endParaRPr lang="en-GB" sz="1600" b="1" i="1" dirty="0"/>
          </a:p>
        </p:txBody>
      </p:sp>
      <p:pic>
        <p:nvPicPr>
          <p:cNvPr id="1026" name="Picture 2" descr="undefined">
            <a:extLst>
              <a:ext uri="{FF2B5EF4-FFF2-40B4-BE49-F238E27FC236}">
                <a16:creationId xmlns:a16="http://schemas.microsoft.com/office/drawing/2014/main" id="{AD4A1528-AF12-D0F4-09AE-4B16BA651D2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79"/>
          <a:stretch/>
        </p:blipFill>
        <p:spPr bwMode="auto">
          <a:xfrm>
            <a:off x="3009900" y="1371600"/>
            <a:ext cx="7042150" cy="4665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40623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D3CC9-1DE4-CE10-8CE1-112BE3809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Random Forests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335908-5F8F-8A2B-D3A8-9338E13025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rgbClr val="232629"/>
                </a:solidFill>
                <a:latin typeface="-apple-system"/>
              </a:rPr>
              <a:t>A r</a:t>
            </a:r>
            <a:r>
              <a:rPr lang="en-GB" b="0" i="0" dirty="0">
                <a:solidFill>
                  <a:srgbClr val="232629"/>
                </a:solidFill>
                <a:effectLst/>
                <a:latin typeface="-apple-system"/>
              </a:rPr>
              <a:t>andom </a:t>
            </a:r>
            <a:r>
              <a:rPr lang="en-GB" dirty="0">
                <a:solidFill>
                  <a:srgbClr val="232629"/>
                </a:solidFill>
                <a:latin typeface="-apple-system"/>
              </a:rPr>
              <a:t>f</a:t>
            </a:r>
            <a:r>
              <a:rPr lang="en-GB" b="0" i="0" dirty="0">
                <a:solidFill>
                  <a:srgbClr val="232629"/>
                </a:solidFill>
                <a:effectLst/>
                <a:latin typeface="-apple-system"/>
              </a:rPr>
              <a:t>orest is a collection of decision </a:t>
            </a:r>
            <a:r>
              <a:rPr lang="en-GB" dirty="0">
                <a:solidFill>
                  <a:srgbClr val="232629"/>
                </a:solidFill>
                <a:latin typeface="-apple-system"/>
              </a:rPr>
              <a:t>t</a:t>
            </a:r>
            <a:r>
              <a:rPr lang="en-GB" b="0" i="0" dirty="0">
                <a:solidFill>
                  <a:srgbClr val="232629"/>
                </a:solidFill>
                <a:effectLst/>
                <a:latin typeface="-apple-system"/>
              </a:rPr>
              <a:t>rees.</a:t>
            </a:r>
          </a:p>
          <a:p>
            <a:r>
              <a:rPr lang="en-GB" dirty="0">
                <a:solidFill>
                  <a:srgbClr val="232629"/>
                </a:solidFill>
                <a:latin typeface="-apple-system"/>
              </a:rPr>
              <a:t>Like a decision tree, a random forest is a supervised ML method.</a:t>
            </a:r>
          </a:p>
          <a:p>
            <a:r>
              <a:rPr lang="en-GB" b="0" i="0" dirty="0">
                <a:solidFill>
                  <a:srgbClr val="232629"/>
                </a:solidFill>
                <a:effectLst/>
                <a:latin typeface="-apple-system"/>
              </a:rPr>
              <a:t>Whilst a decision tree uses the whole training dataset, and all the features, a random forest </a:t>
            </a:r>
            <a:r>
              <a:rPr lang="en-GB" b="1" i="1" dirty="0">
                <a:solidFill>
                  <a:srgbClr val="232629"/>
                </a:solidFill>
                <a:effectLst/>
                <a:latin typeface="-apple-system"/>
              </a:rPr>
              <a:t>randomly</a:t>
            </a:r>
            <a:r>
              <a:rPr lang="en-GB" b="0" i="0" dirty="0">
                <a:solidFill>
                  <a:srgbClr val="232629"/>
                </a:solidFill>
                <a:effectLst/>
                <a:latin typeface="-apple-system"/>
              </a:rPr>
              <a:t> selects samples and features to train multiple decision trees.</a:t>
            </a:r>
          </a:p>
          <a:p>
            <a:pPr marL="0" indent="0">
              <a:buNone/>
            </a:pPr>
            <a:endParaRPr lang="en-GB" b="0" i="0" dirty="0">
              <a:solidFill>
                <a:srgbClr val="232629"/>
              </a:solidFill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val="36205901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D3CC9-1DE4-CE10-8CE1-112BE3809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Random Forests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335908-5F8F-8A2B-D3A8-9338E13025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A random forest applies the general technique of bootstrap aggregating or bagging, i.e. bagging repeatedly (</a:t>
            </a:r>
            <a:r>
              <a:rPr lang="en-GB" b="0" i="1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B</a:t>
            </a:r>
            <a:r>
              <a:rPr lang="en-GB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times) selects a </a:t>
            </a:r>
            <a:r>
              <a:rPr lang="en-GB" b="1" i="1" u="none" strike="noStrike" dirty="0">
                <a:effectLst/>
                <a:latin typeface="Arial" panose="020B0604020202020204" pitchFamily="34" charset="0"/>
              </a:rPr>
              <a:t>random sample with replacement</a:t>
            </a:r>
            <a:r>
              <a:rPr lang="en-GB" b="0" i="0" dirty="0">
                <a:effectLst/>
                <a:latin typeface="Arial" panose="020B0604020202020204" pitchFamily="34" charset="0"/>
              </a:rPr>
              <a:t> </a:t>
            </a:r>
            <a:r>
              <a:rPr lang="en-GB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of the training set and fits trees to these samples.</a:t>
            </a:r>
          </a:p>
          <a:p>
            <a:r>
              <a:rPr lang="en-GB" dirty="0">
                <a:solidFill>
                  <a:srgbClr val="202122"/>
                </a:solidFill>
                <a:latin typeface="Arial" panose="020B0604020202020204" pitchFamily="34" charset="0"/>
              </a:rPr>
              <a:t>Random forests also use this bagging technique to select random features to train on.</a:t>
            </a:r>
            <a:endParaRPr lang="en-GB" b="0" i="0" dirty="0">
              <a:solidFill>
                <a:srgbClr val="202122"/>
              </a:solidFill>
              <a:effectLst/>
              <a:latin typeface="Arial" panose="020B0604020202020204" pitchFamily="34" charset="0"/>
            </a:endParaRPr>
          </a:p>
          <a:p>
            <a:endParaRPr lang="en-GB" b="0" i="0" dirty="0">
              <a:solidFill>
                <a:srgbClr val="232629"/>
              </a:solidFill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val="456606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D3CC9-1DE4-CE10-8CE1-112BE3809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Random Forests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335908-5F8F-8A2B-D3A8-9338E13025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rgbClr val="232629"/>
                </a:solidFill>
                <a:latin typeface="-apple-system"/>
              </a:rPr>
              <a:t>E</a:t>
            </a:r>
            <a:r>
              <a:rPr lang="en-GB" b="0" i="0" dirty="0">
                <a:solidFill>
                  <a:srgbClr val="232629"/>
                </a:solidFill>
                <a:effectLst/>
                <a:latin typeface="-apple-system"/>
              </a:rPr>
              <a:t>ach tree </a:t>
            </a:r>
            <a:r>
              <a:rPr lang="en-GB" dirty="0">
                <a:solidFill>
                  <a:srgbClr val="232629"/>
                </a:solidFill>
                <a:latin typeface="-apple-system"/>
              </a:rPr>
              <a:t>has a </a:t>
            </a:r>
            <a:r>
              <a:rPr lang="en-GB" b="0" i="0" dirty="0">
                <a:solidFill>
                  <a:srgbClr val="232629"/>
                </a:solidFill>
                <a:effectLst/>
                <a:latin typeface="-apple-system"/>
              </a:rPr>
              <a:t>vote and chooses the class.</a:t>
            </a:r>
          </a:p>
          <a:p>
            <a:r>
              <a:rPr lang="en-GB" dirty="0">
                <a:solidFill>
                  <a:srgbClr val="232629"/>
                </a:solidFill>
                <a:latin typeface="-apple-system"/>
              </a:rPr>
              <a:t>Th</a:t>
            </a:r>
            <a:r>
              <a:rPr lang="en-GB" b="0" i="0" dirty="0">
                <a:solidFill>
                  <a:srgbClr val="232629"/>
                </a:solidFill>
                <a:effectLst/>
                <a:latin typeface="-apple-system"/>
              </a:rPr>
              <a:t>e class receiving the most votes by a simple majority is the "winner" or predicted class.</a:t>
            </a:r>
          </a:p>
          <a:p>
            <a:r>
              <a:rPr lang="en-GB" dirty="0">
                <a:solidFill>
                  <a:srgbClr val="232629"/>
                </a:solidFill>
                <a:latin typeface="-apple-system"/>
              </a:rPr>
              <a:t>This means that it </a:t>
            </a:r>
            <a:r>
              <a:rPr lang="en-GB" b="0" i="0" dirty="0">
                <a:solidFill>
                  <a:srgbClr val="232629"/>
                </a:solidFill>
                <a:effectLst/>
                <a:latin typeface="-apple-system"/>
              </a:rPr>
              <a:t>is a type of </a:t>
            </a:r>
            <a:r>
              <a:rPr lang="en-GB" b="1" i="1" dirty="0">
                <a:solidFill>
                  <a:srgbClr val="232629"/>
                </a:solidFill>
                <a:effectLst/>
                <a:latin typeface="-apple-system"/>
              </a:rPr>
              <a:t>ensemble learning algorithm.</a:t>
            </a:r>
          </a:p>
          <a:p>
            <a:r>
              <a:rPr lang="en-GB" dirty="0">
                <a:solidFill>
                  <a:srgbClr val="232629"/>
                </a:solidFill>
                <a:effectLst/>
                <a:latin typeface="-apple-system"/>
              </a:rPr>
              <a:t>They can be used for regression too (as can decision trees).</a:t>
            </a:r>
          </a:p>
          <a:p>
            <a:r>
              <a:rPr lang="en-GB" dirty="0">
                <a:solidFill>
                  <a:srgbClr val="232629"/>
                </a:solidFill>
                <a:effectLst/>
                <a:latin typeface="-apple-system"/>
              </a:rPr>
              <a:t>For regression problems the average output of each tree in the forest is used as the regressed value.</a:t>
            </a:r>
          </a:p>
          <a:p>
            <a:r>
              <a:rPr lang="en-GB" dirty="0">
                <a:solidFill>
                  <a:srgbClr val="232629"/>
                </a:solidFill>
                <a:effectLst/>
                <a:latin typeface="-apple-system"/>
              </a:rPr>
              <a:t>They are </a:t>
            </a:r>
            <a:r>
              <a:rPr lang="en-GB" dirty="0">
                <a:solidFill>
                  <a:srgbClr val="232629"/>
                </a:solidFill>
                <a:latin typeface="-apple-system"/>
              </a:rPr>
              <a:t>more black than white, so they don’t explain how they predicted a class.</a:t>
            </a:r>
          </a:p>
          <a:p>
            <a:r>
              <a:rPr lang="en-GB" dirty="0">
                <a:solidFill>
                  <a:srgbClr val="232629"/>
                </a:solidFill>
                <a:latin typeface="-apple-system"/>
              </a:rPr>
              <a:t>They are less likely to be over-trained, unlike decision trees.</a:t>
            </a:r>
          </a:p>
          <a:p>
            <a:r>
              <a:rPr lang="en-GB" dirty="0">
                <a:solidFill>
                  <a:srgbClr val="232629"/>
                </a:solidFill>
                <a:latin typeface="-apple-system"/>
              </a:rPr>
              <a:t>They reduce variance and do not increase bias.</a:t>
            </a:r>
          </a:p>
          <a:p>
            <a:endParaRPr lang="en-GB" b="1" i="1" dirty="0">
              <a:solidFill>
                <a:srgbClr val="232629"/>
              </a:solidFill>
              <a:effectLst/>
              <a:latin typeface="-apple-system"/>
            </a:endParaRPr>
          </a:p>
        </p:txBody>
      </p:sp>
    </p:spTree>
    <p:extLst>
      <p:ext uri="{BB962C8B-B14F-4D97-AF65-F5344CB8AC3E}">
        <p14:creationId xmlns:p14="http://schemas.microsoft.com/office/powerpoint/2010/main" val="40196313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D3CC9-1DE4-CE10-8CE1-112BE38093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Random Forests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321502-283C-DFC8-7F5B-BEE8C38559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5900" y="1379975"/>
            <a:ext cx="8864600" cy="34551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2EE9C8A-C2D1-E1BB-E38E-4686450CBE2B}"/>
              </a:ext>
            </a:extLst>
          </p:cNvPr>
          <p:cNvSpPr txBox="1"/>
          <p:nvPr/>
        </p:nvSpPr>
        <p:spPr>
          <a:xfrm>
            <a:off x="2074141" y="4835075"/>
            <a:ext cx="83947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See how bagging reduces variance? The ensemble on the right has a comparable bias but a smaller variance (it makes roughly the same number of errors on the training set, but the decision boundary is less irregular). It generalises better.</a:t>
            </a:r>
          </a:p>
          <a:p>
            <a:endParaRPr lang="en-GB" dirty="0"/>
          </a:p>
          <a:p>
            <a:r>
              <a:rPr lang="en-GB" dirty="0" err="1"/>
              <a:t>Géron</a:t>
            </a:r>
            <a:r>
              <a:rPr lang="en-GB" dirty="0"/>
              <a:t>, </a:t>
            </a:r>
            <a:r>
              <a:rPr lang="en-GB" dirty="0" err="1"/>
              <a:t>Aurélien</a:t>
            </a:r>
            <a:r>
              <a:rPr lang="en-GB" dirty="0"/>
              <a:t>. Hands-On Machine Learning with Scikit-Learn, </a:t>
            </a:r>
            <a:r>
              <a:rPr lang="en-GB" dirty="0" err="1"/>
              <a:t>Keras</a:t>
            </a:r>
            <a:r>
              <a:rPr lang="en-GB" dirty="0"/>
              <a:t>, and TensorFlow (p. 194). O'Reilly Media. Kindle Edition. </a:t>
            </a:r>
          </a:p>
        </p:txBody>
      </p:sp>
    </p:spTree>
    <p:extLst>
      <p:ext uri="{BB962C8B-B14F-4D97-AF65-F5344CB8AC3E}">
        <p14:creationId xmlns:p14="http://schemas.microsoft.com/office/powerpoint/2010/main" val="4220624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324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-apple-system</vt:lpstr>
      <vt:lpstr>Arial</vt:lpstr>
      <vt:lpstr>Calibri</vt:lpstr>
      <vt:lpstr>Calibri Light</vt:lpstr>
      <vt:lpstr>Office Theme</vt:lpstr>
      <vt:lpstr>Random Forests</vt:lpstr>
      <vt:lpstr>Random Forests</vt:lpstr>
      <vt:lpstr>Random Forests</vt:lpstr>
      <vt:lpstr>Random Forests</vt:lpstr>
      <vt:lpstr>Random Forests</vt:lpstr>
      <vt:lpstr>Random Forests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Random Forests</dc:title>
  <dc:creator>Gordon Dickers</dc:creator>
  <cp:lastModifiedBy>Gordon Dickers</cp:lastModifiedBy>
  <cp:revision>2</cp:revision>
  <dcterms:created xsi:type="dcterms:W3CDTF">2023-02-23T14:16:51Z</dcterms:created>
  <dcterms:modified xsi:type="dcterms:W3CDTF">2023-02-23T15:43:17Z</dcterms:modified>
</cp:coreProperties>
</file>