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3"/>
  </p:sldMasterIdLst>
  <p:notesMasterIdLst>
    <p:notesMasterId r:id="rId10"/>
  </p:notesMasterIdLst>
  <p:handoutMasterIdLst>
    <p:handoutMasterId r:id="rId11"/>
  </p:handoutMasterIdLst>
  <p:sldIdLst>
    <p:sldId id="298" r:id="rId4"/>
    <p:sldId id="283" r:id="rId5"/>
    <p:sldId id="297" r:id="rId6"/>
    <p:sldId id="284" r:id="rId7"/>
    <p:sldId id="293" r:id="rId8"/>
    <p:sldId id="299" r:id="rId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p:normalViewPr>
    <p:restoredLeft sz="15028" autoAdjust="0"/>
    <p:restoredTop sz="74775" autoAdjust="0"/>
  </p:normalViewPr>
  <p:slideViewPr>
    <p:cSldViewPr snapToGrid="0">
      <p:cViewPr varScale="1">
        <p:scale>
          <a:sx n="85" d="100"/>
          <a:sy n="85" d="100"/>
        </p:scale>
        <p:origin x="1624" y="16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27/11/2019</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27/11/2019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noProof="0" dirty="0"/>
              <a:t>One way the facilities of the hotel could be improved is, </a:t>
            </a:r>
          </a:p>
          <a:p>
            <a:pPr marL="228600" indent="-228600">
              <a:buFont typeface="Arial" panose="020B0604020202020204" pitchFamily="34" charset="0"/>
              <a:buChar char="•"/>
            </a:pPr>
            <a:r>
              <a:rPr lang="en-GB" noProof="0" dirty="0"/>
              <a:t>By treating every guest as a VIP or </a:t>
            </a:r>
          </a:p>
          <a:p>
            <a:pPr marL="228600" indent="-228600">
              <a:buFont typeface="Arial" panose="020B0604020202020204" pitchFamily="34" charset="0"/>
              <a:buChar char="•"/>
            </a:pPr>
            <a:r>
              <a:rPr lang="en-GB" noProof="0" dirty="0"/>
              <a:t>By making training an every-day priority and not a one-time event. This eventually proves to the customers how much you as a staff member really care about their experience at the hotel and their customer needs and wants.</a:t>
            </a:r>
          </a:p>
          <a:p>
            <a:pPr marL="0" indent="0">
              <a:buFont typeface="Arial" panose="020B0604020202020204" pitchFamily="34" charset="0"/>
              <a:buNone/>
            </a:pPr>
            <a:r>
              <a:rPr lang="en-GB" noProof="0" dirty="0"/>
              <a:t>2.Two important components of service quality are : Tangibles – the physical appearance of facilities, equipment communication materials and the second component is reliability – the ability to perform the promised service to the customer. </a:t>
            </a:r>
          </a:p>
          <a:p>
            <a:pPr marL="0" indent="0">
              <a:buFont typeface="Arial" panose="020B0604020202020204" pitchFamily="34" charset="0"/>
              <a:buNone/>
            </a:pPr>
            <a:r>
              <a:rPr lang="en-GB" noProof="0" dirty="0"/>
              <a:t>3.Service quality creates customer satisfaction which eventually increases the business profitability and customer quantity. </a:t>
            </a:r>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u="none" strike="noStrike" kern="1200" dirty="0">
                <a:solidFill>
                  <a:schemeClr val="tx1"/>
                </a:solidFill>
                <a:effectLst/>
                <a:latin typeface="+mn-lt"/>
                <a:ea typeface="+mn-ea"/>
                <a:cs typeface="+mn-cs"/>
              </a:rPr>
              <a:t>Customer service is the act of taking care of the customer's needs by providing and delivering professional, helpful and assistance when trying to meet the customers requirements. Good customer service will always leave a excellent customer experience. </a:t>
            </a:r>
          </a:p>
          <a:p>
            <a:pPr marL="228600" indent="-228600">
              <a:buAutoNum type="arabicPeriod"/>
            </a:pPr>
            <a:r>
              <a:rPr lang="en-GB" sz="1200" b="0" i="0" u="none" strike="noStrike" kern="1200" dirty="0">
                <a:solidFill>
                  <a:schemeClr val="tx1"/>
                </a:solidFill>
                <a:effectLst/>
                <a:latin typeface="+mn-lt"/>
                <a:ea typeface="+mn-ea"/>
                <a:cs typeface="+mn-cs"/>
              </a:rPr>
              <a:t>Customer service staff help customers with any complaints or any type of questions regarding the business. </a:t>
            </a:r>
          </a:p>
          <a:p>
            <a:pPr marL="228600" indent="-228600">
              <a:buAutoNum type="arabicPeriod"/>
            </a:pPr>
            <a:r>
              <a:rPr lang="en-GB" sz="1200" b="0" i="0" u="none" strike="noStrike" kern="1200" dirty="0">
                <a:solidFill>
                  <a:schemeClr val="tx1"/>
                </a:solidFill>
                <a:effectLst/>
                <a:latin typeface="+mn-lt"/>
                <a:ea typeface="+mn-ea"/>
                <a:cs typeface="+mn-cs"/>
              </a:rPr>
              <a:t>Customer service skills include </a:t>
            </a:r>
          </a:p>
          <a:p>
            <a:pPr marL="228600" indent="-228600">
              <a:buFont typeface="Arial" panose="020B0604020202020204" pitchFamily="34" charset="0"/>
              <a:buChar char="•"/>
            </a:pPr>
            <a:r>
              <a:rPr lang="en-GB" sz="1200" b="0" i="0" u="none" strike="noStrike" kern="1200" dirty="0">
                <a:solidFill>
                  <a:schemeClr val="tx1"/>
                </a:solidFill>
                <a:effectLst/>
                <a:latin typeface="+mn-lt"/>
                <a:ea typeface="+mn-ea"/>
                <a:cs typeface="+mn-cs"/>
              </a:rPr>
              <a:t>Positive Language</a:t>
            </a:r>
          </a:p>
          <a:p>
            <a:pPr marL="228600" indent="-228600">
              <a:buFont typeface="Arial" panose="020B0604020202020204" pitchFamily="34" charset="0"/>
              <a:buChar char="•"/>
            </a:pPr>
            <a:r>
              <a:rPr lang="en-GB" sz="1200" b="0" i="0" u="none" strike="noStrike" kern="1200" dirty="0">
                <a:solidFill>
                  <a:schemeClr val="tx1"/>
                </a:solidFill>
                <a:effectLst/>
                <a:latin typeface="+mn-lt"/>
                <a:ea typeface="+mn-ea"/>
                <a:cs typeface="+mn-cs"/>
              </a:rPr>
              <a:t>Clear communication skills </a:t>
            </a:r>
          </a:p>
          <a:p>
            <a:pPr marL="228600" indent="-228600">
              <a:buFont typeface="Arial" panose="020B0604020202020204" pitchFamily="34" charset="0"/>
              <a:buChar char="•"/>
            </a:pPr>
            <a:r>
              <a:rPr lang="en-GB" sz="1200" b="0" i="0" u="none" strike="noStrike" kern="1200" dirty="0">
                <a:solidFill>
                  <a:schemeClr val="tx1"/>
                </a:solidFill>
                <a:effectLst/>
                <a:latin typeface="+mn-lt"/>
                <a:ea typeface="+mn-ea"/>
                <a:cs typeface="+mn-cs"/>
              </a:rPr>
              <a:t>Positive attitude</a:t>
            </a:r>
          </a:p>
          <a:p>
            <a:pPr marL="228600" indent="-228600">
              <a:buFont typeface="Arial" panose="020B0604020202020204" pitchFamily="34" charset="0"/>
              <a:buChar char="•"/>
            </a:pPr>
            <a:r>
              <a:rPr lang="en-GB" sz="1200" b="0" i="0" u="none" strike="noStrike" kern="1200" dirty="0">
                <a:solidFill>
                  <a:schemeClr val="tx1"/>
                </a:solidFill>
                <a:effectLst/>
                <a:latin typeface="+mn-lt"/>
                <a:ea typeface="+mn-ea"/>
                <a:cs typeface="+mn-cs"/>
              </a:rPr>
              <a:t>Listening skills </a:t>
            </a:r>
          </a:p>
          <a:p>
            <a:pPr marL="228600" indent="-228600">
              <a:buFont typeface="Arial" panose="020B0604020202020204" pitchFamily="34" charset="0"/>
              <a:buChar char="•"/>
            </a:pPr>
            <a:endParaRPr lang="en-GB" sz="1200" b="0" i="0" u="none" strike="noStrike" kern="1200" dirty="0">
              <a:solidFill>
                <a:schemeClr val="tx1"/>
              </a:solidFill>
              <a:effectLst/>
              <a:latin typeface="+mn-lt"/>
              <a:ea typeface="+mn-ea"/>
              <a:cs typeface="+mn-cs"/>
            </a:endParaRPr>
          </a:p>
          <a:p>
            <a:pPr marL="228600" indent="-228600">
              <a:buAutoNum type="arabicPeriod"/>
            </a:pPr>
            <a:endParaRPr lang="en-GB" b="0"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7. One way the menu could be effective and persuasive is by having a easy layout and efficient and wanted food on it. </a:t>
            </a:r>
          </a:p>
          <a:p>
            <a:r>
              <a:rPr lang="en-GB" noProof="0" dirty="0"/>
              <a:t>8.This helps to keep a record of what customers actually like and what they don’t.</a:t>
            </a:r>
          </a:p>
          <a:p>
            <a:r>
              <a:rPr lang="en-GB" noProof="0" dirty="0"/>
              <a:t>9. The ability to keep a count of the profitable and non-profitable days shows how efficient the business is processing. </a:t>
            </a:r>
          </a:p>
          <a:p>
            <a:r>
              <a:rPr lang="en-GB" noProof="0" dirty="0"/>
              <a:t>10. What is a profit dish and a loss dish to the business.</a:t>
            </a:r>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656868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solidFill>
                  <a:schemeClr val="bg1"/>
                </a:solidFill>
              </a:rPr>
              <a:t>Prices each food item separately, often contains greater choices for the customer. </a:t>
            </a:r>
          </a:p>
          <a:p>
            <a:pPr marL="228600" indent="-228600">
              <a:buAutoNum type="arabicPeriod"/>
            </a:pPr>
            <a:r>
              <a:rPr lang="en-US" noProof="0" dirty="0">
                <a:solidFill>
                  <a:schemeClr val="bg1"/>
                </a:solidFill>
              </a:rPr>
              <a:t>These kind of meals advice the customers as one what wine or drink best accompanies with the meal. </a:t>
            </a:r>
          </a:p>
          <a:p>
            <a:pPr marL="228600" indent="-228600">
              <a:buAutoNum type="arabicPeriod"/>
            </a:pPr>
            <a:r>
              <a:rPr lang="en-US" noProof="0" dirty="0">
                <a:solidFill>
                  <a:schemeClr val="bg1"/>
                </a:solidFill>
              </a:rPr>
              <a:t>These menus are normally offered all-year long. Therefore, they are the most common menus used by fast foods such as McDonalds or KFC.</a:t>
            </a:r>
          </a:p>
          <a:p>
            <a:pPr marL="228600" indent="-228600">
              <a:buAutoNum type="arabicPeriod"/>
            </a:pPr>
            <a:r>
              <a:rPr lang="en-US" noProof="0" dirty="0">
                <a:solidFill>
                  <a:schemeClr val="bg1"/>
                </a:solidFill>
              </a:rPr>
              <a:t>The type of menu that references a special dish for the day, normally offered as a discount to customers.</a:t>
            </a:r>
          </a:p>
          <a:p>
            <a:pPr marL="228600" indent="-228600">
              <a:buAutoNum type="arabicPeriod"/>
            </a:pPr>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4227348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11053"/>
            <a:ext cx="8991600" cy="1261295"/>
          </a:xfrm>
        </p:spPr>
        <p:txBody>
          <a:bodyPr rtlCol="0"/>
          <a:lstStyle/>
          <a:p>
            <a:pPr rtl="0"/>
            <a:r>
              <a:rPr lang="en-GB" sz="5400" u="sng" dirty="0"/>
              <a:t>Administration &amp; Front House</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580921"/>
          </a:xfrm>
        </p:spPr>
        <p:txBody>
          <a:bodyPr rtlCol="0">
            <a:noAutofit/>
          </a:bodyPr>
          <a:lstStyle/>
          <a:p>
            <a:pPr algn="ctr" rtl="0"/>
            <a:r>
              <a:rPr lang="en-GB" sz="2000" dirty="0"/>
              <a:t>Thursday 28th November 2019</a:t>
            </a:r>
            <a:endParaRPr lang="en-GB" sz="2000" baseline="30000" dirty="0"/>
          </a:p>
        </p:txBody>
      </p:sp>
      <p:sp>
        <p:nvSpPr>
          <p:cNvPr id="2" name="TextBox 1">
            <a:extLst>
              <a:ext uri="{FF2B5EF4-FFF2-40B4-BE49-F238E27FC236}">
                <a16:creationId xmlns:a16="http://schemas.microsoft.com/office/drawing/2014/main" id="{05B55706-2882-F844-ADBB-809535574D31}"/>
              </a:ext>
            </a:extLst>
          </p:cNvPr>
          <p:cNvSpPr txBox="1"/>
          <p:nvPr/>
        </p:nvSpPr>
        <p:spPr>
          <a:xfrm>
            <a:off x="10003316" y="4208443"/>
            <a:ext cx="2093204" cy="369332"/>
          </a:xfrm>
          <a:prstGeom prst="rect">
            <a:avLst/>
          </a:prstGeom>
          <a:noFill/>
        </p:spPr>
        <p:txBody>
          <a:bodyPr wrap="square" rtlCol="0">
            <a:spAutoFit/>
          </a:bodyPr>
          <a:lstStyle/>
          <a:p>
            <a:r>
              <a:rPr lang="en-US" dirty="0"/>
              <a:t>By : </a:t>
            </a:r>
            <a:r>
              <a:rPr lang="en-US" dirty="0" err="1"/>
              <a:t>Elisei</a:t>
            </a:r>
            <a:r>
              <a:rPr lang="en-US" dirty="0"/>
              <a:t> </a:t>
            </a:r>
            <a:r>
              <a:rPr lang="en-US" dirty="0" err="1"/>
              <a:t>Mustata</a:t>
            </a:r>
            <a:endParaRPr lang="en-US" dirty="0"/>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7111800" y="3802899"/>
            <a:ext cx="4648200" cy="985000"/>
          </a:xfrm>
        </p:spPr>
        <p:txBody>
          <a:bodyPr rtlCol="0"/>
          <a:lstStyle/>
          <a:p>
            <a:pPr rtl="0"/>
            <a:r>
              <a:rPr lang="en-GB" sz="5400" u="sng" dirty="0"/>
              <a:t>Service Quality </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p:txBody>
          <a:bodyPr rtlCol="0"/>
          <a:lstStyle/>
          <a:p>
            <a:pPr algn="ctr"/>
            <a:r>
              <a:rPr lang="en-GB" dirty="0"/>
              <a:t>An assessment of how well a delivered service conforms to the client's expectations.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2</a:t>
            </a:fld>
            <a:endParaRPr lang="en-GB"/>
          </a:p>
        </p:txBody>
      </p:sp>
      <p:sp>
        <p:nvSpPr>
          <p:cNvPr id="5" name="TextBox 4">
            <a:extLst>
              <a:ext uri="{FF2B5EF4-FFF2-40B4-BE49-F238E27FC236}">
                <a16:creationId xmlns:a16="http://schemas.microsoft.com/office/drawing/2014/main" id="{3561B32C-25F5-9D46-A0EB-B10ECCE351BD}"/>
              </a:ext>
            </a:extLst>
          </p:cNvPr>
          <p:cNvSpPr txBox="1"/>
          <p:nvPr/>
        </p:nvSpPr>
        <p:spPr>
          <a:xfrm>
            <a:off x="0" y="-25660"/>
            <a:ext cx="6095999" cy="6124754"/>
          </a:xfrm>
          <a:prstGeom prst="rect">
            <a:avLst/>
          </a:prstGeom>
          <a:noFill/>
        </p:spPr>
        <p:txBody>
          <a:bodyPr wrap="square" rtlCol="0">
            <a:spAutoFit/>
          </a:bodyPr>
          <a:lstStyle/>
          <a:p>
            <a:endParaRPr lang="en-US" sz="3600" dirty="0"/>
          </a:p>
          <a:p>
            <a:r>
              <a:rPr lang="en-US" sz="4000" dirty="0"/>
              <a:t>1.  How can the facilities of the Hotel be improved?</a:t>
            </a:r>
          </a:p>
          <a:p>
            <a:endParaRPr lang="en-US" sz="3600" dirty="0"/>
          </a:p>
          <a:p>
            <a:r>
              <a:rPr lang="en-US" sz="4000" dirty="0"/>
              <a:t>2. What are the main components of the service at Marriot’s Hotel? </a:t>
            </a:r>
          </a:p>
          <a:p>
            <a:endParaRPr lang="en-US" sz="4000" dirty="0"/>
          </a:p>
          <a:p>
            <a:r>
              <a:rPr lang="en-US" sz="4000" dirty="0"/>
              <a:t>3. Why is Service Quality important?</a:t>
            </a:r>
          </a:p>
        </p:txBody>
      </p:sp>
      <p:sp>
        <p:nvSpPr>
          <p:cNvPr id="8" name="TextBox 7">
            <a:extLst>
              <a:ext uri="{FF2B5EF4-FFF2-40B4-BE49-F238E27FC236}">
                <a16:creationId xmlns:a16="http://schemas.microsoft.com/office/drawing/2014/main" id="{5424C16A-510B-8540-BD44-725D705A6B21}"/>
              </a:ext>
            </a:extLst>
          </p:cNvPr>
          <p:cNvSpPr txBox="1"/>
          <p:nvPr/>
        </p:nvSpPr>
        <p:spPr>
          <a:xfrm>
            <a:off x="10461638" y="6397009"/>
            <a:ext cx="776774"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505129" y="97689"/>
            <a:ext cx="6641900" cy="1124345"/>
          </a:xfrm>
        </p:spPr>
        <p:txBody>
          <a:bodyPr rtlCol="0"/>
          <a:lstStyle/>
          <a:p>
            <a:pPr rtl="0"/>
            <a:r>
              <a:rPr lang="en-GB" u="sng" dirty="0"/>
              <a:t>Customer Service </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550374" y="1222034"/>
            <a:ext cx="6641626" cy="769507"/>
          </a:xfrm>
        </p:spPr>
        <p:txBody>
          <a:bodyPr rtlCol="0"/>
          <a:lstStyle/>
          <a:p>
            <a:r>
              <a:rPr lang="en-GB" dirty="0"/>
              <a:t>The assistance and advice provided by a company to those people who buy or use its products or services.</a:t>
            </a:r>
          </a:p>
          <a:p>
            <a:pPr rtl="0"/>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220918" y="3456712"/>
            <a:ext cx="5926111" cy="2914638"/>
          </a:xfrm>
        </p:spPr>
        <p:txBody>
          <a:bodyPr rtlCol="0"/>
          <a:lstStyle/>
          <a:p>
            <a:pPr marL="0" indent="0" rtl="0">
              <a:lnSpc>
                <a:spcPct val="100000"/>
              </a:lnSpc>
              <a:buNone/>
            </a:pPr>
            <a:r>
              <a:rPr lang="en-GB" sz="3600" dirty="0">
                <a:solidFill>
                  <a:schemeClr val="tx1"/>
                </a:solidFill>
              </a:rPr>
              <a:t>5.What is the role of customer service?</a:t>
            </a:r>
          </a:p>
          <a:p>
            <a:pPr marL="0" indent="0" rtl="0">
              <a:lnSpc>
                <a:spcPct val="100000"/>
              </a:lnSpc>
              <a:buNone/>
            </a:pPr>
            <a:r>
              <a:rPr lang="en-GB" sz="3600" dirty="0">
                <a:solidFill>
                  <a:schemeClr val="tx1"/>
                </a:solidFill>
              </a:rPr>
              <a:t>6.What are the customer service skills?</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a:t>3</a:t>
            </a:fld>
            <a:endParaRPr lang="en-GB"/>
          </a:p>
        </p:txBody>
      </p:sp>
      <p:sp>
        <p:nvSpPr>
          <p:cNvPr id="5" name="TextBox 4">
            <a:extLst>
              <a:ext uri="{FF2B5EF4-FFF2-40B4-BE49-F238E27FC236}">
                <a16:creationId xmlns:a16="http://schemas.microsoft.com/office/drawing/2014/main" id="{9A972D63-6F0C-7849-8833-EE442C500D22}"/>
              </a:ext>
            </a:extLst>
          </p:cNvPr>
          <p:cNvSpPr txBox="1"/>
          <p:nvPr/>
        </p:nvSpPr>
        <p:spPr>
          <a:xfrm>
            <a:off x="6220918" y="2141735"/>
            <a:ext cx="5741233" cy="1200329"/>
          </a:xfrm>
          <a:prstGeom prst="rect">
            <a:avLst/>
          </a:prstGeom>
          <a:noFill/>
        </p:spPr>
        <p:txBody>
          <a:bodyPr wrap="square" rtlCol="0">
            <a:spAutoFit/>
          </a:bodyPr>
          <a:lstStyle/>
          <a:p>
            <a:r>
              <a:rPr lang="en-US" sz="3600" dirty="0"/>
              <a:t>4.What is the definition of good customer service?</a:t>
            </a:r>
          </a:p>
        </p:txBody>
      </p:sp>
      <p:sp>
        <p:nvSpPr>
          <p:cNvPr id="9" name="TextBox 8">
            <a:extLst>
              <a:ext uri="{FF2B5EF4-FFF2-40B4-BE49-F238E27FC236}">
                <a16:creationId xmlns:a16="http://schemas.microsoft.com/office/drawing/2014/main" id="{2EB23E0F-8362-924B-978A-A48F78351B1A}"/>
              </a:ext>
            </a:extLst>
          </p:cNvPr>
          <p:cNvSpPr txBox="1"/>
          <p:nvPr/>
        </p:nvSpPr>
        <p:spPr>
          <a:xfrm>
            <a:off x="10461638" y="6397009"/>
            <a:ext cx="776774"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algn="ctr" rtl="0"/>
            <a:r>
              <a:rPr lang="en-GB" sz="6600" u="sng" dirty="0"/>
              <a:t>Operations- Menu</a:t>
            </a:r>
            <a:r>
              <a:rPr lang="en-GB" sz="4800" u="sng" dirty="0"/>
              <a:t> </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432487" y="1130588"/>
            <a:ext cx="11339513" cy="360000"/>
          </a:xfrm>
        </p:spPr>
        <p:txBody>
          <a:bodyPr rtlCol="0"/>
          <a:lstStyle/>
          <a:p>
            <a:pPr algn="ctr"/>
            <a:r>
              <a:rPr lang="en-GB" sz="2000" dirty="0"/>
              <a:t>Operations is the work of managing the inner workings of your business so it runs as efficiently as possible.</a:t>
            </a:r>
          </a:p>
        </p:txBody>
      </p:sp>
      <p:sp>
        <p:nvSpPr>
          <p:cNvPr id="12" name="Rectangle 11" descr="Accent block left">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cxnSp>
        <p:nvCxnSpPr>
          <p:cNvPr id="11" name="Straight Connector 10" descr="Slide divider">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descr="Accent bar right&#10;">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p:spPr>
        <p:txBody>
          <a:bodyPr rtlCol="0"/>
          <a:lstStyle/>
          <a:p>
            <a:pPr rtl="0"/>
            <a:fld id="{19B51A1E-902D-48AF-9020-955120F399B6}" type="slidenum">
              <a:rPr lang="en-GB" smtClean="0"/>
              <a:pPr rtl="0"/>
              <a:t>4</a:t>
            </a:fld>
            <a:endParaRPr lang="en-GB"/>
          </a:p>
        </p:txBody>
      </p:sp>
      <p:sp>
        <p:nvSpPr>
          <p:cNvPr id="14" name="TextBox 13">
            <a:extLst>
              <a:ext uri="{FF2B5EF4-FFF2-40B4-BE49-F238E27FC236}">
                <a16:creationId xmlns:a16="http://schemas.microsoft.com/office/drawing/2014/main" id="{80AAFA39-9AC7-774B-AC4A-36C988C9369C}"/>
              </a:ext>
            </a:extLst>
          </p:cNvPr>
          <p:cNvSpPr txBox="1"/>
          <p:nvPr/>
        </p:nvSpPr>
        <p:spPr>
          <a:xfrm>
            <a:off x="269823" y="2443458"/>
            <a:ext cx="5826166" cy="3293209"/>
          </a:xfrm>
          <a:prstGeom prst="rect">
            <a:avLst/>
          </a:prstGeom>
          <a:noFill/>
        </p:spPr>
        <p:txBody>
          <a:bodyPr wrap="square" rtlCol="0">
            <a:spAutoFit/>
          </a:bodyPr>
          <a:lstStyle/>
          <a:p>
            <a:r>
              <a:rPr lang="en-US" sz="3600" dirty="0"/>
              <a:t>7. How can the menu be efficient and persuasive ? </a:t>
            </a:r>
          </a:p>
          <a:p>
            <a:endParaRPr lang="en-US" sz="3600" dirty="0"/>
          </a:p>
          <a:p>
            <a:r>
              <a:rPr lang="en-US" sz="3600" dirty="0"/>
              <a:t>8. What are the most popular dishes on the menu?</a:t>
            </a:r>
          </a:p>
          <a:p>
            <a:endParaRPr lang="en-US" sz="2800" dirty="0"/>
          </a:p>
        </p:txBody>
      </p:sp>
      <p:sp>
        <p:nvSpPr>
          <p:cNvPr id="17" name="TextBox 16">
            <a:extLst>
              <a:ext uri="{FF2B5EF4-FFF2-40B4-BE49-F238E27FC236}">
                <a16:creationId xmlns:a16="http://schemas.microsoft.com/office/drawing/2014/main" id="{EC546549-927E-3146-886D-2AD40680DB18}"/>
              </a:ext>
            </a:extLst>
          </p:cNvPr>
          <p:cNvSpPr txBox="1"/>
          <p:nvPr/>
        </p:nvSpPr>
        <p:spPr>
          <a:xfrm>
            <a:off x="6299887" y="2443458"/>
            <a:ext cx="5722224" cy="2862322"/>
          </a:xfrm>
          <a:prstGeom prst="rect">
            <a:avLst/>
          </a:prstGeom>
          <a:noFill/>
        </p:spPr>
        <p:txBody>
          <a:bodyPr wrap="square" rtlCol="0">
            <a:spAutoFit/>
          </a:bodyPr>
          <a:lstStyle/>
          <a:p>
            <a:r>
              <a:rPr lang="en-US" sz="3600" dirty="0"/>
              <a:t>9. What are the most profitable days of the week?</a:t>
            </a:r>
          </a:p>
          <a:p>
            <a:endParaRPr lang="en-US" sz="3600" dirty="0"/>
          </a:p>
          <a:p>
            <a:r>
              <a:rPr lang="en-US" sz="3600" dirty="0"/>
              <a:t>10.Does anything need changed on the menu? </a:t>
            </a:r>
          </a:p>
        </p:txBody>
      </p:sp>
      <p:sp>
        <p:nvSpPr>
          <p:cNvPr id="18" name="TextBox 17">
            <a:extLst>
              <a:ext uri="{FF2B5EF4-FFF2-40B4-BE49-F238E27FC236}">
                <a16:creationId xmlns:a16="http://schemas.microsoft.com/office/drawing/2014/main" id="{0A32B515-C147-3A48-A4C2-F0D7713099F4}"/>
              </a:ext>
            </a:extLst>
          </p:cNvPr>
          <p:cNvSpPr txBox="1"/>
          <p:nvPr/>
        </p:nvSpPr>
        <p:spPr>
          <a:xfrm>
            <a:off x="10461638" y="6397009"/>
            <a:ext cx="776774"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18883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4903599" cy="1958400"/>
          </a:xfrm>
        </p:spPr>
        <p:txBody>
          <a:bodyPr rtlCol="0"/>
          <a:lstStyle/>
          <a:p>
            <a:pPr algn="ctr" rtl="0"/>
            <a:r>
              <a:rPr lang="en-GB" sz="6600" u="sng" dirty="0"/>
              <a:t>Menu</a:t>
            </a:r>
            <a:endParaRPr lang="en-GB" u="sng"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0" y="4110760"/>
            <a:ext cx="4902200" cy="1100565"/>
          </a:xfrm>
        </p:spPr>
        <p:txBody>
          <a:bodyPr rtlCol="0"/>
          <a:lstStyle/>
          <a:p>
            <a:r>
              <a:rPr lang="en-GB" sz="2000" dirty="0"/>
              <a:t>A menu is a list of food and beverages offered to customers and the prices offered.</a:t>
            </a:r>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5</a:t>
            </a:fld>
            <a:endParaRPr lang="en-GB"/>
          </a:p>
        </p:txBody>
      </p:sp>
      <p:sp>
        <p:nvSpPr>
          <p:cNvPr id="4" name="TextBox 3">
            <a:extLst>
              <a:ext uri="{FF2B5EF4-FFF2-40B4-BE49-F238E27FC236}">
                <a16:creationId xmlns:a16="http://schemas.microsoft.com/office/drawing/2014/main" id="{80D87CE2-95FE-5548-850D-C5A708E2B38D}"/>
              </a:ext>
            </a:extLst>
          </p:cNvPr>
          <p:cNvSpPr txBox="1"/>
          <p:nvPr/>
        </p:nvSpPr>
        <p:spPr>
          <a:xfrm>
            <a:off x="4901899" y="185042"/>
            <a:ext cx="7030271" cy="6186309"/>
          </a:xfrm>
          <a:prstGeom prst="rect">
            <a:avLst/>
          </a:prstGeom>
          <a:noFill/>
        </p:spPr>
        <p:txBody>
          <a:bodyPr wrap="square" rtlCol="0">
            <a:spAutoFit/>
          </a:bodyPr>
          <a:lstStyle/>
          <a:p>
            <a:pPr marL="285750" indent="-285750">
              <a:buFont typeface="Arial" panose="020B0604020202020204" pitchFamily="34" charset="0"/>
              <a:buChar char="•"/>
            </a:pPr>
            <a:r>
              <a:rPr lang="en-US" sz="3600" dirty="0">
                <a:solidFill>
                  <a:schemeClr val="bg1"/>
                </a:solidFill>
              </a:rPr>
              <a:t>The layout and form of the menu is what efficiently helps the customer decide on want to eat.</a:t>
            </a:r>
          </a:p>
          <a:p>
            <a:pPr marL="285750" indent="-285750">
              <a:buFont typeface="Arial" panose="020B0604020202020204" pitchFamily="34" charset="0"/>
              <a:buChar char="•"/>
            </a:pPr>
            <a:endParaRPr lang="en-US" sz="3600" dirty="0">
              <a:solidFill>
                <a:schemeClr val="bg1"/>
              </a:solidFill>
            </a:endParaRPr>
          </a:p>
          <a:p>
            <a:pPr algn="ctr"/>
            <a:r>
              <a:rPr lang="en-US" sz="3600" dirty="0">
                <a:solidFill>
                  <a:schemeClr val="bg1"/>
                </a:solidFill>
              </a:rPr>
              <a:t>There are 4 different types of Menu’s: </a:t>
            </a:r>
          </a:p>
          <a:p>
            <a:endParaRPr lang="en-US" sz="3600" dirty="0">
              <a:solidFill>
                <a:schemeClr val="bg1"/>
              </a:solidFill>
            </a:endParaRPr>
          </a:p>
          <a:p>
            <a:pPr marL="342900" indent="-342900" algn="ctr">
              <a:buFont typeface="+mj-lt"/>
              <a:buAutoNum type="arabicPeriod"/>
            </a:pPr>
            <a:r>
              <a:rPr lang="en-US" sz="3600" dirty="0">
                <a:solidFill>
                  <a:schemeClr val="bg1"/>
                </a:solidFill>
              </a:rPr>
              <a:t>A la Carte Menu </a:t>
            </a:r>
          </a:p>
          <a:p>
            <a:pPr marL="342900" indent="-342900" algn="ctr">
              <a:buFont typeface="+mj-lt"/>
              <a:buAutoNum type="arabicPeriod"/>
            </a:pPr>
            <a:r>
              <a:rPr lang="en-US" sz="3600" dirty="0">
                <a:solidFill>
                  <a:schemeClr val="bg1"/>
                </a:solidFill>
              </a:rPr>
              <a:t>Wine / Beverage Menu</a:t>
            </a:r>
          </a:p>
          <a:p>
            <a:pPr marL="342900" indent="-342900" algn="ctr">
              <a:buFont typeface="+mj-lt"/>
              <a:buAutoNum type="arabicPeriod"/>
            </a:pPr>
            <a:r>
              <a:rPr lang="en-US" sz="3600" dirty="0">
                <a:solidFill>
                  <a:schemeClr val="bg1"/>
                </a:solidFill>
              </a:rPr>
              <a:t>Static Menu </a:t>
            </a:r>
          </a:p>
          <a:p>
            <a:pPr marL="342900" indent="-342900" algn="ctr">
              <a:buFont typeface="+mj-lt"/>
              <a:buAutoNum type="arabicPeriod"/>
            </a:pPr>
            <a:r>
              <a:rPr lang="en-US" sz="3600" dirty="0">
                <a:solidFill>
                  <a:schemeClr val="bg1"/>
                </a:solidFill>
              </a:rPr>
              <a:t>Du Jour Menu</a:t>
            </a:r>
          </a:p>
        </p:txBody>
      </p:sp>
      <p:sp>
        <p:nvSpPr>
          <p:cNvPr id="9" name="TextBox 8">
            <a:extLst>
              <a:ext uri="{FF2B5EF4-FFF2-40B4-BE49-F238E27FC236}">
                <a16:creationId xmlns:a16="http://schemas.microsoft.com/office/drawing/2014/main" id="{0B6F8718-77D5-FD45-BE3A-78947148DF8D}"/>
              </a:ext>
            </a:extLst>
          </p:cNvPr>
          <p:cNvSpPr txBox="1"/>
          <p:nvPr/>
        </p:nvSpPr>
        <p:spPr>
          <a:xfrm>
            <a:off x="10461638" y="6397009"/>
            <a:ext cx="776774"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211769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72B7FEA2-8525-4F47-A366-FF03161C793C}"/>
              </a:ext>
            </a:extLst>
          </p:cNvPr>
          <p:cNvSpPr>
            <a:spLocks noGrp="1"/>
          </p:cNvSpPr>
          <p:nvPr>
            <p:ph type="sldNum" sz="quarter" idx="33"/>
          </p:nvPr>
        </p:nvSpPr>
        <p:spPr/>
        <p:txBody>
          <a:bodyPr/>
          <a:lstStyle/>
          <a:p>
            <a:pPr rtl="0"/>
            <a:fld id="{19B51A1E-902D-48AF-9020-955120F399B6}" type="slidenum">
              <a:rPr lang="en-GB" noProof="0" smtClean="0"/>
              <a:pPr rtl="0"/>
              <a:t>6</a:t>
            </a:fld>
            <a:endParaRPr lang="en-GB" noProof="0"/>
          </a:p>
        </p:txBody>
      </p:sp>
      <p:sp>
        <p:nvSpPr>
          <p:cNvPr id="11" name="TextBox 10">
            <a:extLst>
              <a:ext uri="{FF2B5EF4-FFF2-40B4-BE49-F238E27FC236}">
                <a16:creationId xmlns:a16="http://schemas.microsoft.com/office/drawing/2014/main" id="{436C5A62-5CF9-1B44-8318-FC4904967F1C}"/>
              </a:ext>
            </a:extLst>
          </p:cNvPr>
          <p:cNvSpPr txBox="1"/>
          <p:nvPr/>
        </p:nvSpPr>
        <p:spPr>
          <a:xfrm>
            <a:off x="10461638" y="6397009"/>
            <a:ext cx="776774" cy="369332"/>
          </a:xfrm>
          <a:prstGeom prst="rect">
            <a:avLst/>
          </a:prstGeom>
          <a:solidFill>
            <a:schemeClr val="bg1"/>
          </a:solidFill>
        </p:spPr>
        <p:txBody>
          <a:bodyPr wrap="square" rtlCol="0">
            <a:spAutoFit/>
          </a:bodyPr>
          <a:lstStyle/>
          <a:p>
            <a:endParaRPr lang="en-US" dirty="0"/>
          </a:p>
        </p:txBody>
      </p:sp>
      <p:sp>
        <p:nvSpPr>
          <p:cNvPr id="12" name="TextBox 11">
            <a:extLst>
              <a:ext uri="{FF2B5EF4-FFF2-40B4-BE49-F238E27FC236}">
                <a16:creationId xmlns:a16="http://schemas.microsoft.com/office/drawing/2014/main" id="{12D98130-FBA8-BB42-9CA4-20497A14CCBE}"/>
              </a:ext>
            </a:extLst>
          </p:cNvPr>
          <p:cNvSpPr txBox="1"/>
          <p:nvPr/>
        </p:nvSpPr>
        <p:spPr>
          <a:xfrm>
            <a:off x="956655" y="1317016"/>
            <a:ext cx="10488551" cy="3631763"/>
          </a:xfrm>
          <a:prstGeom prst="rect">
            <a:avLst/>
          </a:prstGeom>
          <a:noFill/>
        </p:spPr>
        <p:txBody>
          <a:bodyPr wrap="square" rtlCol="0">
            <a:spAutoFit/>
          </a:bodyPr>
          <a:lstStyle/>
          <a:p>
            <a:r>
              <a:rPr lang="en-US" sz="11500" dirty="0"/>
              <a:t>THANK YOU FOR LISTENING ! </a:t>
            </a:r>
          </a:p>
        </p:txBody>
      </p:sp>
    </p:spTree>
    <p:extLst>
      <p:ext uri="{BB962C8B-B14F-4D97-AF65-F5344CB8AC3E}">
        <p14:creationId xmlns:p14="http://schemas.microsoft.com/office/powerpoint/2010/main" val="5075112"/>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493</Words>
  <Application>Microsoft Macintosh PowerPoint</Application>
  <PresentationFormat>Widescreen</PresentationFormat>
  <Paragraphs>65</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Candara</vt:lpstr>
      <vt:lpstr>Corbel</vt:lpstr>
      <vt:lpstr>Times New Roman</vt:lpstr>
      <vt:lpstr>Office Theme</vt:lpstr>
      <vt:lpstr>Administration &amp; Front House</vt:lpstr>
      <vt:lpstr>Service Quality </vt:lpstr>
      <vt:lpstr>Customer Service </vt:lpstr>
      <vt:lpstr>Operations- Menu </vt:lpstr>
      <vt:lpstr>Menu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eliseimustata5@gmail.com</dc:creator>
  <cp:lastModifiedBy/>
  <cp:revision>1</cp:revision>
  <cp:lastPrinted>2019-11-27T23:58:06Z</cp:lastPrinted>
  <dcterms:created xsi:type="dcterms:W3CDTF">2019-11-27T23:49:04Z</dcterms:created>
  <dcterms:modified xsi:type="dcterms:W3CDTF">2019-11-28T01:30:32Z</dcterms:modified>
</cp:coreProperties>
</file>