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6"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884C36C-EF88-4646-AF75-613CA48D75C4}">
          <p14:sldIdLst>
            <p14:sldId id="256"/>
            <p14:sldId id="266"/>
            <p14:sldId id="258"/>
            <p14:sldId id="259"/>
            <p14:sldId id="260"/>
            <p14:sldId id="261"/>
            <p14:sldId id="262"/>
            <p14:sldId id="263"/>
            <p14:sldId id="264"/>
          </p14:sldIdLst>
        </p14:section>
        <p14:section name="Untitled Section" id="{E6DF9AB4-A1D1-440C-9E88-94CE0C7674E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55" d="100"/>
          <a:sy n="55" d="100"/>
        </p:scale>
        <p:origin x="691"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9F4CA0-8050-4084-A974-9F0D0DE0BD1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53EF5BA-8029-4C1A-A98D-F2B9B49C243B}">
      <dgm:prSet custT="1"/>
      <dgm:spPr/>
      <dgm:t>
        <a:bodyPr/>
        <a:lstStyle/>
        <a:p>
          <a:pPr>
            <a:defRPr cap="all"/>
          </a:pPr>
          <a:r>
            <a:rPr lang="en-GB" sz="1200" b="1" dirty="0">
              <a:latin typeface="Times New Roman" panose="02020603050405020304" pitchFamily="18" charset="0"/>
              <a:cs typeface="Times New Roman" panose="02020603050405020304" pitchFamily="18" charset="0"/>
            </a:rPr>
            <a:t>MY Scenario</a:t>
          </a:r>
          <a:endParaRPr lang="en-US" sz="1200" b="1" dirty="0">
            <a:latin typeface="Times New Roman" panose="02020603050405020304" pitchFamily="18" charset="0"/>
            <a:cs typeface="Times New Roman" panose="02020603050405020304" pitchFamily="18" charset="0"/>
          </a:endParaRPr>
        </a:p>
      </dgm:t>
    </dgm:pt>
    <dgm:pt modelId="{A7E577F1-6DB7-443A-9102-83EA635DAA13}" type="parTrans" cxnId="{A79B09DD-885F-4DE6-A250-DA76799039D8}">
      <dgm:prSet/>
      <dgm:spPr/>
      <dgm:t>
        <a:bodyPr/>
        <a:lstStyle/>
        <a:p>
          <a:endParaRPr lang="en-US"/>
        </a:p>
      </dgm:t>
    </dgm:pt>
    <dgm:pt modelId="{4A7D8FF5-A1E0-4C7E-910E-7893987F96CA}" type="sibTrans" cxnId="{A79B09DD-885F-4DE6-A250-DA76799039D8}">
      <dgm:prSet/>
      <dgm:spPr/>
      <dgm:t>
        <a:bodyPr/>
        <a:lstStyle/>
        <a:p>
          <a:endParaRPr lang="en-US"/>
        </a:p>
      </dgm:t>
    </dgm:pt>
    <dgm:pt modelId="{C37D4C08-B914-4DE0-A2CC-E2EA61760433}">
      <dgm:prSet custT="1"/>
      <dgm:spPr/>
      <dgm:t>
        <a:bodyPr/>
        <a:lstStyle/>
        <a:p>
          <a:pPr>
            <a:defRPr cap="all"/>
          </a:pPr>
          <a:r>
            <a:rPr lang="en-GB" sz="1200" b="1" dirty="0">
              <a:latin typeface="Times New Roman" panose="02020603050405020304" pitchFamily="18" charset="0"/>
              <a:cs typeface="Times New Roman" panose="02020603050405020304" pitchFamily="18" charset="0"/>
            </a:rPr>
            <a:t>WHAT IS WORKPLACE BULLYING</a:t>
          </a:r>
          <a:r>
            <a:rPr lang="en-GB" sz="1400" b="1" dirty="0">
              <a:latin typeface="Times New Roman" panose="02020603050405020304" pitchFamily="18" charset="0"/>
              <a:cs typeface="Times New Roman" panose="02020603050405020304" pitchFamily="18" charset="0"/>
            </a:rPr>
            <a:t>?</a:t>
          </a:r>
          <a:endParaRPr lang="en-US" sz="1400" b="1" dirty="0">
            <a:latin typeface="Times New Roman" panose="02020603050405020304" pitchFamily="18" charset="0"/>
            <a:cs typeface="Times New Roman" panose="02020603050405020304" pitchFamily="18" charset="0"/>
          </a:endParaRPr>
        </a:p>
      </dgm:t>
    </dgm:pt>
    <dgm:pt modelId="{0F7E31BB-FFEF-42FF-9842-FF57032DAD21}" type="parTrans" cxnId="{60B819F0-7F17-4BDA-B4BE-34269AF996D4}">
      <dgm:prSet/>
      <dgm:spPr/>
      <dgm:t>
        <a:bodyPr/>
        <a:lstStyle/>
        <a:p>
          <a:endParaRPr lang="en-US"/>
        </a:p>
      </dgm:t>
    </dgm:pt>
    <dgm:pt modelId="{B1B340B8-3FC4-4ECA-9EA2-31AAD16E541F}" type="sibTrans" cxnId="{60B819F0-7F17-4BDA-B4BE-34269AF996D4}">
      <dgm:prSet/>
      <dgm:spPr/>
      <dgm:t>
        <a:bodyPr/>
        <a:lstStyle/>
        <a:p>
          <a:endParaRPr lang="en-US"/>
        </a:p>
      </dgm:t>
    </dgm:pt>
    <dgm:pt modelId="{A1816705-7E5B-4DDD-9CFD-63DFDC7BC5E3}">
      <dgm:prSet custT="1"/>
      <dgm:spPr/>
      <dgm:t>
        <a:bodyPr/>
        <a:lstStyle/>
        <a:p>
          <a:pPr>
            <a:defRPr cap="all"/>
          </a:pPr>
          <a:r>
            <a:rPr lang="en-GB" sz="1200" b="1" dirty="0">
              <a:latin typeface="Times New Roman" panose="02020603050405020304" pitchFamily="18" charset="0"/>
              <a:cs typeface="Times New Roman" panose="02020603050405020304" pitchFamily="18" charset="0"/>
            </a:rPr>
            <a:t>EMOTIONAL IMPACT</a:t>
          </a:r>
          <a:endParaRPr lang="en-US" sz="1200" b="1" dirty="0">
            <a:latin typeface="Times New Roman" panose="02020603050405020304" pitchFamily="18" charset="0"/>
            <a:cs typeface="Times New Roman" panose="02020603050405020304" pitchFamily="18" charset="0"/>
          </a:endParaRPr>
        </a:p>
      </dgm:t>
    </dgm:pt>
    <dgm:pt modelId="{EB563D1A-CA40-4AF5-8F04-C183A6966D86}" type="parTrans" cxnId="{EB603FA4-E71E-4AF6-94F2-9BACE0D89366}">
      <dgm:prSet/>
      <dgm:spPr/>
      <dgm:t>
        <a:bodyPr/>
        <a:lstStyle/>
        <a:p>
          <a:endParaRPr lang="en-US"/>
        </a:p>
      </dgm:t>
    </dgm:pt>
    <dgm:pt modelId="{3ECD941A-E844-4EFE-B1BD-F0D29A323864}" type="sibTrans" cxnId="{EB603FA4-E71E-4AF6-94F2-9BACE0D89366}">
      <dgm:prSet/>
      <dgm:spPr/>
      <dgm:t>
        <a:bodyPr/>
        <a:lstStyle/>
        <a:p>
          <a:endParaRPr lang="en-US"/>
        </a:p>
      </dgm:t>
    </dgm:pt>
    <dgm:pt modelId="{99F814C5-6324-4A5A-BF23-F90F48166278}">
      <dgm:prSet custT="1"/>
      <dgm:spPr/>
      <dgm:t>
        <a:bodyPr/>
        <a:lstStyle/>
        <a:p>
          <a:pPr>
            <a:defRPr cap="all"/>
          </a:pPr>
          <a:r>
            <a:rPr lang="en-GB" sz="1200" b="1" dirty="0">
              <a:latin typeface="Times New Roman" panose="02020603050405020304" pitchFamily="18" charset="0"/>
              <a:cs typeface="Times New Roman" panose="02020603050405020304" pitchFamily="18" charset="0"/>
            </a:rPr>
            <a:t>LEGAL IMPLICATIONS</a:t>
          </a:r>
          <a:endParaRPr lang="en-US" sz="1200" b="1" dirty="0">
            <a:latin typeface="Times New Roman" panose="02020603050405020304" pitchFamily="18" charset="0"/>
            <a:cs typeface="Times New Roman" panose="02020603050405020304" pitchFamily="18" charset="0"/>
          </a:endParaRPr>
        </a:p>
      </dgm:t>
    </dgm:pt>
    <dgm:pt modelId="{486CEC51-EF4F-4D62-97C4-354C4A6D4B5C}" type="parTrans" cxnId="{B2118D2A-BCFE-445B-9797-3356957CD44A}">
      <dgm:prSet/>
      <dgm:spPr/>
      <dgm:t>
        <a:bodyPr/>
        <a:lstStyle/>
        <a:p>
          <a:endParaRPr lang="en-US"/>
        </a:p>
      </dgm:t>
    </dgm:pt>
    <dgm:pt modelId="{444C4A6C-C35E-4D73-91BD-B769C6B16430}" type="sibTrans" cxnId="{B2118D2A-BCFE-445B-9797-3356957CD44A}">
      <dgm:prSet/>
      <dgm:spPr/>
      <dgm:t>
        <a:bodyPr/>
        <a:lstStyle/>
        <a:p>
          <a:endParaRPr lang="en-US"/>
        </a:p>
      </dgm:t>
    </dgm:pt>
    <dgm:pt modelId="{55B27767-4060-4708-8B5F-B3F94CF2DA49}">
      <dgm:prSet custT="1"/>
      <dgm:spPr/>
      <dgm:t>
        <a:bodyPr/>
        <a:lstStyle/>
        <a:p>
          <a:pPr>
            <a:defRPr cap="all"/>
          </a:pPr>
          <a:r>
            <a:rPr lang="en-GB" sz="1200" b="1" dirty="0">
              <a:latin typeface="Times New Roman" panose="02020603050405020304" pitchFamily="18" charset="0"/>
              <a:cs typeface="Times New Roman" panose="02020603050405020304" pitchFamily="18" charset="0"/>
            </a:rPr>
            <a:t>PROFESSIONAL AND ORGANISATIONAL REQUIREMENTS</a:t>
          </a:r>
          <a:endParaRPr lang="en-US" sz="1200" b="1" dirty="0">
            <a:latin typeface="Times New Roman" panose="02020603050405020304" pitchFamily="18" charset="0"/>
            <a:cs typeface="Times New Roman" panose="02020603050405020304" pitchFamily="18" charset="0"/>
          </a:endParaRPr>
        </a:p>
      </dgm:t>
    </dgm:pt>
    <dgm:pt modelId="{78AB4C48-A10F-45CD-B569-F460CD76BFA8}" type="parTrans" cxnId="{CB3011E2-E55E-4856-93AB-97A662B9C535}">
      <dgm:prSet/>
      <dgm:spPr/>
      <dgm:t>
        <a:bodyPr/>
        <a:lstStyle/>
        <a:p>
          <a:endParaRPr lang="en-US"/>
        </a:p>
      </dgm:t>
    </dgm:pt>
    <dgm:pt modelId="{51CCC036-D40F-4D43-9C01-4EBD41B4AED8}" type="sibTrans" cxnId="{CB3011E2-E55E-4856-93AB-97A662B9C535}">
      <dgm:prSet/>
      <dgm:spPr/>
      <dgm:t>
        <a:bodyPr/>
        <a:lstStyle/>
        <a:p>
          <a:endParaRPr lang="en-US"/>
        </a:p>
      </dgm:t>
    </dgm:pt>
    <dgm:pt modelId="{33DFBA13-7873-47E0-9023-4EC6FD5F2178}">
      <dgm:prSet custT="1"/>
      <dgm:spPr/>
      <dgm:t>
        <a:bodyPr/>
        <a:lstStyle/>
        <a:p>
          <a:pPr>
            <a:defRPr cap="all"/>
          </a:pPr>
          <a:r>
            <a:rPr lang="en-US" sz="1200" b="1" dirty="0">
              <a:latin typeface="Times New Roman" panose="02020603050405020304" pitchFamily="18" charset="0"/>
              <a:cs typeface="Times New Roman" panose="02020603050405020304" pitchFamily="18" charset="0"/>
            </a:rPr>
            <a:t>CONCLUSION</a:t>
          </a:r>
        </a:p>
      </dgm:t>
    </dgm:pt>
    <dgm:pt modelId="{EA630702-3BD1-4ED2-8AB4-A2E88C705CD5}" type="parTrans" cxnId="{C0431423-A70B-447D-A33A-9A4134B490F9}">
      <dgm:prSet/>
      <dgm:spPr/>
      <dgm:t>
        <a:bodyPr/>
        <a:lstStyle/>
        <a:p>
          <a:endParaRPr lang="en-US"/>
        </a:p>
      </dgm:t>
    </dgm:pt>
    <dgm:pt modelId="{BB2B89A0-418A-40D3-ADA7-D316E188B9D0}" type="sibTrans" cxnId="{C0431423-A70B-447D-A33A-9A4134B490F9}">
      <dgm:prSet/>
      <dgm:spPr/>
      <dgm:t>
        <a:bodyPr/>
        <a:lstStyle/>
        <a:p>
          <a:endParaRPr lang="en-US"/>
        </a:p>
      </dgm:t>
    </dgm:pt>
    <dgm:pt modelId="{900B70D5-B59F-4503-907E-054356F2D480}" type="pres">
      <dgm:prSet presAssocID="{489F4CA0-8050-4084-A974-9F0D0DE0BD15}" presName="root" presStyleCnt="0">
        <dgm:presLayoutVars>
          <dgm:dir/>
          <dgm:resizeHandles val="exact"/>
        </dgm:presLayoutVars>
      </dgm:prSet>
      <dgm:spPr/>
    </dgm:pt>
    <dgm:pt modelId="{B88A5FDB-6674-4FFF-899A-64515050345E}" type="pres">
      <dgm:prSet presAssocID="{D53EF5BA-8029-4C1A-A98D-F2B9B49C243B}" presName="compNode" presStyleCnt="0"/>
      <dgm:spPr/>
    </dgm:pt>
    <dgm:pt modelId="{A876DFC9-D8D7-46D0-964B-41D22CB748A4}" type="pres">
      <dgm:prSet presAssocID="{D53EF5BA-8029-4C1A-A98D-F2B9B49C243B}" presName="iconBgRect" presStyleLbl="bgShp" presStyleIdx="0" presStyleCnt="6" custScaleX="131539" custScaleY="131330"/>
      <dgm:spPr/>
    </dgm:pt>
    <dgm:pt modelId="{C28B1E38-CE02-4EF7-8CBE-DE450EFBAB86}" type="pres">
      <dgm:prSet presAssocID="{D53EF5BA-8029-4C1A-A98D-F2B9B49C243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912A2722-E377-43B4-B354-3D118B3F5125}" type="pres">
      <dgm:prSet presAssocID="{D53EF5BA-8029-4C1A-A98D-F2B9B49C243B}" presName="spaceRect" presStyleCnt="0"/>
      <dgm:spPr/>
    </dgm:pt>
    <dgm:pt modelId="{A858F1E7-CDC4-4F9C-8A17-B057ECC2773E}" type="pres">
      <dgm:prSet presAssocID="{D53EF5BA-8029-4C1A-A98D-F2B9B49C243B}" presName="textRect" presStyleLbl="revTx" presStyleIdx="0" presStyleCnt="6">
        <dgm:presLayoutVars>
          <dgm:chMax val="1"/>
          <dgm:chPref val="1"/>
        </dgm:presLayoutVars>
      </dgm:prSet>
      <dgm:spPr/>
    </dgm:pt>
    <dgm:pt modelId="{1E60FCA4-46CE-44CC-8EE2-C03BBF27E85D}" type="pres">
      <dgm:prSet presAssocID="{4A7D8FF5-A1E0-4C7E-910E-7893987F96CA}" presName="sibTrans" presStyleCnt="0"/>
      <dgm:spPr/>
    </dgm:pt>
    <dgm:pt modelId="{C59B6BDD-E858-4FA4-B98F-BCDDD963BF43}" type="pres">
      <dgm:prSet presAssocID="{C37D4C08-B914-4DE0-A2CC-E2EA61760433}" presName="compNode" presStyleCnt="0"/>
      <dgm:spPr/>
    </dgm:pt>
    <dgm:pt modelId="{6285E8B4-A1B1-40E8-9B56-A47D710FD04F}" type="pres">
      <dgm:prSet presAssocID="{C37D4C08-B914-4DE0-A2CC-E2EA61760433}" presName="iconBgRect" presStyleLbl="bgShp" presStyleIdx="1" presStyleCnt="6" custScaleX="131539" custScaleY="131539"/>
      <dgm:spPr/>
    </dgm:pt>
    <dgm:pt modelId="{60D41A78-A652-49C0-B13F-FF89E8DFD91C}" type="pres">
      <dgm:prSet presAssocID="{C37D4C08-B914-4DE0-A2CC-E2EA6176043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B6A46501-87D9-4AD2-B004-9438A5659DD8}" type="pres">
      <dgm:prSet presAssocID="{C37D4C08-B914-4DE0-A2CC-E2EA61760433}" presName="spaceRect" presStyleCnt="0"/>
      <dgm:spPr/>
    </dgm:pt>
    <dgm:pt modelId="{B3EBFA1F-3D32-4770-8F13-7B001B3620FF}" type="pres">
      <dgm:prSet presAssocID="{C37D4C08-B914-4DE0-A2CC-E2EA61760433}" presName="textRect" presStyleLbl="revTx" presStyleIdx="1" presStyleCnt="6" custLinFactNeighborX="-799" custLinFactNeighborY="-13261">
        <dgm:presLayoutVars>
          <dgm:chMax val="1"/>
          <dgm:chPref val="1"/>
        </dgm:presLayoutVars>
      </dgm:prSet>
      <dgm:spPr/>
    </dgm:pt>
    <dgm:pt modelId="{B248F250-02DC-46C0-8395-34E94A4DC010}" type="pres">
      <dgm:prSet presAssocID="{B1B340B8-3FC4-4ECA-9EA2-31AAD16E541F}" presName="sibTrans" presStyleCnt="0"/>
      <dgm:spPr/>
    </dgm:pt>
    <dgm:pt modelId="{5FDF36AD-758A-4C80-AAE4-2FE3F45AFFD3}" type="pres">
      <dgm:prSet presAssocID="{A1816705-7E5B-4DDD-9CFD-63DFDC7BC5E3}" presName="compNode" presStyleCnt="0"/>
      <dgm:spPr/>
    </dgm:pt>
    <dgm:pt modelId="{A133A8CF-E5DE-4158-B309-0CE5524CF416}" type="pres">
      <dgm:prSet presAssocID="{A1816705-7E5B-4DDD-9CFD-63DFDC7BC5E3}" presName="iconBgRect" presStyleLbl="bgShp" presStyleIdx="2" presStyleCnt="6" custScaleX="131539" custScaleY="131539"/>
      <dgm:spPr/>
    </dgm:pt>
    <dgm:pt modelId="{DABF91DB-4D6A-4525-BF05-6ADA6B555EB4}" type="pres">
      <dgm:prSet presAssocID="{A1816705-7E5B-4DDD-9CFD-63DFDC7BC5E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3F367DF4-9CCE-4A95-ADE3-F43FC6DCE93B}" type="pres">
      <dgm:prSet presAssocID="{A1816705-7E5B-4DDD-9CFD-63DFDC7BC5E3}" presName="spaceRect" presStyleCnt="0"/>
      <dgm:spPr/>
    </dgm:pt>
    <dgm:pt modelId="{5204AB33-A954-42D2-B166-A0F5680C0C29}" type="pres">
      <dgm:prSet presAssocID="{A1816705-7E5B-4DDD-9CFD-63DFDC7BC5E3}" presName="textRect" presStyleLbl="revTx" presStyleIdx="2" presStyleCnt="6" custScaleX="96031" custScaleY="88804">
        <dgm:presLayoutVars>
          <dgm:chMax val="1"/>
          <dgm:chPref val="1"/>
        </dgm:presLayoutVars>
      </dgm:prSet>
      <dgm:spPr/>
    </dgm:pt>
    <dgm:pt modelId="{599BFEC3-D99C-48A9-B01C-66C342619CC8}" type="pres">
      <dgm:prSet presAssocID="{3ECD941A-E844-4EFE-B1BD-F0D29A323864}" presName="sibTrans" presStyleCnt="0"/>
      <dgm:spPr/>
    </dgm:pt>
    <dgm:pt modelId="{45C4C665-BA8F-4D44-B35E-ED6F112FAE76}" type="pres">
      <dgm:prSet presAssocID="{99F814C5-6324-4A5A-BF23-F90F48166278}" presName="compNode" presStyleCnt="0"/>
      <dgm:spPr/>
    </dgm:pt>
    <dgm:pt modelId="{0D6262BB-F53A-4BB2-BF58-551118BCF89C}" type="pres">
      <dgm:prSet presAssocID="{99F814C5-6324-4A5A-BF23-F90F48166278}" presName="iconBgRect" presStyleLbl="bgShp" presStyleIdx="3" presStyleCnt="6" custScaleX="131539" custScaleY="131539"/>
      <dgm:spPr/>
    </dgm:pt>
    <dgm:pt modelId="{78EE64E8-6EE6-4BF4-AB83-82C7B2B0DA96}" type="pres">
      <dgm:prSet presAssocID="{99F814C5-6324-4A5A-BF23-F90F4816627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D7DB3B8C-91EC-40A4-9064-8249807734DD}" type="pres">
      <dgm:prSet presAssocID="{99F814C5-6324-4A5A-BF23-F90F48166278}" presName="spaceRect" presStyleCnt="0"/>
      <dgm:spPr/>
    </dgm:pt>
    <dgm:pt modelId="{6ABBC3C2-F173-4BB6-811B-33E3A374239A}" type="pres">
      <dgm:prSet presAssocID="{99F814C5-6324-4A5A-BF23-F90F48166278}" presName="textRect" presStyleLbl="revTx" presStyleIdx="3" presStyleCnt="6">
        <dgm:presLayoutVars>
          <dgm:chMax val="1"/>
          <dgm:chPref val="1"/>
        </dgm:presLayoutVars>
      </dgm:prSet>
      <dgm:spPr/>
    </dgm:pt>
    <dgm:pt modelId="{2680D54E-F1E8-4E0E-9CA1-65EEF459F91D}" type="pres">
      <dgm:prSet presAssocID="{444C4A6C-C35E-4D73-91BD-B769C6B16430}" presName="sibTrans" presStyleCnt="0"/>
      <dgm:spPr/>
    </dgm:pt>
    <dgm:pt modelId="{7F65B64C-0E9A-46AB-AC45-D2429799E000}" type="pres">
      <dgm:prSet presAssocID="{55B27767-4060-4708-8B5F-B3F94CF2DA49}" presName="compNode" presStyleCnt="0"/>
      <dgm:spPr/>
    </dgm:pt>
    <dgm:pt modelId="{7FD61057-5F9E-4853-94E2-B1CEA8635E37}" type="pres">
      <dgm:prSet presAssocID="{55B27767-4060-4708-8B5F-B3F94CF2DA49}" presName="iconBgRect" presStyleLbl="bgShp" presStyleIdx="4" presStyleCnt="6" custScaleX="131539" custScaleY="131539"/>
      <dgm:spPr/>
    </dgm:pt>
    <dgm:pt modelId="{E6F4234B-56C1-4E5D-9641-B352CDA00290}" type="pres">
      <dgm:prSet presAssocID="{55B27767-4060-4708-8B5F-B3F94CF2DA4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C5A64A43-47BC-4F52-8D7E-53F591D9551C}" type="pres">
      <dgm:prSet presAssocID="{55B27767-4060-4708-8B5F-B3F94CF2DA49}" presName="spaceRect" presStyleCnt="0"/>
      <dgm:spPr/>
    </dgm:pt>
    <dgm:pt modelId="{CA62FAA1-9F35-41FA-8554-ABEB4AEEDDBD}" type="pres">
      <dgm:prSet presAssocID="{55B27767-4060-4708-8B5F-B3F94CF2DA49}" presName="textRect" presStyleLbl="revTx" presStyleIdx="4" presStyleCnt="6">
        <dgm:presLayoutVars>
          <dgm:chMax val="1"/>
          <dgm:chPref val="1"/>
        </dgm:presLayoutVars>
      </dgm:prSet>
      <dgm:spPr/>
    </dgm:pt>
    <dgm:pt modelId="{681145BF-6202-48ED-A200-E9A8E4132B90}" type="pres">
      <dgm:prSet presAssocID="{51CCC036-D40F-4D43-9C01-4EBD41B4AED8}" presName="sibTrans" presStyleCnt="0"/>
      <dgm:spPr/>
    </dgm:pt>
    <dgm:pt modelId="{E78448AC-653A-4E9B-A47B-23B5BE7029DC}" type="pres">
      <dgm:prSet presAssocID="{33DFBA13-7873-47E0-9023-4EC6FD5F2178}" presName="compNode" presStyleCnt="0"/>
      <dgm:spPr/>
    </dgm:pt>
    <dgm:pt modelId="{04B9D4DC-785C-4737-9EA3-D4594DAE3A94}" type="pres">
      <dgm:prSet presAssocID="{33DFBA13-7873-47E0-9023-4EC6FD5F2178}" presName="iconBgRect" presStyleLbl="bgShp" presStyleIdx="5" presStyleCnt="6" custScaleX="131539" custScaleY="131539"/>
      <dgm:spPr/>
    </dgm:pt>
    <dgm:pt modelId="{9B34186D-2641-4B31-B092-F9E80220CACF}" type="pres">
      <dgm:prSet presAssocID="{33DFBA13-7873-47E0-9023-4EC6FD5F217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lue"/>
        </a:ext>
      </dgm:extLst>
    </dgm:pt>
    <dgm:pt modelId="{6A447AF7-82B3-46D7-B086-333B46452776}" type="pres">
      <dgm:prSet presAssocID="{33DFBA13-7873-47E0-9023-4EC6FD5F2178}" presName="spaceRect" presStyleCnt="0"/>
      <dgm:spPr/>
    </dgm:pt>
    <dgm:pt modelId="{FDDBDBF5-8D31-452F-9D8D-BA1BB2CE33E8}" type="pres">
      <dgm:prSet presAssocID="{33DFBA13-7873-47E0-9023-4EC6FD5F2178}" presName="textRect" presStyleLbl="revTx" presStyleIdx="5" presStyleCnt="6">
        <dgm:presLayoutVars>
          <dgm:chMax val="1"/>
          <dgm:chPref val="1"/>
        </dgm:presLayoutVars>
      </dgm:prSet>
      <dgm:spPr/>
    </dgm:pt>
  </dgm:ptLst>
  <dgm:cxnLst>
    <dgm:cxn modelId="{3C76DF0E-E137-4D06-8E4D-1BEDB6E27FCE}" type="presOf" srcId="{489F4CA0-8050-4084-A974-9F0D0DE0BD15}" destId="{900B70D5-B59F-4503-907E-054356F2D480}" srcOrd="0" destOrd="0" presId="urn:microsoft.com/office/officeart/2018/5/layout/IconCircleLabelList"/>
    <dgm:cxn modelId="{F546AD1C-796C-4BAC-8D6B-499EB55E8553}" type="presOf" srcId="{A1816705-7E5B-4DDD-9CFD-63DFDC7BC5E3}" destId="{5204AB33-A954-42D2-B166-A0F5680C0C29}" srcOrd="0" destOrd="0" presId="urn:microsoft.com/office/officeart/2018/5/layout/IconCircleLabelList"/>
    <dgm:cxn modelId="{C0431423-A70B-447D-A33A-9A4134B490F9}" srcId="{489F4CA0-8050-4084-A974-9F0D0DE0BD15}" destId="{33DFBA13-7873-47E0-9023-4EC6FD5F2178}" srcOrd="5" destOrd="0" parTransId="{EA630702-3BD1-4ED2-8AB4-A2E88C705CD5}" sibTransId="{BB2B89A0-418A-40D3-ADA7-D316E188B9D0}"/>
    <dgm:cxn modelId="{B2118D2A-BCFE-445B-9797-3356957CD44A}" srcId="{489F4CA0-8050-4084-A974-9F0D0DE0BD15}" destId="{99F814C5-6324-4A5A-BF23-F90F48166278}" srcOrd="3" destOrd="0" parTransId="{486CEC51-EF4F-4D62-97C4-354C4A6D4B5C}" sibTransId="{444C4A6C-C35E-4D73-91BD-B769C6B16430}"/>
    <dgm:cxn modelId="{ACBE683B-0CC4-4A10-8C81-0FDA5C750170}" type="presOf" srcId="{55B27767-4060-4708-8B5F-B3F94CF2DA49}" destId="{CA62FAA1-9F35-41FA-8554-ABEB4AEEDDBD}" srcOrd="0" destOrd="0" presId="urn:microsoft.com/office/officeart/2018/5/layout/IconCircleLabelList"/>
    <dgm:cxn modelId="{686D2C47-C595-4FDA-A70D-E91B5E2284FD}" type="presOf" srcId="{C37D4C08-B914-4DE0-A2CC-E2EA61760433}" destId="{B3EBFA1F-3D32-4770-8F13-7B001B3620FF}" srcOrd="0" destOrd="0" presId="urn:microsoft.com/office/officeart/2018/5/layout/IconCircleLabelList"/>
    <dgm:cxn modelId="{FAF48A7F-1C9C-4B74-8A50-F3E7F38507C3}" type="presOf" srcId="{33DFBA13-7873-47E0-9023-4EC6FD5F2178}" destId="{FDDBDBF5-8D31-452F-9D8D-BA1BB2CE33E8}" srcOrd="0" destOrd="0" presId="urn:microsoft.com/office/officeart/2018/5/layout/IconCircleLabelList"/>
    <dgm:cxn modelId="{3682648B-82E7-42EF-9CD8-CC93076B188F}" type="presOf" srcId="{99F814C5-6324-4A5A-BF23-F90F48166278}" destId="{6ABBC3C2-F173-4BB6-811B-33E3A374239A}" srcOrd="0" destOrd="0" presId="urn:microsoft.com/office/officeart/2018/5/layout/IconCircleLabelList"/>
    <dgm:cxn modelId="{EB603FA4-E71E-4AF6-94F2-9BACE0D89366}" srcId="{489F4CA0-8050-4084-A974-9F0D0DE0BD15}" destId="{A1816705-7E5B-4DDD-9CFD-63DFDC7BC5E3}" srcOrd="2" destOrd="0" parTransId="{EB563D1A-CA40-4AF5-8F04-C183A6966D86}" sibTransId="{3ECD941A-E844-4EFE-B1BD-F0D29A323864}"/>
    <dgm:cxn modelId="{9C8094D1-9BED-4621-9A2C-C391A094D47E}" type="presOf" srcId="{D53EF5BA-8029-4C1A-A98D-F2B9B49C243B}" destId="{A858F1E7-CDC4-4F9C-8A17-B057ECC2773E}" srcOrd="0" destOrd="0" presId="urn:microsoft.com/office/officeart/2018/5/layout/IconCircleLabelList"/>
    <dgm:cxn modelId="{A79B09DD-885F-4DE6-A250-DA76799039D8}" srcId="{489F4CA0-8050-4084-A974-9F0D0DE0BD15}" destId="{D53EF5BA-8029-4C1A-A98D-F2B9B49C243B}" srcOrd="0" destOrd="0" parTransId="{A7E577F1-6DB7-443A-9102-83EA635DAA13}" sibTransId="{4A7D8FF5-A1E0-4C7E-910E-7893987F96CA}"/>
    <dgm:cxn modelId="{CB3011E2-E55E-4856-93AB-97A662B9C535}" srcId="{489F4CA0-8050-4084-A974-9F0D0DE0BD15}" destId="{55B27767-4060-4708-8B5F-B3F94CF2DA49}" srcOrd="4" destOrd="0" parTransId="{78AB4C48-A10F-45CD-B569-F460CD76BFA8}" sibTransId="{51CCC036-D40F-4D43-9C01-4EBD41B4AED8}"/>
    <dgm:cxn modelId="{60B819F0-7F17-4BDA-B4BE-34269AF996D4}" srcId="{489F4CA0-8050-4084-A974-9F0D0DE0BD15}" destId="{C37D4C08-B914-4DE0-A2CC-E2EA61760433}" srcOrd="1" destOrd="0" parTransId="{0F7E31BB-FFEF-42FF-9842-FF57032DAD21}" sibTransId="{B1B340B8-3FC4-4ECA-9EA2-31AAD16E541F}"/>
    <dgm:cxn modelId="{7D808D00-B5E4-45CD-9A8C-3D5AAE79758A}" type="presParOf" srcId="{900B70D5-B59F-4503-907E-054356F2D480}" destId="{B88A5FDB-6674-4FFF-899A-64515050345E}" srcOrd="0" destOrd="0" presId="urn:microsoft.com/office/officeart/2018/5/layout/IconCircleLabelList"/>
    <dgm:cxn modelId="{308FB46A-DF7A-43F5-9448-B10CEAB95380}" type="presParOf" srcId="{B88A5FDB-6674-4FFF-899A-64515050345E}" destId="{A876DFC9-D8D7-46D0-964B-41D22CB748A4}" srcOrd="0" destOrd="0" presId="urn:microsoft.com/office/officeart/2018/5/layout/IconCircleLabelList"/>
    <dgm:cxn modelId="{682DE43A-4845-499D-892D-33516FFA1629}" type="presParOf" srcId="{B88A5FDB-6674-4FFF-899A-64515050345E}" destId="{C28B1E38-CE02-4EF7-8CBE-DE450EFBAB86}" srcOrd="1" destOrd="0" presId="urn:microsoft.com/office/officeart/2018/5/layout/IconCircleLabelList"/>
    <dgm:cxn modelId="{9696010B-067E-4E2A-B7D2-B56AF1AEB9F9}" type="presParOf" srcId="{B88A5FDB-6674-4FFF-899A-64515050345E}" destId="{912A2722-E377-43B4-B354-3D118B3F5125}" srcOrd="2" destOrd="0" presId="urn:microsoft.com/office/officeart/2018/5/layout/IconCircleLabelList"/>
    <dgm:cxn modelId="{D5246B6E-331C-4CF1-9843-E31862F05071}" type="presParOf" srcId="{B88A5FDB-6674-4FFF-899A-64515050345E}" destId="{A858F1E7-CDC4-4F9C-8A17-B057ECC2773E}" srcOrd="3" destOrd="0" presId="urn:microsoft.com/office/officeart/2018/5/layout/IconCircleLabelList"/>
    <dgm:cxn modelId="{D95E6C16-E04F-4003-95C1-C3DEC86AA397}" type="presParOf" srcId="{900B70D5-B59F-4503-907E-054356F2D480}" destId="{1E60FCA4-46CE-44CC-8EE2-C03BBF27E85D}" srcOrd="1" destOrd="0" presId="urn:microsoft.com/office/officeart/2018/5/layout/IconCircleLabelList"/>
    <dgm:cxn modelId="{ED094CEE-67A1-4CD2-8A39-C342AAC1E609}" type="presParOf" srcId="{900B70D5-B59F-4503-907E-054356F2D480}" destId="{C59B6BDD-E858-4FA4-B98F-BCDDD963BF43}" srcOrd="2" destOrd="0" presId="urn:microsoft.com/office/officeart/2018/5/layout/IconCircleLabelList"/>
    <dgm:cxn modelId="{40A8E066-841A-4651-9A69-E5D932DE8934}" type="presParOf" srcId="{C59B6BDD-E858-4FA4-B98F-BCDDD963BF43}" destId="{6285E8B4-A1B1-40E8-9B56-A47D710FD04F}" srcOrd="0" destOrd="0" presId="urn:microsoft.com/office/officeart/2018/5/layout/IconCircleLabelList"/>
    <dgm:cxn modelId="{1DF6314D-EAAB-4D65-B97C-DF93B48768AC}" type="presParOf" srcId="{C59B6BDD-E858-4FA4-B98F-BCDDD963BF43}" destId="{60D41A78-A652-49C0-B13F-FF89E8DFD91C}" srcOrd="1" destOrd="0" presId="urn:microsoft.com/office/officeart/2018/5/layout/IconCircleLabelList"/>
    <dgm:cxn modelId="{F116D1FC-8F43-404A-86A9-2F2DD720BCC0}" type="presParOf" srcId="{C59B6BDD-E858-4FA4-B98F-BCDDD963BF43}" destId="{B6A46501-87D9-4AD2-B004-9438A5659DD8}" srcOrd="2" destOrd="0" presId="urn:microsoft.com/office/officeart/2018/5/layout/IconCircleLabelList"/>
    <dgm:cxn modelId="{DA30857A-4A9B-4D54-894C-172A60A77888}" type="presParOf" srcId="{C59B6BDD-E858-4FA4-B98F-BCDDD963BF43}" destId="{B3EBFA1F-3D32-4770-8F13-7B001B3620FF}" srcOrd="3" destOrd="0" presId="urn:microsoft.com/office/officeart/2018/5/layout/IconCircleLabelList"/>
    <dgm:cxn modelId="{099F50CF-8400-4944-80DF-B977DDDBC1E2}" type="presParOf" srcId="{900B70D5-B59F-4503-907E-054356F2D480}" destId="{B248F250-02DC-46C0-8395-34E94A4DC010}" srcOrd="3" destOrd="0" presId="urn:microsoft.com/office/officeart/2018/5/layout/IconCircleLabelList"/>
    <dgm:cxn modelId="{BBC30961-BBE0-4803-B63A-4DC82E198AB5}" type="presParOf" srcId="{900B70D5-B59F-4503-907E-054356F2D480}" destId="{5FDF36AD-758A-4C80-AAE4-2FE3F45AFFD3}" srcOrd="4" destOrd="0" presId="urn:microsoft.com/office/officeart/2018/5/layout/IconCircleLabelList"/>
    <dgm:cxn modelId="{ABA17686-E052-4185-9980-96D6131E646C}" type="presParOf" srcId="{5FDF36AD-758A-4C80-AAE4-2FE3F45AFFD3}" destId="{A133A8CF-E5DE-4158-B309-0CE5524CF416}" srcOrd="0" destOrd="0" presId="urn:microsoft.com/office/officeart/2018/5/layout/IconCircleLabelList"/>
    <dgm:cxn modelId="{44D4CC2B-9A51-4F63-97A3-019B836328FB}" type="presParOf" srcId="{5FDF36AD-758A-4C80-AAE4-2FE3F45AFFD3}" destId="{DABF91DB-4D6A-4525-BF05-6ADA6B555EB4}" srcOrd="1" destOrd="0" presId="urn:microsoft.com/office/officeart/2018/5/layout/IconCircleLabelList"/>
    <dgm:cxn modelId="{96A17826-8294-4FE1-9BC4-A570265E1967}" type="presParOf" srcId="{5FDF36AD-758A-4C80-AAE4-2FE3F45AFFD3}" destId="{3F367DF4-9CCE-4A95-ADE3-F43FC6DCE93B}" srcOrd="2" destOrd="0" presId="urn:microsoft.com/office/officeart/2018/5/layout/IconCircleLabelList"/>
    <dgm:cxn modelId="{1210E0AC-A049-4BA2-A9F0-6AC25802BC47}" type="presParOf" srcId="{5FDF36AD-758A-4C80-AAE4-2FE3F45AFFD3}" destId="{5204AB33-A954-42D2-B166-A0F5680C0C29}" srcOrd="3" destOrd="0" presId="urn:microsoft.com/office/officeart/2018/5/layout/IconCircleLabelList"/>
    <dgm:cxn modelId="{42FDDB1C-82F5-4E8B-A978-D0D0F9481F66}" type="presParOf" srcId="{900B70D5-B59F-4503-907E-054356F2D480}" destId="{599BFEC3-D99C-48A9-B01C-66C342619CC8}" srcOrd="5" destOrd="0" presId="urn:microsoft.com/office/officeart/2018/5/layout/IconCircleLabelList"/>
    <dgm:cxn modelId="{EDAF4F65-6D9F-4660-A459-0432C486C33F}" type="presParOf" srcId="{900B70D5-B59F-4503-907E-054356F2D480}" destId="{45C4C665-BA8F-4D44-B35E-ED6F112FAE76}" srcOrd="6" destOrd="0" presId="urn:microsoft.com/office/officeart/2018/5/layout/IconCircleLabelList"/>
    <dgm:cxn modelId="{6BC0FFF3-E67A-4245-B0AB-5F3D8FB5AFB2}" type="presParOf" srcId="{45C4C665-BA8F-4D44-B35E-ED6F112FAE76}" destId="{0D6262BB-F53A-4BB2-BF58-551118BCF89C}" srcOrd="0" destOrd="0" presId="urn:microsoft.com/office/officeart/2018/5/layout/IconCircleLabelList"/>
    <dgm:cxn modelId="{4E43706B-27B8-4141-B6A5-D55965E9DFB6}" type="presParOf" srcId="{45C4C665-BA8F-4D44-B35E-ED6F112FAE76}" destId="{78EE64E8-6EE6-4BF4-AB83-82C7B2B0DA96}" srcOrd="1" destOrd="0" presId="urn:microsoft.com/office/officeart/2018/5/layout/IconCircleLabelList"/>
    <dgm:cxn modelId="{AA0CDFD6-7F44-4BDA-8701-9B4DC2C0D6CF}" type="presParOf" srcId="{45C4C665-BA8F-4D44-B35E-ED6F112FAE76}" destId="{D7DB3B8C-91EC-40A4-9064-8249807734DD}" srcOrd="2" destOrd="0" presId="urn:microsoft.com/office/officeart/2018/5/layout/IconCircleLabelList"/>
    <dgm:cxn modelId="{11525D55-4FAA-4430-A205-1C70D1F0E862}" type="presParOf" srcId="{45C4C665-BA8F-4D44-B35E-ED6F112FAE76}" destId="{6ABBC3C2-F173-4BB6-811B-33E3A374239A}" srcOrd="3" destOrd="0" presId="urn:microsoft.com/office/officeart/2018/5/layout/IconCircleLabelList"/>
    <dgm:cxn modelId="{CC792592-3C33-4E1F-B712-F54313E7305B}" type="presParOf" srcId="{900B70D5-B59F-4503-907E-054356F2D480}" destId="{2680D54E-F1E8-4E0E-9CA1-65EEF459F91D}" srcOrd="7" destOrd="0" presId="urn:microsoft.com/office/officeart/2018/5/layout/IconCircleLabelList"/>
    <dgm:cxn modelId="{C87883AF-B53D-4D76-BE36-3454719BA98E}" type="presParOf" srcId="{900B70D5-B59F-4503-907E-054356F2D480}" destId="{7F65B64C-0E9A-46AB-AC45-D2429799E000}" srcOrd="8" destOrd="0" presId="urn:microsoft.com/office/officeart/2018/5/layout/IconCircleLabelList"/>
    <dgm:cxn modelId="{D05E3127-30EF-45AB-BB9F-00CB877310AC}" type="presParOf" srcId="{7F65B64C-0E9A-46AB-AC45-D2429799E000}" destId="{7FD61057-5F9E-4853-94E2-B1CEA8635E37}" srcOrd="0" destOrd="0" presId="urn:microsoft.com/office/officeart/2018/5/layout/IconCircleLabelList"/>
    <dgm:cxn modelId="{77155C8B-CE0D-4CBE-B839-5F4A2A68E787}" type="presParOf" srcId="{7F65B64C-0E9A-46AB-AC45-D2429799E000}" destId="{E6F4234B-56C1-4E5D-9641-B352CDA00290}" srcOrd="1" destOrd="0" presId="urn:microsoft.com/office/officeart/2018/5/layout/IconCircleLabelList"/>
    <dgm:cxn modelId="{B22589F1-7CD6-4870-9B10-472E2C2F7070}" type="presParOf" srcId="{7F65B64C-0E9A-46AB-AC45-D2429799E000}" destId="{C5A64A43-47BC-4F52-8D7E-53F591D9551C}" srcOrd="2" destOrd="0" presId="urn:microsoft.com/office/officeart/2018/5/layout/IconCircleLabelList"/>
    <dgm:cxn modelId="{4C1847B9-9E92-4BB5-B996-0A8EC4BF3CEF}" type="presParOf" srcId="{7F65B64C-0E9A-46AB-AC45-D2429799E000}" destId="{CA62FAA1-9F35-41FA-8554-ABEB4AEEDDBD}" srcOrd="3" destOrd="0" presId="urn:microsoft.com/office/officeart/2018/5/layout/IconCircleLabelList"/>
    <dgm:cxn modelId="{A9BA1C0B-4E0B-4C1F-8948-750478A794FF}" type="presParOf" srcId="{900B70D5-B59F-4503-907E-054356F2D480}" destId="{681145BF-6202-48ED-A200-E9A8E4132B90}" srcOrd="9" destOrd="0" presId="urn:microsoft.com/office/officeart/2018/5/layout/IconCircleLabelList"/>
    <dgm:cxn modelId="{87D400D9-0732-4DCA-8823-3D8DF7BCE78D}" type="presParOf" srcId="{900B70D5-B59F-4503-907E-054356F2D480}" destId="{E78448AC-653A-4E9B-A47B-23B5BE7029DC}" srcOrd="10" destOrd="0" presId="urn:microsoft.com/office/officeart/2018/5/layout/IconCircleLabelList"/>
    <dgm:cxn modelId="{D3010C43-F0DB-418F-88E8-ED61B5F93E46}" type="presParOf" srcId="{E78448AC-653A-4E9B-A47B-23B5BE7029DC}" destId="{04B9D4DC-785C-4737-9EA3-D4594DAE3A94}" srcOrd="0" destOrd="0" presId="urn:microsoft.com/office/officeart/2018/5/layout/IconCircleLabelList"/>
    <dgm:cxn modelId="{1190F2AF-5E14-43A0-8B92-7C067B19BBFF}" type="presParOf" srcId="{E78448AC-653A-4E9B-A47B-23B5BE7029DC}" destId="{9B34186D-2641-4B31-B092-F9E80220CACF}" srcOrd="1" destOrd="0" presId="urn:microsoft.com/office/officeart/2018/5/layout/IconCircleLabelList"/>
    <dgm:cxn modelId="{8083F872-1B98-4285-A042-B9D905C3250F}" type="presParOf" srcId="{E78448AC-653A-4E9B-A47B-23B5BE7029DC}" destId="{6A447AF7-82B3-46D7-B086-333B46452776}" srcOrd="2" destOrd="0" presId="urn:microsoft.com/office/officeart/2018/5/layout/IconCircleLabelList"/>
    <dgm:cxn modelId="{4723D206-637E-4910-8966-C452D45A30B8}" type="presParOf" srcId="{E78448AC-653A-4E9B-A47B-23B5BE7029DC}" destId="{FDDBDBF5-8D31-452F-9D8D-BA1BB2CE33E8}"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8C01C0-6882-4816-A79D-421C76F48EA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68DD025-B163-40BA-B1E5-F29F9FA6B0EF}">
      <dgm:prSet/>
      <dgm:spPr/>
      <dgm:t>
        <a:bodyPr/>
        <a:lstStyle/>
        <a:p>
          <a:r>
            <a:rPr lang="en-GB" dirty="0"/>
            <a:t>DEVASTATING                       EFFECTS</a:t>
          </a:r>
          <a:endParaRPr lang="en-US" dirty="0"/>
        </a:p>
      </dgm:t>
    </dgm:pt>
    <dgm:pt modelId="{5958D206-177C-47CA-9E4A-ED3ACCF2195F}" type="parTrans" cxnId="{8079EC07-39F9-4816-B1C1-C9B9F1C0DDEC}">
      <dgm:prSet/>
      <dgm:spPr/>
      <dgm:t>
        <a:bodyPr/>
        <a:lstStyle/>
        <a:p>
          <a:endParaRPr lang="en-US"/>
        </a:p>
      </dgm:t>
    </dgm:pt>
    <dgm:pt modelId="{E0081199-E1DE-46AB-BF4D-385B1C240D05}" type="sibTrans" cxnId="{8079EC07-39F9-4816-B1C1-C9B9F1C0DDEC}">
      <dgm:prSet/>
      <dgm:spPr/>
      <dgm:t>
        <a:bodyPr/>
        <a:lstStyle/>
        <a:p>
          <a:endParaRPr lang="en-US"/>
        </a:p>
      </dgm:t>
    </dgm:pt>
    <dgm:pt modelId="{FDFB684B-D865-489F-8C04-5C89CAB6DFF5}">
      <dgm:prSet/>
      <dgm:spPr/>
      <dgm:t>
        <a:bodyPr/>
        <a:lstStyle/>
        <a:p>
          <a:r>
            <a:rPr lang="en-GB"/>
            <a:t>EMOTIONAL              BULLYING                                                                      TECHNOLOGY   </a:t>
          </a:r>
          <a:endParaRPr lang="en-US"/>
        </a:p>
      </dgm:t>
    </dgm:pt>
    <dgm:pt modelId="{13E879C8-8C2A-4415-BA7F-7846546A3F74}" type="parTrans" cxnId="{1CC6F03F-7AC6-4590-BCF0-5089F3EF7AC8}">
      <dgm:prSet/>
      <dgm:spPr/>
      <dgm:t>
        <a:bodyPr/>
        <a:lstStyle/>
        <a:p>
          <a:endParaRPr lang="en-US"/>
        </a:p>
      </dgm:t>
    </dgm:pt>
    <dgm:pt modelId="{FB256B55-1DB1-4D5A-9DFF-A42980470D1F}" type="sibTrans" cxnId="{1CC6F03F-7AC6-4590-BCF0-5089F3EF7AC8}">
      <dgm:prSet/>
      <dgm:spPr/>
      <dgm:t>
        <a:bodyPr/>
        <a:lstStyle/>
        <a:p>
          <a:endParaRPr lang="en-US"/>
        </a:p>
      </dgm:t>
    </dgm:pt>
    <dgm:pt modelId="{4AA07FB4-BB81-4A04-85D1-71B5E88A7462}">
      <dgm:prSet/>
      <dgm:spPr/>
      <dgm:t>
        <a:bodyPr/>
        <a:lstStyle/>
        <a:p>
          <a:r>
            <a:rPr lang="en-GB"/>
            <a:t>LEGISLATION                EQUALITY ACT 2010</a:t>
          </a:r>
          <a:endParaRPr lang="en-US"/>
        </a:p>
      </dgm:t>
    </dgm:pt>
    <dgm:pt modelId="{3159E4A0-7CE5-4EA4-8CE9-08F7A1890B68}" type="parTrans" cxnId="{622A7145-DB8C-4A8F-A974-EB444846A8F0}">
      <dgm:prSet/>
      <dgm:spPr/>
      <dgm:t>
        <a:bodyPr/>
        <a:lstStyle/>
        <a:p>
          <a:endParaRPr lang="en-US"/>
        </a:p>
      </dgm:t>
    </dgm:pt>
    <dgm:pt modelId="{E16A95FB-8664-4A59-9211-F9A8674A4311}" type="sibTrans" cxnId="{622A7145-DB8C-4A8F-A974-EB444846A8F0}">
      <dgm:prSet/>
      <dgm:spPr/>
      <dgm:t>
        <a:bodyPr/>
        <a:lstStyle/>
        <a:p>
          <a:endParaRPr lang="en-US"/>
        </a:p>
      </dgm:t>
    </dgm:pt>
    <dgm:pt modelId="{D1006B79-9B06-4DCC-B5A8-33AC4EE0E076}">
      <dgm:prSet/>
      <dgm:spPr/>
      <dgm:t>
        <a:bodyPr/>
        <a:lstStyle/>
        <a:p>
          <a:r>
            <a:rPr lang="en-GB"/>
            <a:t>PROTECTION                                                             DISCRIMINATION   </a:t>
          </a:r>
          <a:endParaRPr lang="en-US"/>
        </a:p>
      </dgm:t>
    </dgm:pt>
    <dgm:pt modelId="{C95C6FA7-1043-4FE0-854E-18A92DCF57E5}" type="parTrans" cxnId="{87DAB6B0-F15E-4EEB-8904-450282E1B623}">
      <dgm:prSet/>
      <dgm:spPr/>
      <dgm:t>
        <a:bodyPr/>
        <a:lstStyle/>
        <a:p>
          <a:endParaRPr lang="en-US"/>
        </a:p>
      </dgm:t>
    </dgm:pt>
    <dgm:pt modelId="{8F84D6DF-0221-4E73-A7C3-663C37F50E9B}" type="sibTrans" cxnId="{87DAB6B0-F15E-4EEB-8904-450282E1B623}">
      <dgm:prSet/>
      <dgm:spPr/>
      <dgm:t>
        <a:bodyPr/>
        <a:lstStyle/>
        <a:p>
          <a:endParaRPr lang="en-US"/>
        </a:p>
      </dgm:t>
    </dgm:pt>
    <dgm:pt modelId="{E8D7F0E3-28B7-44F8-AA73-DE58963794CC}" type="pres">
      <dgm:prSet presAssocID="{EC8C01C0-6882-4816-A79D-421C76F48EA5}" presName="outerComposite" presStyleCnt="0">
        <dgm:presLayoutVars>
          <dgm:chMax val="5"/>
          <dgm:dir/>
          <dgm:resizeHandles val="exact"/>
        </dgm:presLayoutVars>
      </dgm:prSet>
      <dgm:spPr/>
    </dgm:pt>
    <dgm:pt modelId="{C65226C0-FC69-40A5-BBE1-5F21888A79A5}" type="pres">
      <dgm:prSet presAssocID="{EC8C01C0-6882-4816-A79D-421C76F48EA5}" presName="dummyMaxCanvas" presStyleCnt="0">
        <dgm:presLayoutVars/>
      </dgm:prSet>
      <dgm:spPr/>
    </dgm:pt>
    <dgm:pt modelId="{74137975-1DFA-42BD-B01C-FF0E8FAD8E40}" type="pres">
      <dgm:prSet presAssocID="{EC8C01C0-6882-4816-A79D-421C76F48EA5}" presName="FourNodes_1" presStyleLbl="node1" presStyleIdx="0" presStyleCnt="4">
        <dgm:presLayoutVars>
          <dgm:bulletEnabled val="1"/>
        </dgm:presLayoutVars>
      </dgm:prSet>
      <dgm:spPr/>
    </dgm:pt>
    <dgm:pt modelId="{C5453AE9-AE2F-4641-8461-B9B9C0D1627E}" type="pres">
      <dgm:prSet presAssocID="{EC8C01C0-6882-4816-A79D-421C76F48EA5}" presName="FourNodes_2" presStyleLbl="node1" presStyleIdx="1" presStyleCnt="4">
        <dgm:presLayoutVars>
          <dgm:bulletEnabled val="1"/>
        </dgm:presLayoutVars>
      </dgm:prSet>
      <dgm:spPr/>
    </dgm:pt>
    <dgm:pt modelId="{0E8CC1FA-DB0D-4F28-9D43-4597AF4C243D}" type="pres">
      <dgm:prSet presAssocID="{EC8C01C0-6882-4816-A79D-421C76F48EA5}" presName="FourNodes_3" presStyleLbl="node1" presStyleIdx="2" presStyleCnt="4">
        <dgm:presLayoutVars>
          <dgm:bulletEnabled val="1"/>
        </dgm:presLayoutVars>
      </dgm:prSet>
      <dgm:spPr/>
    </dgm:pt>
    <dgm:pt modelId="{5DF955C0-B950-4CC5-989E-BA5FEC0DFF24}" type="pres">
      <dgm:prSet presAssocID="{EC8C01C0-6882-4816-A79D-421C76F48EA5}" presName="FourNodes_4" presStyleLbl="node1" presStyleIdx="3" presStyleCnt="4">
        <dgm:presLayoutVars>
          <dgm:bulletEnabled val="1"/>
        </dgm:presLayoutVars>
      </dgm:prSet>
      <dgm:spPr/>
    </dgm:pt>
    <dgm:pt modelId="{BD95FF81-37FD-4A7C-BEE5-003E2166726C}" type="pres">
      <dgm:prSet presAssocID="{EC8C01C0-6882-4816-A79D-421C76F48EA5}" presName="FourConn_1-2" presStyleLbl="fgAccFollowNode1" presStyleIdx="0" presStyleCnt="3">
        <dgm:presLayoutVars>
          <dgm:bulletEnabled val="1"/>
        </dgm:presLayoutVars>
      </dgm:prSet>
      <dgm:spPr/>
    </dgm:pt>
    <dgm:pt modelId="{19E66F71-5162-4C36-8CCE-5BEC6CF82D0F}" type="pres">
      <dgm:prSet presAssocID="{EC8C01C0-6882-4816-A79D-421C76F48EA5}" presName="FourConn_2-3" presStyleLbl="fgAccFollowNode1" presStyleIdx="1" presStyleCnt="3">
        <dgm:presLayoutVars>
          <dgm:bulletEnabled val="1"/>
        </dgm:presLayoutVars>
      </dgm:prSet>
      <dgm:spPr/>
    </dgm:pt>
    <dgm:pt modelId="{4F6C902C-2C81-4334-92FB-2E87A1B22CC0}" type="pres">
      <dgm:prSet presAssocID="{EC8C01C0-6882-4816-A79D-421C76F48EA5}" presName="FourConn_3-4" presStyleLbl="fgAccFollowNode1" presStyleIdx="2" presStyleCnt="3">
        <dgm:presLayoutVars>
          <dgm:bulletEnabled val="1"/>
        </dgm:presLayoutVars>
      </dgm:prSet>
      <dgm:spPr/>
    </dgm:pt>
    <dgm:pt modelId="{4C070930-A12C-4F67-A62B-A40E8F3367C2}" type="pres">
      <dgm:prSet presAssocID="{EC8C01C0-6882-4816-A79D-421C76F48EA5}" presName="FourNodes_1_text" presStyleLbl="node1" presStyleIdx="3" presStyleCnt="4">
        <dgm:presLayoutVars>
          <dgm:bulletEnabled val="1"/>
        </dgm:presLayoutVars>
      </dgm:prSet>
      <dgm:spPr/>
    </dgm:pt>
    <dgm:pt modelId="{89EEDD61-0E74-4FDE-BCE6-1CD4CE78FF5A}" type="pres">
      <dgm:prSet presAssocID="{EC8C01C0-6882-4816-A79D-421C76F48EA5}" presName="FourNodes_2_text" presStyleLbl="node1" presStyleIdx="3" presStyleCnt="4">
        <dgm:presLayoutVars>
          <dgm:bulletEnabled val="1"/>
        </dgm:presLayoutVars>
      </dgm:prSet>
      <dgm:spPr/>
    </dgm:pt>
    <dgm:pt modelId="{F2786DD0-05E7-47B3-8AED-AC983E83EF9F}" type="pres">
      <dgm:prSet presAssocID="{EC8C01C0-6882-4816-A79D-421C76F48EA5}" presName="FourNodes_3_text" presStyleLbl="node1" presStyleIdx="3" presStyleCnt="4">
        <dgm:presLayoutVars>
          <dgm:bulletEnabled val="1"/>
        </dgm:presLayoutVars>
      </dgm:prSet>
      <dgm:spPr/>
    </dgm:pt>
    <dgm:pt modelId="{8B3CF591-9863-4796-B349-BF883CDBD972}" type="pres">
      <dgm:prSet presAssocID="{EC8C01C0-6882-4816-A79D-421C76F48EA5}" presName="FourNodes_4_text" presStyleLbl="node1" presStyleIdx="3" presStyleCnt="4">
        <dgm:presLayoutVars>
          <dgm:bulletEnabled val="1"/>
        </dgm:presLayoutVars>
      </dgm:prSet>
      <dgm:spPr/>
    </dgm:pt>
  </dgm:ptLst>
  <dgm:cxnLst>
    <dgm:cxn modelId="{07F4E400-C8D2-4D07-A068-E80145DAE1BB}" type="presOf" srcId="{FDFB684B-D865-489F-8C04-5C89CAB6DFF5}" destId="{89EEDD61-0E74-4FDE-BCE6-1CD4CE78FF5A}" srcOrd="1" destOrd="0" presId="urn:microsoft.com/office/officeart/2005/8/layout/vProcess5"/>
    <dgm:cxn modelId="{344E0701-9801-4583-A7B6-7F8B3038AA7C}" type="presOf" srcId="{4AA07FB4-BB81-4A04-85D1-71B5E88A7462}" destId="{F2786DD0-05E7-47B3-8AED-AC983E83EF9F}" srcOrd="1" destOrd="0" presId="urn:microsoft.com/office/officeart/2005/8/layout/vProcess5"/>
    <dgm:cxn modelId="{8079EC07-39F9-4816-B1C1-C9B9F1C0DDEC}" srcId="{EC8C01C0-6882-4816-A79D-421C76F48EA5}" destId="{F68DD025-B163-40BA-B1E5-F29F9FA6B0EF}" srcOrd="0" destOrd="0" parTransId="{5958D206-177C-47CA-9E4A-ED3ACCF2195F}" sibTransId="{E0081199-E1DE-46AB-BF4D-385B1C240D05}"/>
    <dgm:cxn modelId="{CE409532-16F7-445A-B78B-3C8A5A1FD47C}" type="presOf" srcId="{F68DD025-B163-40BA-B1E5-F29F9FA6B0EF}" destId="{74137975-1DFA-42BD-B01C-FF0E8FAD8E40}" srcOrd="0" destOrd="0" presId="urn:microsoft.com/office/officeart/2005/8/layout/vProcess5"/>
    <dgm:cxn modelId="{6BE36F3D-EC25-4D3B-8580-083B43C74B38}" type="presOf" srcId="{D1006B79-9B06-4DCC-B5A8-33AC4EE0E076}" destId="{8B3CF591-9863-4796-B349-BF883CDBD972}" srcOrd="1" destOrd="0" presId="urn:microsoft.com/office/officeart/2005/8/layout/vProcess5"/>
    <dgm:cxn modelId="{1CC6F03F-7AC6-4590-BCF0-5089F3EF7AC8}" srcId="{EC8C01C0-6882-4816-A79D-421C76F48EA5}" destId="{FDFB684B-D865-489F-8C04-5C89CAB6DFF5}" srcOrd="1" destOrd="0" parTransId="{13E879C8-8C2A-4415-BA7F-7846546A3F74}" sibTransId="{FB256B55-1DB1-4D5A-9DFF-A42980470D1F}"/>
    <dgm:cxn modelId="{59267B62-16BF-49F6-A8B6-7940B100CCE1}" type="presOf" srcId="{4AA07FB4-BB81-4A04-85D1-71B5E88A7462}" destId="{0E8CC1FA-DB0D-4F28-9D43-4597AF4C243D}" srcOrd="0" destOrd="0" presId="urn:microsoft.com/office/officeart/2005/8/layout/vProcess5"/>
    <dgm:cxn modelId="{622A7145-DB8C-4A8F-A974-EB444846A8F0}" srcId="{EC8C01C0-6882-4816-A79D-421C76F48EA5}" destId="{4AA07FB4-BB81-4A04-85D1-71B5E88A7462}" srcOrd="2" destOrd="0" parTransId="{3159E4A0-7CE5-4EA4-8CE9-08F7A1890B68}" sibTransId="{E16A95FB-8664-4A59-9211-F9A8674A4311}"/>
    <dgm:cxn modelId="{FD2C6C78-5FF2-4BCE-990D-F261DDCD1C39}" type="presOf" srcId="{FB256B55-1DB1-4D5A-9DFF-A42980470D1F}" destId="{19E66F71-5162-4C36-8CCE-5BEC6CF82D0F}" srcOrd="0" destOrd="0" presId="urn:microsoft.com/office/officeart/2005/8/layout/vProcess5"/>
    <dgm:cxn modelId="{0AEE3185-6604-4D72-AFBE-F85574D6A148}" type="presOf" srcId="{EC8C01C0-6882-4816-A79D-421C76F48EA5}" destId="{E8D7F0E3-28B7-44F8-AA73-DE58963794CC}" srcOrd="0" destOrd="0" presId="urn:microsoft.com/office/officeart/2005/8/layout/vProcess5"/>
    <dgm:cxn modelId="{87DAB6B0-F15E-4EEB-8904-450282E1B623}" srcId="{EC8C01C0-6882-4816-A79D-421C76F48EA5}" destId="{D1006B79-9B06-4DCC-B5A8-33AC4EE0E076}" srcOrd="3" destOrd="0" parTransId="{C95C6FA7-1043-4FE0-854E-18A92DCF57E5}" sibTransId="{8F84D6DF-0221-4E73-A7C3-663C37F50E9B}"/>
    <dgm:cxn modelId="{A30720B6-0234-4FA5-9026-08A4FA2DBE80}" type="presOf" srcId="{D1006B79-9B06-4DCC-B5A8-33AC4EE0E076}" destId="{5DF955C0-B950-4CC5-989E-BA5FEC0DFF24}" srcOrd="0" destOrd="0" presId="urn:microsoft.com/office/officeart/2005/8/layout/vProcess5"/>
    <dgm:cxn modelId="{6CE0A8C2-B46F-4384-8899-47EF2EE4D8E7}" type="presOf" srcId="{FDFB684B-D865-489F-8C04-5C89CAB6DFF5}" destId="{C5453AE9-AE2F-4641-8461-B9B9C0D1627E}" srcOrd="0" destOrd="0" presId="urn:microsoft.com/office/officeart/2005/8/layout/vProcess5"/>
    <dgm:cxn modelId="{92A991CF-5ABD-4333-9741-0DB71D681243}" type="presOf" srcId="{E16A95FB-8664-4A59-9211-F9A8674A4311}" destId="{4F6C902C-2C81-4334-92FB-2E87A1B22CC0}" srcOrd="0" destOrd="0" presId="urn:microsoft.com/office/officeart/2005/8/layout/vProcess5"/>
    <dgm:cxn modelId="{881F75D3-3284-4A13-9CAE-650E38A9715B}" type="presOf" srcId="{F68DD025-B163-40BA-B1E5-F29F9FA6B0EF}" destId="{4C070930-A12C-4F67-A62B-A40E8F3367C2}" srcOrd="1" destOrd="0" presId="urn:microsoft.com/office/officeart/2005/8/layout/vProcess5"/>
    <dgm:cxn modelId="{128A2EFF-0E72-46D7-B9EA-5C181758810F}" type="presOf" srcId="{E0081199-E1DE-46AB-BF4D-385B1C240D05}" destId="{BD95FF81-37FD-4A7C-BEE5-003E2166726C}" srcOrd="0" destOrd="0" presId="urn:microsoft.com/office/officeart/2005/8/layout/vProcess5"/>
    <dgm:cxn modelId="{6E9764E6-4CF2-4EAC-B6DA-25FD42E1772D}" type="presParOf" srcId="{E8D7F0E3-28B7-44F8-AA73-DE58963794CC}" destId="{C65226C0-FC69-40A5-BBE1-5F21888A79A5}" srcOrd="0" destOrd="0" presId="urn:microsoft.com/office/officeart/2005/8/layout/vProcess5"/>
    <dgm:cxn modelId="{BEB8295E-4F2E-406C-8682-811C9396750A}" type="presParOf" srcId="{E8D7F0E3-28B7-44F8-AA73-DE58963794CC}" destId="{74137975-1DFA-42BD-B01C-FF0E8FAD8E40}" srcOrd="1" destOrd="0" presId="urn:microsoft.com/office/officeart/2005/8/layout/vProcess5"/>
    <dgm:cxn modelId="{16719FB1-4E5D-474D-A24B-E4DBB76A11A0}" type="presParOf" srcId="{E8D7F0E3-28B7-44F8-AA73-DE58963794CC}" destId="{C5453AE9-AE2F-4641-8461-B9B9C0D1627E}" srcOrd="2" destOrd="0" presId="urn:microsoft.com/office/officeart/2005/8/layout/vProcess5"/>
    <dgm:cxn modelId="{DD1D4FB6-F8C2-4E64-BD6C-C8AC75BF474D}" type="presParOf" srcId="{E8D7F0E3-28B7-44F8-AA73-DE58963794CC}" destId="{0E8CC1FA-DB0D-4F28-9D43-4597AF4C243D}" srcOrd="3" destOrd="0" presId="urn:microsoft.com/office/officeart/2005/8/layout/vProcess5"/>
    <dgm:cxn modelId="{0196028E-824F-4B23-9C23-E5F52A3756B2}" type="presParOf" srcId="{E8D7F0E3-28B7-44F8-AA73-DE58963794CC}" destId="{5DF955C0-B950-4CC5-989E-BA5FEC0DFF24}" srcOrd="4" destOrd="0" presId="urn:microsoft.com/office/officeart/2005/8/layout/vProcess5"/>
    <dgm:cxn modelId="{4FD7994A-7C27-4262-B323-BCAEE9FA97C9}" type="presParOf" srcId="{E8D7F0E3-28B7-44F8-AA73-DE58963794CC}" destId="{BD95FF81-37FD-4A7C-BEE5-003E2166726C}" srcOrd="5" destOrd="0" presId="urn:microsoft.com/office/officeart/2005/8/layout/vProcess5"/>
    <dgm:cxn modelId="{26D31B6E-5500-422E-908F-4013D697D42D}" type="presParOf" srcId="{E8D7F0E3-28B7-44F8-AA73-DE58963794CC}" destId="{19E66F71-5162-4C36-8CCE-5BEC6CF82D0F}" srcOrd="6" destOrd="0" presId="urn:microsoft.com/office/officeart/2005/8/layout/vProcess5"/>
    <dgm:cxn modelId="{7CBAAAD1-02F0-4F84-8B9B-95C67A21BE94}" type="presParOf" srcId="{E8D7F0E3-28B7-44F8-AA73-DE58963794CC}" destId="{4F6C902C-2C81-4334-92FB-2E87A1B22CC0}" srcOrd="7" destOrd="0" presId="urn:microsoft.com/office/officeart/2005/8/layout/vProcess5"/>
    <dgm:cxn modelId="{FA64F628-A95F-443A-A7B5-9DFF66A60292}" type="presParOf" srcId="{E8D7F0E3-28B7-44F8-AA73-DE58963794CC}" destId="{4C070930-A12C-4F67-A62B-A40E8F3367C2}" srcOrd="8" destOrd="0" presId="urn:microsoft.com/office/officeart/2005/8/layout/vProcess5"/>
    <dgm:cxn modelId="{AD673B28-264F-49E3-AB50-033D7C168D49}" type="presParOf" srcId="{E8D7F0E3-28B7-44F8-AA73-DE58963794CC}" destId="{89EEDD61-0E74-4FDE-BCE6-1CD4CE78FF5A}" srcOrd="9" destOrd="0" presId="urn:microsoft.com/office/officeart/2005/8/layout/vProcess5"/>
    <dgm:cxn modelId="{63EE160C-9836-40A0-B98C-A7D3BEBCD711}" type="presParOf" srcId="{E8D7F0E3-28B7-44F8-AA73-DE58963794CC}" destId="{F2786DD0-05E7-47B3-8AED-AC983E83EF9F}" srcOrd="10" destOrd="0" presId="urn:microsoft.com/office/officeart/2005/8/layout/vProcess5"/>
    <dgm:cxn modelId="{C693227D-727D-4C96-BBE4-D95D3DDAEF61}" type="presParOf" srcId="{E8D7F0E3-28B7-44F8-AA73-DE58963794CC}" destId="{8B3CF591-9863-4796-B349-BF883CDBD972}"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6DFC9-D8D7-46D0-964B-41D22CB748A4}">
      <dsp:nvSpPr>
        <dsp:cNvPr id="0" name=""/>
        <dsp:cNvSpPr/>
      </dsp:nvSpPr>
      <dsp:spPr>
        <a:xfrm>
          <a:off x="142764" y="814529"/>
          <a:ext cx="1133999" cy="113219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B1E38-CE02-4EF7-8CBE-DE450EFBAB86}">
      <dsp:nvSpPr>
        <dsp:cNvPr id="0" name=""/>
        <dsp:cNvSpPr/>
      </dsp:nvSpPr>
      <dsp:spPr>
        <a:xfrm>
          <a:off x="462440" y="1133304"/>
          <a:ext cx="494648" cy="494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58F1E7-CDC4-4F9C-8A17-B057ECC2773E}">
      <dsp:nvSpPr>
        <dsp:cNvPr id="0" name=""/>
        <dsp:cNvSpPr/>
      </dsp:nvSpPr>
      <dsp:spPr>
        <a:xfrm>
          <a:off x="3123" y="2080202"/>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latin typeface="Times New Roman" panose="02020603050405020304" pitchFamily="18" charset="0"/>
              <a:cs typeface="Times New Roman" panose="02020603050405020304" pitchFamily="18" charset="0"/>
            </a:rPr>
            <a:t>MY Scenario</a:t>
          </a:r>
          <a:endParaRPr lang="en-US" sz="1200" b="1" kern="1200" dirty="0">
            <a:latin typeface="Times New Roman" panose="02020603050405020304" pitchFamily="18" charset="0"/>
            <a:cs typeface="Times New Roman" panose="02020603050405020304" pitchFamily="18" charset="0"/>
          </a:endParaRPr>
        </a:p>
      </dsp:txBody>
      <dsp:txXfrm>
        <a:off x="3123" y="2080202"/>
        <a:ext cx="1413281" cy="565312"/>
      </dsp:txXfrm>
    </dsp:sp>
    <dsp:sp modelId="{6285E8B4-A1B1-40E8-9B56-A47D710FD04F}">
      <dsp:nvSpPr>
        <dsp:cNvPr id="0" name=""/>
        <dsp:cNvSpPr/>
      </dsp:nvSpPr>
      <dsp:spPr>
        <a:xfrm>
          <a:off x="1803369" y="814079"/>
          <a:ext cx="1133999" cy="113399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D41A78-A652-49C0-B13F-FF89E8DFD91C}">
      <dsp:nvSpPr>
        <dsp:cNvPr id="0" name=""/>
        <dsp:cNvSpPr/>
      </dsp:nvSpPr>
      <dsp:spPr>
        <a:xfrm>
          <a:off x="2123045" y="1133754"/>
          <a:ext cx="494648" cy="494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EBFA1F-3D32-4770-8F13-7B001B3620FF}">
      <dsp:nvSpPr>
        <dsp:cNvPr id="0" name=""/>
        <dsp:cNvSpPr/>
      </dsp:nvSpPr>
      <dsp:spPr>
        <a:xfrm>
          <a:off x="1652437" y="2005687"/>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latin typeface="Times New Roman" panose="02020603050405020304" pitchFamily="18" charset="0"/>
              <a:cs typeface="Times New Roman" panose="02020603050405020304" pitchFamily="18" charset="0"/>
            </a:rPr>
            <a:t>WHAT IS WORKPLACE BULLYING</a:t>
          </a:r>
          <a:r>
            <a:rPr lang="en-GB" sz="1400" b="1" kern="1200" dirty="0">
              <a:latin typeface="Times New Roman" panose="02020603050405020304" pitchFamily="18" charset="0"/>
              <a:cs typeface="Times New Roman" panose="02020603050405020304" pitchFamily="18" charset="0"/>
            </a:rPr>
            <a:t>?</a:t>
          </a:r>
          <a:endParaRPr lang="en-US" sz="1400" b="1" kern="1200" dirty="0">
            <a:latin typeface="Times New Roman" panose="02020603050405020304" pitchFamily="18" charset="0"/>
            <a:cs typeface="Times New Roman" panose="02020603050405020304" pitchFamily="18" charset="0"/>
          </a:endParaRPr>
        </a:p>
      </dsp:txBody>
      <dsp:txXfrm>
        <a:off x="1652437" y="2005687"/>
        <a:ext cx="1413281" cy="565312"/>
      </dsp:txXfrm>
    </dsp:sp>
    <dsp:sp modelId="{A133A8CF-E5DE-4158-B309-0CE5524CF416}">
      <dsp:nvSpPr>
        <dsp:cNvPr id="0" name=""/>
        <dsp:cNvSpPr/>
      </dsp:nvSpPr>
      <dsp:spPr>
        <a:xfrm>
          <a:off x="3463975" y="829902"/>
          <a:ext cx="1133999" cy="113399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F91DB-4D6A-4525-BF05-6ADA6B555EB4}">
      <dsp:nvSpPr>
        <dsp:cNvPr id="0" name=""/>
        <dsp:cNvSpPr/>
      </dsp:nvSpPr>
      <dsp:spPr>
        <a:xfrm>
          <a:off x="3783651" y="1149577"/>
          <a:ext cx="494648" cy="4946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04AB33-A954-42D2-B166-A0F5680C0C29}">
      <dsp:nvSpPr>
        <dsp:cNvPr id="0" name=""/>
        <dsp:cNvSpPr/>
      </dsp:nvSpPr>
      <dsp:spPr>
        <a:xfrm>
          <a:off x="3352381" y="2128122"/>
          <a:ext cx="1357188" cy="50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latin typeface="Times New Roman" panose="02020603050405020304" pitchFamily="18" charset="0"/>
              <a:cs typeface="Times New Roman" panose="02020603050405020304" pitchFamily="18" charset="0"/>
            </a:rPr>
            <a:t>EMOTIONAL IMPACT</a:t>
          </a:r>
          <a:endParaRPr lang="en-US" sz="1200" b="1" kern="1200" dirty="0">
            <a:latin typeface="Times New Roman" panose="02020603050405020304" pitchFamily="18" charset="0"/>
            <a:cs typeface="Times New Roman" panose="02020603050405020304" pitchFamily="18" charset="0"/>
          </a:endParaRPr>
        </a:p>
      </dsp:txBody>
      <dsp:txXfrm>
        <a:off x="3352381" y="2128122"/>
        <a:ext cx="1357188" cy="502020"/>
      </dsp:txXfrm>
    </dsp:sp>
    <dsp:sp modelId="{0D6262BB-F53A-4BB2-BF58-551118BCF89C}">
      <dsp:nvSpPr>
        <dsp:cNvPr id="0" name=""/>
        <dsp:cNvSpPr/>
      </dsp:nvSpPr>
      <dsp:spPr>
        <a:xfrm>
          <a:off x="5124580" y="814079"/>
          <a:ext cx="1133999" cy="113399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EE64E8-6EE6-4BF4-AB83-82C7B2B0DA96}">
      <dsp:nvSpPr>
        <dsp:cNvPr id="0" name=""/>
        <dsp:cNvSpPr/>
      </dsp:nvSpPr>
      <dsp:spPr>
        <a:xfrm>
          <a:off x="5444256" y="1133754"/>
          <a:ext cx="494648" cy="4946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BBC3C2-F173-4BB6-811B-33E3A374239A}">
      <dsp:nvSpPr>
        <dsp:cNvPr id="0" name=""/>
        <dsp:cNvSpPr/>
      </dsp:nvSpPr>
      <dsp:spPr>
        <a:xfrm>
          <a:off x="4984940" y="208065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latin typeface="Times New Roman" panose="02020603050405020304" pitchFamily="18" charset="0"/>
              <a:cs typeface="Times New Roman" panose="02020603050405020304" pitchFamily="18" charset="0"/>
            </a:rPr>
            <a:t>LEGAL IMPLICATIONS</a:t>
          </a:r>
          <a:endParaRPr lang="en-US" sz="1200" b="1" kern="1200" dirty="0">
            <a:latin typeface="Times New Roman" panose="02020603050405020304" pitchFamily="18" charset="0"/>
            <a:cs typeface="Times New Roman" panose="02020603050405020304" pitchFamily="18" charset="0"/>
          </a:endParaRPr>
        </a:p>
      </dsp:txBody>
      <dsp:txXfrm>
        <a:off x="4984940" y="2080653"/>
        <a:ext cx="1413281" cy="565312"/>
      </dsp:txXfrm>
    </dsp:sp>
    <dsp:sp modelId="{7FD61057-5F9E-4853-94E2-B1CEA8635E37}">
      <dsp:nvSpPr>
        <dsp:cNvPr id="0" name=""/>
        <dsp:cNvSpPr/>
      </dsp:nvSpPr>
      <dsp:spPr>
        <a:xfrm>
          <a:off x="6785186" y="814079"/>
          <a:ext cx="1133999" cy="113399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4234B-56C1-4E5D-9641-B352CDA00290}">
      <dsp:nvSpPr>
        <dsp:cNvPr id="0" name=""/>
        <dsp:cNvSpPr/>
      </dsp:nvSpPr>
      <dsp:spPr>
        <a:xfrm>
          <a:off x="7104861" y="1133754"/>
          <a:ext cx="494648" cy="4946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62FAA1-9F35-41FA-8554-ABEB4AEEDDBD}">
      <dsp:nvSpPr>
        <dsp:cNvPr id="0" name=""/>
        <dsp:cNvSpPr/>
      </dsp:nvSpPr>
      <dsp:spPr>
        <a:xfrm>
          <a:off x="6645545" y="208065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latin typeface="Times New Roman" panose="02020603050405020304" pitchFamily="18" charset="0"/>
              <a:cs typeface="Times New Roman" panose="02020603050405020304" pitchFamily="18" charset="0"/>
            </a:rPr>
            <a:t>PROFESSIONAL AND ORGANISATIONAL REQUIREMENTS</a:t>
          </a:r>
          <a:endParaRPr lang="en-US" sz="1200" b="1" kern="1200" dirty="0">
            <a:latin typeface="Times New Roman" panose="02020603050405020304" pitchFamily="18" charset="0"/>
            <a:cs typeface="Times New Roman" panose="02020603050405020304" pitchFamily="18" charset="0"/>
          </a:endParaRPr>
        </a:p>
      </dsp:txBody>
      <dsp:txXfrm>
        <a:off x="6645545" y="2080653"/>
        <a:ext cx="1413281" cy="565312"/>
      </dsp:txXfrm>
    </dsp:sp>
    <dsp:sp modelId="{04B9D4DC-785C-4737-9EA3-D4594DAE3A94}">
      <dsp:nvSpPr>
        <dsp:cNvPr id="0" name=""/>
        <dsp:cNvSpPr/>
      </dsp:nvSpPr>
      <dsp:spPr>
        <a:xfrm>
          <a:off x="8445791" y="814079"/>
          <a:ext cx="1133999" cy="113399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34186D-2641-4B31-B092-F9E80220CACF}">
      <dsp:nvSpPr>
        <dsp:cNvPr id="0" name=""/>
        <dsp:cNvSpPr/>
      </dsp:nvSpPr>
      <dsp:spPr>
        <a:xfrm>
          <a:off x="8765467" y="1133754"/>
          <a:ext cx="494648" cy="4946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DBDBF5-8D31-452F-9D8D-BA1BB2CE33E8}">
      <dsp:nvSpPr>
        <dsp:cNvPr id="0" name=""/>
        <dsp:cNvSpPr/>
      </dsp:nvSpPr>
      <dsp:spPr>
        <a:xfrm>
          <a:off x="8306151" y="208065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1" kern="1200" dirty="0">
              <a:latin typeface="Times New Roman" panose="02020603050405020304" pitchFamily="18" charset="0"/>
              <a:cs typeface="Times New Roman" panose="02020603050405020304" pitchFamily="18" charset="0"/>
            </a:rPr>
            <a:t>CONCLUSION</a:t>
          </a:r>
        </a:p>
      </dsp:txBody>
      <dsp:txXfrm>
        <a:off x="8306151" y="2080653"/>
        <a:ext cx="1413281" cy="565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37975-1DFA-42BD-B01C-FF0E8FAD8E40}">
      <dsp:nvSpPr>
        <dsp:cNvPr id="0" name=""/>
        <dsp:cNvSpPr/>
      </dsp:nvSpPr>
      <dsp:spPr>
        <a:xfrm>
          <a:off x="0" y="0"/>
          <a:ext cx="4217913" cy="87101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DEVASTATING                       EFFECTS</a:t>
          </a:r>
          <a:endParaRPr lang="en-US" sz="1700" kern="1200" dirty="0"/>
        </a:p>
      </dsp:txBody>
      <dsp:txXfrm>
        <a:off x="25511" y="25511"/>
        <a:ext cx="3204420" cy="819992"/>
      </dsp:txXfrm>
    </dsp:sp>
    <dsp:sp modelId="{C5453AE9-AE2F-4641-8461-B9B9C0D1627E}">
      <dsp:nvSpPr>
        <dsp:cNvPr id="0" name=""/>
        <dsp:cNvSpPr/>
      </dsp:nvSpPr>
      <dsp:spPr>
        <a:xfrm>
          <a:off x="353250" y="1029381"/>
          <a:ext cx="4217913" cy="87101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EMOTIONAL              BULLYING                                                                      TECHNOLOGY   </a:t>
          </a:r>
          <a:endParaRPr lang="en-US" sz="1700" kern="1200"/>
        </a:p>
      </dsp:txBody>
      <dsp:txXfrm>
        <a:off x="378761" y="1054892"/>
        <a:ext cx="3247481" cy="819992"/>
      </dsp:txXfrm>
    </dsp:sp>
    <dsp:sp modelId="{0E8CC1FA-DB0D-4F28-9D43-4597AF4C243D}">
      <dsp:nvSpPr>
        <dsp:cNvPr id="0" name=""/>
        <dsp:cNvSpPr/>
      </dsp:nvSpPr>
      <dsp:spPr>
        <a:xfrm>
          <a:off x="701228" y="2058762"/>
          <a:ext cx="4217913" cy="87101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LEGISLATION                EQUALITY ACT 2010</a:t>
          </a:r>
          <a:endParaRPr lang="en-US" sz="1700" kern="1200"/>
        </a:p>
      </dsp:txBody>
      <dsp:txXfrm>
        <a:off x="726739" y="2084273"/>
        <a:ext cx="3252754" cy="819992"/>
      </dsp:txXfrm>
    </dsp:sp>
    <dsp:sp modelId="{5DF955C0-B950-4CC5-989E-BA5FEC0DFF24}">
      <dsp:nvSpPr>
        <dsp:cNvPr id="0" name=""/>
        <dsp:cNvSpPr/>
      </dsp:nvSpPr>
      <dsp:spPr>
        <a:xfrm>
          <a:off x="1054478" y="3088143"/>
          <a:ext cx="4217913" cy="87101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PROTECTION                                                             DISCRIMINATION   </a:t>
          </a:r>
          <a:endParaRPr lang="en-US" sz="1700" kern="1200"/>
        </a:p>
      </dsp:txBody>
      <dsp:txXfrm>
        <a:off x="1079989" y="3113654"/>
        <a:ext cx="3247481" cy="819992"/>
      </dsp:txXfrm>
    </dsp:sp>
    <dsp:sp modelId="{BD95FF81-37FD-4A7C-BEE5-003E2166726C}">
      <dsp:nvSpPr>
        <dsp:cNvPr id="0" name=""/>
        <dsp:cNvSpPr/>
      </dsp:nvSpPr>
      <dsp:spPr>
        <a:xfrm>
          <a:off x="3651754" y="667118"/>
          <a:ext cx="566159" cy="56615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779140" y="667118"/>
        <a:ext cx="311387" cy="426035"/>
      </dsp:txXfrm>
    </dsp:sp>
    <dsp:sp modelId="{19E66F71-5162-4C36-8CCE-5BEC6CF82D0F}">
      <dsp:nvSpPr>
        <dsp:cNvPr id="0" name=""/>
        <dsp:cNvSpPr/>
      </dsp:nvSpPr>
      <dsp:spPr>
        <a:xfrm>
          <a:off x="4005004" y="1696499"/>
          <a:ext cx="566159" cy="566159"/>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132390" y="1696499"/>
        <a:ext cx="311387" cy="426035"/>
      </dsp:txXfrm>
    </dsp:sp>
    <dsp:sp modelId="{4F6C902C-2C81-4334-92FB-2E87A1B22CC0}">
      <dsp:nvSpPr>
        <dsp:cNvPr id="0" name=""/>
        <dsp:cNvSpPr/>
      </dsp:nvSpPr>
      <dsp:spPr>
        <a:xfrm>
          <a:off x="4352982" y="2725880"/>
          <a:ext cx="566159" cy="566159"/>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480368" y="2725880"/>
        <a:ext cx="311387" cy="4260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4/29/2019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1.png"/><Relationship Id="rId7" Type="http://schemas.openxmlformats.org/officeDocument/2006/relationships/diagramColors" Target="../diagrams/colors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7" Type="http://schemas.openxmlformats.org/officeDocument/2006/relationships/hyperlink" Target="https://www.verywellmind.com/what-are-the-effects-of-workplace-bullying-460628" TargetMode="External"/><Relationship Id="rId2" Type="http://schemas.openxmlformats.org/officeDocument/2006/relationships/hyperlink" Target="http://www.acas.org.uk/index.aspx?articleid=5539" TargetMode="External"/><Relationship Id="rId1" Type="http://schemas.openxmlformats.org/officeDocument/2006/relationships/slideLayout" Target="../slideLayouts/slideLayout2.xml"/><Relationship Id="rId6" Type="http://schemas.openxmlformats.org/officeDocument/2006/relationships/hyperlink" Target="file:///C:\Users\Student\Desktop\Legislation%20.gov.uk%20(2019Available%20at:%20%20http:\www.legislation.gov.uk\ukpga\1974\37\contents" TargetMode="External"/><Relationship Id="rId5" Type="http://schemas.openxmlformats.org/officeDocument/2006/relationships/hyperlink" Target="https://www.independent.co.uk/news/health/workplace-stress-suicide-mental-health-safety-regulations-awareness-week-a8347216.html" TargetMode="External"/><Relationship Id="rId4" Type="http://schemas.openxmlformats.org/officeDocument/2006/relationships/hyperlink" Target="https://www.equalityhumanrights.com/sites/default/files/good_equality_practice_for_employers_equality_policies_equality_training_and_monitor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C0C84-9DFB-4801-A14E-145163DCDDA2}"/>
              </a:ext>
            </a:extLst>
          </p:cNvPr>
          <p:cNvSpPr>
            <a:spLocks noGrp="1"/>
          </p:cNvSpPr>
          <p:nvPr>
            <p:ph type="ctrTitle"/>
          </p:nvPr>
        </p:nvSpPr>
        <p:spPr>
          <a:xfrm>
            <a:off x="2692398" y="1871132"/>
            <a:ext cx="6815669" cy="1134462"/>
          </a:xfrm>
        </p:spPr>
        <p:txBody>
          <a:bodyPr/>
          <a:lstStyle/>
          <a:p>
            <a:r>
              <a:rPr lang="en-GB" dirty="0"/>
              <a:t>LEIGH WILLIAMS</a:t>
            </a:r>
          </a:p>
        </p:txBody>
      </p:sp>
      <p:sp>
        <p:nvSpPr>
          <p:cNvPr id="3" name="Subtitle 2">
            <a:extLst>
              <a:ext uri="{FF2B5EF4-FFF2-40B4-BE49-F238E27FC236}">
                <a16:creationId xmlns:a16="http://schemas.microsoft.com/office/drawing/2014/main" id="{89A6557D-54AE-4BD6-97C0-6D0E45A18FF0}"/>
              </a:ext>
            </a:extLst>
          </p:cNvPr>
          <p:cNvSpPr>
            <a:spLocks noGrp="1"/>
          </p:cNvSpPr>
          <p:nvPr>
            <p:ph type="subTitle" idx="1"/>
          </p:nvPr>
        </p:nvSpPr>
        <p:spPr>
          <a:xfrm>
            <a:off x="2692398" y="3673503"/>
            <a:ext cx="7024096" cy="1550504"/>
          </a:xfrm>
        </p:spPr>
        <p:txBody>
          <a:bodyPr>
            <a:noAutofit/>
          </a:bodyPr>
          <a:lstStyle/>
          <a:p>
            <a:r>
              <a:rPr lang="en-GB" sz="2000" b="1" dirty="0"/>
              <a:t>1704726</a:t>
            </a:r>
          </a:p>
          <a:p>
            <a:r>
              <a:rPr lang="en-GB" sz="2000" b="1" dirty="0"/>
              <a:t>MAINTAINING A FRAMEWORK FOR PRACTICE</a:t>
            </a:r>
          </a:p>
          <a:p>
            <a:r>
              <a:rPr lang="en-GB" sz="2000" b="1" dirty="0"/>
              <a:t>ASSIGNMENT</a:t>
            </a:r>
          </a:p>
        </p:txBody>
      </p:sp>
    </p:spTree>
    <p:extLst>
      <p:ext uri="{BB962C8B-B14F-4D97-AF65-F5344CB8AC3E}">
        <p14:creationId xmlns:p14="http://schemas.microsoft.com/office/powerpoint/2010/main" val="2469333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F11533-723E-420D-A991-D376E7393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C60393DE-86F5-4639-9D54-85E166A84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3" name="Picture 12">
              <a:extLst>
                <a:ext uri="{FF2B5EF4-FFF2-40B4-BE49-F238E27FC236}">
                  <a16:creationId xmlns:a16="http://schemas.microsoft.com/office/drawing/2014/main" id="{6781C5A9-B7CC-4944-80B9-8D48C77D333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79E96B4-A8EA-47EF-B2BB-92FF796E9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A4EF7629-2B5A-4DD5-81B4-4878E937151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6" name="Picture 15">
              <a:extLst>
                <a:ext uri="{FF2B5EF4-FFF2-40B4-BE49-F238E27FC236}">
                  <a16:creationId xmlns:a16="http://schemas.microsoft.com/office/drawing/2014/main" id="{58963C9E-C5BF-4148-A145-6931A8AB11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EB3988A1-9EE8-46ED-B1B1-B3A33FD0191B}"/>
              </a:ext>
            </a:extLst>
          </p:cNvPr>
          <p:cNvSpPr>
            <a:spLocks noGrp="1"/>
          </p:cNvSpPr>
          <p:nvPr>
            <p:ph type="title"/>
          </p:nvPr>
        </p:nvSpPr>
        <p:spPr>
          <a:xfrm>
            <a:off x="1295402" y="982132"/>
            <a:ext cx="9601196" cy="1303867"/>
          </a:xfrm>
        </p:spPr>
        <p:txBody>
          <a:bodyPr>
            <a:normAutofit/>
          </a:bodyPr>
          <a:lstStyle/>
          <a:p>
            <a:r>
              <a:rPr lang="en-GB" dirty="0">
                <a:solidFill>
                  <a:srgbClr val="262626"/>
                </a:solidFill>
                <a:latin typeface="Times New Roman" panose="02020603050405020304" pitchFamily="18" charset="0"/>
                <a:cs typeface="Times New Roman" panose="02020603050405020304" pitchFamily="18" charset="0"/>
              </a:rPr>
              <a:t>BULLYING IN THE WORKPLACE</a:t>
            </a:r>
          </a:p>
        </p:txBody>
      </p:sp>
      <p:graphicFrame>
        <p:nvGraphicFramePr>
          <p:cNvPr id="5" name="Content Placeholder 2">
            <a:extLst>
              <a:ext uri="{FF2B5EF4-FFF2-40B4-BE49-F238E27FC236}">
                <a16:creationId xmlns:a16="http://schemas.microsoft.com/office/drawing/2014/main" id="{3C5424EE-5E81-4A0A-9B92-F5F051138284}"/>
              </a:ext>
            </a:extLst>
          </p:cNvPr>
          <p:cNvGraphicFramePr>
            <a:graphicFrameLocks noGrp="1"/>
          </p:cNvGraphicFramePr>
          <p:nvPr>
            <p:ph idx="1"/>
            <p:extLst>
              <p:ext uri="{D42A27DB-BD31-4B8C-83A1-F6EECF244321}">
                <p14:modId xmlns:p14="http://schemas.microsoft.com/office/powerpoint/2010/main" val="3613227539"/>
              </p:ext>
            </p:extLst>
          </p:nvPr>
        </p:nvGraphicFramePr>
        <p:xfrm>
          <a:off x="1295401" y="2285999"/>
          <a:ext cx="9722556" cy="34600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58991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3C3DA-E110-40F4-B75E-F7E6A601D0C3}"/>
              </a:ext>
            </a:extLst>
          </p:cNvPr>
          <p:cNvSpPr>
            <a:spLocks noGrp="1"/>
          </p:cNvSpPr>
          <p:nvPr>
            <p:ph type="title"/>
          </p:nvPr>
        </p:nvSpPr>
        <p:spPr>
          <a:xfrm>
            <a:off x="1295402" y="982132"/>
            <a:ext cx="9601196" cy="1303867"/>
          </a:xfrm>
        </p:spPr>
        <p:txBody>
          <a:bodyPr>
            <a:normAutofit/>
          </a:bodyPr>
          <a:lstStyle/>
          <a:p>
            <a:r>
              <a:rPr lang="en-GB" dirty="0">
                <a:latin typeface="Times New Roman" panose="02020603050405020304" pitchFamily="18" charset="0"/>
                <a:cs typeface="Times New Roman" panose="02020603050405020304" pitchFamily="18" charset="0"/>
              </a:rPr>
              <a:t>MY SCENARIO</a:t>
            </a:r>
          </a:p>
        </p:txBody>
      </p:sp>
      <p:sp>
        <p:nvSpPr>
          <p:cNvPr id="3" name="Content Placeholder 2">
            <a:extLst>
              <a:ext uri="{FF2B5EF4-FFF2-40B4-BE49-F238E27FC236}">
                <a16:creationId xmlns:a16="http://schemas.microsoft.com/office/drawing/2014/main" id="{9191B387-9F33-48D5-9686-AB2055407C07}"/>
              </a:ext>
            </a:extLst>
          </p:cNvPr>
          <p:cNvSpPr>
            <a:spLocks noGrp="1"/>
          </p:cNvSpPr>
          <p:nvPr>
            <p:ph idx="1"/>
          </p:nvPr>
        </p:nvSpPr>
        <p:spPr>
          <a:xfrm>
            <a:off x="1295402" y="2556932"/>
            <a:ext cx="6256866" cy="3318936"/>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Jason has been working for a building firm as a bricklayer for the last 5 years. He’s been getting on great with his colleagues up until now. Jason thought he could trust them so decided it was the right time to tell them that he was gay. </a:t>
            </a:r>
          </a:p>
        </p:txBody>
      </p:sp>
      <p:pic>
        <p:nvPicPr>
          <p:cNvPr id="1026" name="Picture 2" descr="Image result for GAY SYMBOLS">
            <a:extLst>
              <a:ext uri="{FF2B5EF4-FFF2-40B4-BE49-F238E27FC236}">
                <a16:creationId xmlns:a16="http://schemas.microsoft.com/office/drawing/2014/main" id="{CDA8F567-118C-4502-9EFA-D43592A0D0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3" r="2813" b="8"/>
          <a:stretch/>
        </p:blipFill>
        <p:spPr bwMode="auto">
          <a:xfrm>
            <a:off x="8085026" y="2701180"/>
            <a:ext cx="2739728"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21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2D96C-91E3-466E-A644-886646C40203}"/>
              </a:ext>
            </a:extLst>
          </p:cNvPr>
          <p:cNvSpPr>
            <a:spLocks noGrp="1"/>
          </p:cNvSpPr>
          <p:nvPr>
            <p:ph type="title"/>
          </p:nvPr>
        </p:nvSpPr>
        <p:spPr>
          <a:xfrm>
            <a:off x="1295402" y="982132"/>
            <a:ext cx="9601196" cy="1303867"/>
          </a:xfrm>
        </p:spPr>
        <p:txBody>
          <a:bodyPr>
            <a:normAutofit/>
          </a:bodyPr>
          <a:lstStyle/>
          <a:p>
            <a:r>
              <a:rPr lang="en-GB" dirty="0">
                <a:latin typeface="Times New Roman" panose="02020603050405020304" pitchFamily="18" charset="0"/>
                <a:cs typeface="Times New Roman" panose="02020603050405020304" pitchFamily="18" charset="0"/>
              </a:rPr>
              <a:t>WHAT IS WORKPLACE BULLYING?</a:t>
            </a:r>
          </a:p>
        </p:txBody>
      </p:sp>
      <p:sp>
        <p:nvSpPr>
          <p:cNvPr id="3" name="Content Placeholder 2">
            <a:extLst>
              <a:ext uri="{FF2B5EF4-FFF2-40B4-BE49-F238E27FC236}">
                <a16:creationId xmlns:a16="http://schemas.microsoft.com/office/drawing/2014/main" id="{5FE1F64F-BFBE-4B38-A5D9-A15CF25CC0DA}"/>
              </a:ext>
            </a:extLst>
          </p:cNvPr>
          <p:cNvSpPr>
            <a:spLocks noGrp="1"/>
          </p:cNvSpPr>
          <p:nvPr>
            <p:ph idx="1"/>
          </p:nvPr>
        </p:nvSpPr>
        <p:spPr>
          <a:xfrm>
            <a:off x="1295402" y="2556932"/>
            <a:ext cx="6256866" cy="3318936"/>
          </a:xfrm>
        </p:spPr>
        <p:txBody>
          <a:bodyPr>
            <a:normAutofit/>
          </a:bodyPr>
          <a:lstStyle/>
          <a:p>
            <a:r>
              <a:rPr lang="en-GB" dirty="0">
                <a:latin typeface="Times New Roman" panose="02020603050405020304" pitchFamily="18" charset="0"/>
                <a:cs typeface="Times New Roman" panose="02020603050405020304" pitchFamily="18" charset="0"/>
              </a:rPr>
              <a:t>Bullying in the workplace is unreasonable behaviour which makes the victim feel intimidated. </a:t>
            </a:r>
          </a:p>
          <a:p>
            <a:r>
              <a:rPr lang="en-GB" dirty="0">
                <a:latin typeface="Times New Roman" panose="02020603050405020304" pitchFamily="18" charset="0"/>
                <a:cs typeface="Times New Roman" panose="02020603050405020304" pitchFamily="18" charset="0"/>
              </a:rPr>
              <a:t>Bullying violates a person and is hostile, intimidating, humiliating, degrading, and this is unwelcome and unwarranted towards the victim (ACAS 2019). </a:t>
            </a:r>
          </a:p>
        </p:txBody>
      </p:sp>
      <p:pic>
        <p:nvPicPr>
          <p:cNvPr id="1026" name="Picture 2" descr="Image result for workplace mocking">
            <a:extLst>
              <a:ext uri="{FF2B5EF4-FFF2-40B4-BE49-F238E27FC236}">
                <a16:creationId xmlns:a16="http://schemas.microsoft.com/office/drawing/2014/main" id="{AA43B2E9-DE54-404B-BC77-7772E636451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 r="-1" b="-1"/>
          <a:stretch/>
        </p:blipFill>
        <p:spPr bwMode="auto">
          <a:xfrm>
            <a:off x="8085026" y="2763997"/>
            <a:ext cx="2739728" cy="2727006"/>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3729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920C7-68B5-4905-8EA3-3EF4A8423820}"/>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EMOTIONAL IMPACT</a:t>
            </a:r>
          </a:p>
        </p:txBody>
      </p:sp>
      <p:sp>
        <p:nvSpPr>
          <p:cNvPr id="3" name="Content Placeholder 2">
            <a:extLst>
              <a:ext uri="{FF2B5EF4-FFF2-40B4-BE49-F238E27FC236}">
                <a16:creationId xmlns:a16="http://schemas.microsoft.com/office/drawing/2014/main" id="{10216C4A-0E33-449E-9DED-AA613506BE11}"/>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The results of workplace bullying can identify on many different levels and can cause physical and psychological health problems including stress and anxiety (Verywellmind 2019)</a:t>
            </a:r>
          </a:p>
          <a:p>
            <a:r>
              <a:rPr lang="en-GB" dirty="0">
                <a:latin typeface="Times New Roman" panose="02020603050405020304" pitchFamily="18" charset="0"/>
                <a:cs typeface="Times New Roman" panose="02020603050405020304" pitchFamily="18" charset="0"/>
              </a:rPr>
              <a:t>The Independent stated in 2018 that a third of UK people experienced thoughts of suicide because of the growing epidemic of stress.</a:t>
            </a:r>
          </a:p>
        </p:txBody>
      </p:sp>
    </p:spTree>
    <p:extLst>
      <p:ext uri="{BB962C8B-B14F-4D97-AF65-F5344CB8AC3E}">
        <p14:creationId xmlns:p14="http://schemas.microsoft.com/office/powerpoint/2010/main" val="4285038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8424A-FD1B-4D1D-A0F4-66EC1DEA8EDC}"/>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LEGAL IMPLICATIONS</a:t>
            </a:r>
          </a:p>
        </p:txBody>
      </p:sp>
      <p:sp>
        <p:nvSpPr>
          <p:cNvPr id="3" name="Content Placeholder 2">
            <a:extLst>
              <a:ext uri="{FF2B5EF4-FFF2-40B4-BE49-F238E27FC236}">
                <a16:creationId xmlns:a16="http://schemas.microsoft.com/office/drawing/2014/main" id="{6A7F064B-019E-4D44-845E-2070A9797B2C}"/>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Legal protection in the workplace and broader society is of the utmost importance, and therefore the Equality Act 2010 was introduced. </a:t>
            </a:r>
          </a:p>
          <a:p>
            <a:r>
              <a:rPr lang="en-GB" dirty="0">
                <a:latin typeface="Times New Roman" panose="02020603050405020304" pitchFamily="18" charset="0"/>
                <a:cs typeface="Times New Roman" panose="02020603050405020304" pitchFamily="18" charset="0"/>
              </a:rPr>
              <a:t>Discrimination against all of these is now against the law. </a:t>
            </a:r>
          </a:p>
          <a:p>
            <a:r>
              <a:rPr lang="en-GB" dirty="0">
                <a:latin typeface="Times New Roman" panose="02020603050405020304" pitchFamily="18" charset="0"/>
                <a:cs typeface="Times New Roman" panose="02020603050405020304" pitchFamily="18" charset="0"/>
              </a:rPr>
              <a:t>Everybody has the right while in work to be treated equally and be accepted as a unique individual (Gov.Uk 2019).</a:t>
            </a:r>
          </a:p>
          <a:p>
            <a:endParaRPr lang="en-GB" dirty="0"/>
          </a:p>
        </p:txBody>
      </p:sp>
    </p:spTree>
    <p:extLst>
      <p:ext uri="{BB962C8B-B14F-4D97-AF65-F5344CB8AC3E}">
        <p14:creationId xmlns:p14="http://schemas.microsoft.com/office/powerpoint/2010/main" val="2077852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E1BEA-D943-4AF7-B644-00D4E123DAF6}"/>
              </a:ext>
            </a:extLst>
          </p:cNvPr>
          <p:cNvSpPr>
            <a:spLocks noGrp="1"/>
          </p:cNvSpPr>
          <p:nvPr>
            <p:ph type="title"/>
          </p:nvPr>
        </p:nvSpPr>
        <p:spPr/>
        <p:txBody>
          <a:bodyPr>
            <a:normAutofit fontScale="90000"/>
          </a:bodyPr>
          <a:lstStyle/>
          <a:p>
            <a:r>
              <a:rPr lang="en-GB" dirty="0"/>
              <a:t>PROFESSIONAL AND ORGANISATIONAL REQUIREMENTS</a:t>
            </a:r>
          </a:p>
        </p:txBody>
      </p:sp>
      <p:sp>
        <p:nvSpPr>
          <p:cNvPr id="3" name="Content Placeholder 2">
            <a:extLst>
              <a:ext uri="{FF2B5EF4-FFF2-40B4-BE49-F238E27FC236}">
                <a16:creationId xmlns:a16="http://schemas.microsoft.com/office/drawing/2014/main" id="{A8596295-82E9-4F7D-9186-12E47D00649F}"/>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The law does not say that employers must have an equality policy but implementing one will show the organisations commitment to equality and diversity and their promise to tackle discrimination of any kind.</a:t>
            </a:r>
          </a:p>
          <a:p>
            <a:r>
              <a:rPr lang="en-GB" dirty="0">
                <a:latin typeface="Times New Roman" panose="02020603050405020304" pitchFamily="18" charset="0"/>
                <a:cs typeface="Times New Roman" panose="02020603050405020304" pitchFamily="18" charset="0"/>
              </a:rPr>
              <a:t>Organisations can get advice on what to include in the policy, and some of these will be……</a:t>
            </a:r>
          </a:p>
          <a:p>
            <a:r>
              <a:rPr lang="en-GB" dirty="0">
                <a:latin typeface="Times New Roman" panose="02020603050405020304" pitchFamily="18" charset="0"/>
                <a:cs typeface="Times New Roman" panose="02020603050405020304" pitchFamily="18" charset="0"/>
              </a:rPr>
              <a:t>Employees are also protected under the Health and Safety at work Act and the Management of Health and Safety at work regulations 1999 </a:t>
            </a:r>
            <a:r>
              <a:rPr lang="en-GB" sz="1600" dirty="0">
                <a:latin typeface="Times New Roman" panose="02020603050405020304" pitchFamily="18" charset="0"/>
                <a:cs typeface="Times New Roman" panose="02020603050405020304" pitchFamily="18" charset="0"/>
              </a:rPr>
              <a:t>(Equality and Human Rights Commission 2014).</a:t>
            </a:r>
          </a:p>
          <a:p>
            <a:endParaRPr lang="en-GB" dirty="0"/>
          </a:p>
        </p:txBody>
      </p:sp>
    </p:spTree>
    <p:extLst>
      <p:ext uri="{BB962C8B-B14F-4D97-AF65-F5344CB8AC3E}">
        <p14:creationId xmlns:p14="http://schemas.microsoft.com/office/powerpoint/2010/main" val="91738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D987424-EDAA-4EEC-9E86-C5E8D779B8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9392845-A960-4F6A-8C12-52ABAF52F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85" y="487353"/>
            <a:ext cx="11218182"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F1EC8A7-B6D9-4838-BC20-4850771AD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76"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8F21D41-5BF6-409D-BF15-7274B83621FA}"/>
              </a:ext>
            </a:extLst>
          </p:cNvPr>
          <p:cNvSpPr>
            <a:spLocks noGrp="1"/>
          </p:cNvSpPr>
          <p:nvPr>
            <p:ph type="title"/>
          </p:nvPr>
        </p:nvSpPr>
        <p:spPr>
          <a:xfrm>
            <a:off x="7535825" y="982132"/>
            <a:ext cx="3360772" cy="4625172"/>
          </a:xfrm>
        </p:spPr>
        <p:txBody>
          <a:bodyPr>
            <a:normAutofit/>
          </a:bodyPr>
          <a:lstStyle/>
          <a:p>
            <a:r>
              <a:rPr lang="en-GB" sz="3700">
                <a:solidFill>
                  <a:srgbClr val="262626"/>
                </a:solidFill>
                <a:latin typeface="Times New Roman" panose="02020603050405020304" pitchFamily="18" charset="0"/>
                <a:cs typeface="Times New Roman" panose="02020603050405020304" pitchFamily="18" charset="0"/>
              </a:rPr>
              <a:t>CONCLUSION</a:t>
            </a:r>
          </a:p>
        </p:txBody>
      </p:sp>
      <p:sp>
        <p:nvSpPr>
          <p:cNvPr id="48" name="Rectangle 47">
            <a:extLst>
              <a:ext uri="{FF2B5EF4-FFF2-40B4-BE49-F238E27FC236}">
                <a16:creationId xmlns:a16="http://schemas.microsoft.com/office/drawing/2014/main" id="{6306D721-45C9-45D4-B83C-24E723F4A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noFill/>
          <a:ln w="57150" cmpd="thickThin">
            <a:solidFill>
              <a:srgbClr val="7F7F7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A0BB1547-8C18-4703-B003-410ABF2B7A44}"/>
              </a:ext>
            </a:extLst>
          </p:cNvPr>
          <p:cNvSpPr/>
          <p:nvPr/>
        </p:nvSpPr>
        <p:spPr>
          <a:xfrm>
            <a:off x="5487744" y="3241564"/>
            <a:ext cx="3150229" cy="1354217"/>
          </a:xfrm>
          <a:prstGeom prst="rect">
            <a:avLst/>
          </a:prstGeom>
        </p:spPr>
        <p:txBody>
          <a:bodyPr wrap="square">
            <a:spAutoFit/>
          </a:bodyPr>
          <a:lstStyle/>
          <a:p>
            <a:pPr>
              <a:lnSpc>
                <a:spcPct val="107000"/>
              </a:lnSpc>
              <a:spcAft>
                <a:spcPts val="800"/>
              </a:spcAft>
            </a:pPr>
            <a:endParaRPr lang="en-GB" sz="3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C196C3E1-2C9C-401A-9360-D8CD58D56CF2}"/>
              </a:ext>
            </a:extLst>
          </p:cNvPr>
          <p:cNvSpPr/>
          <p:nvPr/>
        </p:nvSpPr>
        <p:spPr>
          <a:xfrm flipH="1">
            <a:off x="7954392" y="2867487"/>
            <a:ext cx="2823098" cy="374077"/>
          </a:xfrm>
          <a:prstGeom prst="rect">
            <a:avLst/>
          </a:prstGeom>
        </p:spPr>
        <p:txBody>
          <a:bodyPr wrap="square">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37" name="Content Placeholder 5">
            <a:extLst>
              <a:ext uri="{FF2B5EF4-FFF2-40B4-BE49-F238E27FC236}">
                <a16:creationId xmlns:a16="http://schemas.microsoft.com/office/drawing/2014/main" id="{E1D83319-1B45-4492-AACA-D20A556560E3}"/>
              </a:ext>
            </a:extLst>
          </p:cNvPr>
          <p:cNvGraphicFramePr>
            <a:graphicFrameLocks noGrp="1"/>
          </p:cNvGraphicFramePr>
          <p:nvPr>
            <p:ph idx="1"/>
            <p:extLst>
              <p:ext uri="{D42A27DB-BD31-4B8C-83A1-F6EECF244321}">
                <p14:modId xmlns:p14="http://schemas.microsoft.com/office/powerpoint/2010/main" val="3276877229"/>
              </p:ext>
            </p:extLst>
          </p:nvPr>
        </p:nvGraphicFramePr>
        <p:xfrm>
          <a:off x="1391056" y="1391055"/>
          <a:ext cx="5272392" cy="39591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11192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FAC5C-586F-47FF-A043-5082DFD95B8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9B93611-CBD4-4F9F-984D-B945CD98BFD8}"/>
              </a:ext>
            </a:extLst>
          </p:cNvPr>
          <p:cNvSpPr>
            <a:spLocks noGrp="1"/>
          </p:cNvSpPr>
          <p:nvPr>
            <p:ph idx="1"/>
          </p:nvPr>
        </p:nvSpPr>
        <p:spPr>
          <a:xfrm>
            <a:off x="1295401" y="2601157"/>
            <a:ext cx="9601196" cy="3355759"/>
          </a:xfrm>
        </p:spPr>
        <p:txBody>
          <a:bodyPr>
            <a:normAutofit fontScale="77500" lnSpcReduction="20000"/>
          </a:bodyPr>
          <a:lstStyle/>
          <a:p>
            <a:pPr marL="0" indent="0">
              <a:buNone/>
            </a:pPr>
            <a:r>
              <a:rPr lang="en-GB" sz="1500" dirty="0">
                <a:latin typeface="Times New Roman" panose="02020603050405020304" pitchFamily="18" charset="0"/>
                <a:cs typeface="Times New Roman" panose="02020603050405020304" pitchFamily="18" charset="0"/>
              </a:rPr>
              <a:t>Advisory, Conciliation and Arbitration Service, (2019) </a:t>
            </a:r>
            <a:r>
              <a:rPr lang="en-GB" sz="1500" i="1" dirty="0">
                <a:latin typeface="Times New Roman" panose="02020603050405020304" pitchFamily="18" charset="0"/>
                <a:cs typeface="Times New Roman" panose="02020603050405020304" pitchFamily="18" charset="0"/>
              </a:rPr>
              <a:t>What does workplace bullying look like?</a:t>
            </a:r>
            <a:r>
              <a:rPr lang="en-GB" sz="1500" dirty="0">
                <a:latin typeface="Times New Roman" panose="02020603050405020304" pitchFamily="18" charset="0"/>
                <a:cs typeface="Times New Roman" panose="02020603050405020304" pitchFamily="18" charset="0"/>
              </a:rPr>
              <a:t> Available at: </a:t>
            </a:r>
            <a:r>
              <a:rPr lang="en-GB" sz="1500"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http://www.acas.org.uk/index.aspx?articleid=5539</a:t>
            </a:r>
            <a:r>
              <a:rPr lang="en-GB" sz="1500" dirty="0">
                <a:solidFill>
                  <a:schemeClr val="tx1"/>
                </a:solidFill>
                <a:latin typeface="Times New Roman" panose="02020603050405020304" pitchFamily="18" charset="0"/>
                <a:cs typeface="Times New Roman" panose="02020603050405020304" pitchFamily="18" charset="0"/>
              </a:rPr>
              <a:t> </a:t>
            </a:r>
            <a:r>
              <a:rPr lang="en-GB" sz="1500" dirty="0">
                <a:latin typeface="Times New Roman" panose="02020603050405020304" pitchFamily="18" charset="0"/>
                <a:cs typeface="Times New Roman" panose="02020603050405020304" pitchFamily="18" charset="0"/>
              </a:rPr>
              <a:t>(Accessed 12</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April 2019).</a:t>
            </a:r>
          </a:p>
          <a:p>
            <a:pPr marL="0" indent="0">
              <a:buNone/>
            </a:pPr>
            <a:r>
              <a:rPr lang="en-GB" sz="1500" dirty="0">
                <a:latin typeface="Times New Roman" panose="02020603050405020304" pitchFamily="18" charset="0"/>
                <a:cs typeface="Times New Roman" panose="02020603050405020304" pitchFamily="18" charset="0"/>
              </a:rPr>
              <a:t>Gov.Uk (2019) </a:t>
            </a:r>
            <a:r>
              <a:rPr lang="en-GB" sz="1500" i="1" dirty="0">
                <a:latin typeface="Times New Roman" panose="02020603050405020304" pitchFamily="18" charset="0"/>
                <a:cs typeface="Times New Roman" panose="02020603050405020304" pitchFamily="18" charset="0"/>
              </a:rPr>
              <a:t>Equality Act 2010: Equality Act 2010: Guidance</a:t>
            </a:r>
            <a:r>
              <a:rPr lang="en-GB" sz="1500" dirty="0">
                <a:latin typeface="Times New Roman" panose="02020603050405020304" pitchFamily="18" charset="0"/>
                <a:cs typeface="Times New Roman" panose="02020603050405020304" pitchFamily="18" charset="0"/>
              </a:rPr>
              <a:t>. Available at: </a:t>
            </a:r>
            <a:r>
              <a:rPr lang="en-GB" sz="15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https://www.gov.uk/guidance/equality-act-2010-guidance</a:t>
            </a:r>
            <a:r>
              <a:rPr lang="en-GB" sz="1500" dirty="0">
                <a:solidFill>
                  <a:schemeClr val="tx1"/>
                </a:solidFill>
                <a:latin typeface="Times New Roman" panose="02020603050405020304" pitchFamily="18" charset="0"/>
                <a:cs typeface="Times New Roman" panose="02020603050405020304" pitchFamily="18" charset="0"/>
              </a:rPr>
              <a:t>  (Accessed 13</a:t>
            </a:r>
            <a:r>
              <a:rPr lang="en-GB" sz="1500" baseline="30000" dirty="0">
                <a:solidFill>
                  <a:schemeClr val="tx1"/>
                </a:solidFill>
                <a:latin typeface="Times New Roman" panose="02020603050405020304" pitchFamily="18" charset="0"/>
                <a:cs typeface="Times New Roman" panose="02020603050405020304" pitchFamily="18" charset="0"/>
              </a:rPr>
              <a:t>th</a:t>
            </a:r>
            <a:r>
              <a:rPr lang="en-GB" sz="1500" dirty="0">
                <a:solidFill>
                  <a:schemeClr val="tx1"/>
                </a:solidFill>
                <a:latin typeface="Times New Roman" panose="02020603050405020304" pitchFamily="18" charset="0"/>
                <a:cs typeface="Times New Roman" panose="02020603050405020304" pitchFamily="18" charset="0"/>
              </a:rPr>
              <a:t> April 2019).</a:t>
            </a:r>
          </a:p>
          <a:p>
            <a:pPr marL="0" indent="0">
              <a:buNone/>
            </a:pPr>
            <a:r>
              <a:rPr lang="en-GB" sz="1500" dirty="0">
                <a:solidFill>
                  <a:schemeClr val="tx1"/>
                </a:solidFill>
                <a:latin typeface="Times New Roman" panose="02020603050405020304" pitchFamily="18" charset="0"/>
                <a:cs typeface="Times New Roman" panose="02020603050405020304" pitchFamily="18" charset="0"/>
              </a:rPr>
              <a:t>Equality and Human Rights Commission (2014) Good equality practice for employers: equality policies, equality training and monitoring. Available at: </a:t>
            </a:r>
            <a:r>
              <a:rPr lang="en-GB" sz="1500"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https://www.equalityhumanrights.com/sites/default/files/good_equality_practice_for_employers_equality_policies_equality_training_and_monitoring.pdf</a:t>
            </a:r>
            <a:r>
              <a:rPr lang="en-GB" sz="1500" dirty="0">
                <a:solidFill>
                  <a:schemeClr val="tx1"/>
                </a:solidFill>
                <a:latin typeface="Times New Roman" panose="02020603050405020304" pitchFamily="18" charset="0"/>
                <a:cs typeface="Times New Roman" panose="02020603050405020304" pitchFamily="18" charset="0"/>
              </a:rPr>
              <a:t>Accessed 17</a:t>
            </a:r>
            <a:r>
              <a:rPr lang="en-GB" sz="1500" baseline="30000" dirty="0">
                <a:solidFill>
                  <a:schemeClr val="tx1"/>
                </a:solidFill>
                <a:latin typeface="Times New Roman" panose="02020603050405020304" pitchFamily="18" charset="0"/>
                <a:cs typeface="Times New Roman" panose="02020603050405020304" pitchFamily="18" charset="0"/>
              </a:rPr>
              <a:t>th</a:t>
            </a:r>
            <a:r>
              <a:rPr lang="en-GB" sz="1500" dirty="0">
                <a:solidFill>
                  <a:schemeClr val="tx1"/>
                </a:solidFill>
                <a:latin typeface="Times New Roman" panose="02020603050405020304" pitchFamily="18" charset="0"/>
                <a:cs typeface="Times New Roman" panose="02020603050405020304" pitchFamily="18" charset="0"/>
              </a:rPr>
              <a:t> April 2019).</a:t>
            </a:r>
          </a:p>
          <a:p>
            <a:pPr marL="0" indent="0">
              <a:buNone/>
            </a:pPr>
            <a:r>
              <a:rPr lang="en-GB" sz="1500" dirty="0">
                <a:solidFill>
                  <a:schemeClr val="tx1"/>
                </a:solidFill>
                <a:latin typeface="Times New Roman" panose="02020603050405020304" pitchFamily="18" charset="0"/>
                <a:cs typeface="Times New Roman" panose="02020603050405020304" pitchFamily="18" charset="0"/>
              </a:rPr>
              <a:t>Independent (2018) </a:t>
            </a:r>
            <a:r>
              <a:rPr lang="en-GB" sz="1500" i="1" dirty="0">
                <a:solidFill>
                  <a:schemeClr val="tx1"/>
                </a:solidFill>
                <a:latin typeface="Times New Roman" panose="02020603050405020304" pitchFamily="18" charset="0"/>
                <a:cs typeface="Times New Roman" panose="02020603050405020304" pitchFamily="18" charset="0"/>
              </a:rPr>
              <a:t>Workplace stress should be regulated as safety hazard says charity after third of Britons admit feeling suicidal.</a:t>
            </a:r>
            <a:r>
              <a:rPr lang="en-GB" sz="1500" dirty="0">
                <a:solidFill>
                  <a:schemeClr val="tx1"/>
                </a:solidFill>
                <a:latin typeface="Times New Roman" panose="02020603050405020304" pitchFamily="18" charset="0"/>
                <a:cs typeface="Times New Roman" panose="02020603050405020304" pitchFamily="18" charset="0"/>
              </a:rPr>
              <a:t> Available at : </a:t>
            </a:r>
            <a:r>
              <a:rPr lang="en-GB" sz="1500"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https://www.independent.co.uk/news/health/workplace-stress-suicide-mental-health-safety-regulations-awareness-week-a8347216.html#</a:t>
            </a:r>
            <a:r>
              <a:rPr lang="en-GB" sz="1500" dirty="0">
                <a:solidFill>
                  <a:schemeClr val="tx1"/>
                </a:solidFill>
                <a:latin typeface="Times New Roman" panose="02020603050405020304" pitchFamily="18" charset="0"/>
                <a:cs typeface="Times New Roman" panose="02020603050405020304" pitchFamily="18" charset="0"/>
              </a:rPr>
              <a:t>  (Accessed 17</a:t>
            </a:r>
            <a:r>
              <a:rPr lang="en-GB" sz="1500" baseline="30000" dirty="0">
                <a:solidFill>
                  <a:schemeClr val="tx1"/>
                </a:solidFill>
                <a:latin typeface="Times New Roman" panose="02020603050405020304" pitchFamily="18" charset="0"/>
                <a:cs typeface="Times New Roman" panose="02020603050405020304" pitchFamily="18" charset="0"/>
              </a:rPr>
              <a:t>th</a:t>
            </a:r>
            <a:r>
              <a:rPr lang="en-GB" sz="1500" dirty="0">
                <a:solidFill>
                  <a:schemeClr val="tx1"/>
                </a:solidFill>
                <a:latin typeface="Times New Roman" panose="02020603050405020304" pitchFamily="18" charset="0"/>
                <a:cs typeface="Times New Roman" panose="02020603050405020304" pitchFamily="18" charset="0"/>
              </a:rPr>
              <a:t> April 2019).</a:t>
            </a:r>
          </a:p>
          <a:p>
            <a:pPr marL="0" indent="0">
              <a:buNone/>
            </a:pPr>
            <a:r>
              <a:rPr lang="en-GB" sz="1500" dirty="0">
                <a:solidFill>
                  <a:schemeClr val="tx1"/>
                </a:solidFill>
                <a:latin typeface="Times New Roman" panose="02020603050405020304" pitchFamily="18" charset="0"/>
                <a:cs typeface="Times New Roman" panose="02020603050405020304" pitchFamily="18" charset="0"/>
              </a:rPr>
              <a:t>Legislation.gov.uk (2019) </a:t>
            </a:r>
            <a:r>
              <a:rPr lang="en-GB" sz="1500" i="1" dirty="0">
                <a:solidFill>
                  <a:schemeClr val="tx1"/>
                </a:solidFill>
                <a:latin typeface="Times New Roman" panose="02020603050405020304" pitchFamily="18" charset="0"/>
                <a:cs typeface="Times New Roman" panose="02020603050405020304" pitchFamily="18" charset="0"/>
              </a:rPr>
              <a:t>Health and Safety at Work Act 1974</a:t>
            </a:r>
            <a:r>
              <a:rPr lang="en-GB" sz="1500" dirty="0">
                <a:solidFill>
                  <a:schemeClr val="tx1"/>
                </a:solidFill>
                <a:latin typeface="Times New Roman" panose="02020603050405020304" pitchFamily="18" charset="0"/>
                <a:cs typeface="Times New Roman" panose="02020603050405020304" pitchFamily="18" charset="0"/>
              </a:rPr>
              <a:t> Available at: </a:t>
            </a:r>
            <a:r>
              <a:rPr lang="en-GB" sz="1500"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Legislatiohttp://www.legislation.gov.uk/ukpga/1974/37/contents</a:t>
            </a:r>
            <a:r>
              <a:rPr lang="en-GB" sz="1500" dirty="0">
                <a:solidFill>
                  <a:schemeClr val="tx1"/>
                </a:solidFill>
                <a:latin typeface="Times New Roman" panose="02020603050405020304" pitchFamily="18" charset="0"/>
                <a:cs typeface="Times New Roman" panose="02020603050405020304" pitchFamily="18" charset="0"/>
              </a:rPr>
              <a:t> (Accessed 17th April 2019).</a:t>
            </a:r>
          </a:p>
          <a:p>
            <a:pPr marL="0" indent="0">
              <a:buNone/>
            </a:pPr>
            <a:r>
              <a:rPr lang="en-GB" sz="1500" dirty="0">
                <a:solidFill>
                  <a:schemeClr val="tx1"/>
                </a:solidFill>
                <a:latin typeface="Times New Roman" panose="02020603050405020304" pitchFamily="18" charset="0"/>
                <a:cs typeface="Times New Roman" panose="02020603050405020304" pitchFamily="18" charset="0"/>
              </a:rPr>
              <a:t>Paz, M. (2010) ‘Dealing with bullying at work’, </a:t>
            </a:r>
            <a:r>
              <a:rPr lang="en-GB" sz="1500" i="1" dirty="0">
                <a:solidFill>
                  <a:schemeClr val="tx1"/>
                </a:solidFill>
                <a:latin typeface="Times New Roman" panose="02020603050405020304" pitchFamily="18" charset="0"/>
                <a:cs typeface="Times New Roman" panose="02020603050405020304" pitchFamily="18" charset="0"/>
              </a:rPr>
              <a:t>Caterer &amp; Hotelkeeper</a:t>
            </a:r>
            <a:r>
              <a:rPr lang="en-GB" sz="1500" dirty="0">
                <a:solidFill>
                  <a:schemeClr val="tx1"/>
                </a:solidFill>
                <a:latin typeface="Times New Roman" panose="02020603050405020304" pitchFamily="18" charset="0"/>
                <a:cs typeface="Times New Roman" panose="02020603050405020304" pitchFamily="18" charset="0"/>
              </a:rPr>
              <a:t>, 200(4620), p. 40. Available at: https://search-ebscohost-com.ezproxy.uwtsd.ac.uk/login.aspx?direct=true&amp;db=hjh&amp;AN=49161129&amp;site=ehost-live (Accessed: 17 April 2019).</a:t>
            </a:r>
          </a:p>
          <a:p>
            <a:pPr marL="0" indent="0">
              <a:buNone/>
            </a:pPr>
            <a:r>
              <a:rPr lang="en-GB" sz="1500" dirty="0" err="1">
                <a:solidFill>
                  <a:schemeClr val="tx1"/>
                </a:solidFill>
                <a:latin typeface="Times New Roman" panose="02020603050405020304" pitchFamily="18" charset="0"/>
                <a:cs typeface="Times New Roman" panose="02020603050405020304" pitchFamily="18" charset="0"/>
              </a:rPr>
              <a:t>Verywellmind</a:t>
            </a:r>
            <a:r>
              <a:rPr lang="en-GB" sz="1500" dirty="0">
                <a:solidFill>
                  <a:schemeClr val="tx1"/>
                </a:solidFill>
                <a:latin typeface="Times New Roman" panose="02020603050405020304" pitchFamily="18" charset="0"/>
                <a:cs typeface="Times New Roman" panose="02020603050405020304" pitchFamily="18" charset="0"/>
              </a:rPr>
              <a:t> (2019) What are the effects of workplace bullying. Available at: </a:t>
            </a:r>
            <a:r>
              <a:rPr lang="en-GB" sz="1500"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https://www.verywellmind.comwhat-are-the-effects-of-workplace-bullying-460628</a:t>
            </a:r>
            <a:r>
              <a:rPr lang="en-GB" sz="1500" dirty="0">
                <a:solidFill>
                  <a:schemeClr val="tx1"/>
                </a:solidFill>
                <a:latin typeface="Times New Roman" panose="02020603050405020304" pitchFamily="18" charset="0"/>
                <a:cs typeface="Times New Roman" panose="02020603050405020304" pitchFamily="18" charset="0"/>
              </a:rPr>
              <a:t>   (Accessed 17</a:t>
            </a:r>
            <a:r>
              <a:rPr lang="en-GB" sz="1500" baseline="30000" dirty="0">
                <a:solidFill>
                  <a:schemeClr val="tx1"/>
                </a:solidFill>
                <a:latin typeface="Times New Roman" panose="02020603050405020304" pitchFamily="18" charset="0"/>
                <a:cs typeface="Times New Roman" panose="02020603050405020304" pitchFamily="18" charset="0"/>
              </a:rPr>
              <a:t>th</a:t>
            </a:r>
            <a:r>
              <a:rPr lang="en-GB" sz="1500" dirty="0">
                <a:solidFill>
                  <a:schemeClr val="tx1"/>
                </a:solidFill>
                <a:latin typeface="Times New Roman" panose="02020603050405020304" pitchFamily="18" charset="0"/>
                <a:cs typeface="Times New Roman" panose="02020603050405020304" pitchFamily="18" charset="0"/>
              </a:rPr>
              <a:t> April 2019)</a:t>
            </a:r>
          </a:p>
          <a:p>
            <a:pPr marL="0" indent="0">
              <a:buNone/>
            </a:pPr>
            <a:endParaRPr lang="en-GB" dirty="0"/>
          </a:p>
        </p:txBody>
      </p:sp>
    </p:spTree>
    <p:extLst>
      <p:ext uri="{BB962C8B-B14F-4D97-AF65-F5344CB8AC3E}">
        <p14:creationId xmlns:p14="http://schemas.microsoft.com/office/powerpoint/2010/main" val="374338533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otalTime>128</TotalTime>
  <Words>588</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Garamond</vt:lpstr>
      <vt:lpstr>Times New Roman</vt:lpstr>
      <vt:lpstr>Organic</vt:lpstr>
      <vt:lpstr>LEIGH WILLIAMS</vt:lpstr>
      <vt:lpstr>BULLYING IN THE WORKPLACE</vt:lpstr>
      <vt:lpstr>MY SCENARIO</vt:lpstr>
      <vt:lpstr>WHAT IS WORKPLACE BULLYING?</vt:lpstr>
      <vt:lpstr>EMOTIONAL IMPACT</vt:lpstr>
      <vt:lpstr>LEGAL IMPLICATIONS</vt:lpstr>
      <vt:lpstr>PROFESSIONAL AND ORGANISATIONAL REQUIREMENTS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LEIGH WILLIAMS</dc:title>
  <dc:creator>Carolyne Williams (1704726)</dc:creator>
  <cp:lastModifiedBy>Carolyne Williams (1704726)</cp:lastModifiedBy>
  <cp:revision>15</cp:revision>
  <dcterms:created xsi:type="dcterms:W3CDTF">2019-04-18T08:58:02Z</dcterms:created>
  <dcterms:modified xsi:type="dcterms:W3CDTF">2019-04-29T16:08:50Z</dcterms:modified>
</cp:coreProperties>
</file>