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0"/>
  </p:notesMasterIdLst>
  <p:sldIdLst>
    <p:sldId id="297" r:id="rId5"/>
    <p:sldId id="298" r:id="rId6"/>
    <p:sldId id="282" r:id="rId7"/>
    <p:sldId id="279" r:id="rId8"/>
    <p:sldId id="288" r:id="rId9"/>
    <p:sldId id="283" r:id="rId10"/>
    <p:sldId id="284" r:id="rId11"/>
    <p:sldId id="286" r:id="rId12"/>
    <p:sldId id="287" r:id="rId13"/>
    <p:sldId id="285" r:id="rId14"/>
    <p:sldId id="290" r:id="rId15"/>
    <p:sldId id="289" r:id="rId16"/>
    <p:sldId id="291" r:id="rId17"/>
    <p:sldId id="296" r:id="rId18"/>
    <p:sldId id="29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2" d="100"/>
          <a:sy n="92" d="100"/>
        </p:scale>
        <p:origin x="6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81F785E-E319-58E8-7FFF-1EB97CE9CE9E}"/>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4D0D18AF-CCB3-F4C7-A165-70B0B780BCCF}"/>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B39897BD-E6F6-4C2A-8D2F-099830580F26}" type="datetime1">
              <a:rPr lang="en-GB"/>
              <a:pPr lvl="0"/>
              <a:t>19/03/2026</a:t>
            </a:fld>
            <a:endParaRPr lang="en-GB"/>
          </a:p>
        </p:txBody>
      </p:sp>
      <p:sp>
        <p:nvSpPr>
          <p:cNvPr id="4" name="Slide Image Placeholder 3">
            <a:extLst>
              <a:ext uri="{FF2B5EF4-FFF2-40B4-BE49-F238E27FC236}">
                <a16:creationId xmlns:a16="http://schemas.microsoft.com/office/drawing/2014/main" id="{17C1EF51-8E56-67C1-DED0-8DB2E65836D3}"/>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AE843657-6D15-66D9-D2FE-3595FF0EB174}"/>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a:extLst>
              <a:ext uri="{FF2B5EF4-FFF2-40B4-BE49-F238E27FC236}">
                <a16:creationId xmlns:a16="http://schemas.microsoft.com/office/drawing/2014/main" id="{BE46906B-DD5C-E878-54C6-50F901037540}"/>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9F1AC335-6F15-13D5-1A9C-6F74811F94C0}"/>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7C2B2F51-69F6-4B9F-AB8D-B5E3B25CC92E}" type="slidenum">
              <a:t>‹#›</a:t>
            </a:fld>
            <a:endParaRPr lang="en-GB"/>
          </a:p>
        </p:txBody>
      </p:sp>
    </p:spTree>
    <p:extLst>
      <p:ext uri="{BB962C8B-B14F-4D97-AF65-F5344CB8AC3E}">
        <p14:creationId xmlns:p14="http://schemas.microsoft.com/office/powerpoint/2010/main" val="99814281"/>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A4C6E-9A60-91B0-483E-2D54DB6CCD03}"/>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GB"/>
              <a:t>Click to edit Master title style</a:t>
            </a:r>
          </a:p>
        </p:txBody>
      </p:sp>
      <p:sp>
        <p:nvSpPr>
          <p:cNvPr id="3" name="Subtitle 2">
            <a:extLst>
              <a:ext uri="{FF2B5EF4-FFF2-40B4-BE49-F238E27FC236}">
                <a16:creationId xmlns:a16="http://schemas.microsoft.com/office/drawing/2014/main" id="{A7D3DF86-8FB7-076F-47E8-A8F2DFC25906}"/>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GB"/>
              <a:t>Click to edit Master subtitle style</a:t>
            </a:r>
          </a:p>
        </p:txBody>
      </p:sp>
      <p:sp>
        <p:nvSpPr>
          <p:cNvPr id="4" name="Date Placeholder 3">
            <a:extLst>
              <a:ext uri="{FF2B5EF4-FFF2-40B4-BE49-F238E27FC236}">
                <a16:creationId xmlns:a16="http://schemas.microsoft.com/office/drawing/2014/main" id="{164ECEFD-4729-FF2B-AD37-695FA894D2EB}"/>
              </a:ext>
            </a:extLst>
          </p:cNvPr>
          <p:cNvSpPr txBox="1">
            <a:spLocks noGrp="1"/>
          </p:cNvSpPr>
          <p:nvPr>
            <p:ph type="dt" sz="half" idx="7"/>
          </p:nvPr>
        </p:nvSpPr>
        <p:spPr/>
        <p:txBody>
          <a:bodyPr/>
          <a:lstStyle>
            <a:lvl1pPr>
              <a:defRPr/>
            </a:lvl1pPr>
          </a:lstStyle>
          <a:p>
            <a:pPr lvl="0"/>
            <a:fld id="{F74F504A-ADF7-4C16-8AFE-6ECC7EEABBD6}" type="datetime1">
              <a:rPr lang="en-GB"/>
              <a:pPr lvl="0"/>
              <a:t>19/03/2026</a:t>
            </a:fld>
            <a:endParaRPr lang="en-GB"/>
          </a:p>
        </p:txBody>
      </p:sp>
      <p:sp>
        <p:nvSpPr>
          <p:cNvPr id="5" name="Footer Placeholder 4">
            <a:extLst>
              <a:ext uri="{FF2B5EF4-FFF2-40B4-BE49-F238E27FC236}">
                <a16:creationId xmlns:a16="http://schemas.microsoft.com/office/drawing/2014/main" id="{2ED1A4C8-0351-660E-7565-C4C2EDBBCDFB}"/>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4631CE4-C1AE-3CED-D8F9-9F6BD8EB0DF7}"/>
              </a:ext>
            </a:extLst>
          </p:cNvPr>
          <p:cNvSpPr txBox="1">
            <a:spLocks noGrp="1"/>
          </p:cNvSpPr>
          <p:nvPr>
            <p:ph type="sldNum" sz="quarter" idx="8"/>
          </p:nvPr>
        </p:nvSpPr>
        <p:spPr/>
        <p:txBody>
          <a:bodyPr/>
          <a:lstStyle>
            <a:lvl1pPr>
              <a:defRPr/>
            </a:lvl1pPr>
          </a:lstStyle>
          <a:p>
            <a:pPr lvl="0"/>
            <a:fld id="{1F6403C7-8F21-436B-A62D-E1725BE40958}" type="slidenum">
              <a:t>‹#›</a:t>
            </a:fld>
            <a:endParaRPr lang="en-GB"/>
          </a:p>
        </p:txBody>
      </p:sp>
    </p:spTree>
    <p:extLst>
      <p:ext uri="{BB962C8B-B14F-4D97-AF65-F5344CB8AC3E}">
        <p14:creationId xmlns:p14="http://schemas.microsoft.com/office/powerpoint/2010/main" val="3030439312"/>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E078D-D14F-C700-EE4B-1A69A628B75A}"/>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163BCA23-B351-FB78-049D-28E74FE40D81}"/>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39ECD36-3084-CBF2-7224-ACC0D615BD68}"/>
              </a:ext>
            </a:extLst>
          </p:cNvPr>
          <p:cNvSpPr txBox="1">
            <a:spLocks noGrp="1"/>
          </p:cNvSpPr>
          <p:nvPr>
            <p:ph type="dt" sz="half" idx="7"/>
          </p:nvPr>
        </p:nvSpPr>
        <p:spPr/>
        <p:txBody>
          <a:bodyPr/>
          <a:lstStyle>
            <a:lvl1pPr>
              <a:defRPr/>
            </a:lvl1pPr>
          </a:lstStyle>
          <a:p>
            <a:pPr lvl="0"/>
            <a:fld id="{00EDD93F-83AF-4FC7-959E-F63575C88C87}" type="datetime1">
              <a:rPr lang="en-GB"/>
              <a:pPr lvl="0"/>
              <a:t>19/03/2026</a:t>
            </a:fld>
            <a:endParaRPr lang="en-GB"/>
          </a:p>
        </p:txBody>
      </p:sp>
      <p:sp>
        <p:nvSpPr>
          <p:cNvPr id="5" name="Footer Placeholder 4">
            <a:extLst>
              <a:ext uri="{FF2B5EF4-FFF2-40B4-BE49-F238E27FC236}">
                <a16:creationId xmlns:a16="http://schemas.microsoft.com/office/drawing/2014/main" id="{892159B9-85D0-2A0F-8368-433A9D821E2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5F32F24-8F83-081C-302C-9A3129F104C9}"/>
              </a:ext>
            </a:extLst>
          </p:cNvPr>
          <p:cNvSpPr txBox="1">
            <a:spLocks noGrp="1"/>
          </p:cNvSpPr>
          <p:nvPr>
            <p:ph type="sldNum" sz="quarter" idx="8"/>
          </p:nvPr>
        </p:nvSpPr>
        <p:spPr/>
        <p:txBody>
          <a:bodyPr/>
          <a:lstStyle>
            <a:lvl1pPr>
              <a:defRPr/>
            </a:lvl1pPr>
          </a:lstStyle>
          <a:p>
            <a:pPr lvl="0"/>
            <a:fld id="{FF6FD5A0-4880-45BC-8F03-FC4F798CEFE9}" type="slidenum">
              <a:t>‹#›</a:t>
            </a:fld>
            <a:endParaRPr lang="en-GB"/>
          </a:p>
        </p:txBody>
      </p:sp>
    </p:spTree>
    <p:extLst>
      <p:ext uri="{BB962C8B-B14F-4D97-AF65-F5344CB8AC3E}">
        <p14:creationId xmlns:p14="http://schemas.microsoft.com/office/powerpoint/2010/main" val="222587056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4ED8B-8755-FC44-566E-94061F140506}"/>
              </a:ext>
            </a:extLst>
          </p:cNvPr>
          <p:cNvSpPr txBox="1">
            <a:spLocks noGrp="1"/>
          </p:cNvSpPr>
          <p:nvPr>
            <p:ph type="title"/>
          </p:nvPr>
        </p:nvSpPr>
        <p:spPr>
          <a:xfrm>
            <a:off x="831847" y="1709735"/>
            <a:ext cx="10515600" cy="2852735"/>
          </a:xfrm>
        </p:spPr>
        <p:txBody>
          <a:bodyPr anchor="b"/>
          <a:lstStyle>
            <a:lvl1pPr>
              <a:defRPr sz="6000"/>
            </a:lvl1pPr>
          </a:lstStyle>
          <a:p>
            <a:pPr lvl="0"/>
            <a:r>
              <a:rPr lang="en-GB"/>
              <a:t>Click to edit Master title style</a:t>
            </a:r>
          </a:p>
        </p:txBody>
      </p:sp>
      <p:sp>
        <p:nvSpPr>
          <p:cNvPr id="3" name="Text Placeholder 2">
            <a:extLst>
              <a:ext uri="{FF2B5EF4-FFF2-40B4-BE49-F238E27FC236}">
                <a16:creationId xmlns:a16="http://schemas.microsoft.com/office/drawing/2014/main" id="{98D294DE-4AC8-0E61-E496-BA5A86009ECA}"/>
              </a:ext>
            </a:extLst>
          </p:cNvPr>
          <p:cNvSpPr txBox="1">
            <a:spLocks noGrp="1"/>
          </p:cNvSpPr>
          <p:nvPr>
            <p:ph type="body" idx="1"/>
          </p:nvPr>
        </p:nvSpPr>
        <p:spPr>
          <a:xfrm>
            <a:off x="831847" y="4589465"/>
            <a:ext cx="10515600" cy="1500182"/>
          </a:xfrm>
        </p:spPr>
        <p:txBody>
          <a:bodyPr/>
          <a:lstStyle>
            <a:lvl1pPr marL="0" indent="0">
              <a:buNone/>
              <a:defRPr sz="2400">
                <a:solidFill>
                  <a:srgbClr val="767676"/>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B49598AF-3DC6-5F84-97D9-CF9553A9E579}"/>
              </a:ext>
            </a:extLst>
          </p:cNvPr>
          <p:cNvSpPr txBox="1">
            <a:spLocks noGrp="1"/>
          </p:cNvSpPr>
          <p:nvPr>
            <p:ph type="dt" sz="half" idx="7"/>
          </p:nvPr>
        </p:nvSpPr>
        <p:spPr/>
        <p:txBody>
          <a:bodyPr/>
          <a:lstStyle>
            <a:lvl1pPr>
              <a:defRPr/>
            </a:lvl1pPr>
          </a:lstStyle>
          <a:p>
            <a:pPr lvl="0"/>
            <a:fld id="{183749CA-0BA0-48E1-BB0A-51AE5E05D8AE}" type="datetime1">
              <a:rPr lang="en-GB"/>
              <a:pPr lvl="0"/>
              <a:t>19/03/2026</a:t>
            </a:fld>
            <a:endParaRPr lang="en-GB"/>
          </a:p>
        </p:txBody>
      </p:sp>
      <p:sp>
        <p:nvSpPr>
          <p:cNvPr id="5" name="Footer Placeholder 4">
            <a:extLst>
              <a:ext uri="{FF2B5EF4-FFF2-40B4-BE49-F238E27FC236}">
                <a16:creationId xmlns:a16="http://schemas.microsoft.com/office/drawing/2014/main" id="{2702B127-0B4B-8DD3-7BDE-E38E715115D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2BAB8F0-7C48-37CF-8BC0-3F3127272788}"/>
              </a:ext>
            </a:extLst>
          </p:cNvPr>
          <p:cNvSpPr txBox="1">
            <a:spLocks noGrp="1"/>
          </p:cNvSpPr>
          <p:nvPr>
            <p:ph type="sldNum" sz="quarter" idx="8"/>
          </p:nvPr>
        </p:nvSpPr>
        <p:spPr/>
        <p:txBody>
          <a:bodyPr/>
          <a:lstStyle>
            <a:lvl1pPr>
              <a:defRPr/>
            </a:lvl1pPr>
          </a:lstStyle>
          <a:p>
            <a:pPr lvl="0"/>
            <a:fld id="{C9A314F3-314C-4301-A167-9CF0C8D60030}" type="slidenum">
              <a:t>‹#›</a:t>
            </a:fld>
            <a:endParaRPr lang="en-GB"/>
          </a:p>
        </p:txBody>
      </p:sp>
    </p:spTree>
    <p:extLst>
      <p:ext uri="{BB962C8B-B14F-4D97-AF65-F5344CB8AC3E}">
        <p14:creationId xmlns:p14="http://schemas.microsoft.com/office/powerpoint/2010/main" val="27127971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EC4AB-6E20-5E38-4100-39E0C968CEFF}"/>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786492A5-CFF9-5640-4DF8-3138D41D7273}"/>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45BC614-DAFE-DABF-E4FB-3DBBC62319F7}"/>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9866D54-7CE4-8E02-C852-7C74E09BA9E3}"/>
              </a:ext>
            </a:extLst>
          </p:cNvPr>
          <p:cNvSpPr txBox="1">
            <a:spLocks noGrp="1"/>
          </p:cNvSpPr>
          <p:nvPr>
            <p:ph type="dt" sz="half" idx="7"/>
          </p:nvPr>
        </p:nvSpPr>
        <p:spPr/>
        <p:txBody>
          <a:bodyPr/>
          <a:lstStyle>
            <a:lvl1pPr>
              <a:defRPr/>
            </a:lvl1pPr>
          </a:lstStyle>
          <a:p>
            <a:pPr lvl="0"/>
            <a:fld id="{A53B7BCE-DE19-4562-92DD-836DA1D8B700}" type="datetime1">
              <a:rPr lang="en-GB"/>
              <a:pPr lvl="0"/>
              <a:t>19/03/2026</a:t>
            </a:fld>
            <a:endParaRPr lang="en-GB"/>
          </a:p>
        </p:txBody>
      </p:sp>
      <p:sp>
        <p:nvSpPr>
          <p:cNvPr id="6" name="Footer Placeholder 5">
            <a:extLst>
              <a:ext uri="{FF2B5EF4-FFF2-40B4-BE49-F238E27FC236}">
                <a16:creationId xmlns:a16="http://schemas.microsoft.com/office/drawing/2014/main" id="{8A40C509-3E87-EDAC-1276-5F956C5C5ADA}"/>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F653C0E7-5BD3-8CE4-FE21-3BB6BA96C745}"/>
              </a:ext>
            </a:extLst>
          </p:cNvPr>
          <p:cNvSpPr txBox="1">
            <a:spLocks noGrp="1"/>
          </p:cNvSpPr>
          <p:nvPr>
            <p:ph type="sldNum" sz="quarter" idx="8"/>
          </p:nvPr>
        </p:nvSpPr>
        <p:spPr/>
        <p:txBody>
          <a:bodyPr/>
          <a:lstStyle>
            <a:lvl1pPr>
              <a:defRPr/>
            </a:lvl1pPr>
          </a:lstStyle>
          <a:p>
            <a:pPr lvl="0"/>
            <a:fld id="{4276E6B4-4017-4BDE-A029-61C682AF630D}" type="slidenum">
              <a:t>‹#›</a:t>
            </a:fld>
            <a:endParaRPr lang="en-GB"/>
          </a:p>
        </p:txBody>
      </p:sp>
    </p:spTree>
    <p:extLst>
      <p:ext uri="{BB962C8B-B14F-4D97-AF65-F5344CB8AC3E}">
        <p14:creationId xmlns:p14="http://schemas.microsoft.com/office/powerpoint/2010/main" val="36874699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87DE7-93EF-C25E-8CEA-68D59F51ECA4}"/>
              </a:ext>
            </a:extLst>
          </p:cNvPr>
          <p:cNvSpPr txBox="1">
            <a:spLocks noGrp="1"/>
          </p:cNvSpPr>
          <p:nvPr>
            <p:ph type="title"/>
          </p:nvPr>
        </p:nvSpPr>
        <p:spPr>
          <a:xfrm>
            <a:off x="839784" y="365129"/>
            <a:ext cx="10515600" cy="1325559"/>
          </a:xfrm>
        </p:spPr>
        <p:txBody>
          <a:bodyPr/>
          <a:lstStyle>
            <a:lvl1pPr>
              <a:defRPr/>
            </a:lvl1pPr>
          </a:lstStyle>
          <a:p>
            <a:pPr lvl="0"/>
            <a:r>
              <a:rPr lang="en-GB"/>
              <a:t>Click to edit Master title style</a:t>
            </a:r>
          </a:p>
        </p:txBody>
      </p:sp>
      <p:sp>
        <p:nvSpPr>
          <p:cNvPr id="3" name="Text Placeholder 2">
            <a:extLst>
              <a:ext uri="{FF2B5EF4-FFF2-40B4-BE49-F238E27FC236}">
                <a16:creationId xmlns:a16="http://schemas.microsoft.com/office/drawing/2014/main" id="{B2BD5AFB-3930-1CB7-19A3-00ED5ABB38A6}"/>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GB"/>
              <a:t>Click to edit Master text styles</a:t>
            </a:r>
          </a:p>
        </p:txBody>
      </p:sp>
      <p:sp>
        <p:nvSpPr>
          <p:cNvPr id="4" name="Content Placeholder 3">
            <a:extLst>
              <a:ext uri="{FF2B5EF4-FFF2-40B4-BE49-F238E27FC236}">
                <a16:creationId xmlns:a16="http://schemas.microsoft.com/office/drawing/2014/main" id="{1824DC4D-6918-2BD6-CC81-DA7D03CEFF55}"/>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526ADFA-53E0-C7B0-3161-E406C57BE627}"/>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GB"/>
              <a:t>Click to edit Master text styles</a:t>
            </a:r>
          </a:p>
        </p:txBody>
      </p:sp>
      <p:sp>
        <p:nvSpPr>
          <p:cNvPr id="6" name="Content Placeholder 5">
            <a:extLst>
              <a:ext uri="{FF2B5EF4-FFF2-40B4-BE49-F238E27FC236}">
                <a16:creationId xmlns:a16="http://schemas.microsoft.com/office/drawing/2014/main" id="{8FF8FC9D-8446-F18F-B8CA-E76103DF3065}"/>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45E980F-2640-43F7-A773-F68CCBA65451}"/>
              </a:ext>
            </a:extLst>
          </p:cNvPr>
          <p:cNvSpPr txBox="1">
            <a:spLocks noGrp="1"/>
          </p:cNvSpPr>
          <p:nvPr>
            <p:ph type="dt" sz="half" idx="7"/>
          </p:nvPr>
        </p:nvSpPr>
        <p:spPr/>
        <p:txBody>
          <a:bodyPr/>
          <a:lstStyle>
            <a:lvl1pPr>
              <a:defRPr/>
            </a:lvl1pPr>
          </a:lstStyle>
          <a:p>
            <a:pPr lvl="0"/>
            <a:fld id="{2FD46221-9582-4FA0-8721-EEBBB8932959}" type="datetime1">
              <a:rPr lang="en-GB"/>
              <a:pPr lvl="0"/>
              <a:t>19/03/2026</a:t>
            </a:fld>
            <a:endParaRPr lang="en-GB"/>
          </a:p>
        </p:txBody>
      </p:sp>
      <p:sp>
        <p:nvSpPr>
          <p:cNvPr id="8" name="Footer Placeholder 7">
            <a:extLst>
              <a:ext uri="{FF2B5EF4-FFF2-40B4-BE49-F238E27FC236}">
                <a16:creationId xmlns:a16="http://schemas.microsoft.com/office/drawing/2014/main" id="{39BFDEFC-EFDF-CA9B-C7CD-68BC736112E8}"/>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0E7302A8-A940-7201-1456-26D38E3EEFF7}"/>
              </a:ext>
            </a:extLst>
          </p:cNvPr>
          <p:cNvSpPr txBox="1">
            <a:spLocks noGrp="1"/>
          </p:cNvSpPr>
          <p:nvPr>
            <p:ph type="sldNum" sz="quarter" idx="8"/>
          </p:nvPr>
        </p:nvSpPr>
        <p:spPr/>
        <p:txBody>
          <a:bodyPr/>
          <a:lstStyle>
            <a:lvl1pPr>
              <a:defRPr/>
            </a:lvl1pPr>
          </a:lstStyle>
          <a:p>
            <a:pPr lvl="0"/>
            <a:fld id="{44C8FEE6-DA47-48EA-AAD0-629A32C62979}" type="slidenum">
              <a:t>‹#›</a:t>
            </a:fld>
            <a:endParaRPr lang="en-GB"/>
          </a:p>
        </p:txBody>
      </p:sp>
    </p:spTree>
    <p:extLst>
      <p:ext uri="{BB962C8B-B14F-4D97-AF65-F5344CB8AC3E}">
        <p14:creationId xmlns:p14="http://schemas.microsoft.com/office/powerpoint/2010/main" val="21532753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F8C58-EA7B-E31D-3C1A-A17ED6CFD767}"/>
              </a:ext>
            </a:extLst>
          </p:cNvPr>
          <p:cNvSpPr txBox="1">
            <a:spLocks noGrp="1"/>
          </p:cNvSpPr>
          <p:nvPr>
            <p:ph type="title"/>
          </p:nvPr>
        </p:nvSpPr>
        <p:spPr/>
        <p:txBody>
          <a:bodyPr/>
          <a:lstStyle>
            <a:lvl1pPr>
              <a:defRPr/>
            </a:lvl1pPr>
          </a:lstStyle>
          <a:p>
            <a:pPr lvl="0"/>
            <a:r>
              <a:rPr lang="en-GB"/>
              <a:t>Click to edit Master title style</a:t>
            </a:r>
          </a:p>
        </p:txBody>
      </p:sp>
      <p:sp>
        <p:nvSpPr>
          <p:cNvPr id="3" name="Date Placeholder 2">
            <a:extLst>
              <a:ext uri="{FF2B5EF4-FFF2-40B4-BE49-F238E27FC236}">
                <a16:creationId xmlns:a16="http://schemas.microsoft.com/office/drawing/2014/main" id="{54F5CED6-F3D1-958D-F1EE-A112EAD65B76}"/>
              </a:ext>
            </a:extLst>
          </p:cNvPr>
          <p:cNvSpPr txBox="1">
            <a:spLocks noGrp="1"/>
          </p:cNvSpPr>
          <p:nvPr>
            <p:ph type="dt" sz="half" idx="7"/>
          </p:nvPr>
        </p:nvSpPr>
        <p:spPr/>
        <p:txBody>
          <a:bodyPr/>
          <a:lstStyle>
            <a:lvl1pPr>
              <a:defRPr/>
            </a:lvl1pPr>
          </a:lstStyle>
          <a:p>
            <a:pPr lvl="0"/>
            <a:fld id="{4AE84CBF-4941-4E82-8B58-AE17F7FB6462}" type="datetime1">
              <a:rPr lang="en-GB"/>
              <a:pPr lvl="0"/>
              <a:t>19/03/2026</a:t>
            </a:fld>
            <a:endParaRPr lang="en-GB"/>
          </a:p>
        </p:txBody>
      </p:sp>
      <p:sp>
        <p:nvSpPr>
          <p:cNvPr id="4" name="Footer Placeholder 3">
            <a:extLst>
              <a:ext uri="{FF2B5EF4-FFF2-40B4-BE49-F238E27FC236}">
                <a16:creationId xmlns:a16="http://schemas.microsoft.com/office/drawing/2014/main" id="{28A8A2E8-345E-A112-AFF6-EF8E69BB21C3}"/>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21D6BCD0-D32E-E8BA-D25B-CD12F02C0D07}"/>
              </a:ext>
            </a:extLst>
          </p:cNvPr>
          <p:cNvSpPr txBox="1">
            <a:spLocks noGrp="1"/>
          </p:cNvSpPr>
          <p:nvPr>
            <p:ph type="sldNum" sz="quarter" idx="8"/>
          </p:nvPr>
        </p:nvSpPr>
        <p:spPr/>
        <p:txBody>
          <a:bodyPr/>
          <a:lstStyle>
            <a:lvl1pPr>
              <a:defRPr/>
            </a:lvl1pPr>
          </a:lstStyle>
          <a:p>
            <a:pPr lvl="0"/>
            <a:fld id="{1F3F40F9-2F98-43CF-95AA-F95776BF394F}" type="slidenum">
              <a:t>‹#›</a:t>
            </a:fld>
            <a:endParaRPr lang="en-GB"/>
          </a:p>
        </p:txBody>
      </p:sp>
    </p:spTree>
    <p:extLst>
      <p:ext uri="{BB962C8B-B14F-4D97-AF65-F5344CB8AC3E}">
        <p14:creationId xmlns:p14="http://schemas.microsoft.com/office/powerpoint/2010/main" val="3094133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AF7140A-A1FB-F59B-CFC4-D8291C52352C}"/>
              </a:ext>
            </a:extLst>
          </p:cNvPr>
          <p:cNvSpPr txBox="1">
            <a:spLocks noGrp="1"/>
          </p:cNvSpPr>
          <p:nvPr>
            <p:ph type="dt" sz="half" idx="7"/>
          </p:nvPr>
        </p:nvSpPr>
        <p:spPr/>
        <p:txBody>
          <a:bodyPr/>
          <a:lstStyle>
            <a:lvl1pPr>
              <a:defRPr/>
            </a:lvl1pPr>
          </a:lstStyle>
          <a:p>
            <a:pPr lvl="0"/>
            <a:fld id="{9E1B3814-CD16-4341-85B5-65BAE246D0B3}" type="datetime1">
              <a:rPr lang="en-GB"/>
              <a:pPr lvl="0"/>
              <a:t>19/03/2026</a:t>
            </a:fld>
            <a:endParaRPr lang="en-GB"/>
          </a:p>
        </p:txBody>
      </p:sp>
      <p:sp>
        <p:nvSpPr>
          <p:cNvPr id="3" name="Footer Placeholder 2">
            <a:extLst>
              <a:ext uri="{FF2B5EF4-FFF2-40B4-BE49-F238E27FC236}">
                <a16:creationId xmlns:a16="http://schemas.microsoft.com/office/drawing/2014/main" id="{19203589-11C6-1CA4-8F38-387691F08A39}"/>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D63BD054-7E8E-44C8-D518-83922047A135}"/>
              </a:ext>
            </a:extLst>
          </p:cNvPr>
          <p:cNvSpPr txBox="1">
            <a:spLocks noGrp="1"/>
          </p:cNvSpPr>
          <p:nvPr>
            <p:ph type="sldNum" sz="quarter" idx="8"/>
          </p:nvPr>
        </p:nvSpPr>
        <p:spPr/>
        <p:txBody>
          <a:bodyPr/>
          <a:lstStyle>
            <a:lvl1pPr>
              <a:defRPr/>
            </a:lvl1pPr>
          </a:lstStyle>
          <a:p>
            <a:pPr lvl="0"/>
            <a:fld id="{507D618D-2A90-4AB9-B4BB-B45924BB4D2A}" type="slidenum">
              <a:t>‹#›</a:t>
            </a:fld>
            <a:endParaRPr lang="en-GB"/>
          </a:p>
        </p:txBody>
      </p:sp>
    </p:spTree>
    <p:extLst>
      <p:ext uri="{BB962C8B-B14F-4D97-AF65-F5344CB8AC3E}">
        <p14:creationId xmlns:p14="http://schemas.microsoft.com/office/powerpoint/2010/main" val="42528385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D69C0-3CF9-C9A9-7528-61DE6F4AE97E}"/>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Content Placeholder 2">
            <a:extLst>
              <a:ext uri="{FF2B5EF4-FFF2-40B4-BE49-F238E27FC236}">
                <a16:creationId xmlns:a16="http://schemas.microsoft.com/office/drawing/2014/main" id="{914E7CA9-4E5C-5040-A568-E5C48CEC9B73}"/>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9279D3ED-8062-2077-6A1A-AD4F3A416BFF}"/>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0647978E-5BE5-91BD-7F06-EA98FC22BD04}"/>
              </a:ext>
            </a:extLst>
          </p:cNvPr>
          <p:cNvSpPr txBox="1">
            <a:spLocks noGrp="1"/>
          </p:cNvSpPr>
          <p:nvPr>
            <p:ph type="dt" sz="half" idx="7"/>
          </p:nvPr>
        </p:nvSpPr>
        <p:spPr/>
        <p:txBody>
          <a:bodyPr/>
          <a:lstStyle>
            <a:lvl1pPr>
              <a:defRPr/>
            </a:lvl1pPr>
          </a:lstStyle>
          <a:p>
            <a:pPr lvl="0"/>
            <a:fld id="{BA869D8A-8CBB-466D-91DA-24E49C9C38F3}" type="datetime1">
              <a:rPr lang="en-GB"/>
              <a:pPr lvl="0"/>
              <a:t>19/03/2026</a:t>
            </a:fld>
            <a:endParaRPr lang="en-GB"/>
          </a:p>
        </p:txBody>
      </p:sp>
      <p:sp>
        <p:nvSpPr>
          <p:cNvPr id="6" name="Footer Placeholder 5">
            <a:extLst>
              <a:ext uri="{FF2B5EF4-FFF2-40B4-BE49-F238E27FC236}">
                <a16:creationId xmlns:a16="http://schemas.microsoft.com/office/drawing/2014/main" id="{EF48AF05-33CA-A56D-A6C0-50CA6EDD0489}"/>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0BEE63D9-F7C5-49C8-D976-1755F32F27A3}"/>
              </a:ext>
            </a:extLst>
          </p:cNvPr>
          <p:cNvSpPr txBox="1">
            <a:spLocks noGrp="1"/>
          </p:cNvSpPr>
          <p:nvPr>
            <p:ph type="sldNum" sz="quarter" idx="8"/>
          </p:nvPr>
        </p:nvSpPr>
        <p:spPr/>
        <p:txBody>
          <a:bodyPr/>
          <a:lstStyle>
            <a:lvl1pPr>
              <a:defRPr/>
            </a:lvl1pPr>
          </a:lstStyle>
          <a:p>
            <a:pPr lvl="0"/>
            <a:fld id="{7C1AE408-114A-4502-B441-5074F32D330E}" type="slidenum">
              <a:t>‹#›</a:t>
            </a:fld>
            <a:endParaRPr lang="en-GB"/>
          </a:p>
        </p:txBody>
      </p:sp>
    </p:spTree>
    <p:extLst>
      <p:ext uri="{BB962C8B-B14F-4D97-AF65-F5344CB8AC3E}">
        <p14:creationId xmlns:p14="http://schemas.microsoft.com/office/powerpoint/2010/main" val="40935826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99800-37B2-69E7-4B89-C4100DFEBA6E}"/>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Picture Placeholder 2">
            <a:extLst>
              <a:ext uri="{FF2B5EF4-FFF2-40B4-BE49-F238E27FC236}">
                <a16:creationId xmlns:a16="http://schemas.microsoft.com/office/drawing/2014/main" id="{5770E15F-6BB6-E26D-D762-C9B712866E1B}"/>
              </a:ext>
            </a:extLst>
          </p:cNvPr>
          <p:cNvSpPr txBox="1">
            <a:spLocks noGrp="1"/>
          </p:cNvSpPr>
          <p:nvPr>
            <p:ph type="pic" idx="1"/>
          </p:nvPr>
        </p:nvSpPr>
        <p:spPr>
          <a:xfrm>
            <a:off x="5183184" y="987423"/>
            <a:ext cx="6172200" cy="4873623"/>
          </a:xfrm>
        </p:spPr>
        <p:txBody>
          <a:bodyPr/>
          <a:lstStyle>
            <a:lvl1pPr marL="0" indent="0">
              <a:buNone/>
              <a:defRPr sz="3200"/>
            </a:lvl1pPr>
          </a:lstStyle>
          <a:p>
            <a:pPr lvl="0"/>
            <a:endParaRPr lang="en-GB"/>
          </a:p>
        </p:txBody>
      </p:sp>
      <p:sp>
        <p:nvSpPr>
          <p:cNvPr id="4" name="Text Placeholder 3">
            <a:extLst>
              <a:ext uri="{FF2B5EF4-FFF2-40B4-BE49-F238E27FC236}">
                <a16:creationId xmlns:a16="http://schemas.microsoft.com/office/drawing/2014/main" id="{7ADFF977-FBC0-CC50-06DB-9D93E995F91A}"/>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A978ED2E-13D7-13C0-3CA6-4D5ACDCF672C}"/>
              </a:ext>
            </a:extLst>
          </p:cNvPr>
          <p:cNvSpPr txBox="1">
            <a:spLocks noGrp="1"/>
          </p:cNvSpPr>
          <p:nvPr>
            <p:ph type="dt" sz="half" idx="7"/>
          </p:nvPr>
        </p:nvSpPr>
        <p:spPr/>
        <p:txBody>
          <a:bodyPr/>
          <a:lstStyle>
            <a:lvl1pPr>
              <a:defRPr/>
            </a:lvl1pPr>
          </a:lstStyle>
          <a:p>
            <a:pPr lvl="0"/>
            <a:fld id="{67EDB0B5-1B5C-41A3-8AC6-5C038DBEB41B}" type="datetime1">
              <a:rPr lang="en-GB"/>
              <a:pPr lvl="0"/>
              <a:t>19/03/2026</a:t>
            </a:fld>
            <a:endParaRPr lang="en-GB"/>
          </a:p>
        </p:txBody>
      </p:sp>
      <p:sp>
        <p:nvSpPr>
          <p:cNvPr id="6" name="Footer Placeholder 5">
            <a:extLst>
              <a:ext uri="{FF2B5EF4-FFF2-40B4-BE49-F238E27FC236}">
                <a16:creationId xmlns:a16="http://schemas.microsoft.com/office/drawing/2014/main" id="{1107C5E1-9768-C20F-89FF-26C2669DB9EA}"/>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EF942B8C-A278-F8F0-2E17-0546FD07E6AD}"/>
              </a:ext>
            </a:extLst>
          </p:cNvPr>
          <p:cNvSpPr txBox="1">
            <a:spLocks noGrp="1"/>
          </p:cNvSpPr>
          <p:nvPr>
            <p:ph type="sldNum" sz="quarter" idx="8"/>
          </p:nvPr>
        </p:nvSpPr>
        <p:spPr/>
        <p:txBody>
          <a:bodyPr/>
          <a:lstStyle>
            <a:lvl1pPr>
              <a:defRPr/>
            </a:lvl1pPr>
          </a:lstStyle>
          <a:p>
            <a:pPr lvl="0"/>
            <a:fld id="{652207C9-D0B8-4FD1-96E6-E7B336188C5C}" type="slidenum">
              <a:t>‹#›</a:t>
            </a:fld>
            <a:endParaRPr lang="en-GB"/>
          </a:p>
        </p:txBody>
      </p:sp>
    </p:spTree>
    <p:extLst>
      <p:ext uri="{BB962C8B-B14F-4D97-AF65-F5344CB8AC3E}">
        <p14:creationId xmlns:p14="http://schemas.microsoft.com/office/powerpoint/2010/main" val="3408389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07204-2E35-CD61-4D84-0EE49DEDBC27}"/>
              </a:ext>
            </a:extLst>
          </p:cNvPr>
          <p:cNvSpPr txBox="1">
            <a:spLocks noGrp="1"/>
          </p:cNvSpPr>
          <p:nvPr>
            <p:ph type="title"/>
          </p:nvPr>
        </p:nvSpPr>
        <p:spPr/>
        <p:txBody>
          <a:bodyPr/>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52386F1E-2064-8546-7CCF-E087AAAA9280}"/>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316631A-0E65-7342-88DF-11DDD62AF38D}"/>
              </a:ext>
            </a:extLst>
          </p:cNvPr>
          <p:cNvSpPr txBox="1">
            <a:spLocks noGrp="1"/>
          </p:cNvSpPr>
          <p:nvPr>
            <p:ph type="dt" sz="half" idx="7"/>
          </p:nvPr>
        </p:nvSpPr>
        <p:spPr/>
        <p:txBody>
          <a:bodyPr/>
          <a:lstStyle>
            <a:lvl1pPr>
              <a:defRPr/>
            </a:lvl1pPr>
          </a:lstStyle>
          <a:p>
            <a:pPr lvl="0"/>
            <a:fld id="{6D3DEEE5-FFFE-46B2-B2FF-E15560C1F767}" type="datetime1">
              <a:rPr lang="en-GB"/>
              <a:pPr lvl="0"/>
              <a:t>19/03/2026</a:t>
            </a:fld>
            <a:endParaRPr lang="en-GB"/>
          </a:p>
        </p:txBody>
      </p:sp>
      <p:sp>
        <p:nvSpPr>
          <p:cNvPr id="5" name="Footer Placeholder 4">
            <a:extLst>
              <a:ext uri="{FF2B5EF4-FFF2-40B4-BE49-F238E27FC236}">
                <a16:creationId xmlns:a16="http://schemas.microsoft.com/office/drawing/2014/main" id="{E0993747-2F8D-D36E-F0B7-9441AC63460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148E95E-BF35-5FF5-DE31-FF8132F649CF}"/>
              </a:ext>
            </a:extLst>
          </p:cNvPr>
          <p:cNvSpPr txBox="1">
            <a:spLocks noGrp="1"/>
          </p:cNvSpPr>
          <p:nvPr>
            <p:ph type="sldNum" sz="quarter" idx="8"/>
          </p:nvPr>
        </p:nvSpPr>
        <p:spPr/>
        <p:txBody>
          <a:bodyPr/>
          <a:lstStyle>
            <a:lvl1pPr>
              <a:defRPr/>
            </a:lvl1pPr>
          </a:lstStyle>
          <a:p>
            <a:pPr lvl="0"/>
            <a:fld id="{211DD85B-A8FC-4115-A3BC-DFBA32CF0A40}" type="slidenum">
              <a:t>‹#›</a:t>
            </a:fld>
            <a:endParaRPr lang="en-GB"/>
          </a:p>
        </p:txBody>
      </p:sp>
    </p:spTree>
    <p:extLst>
      <p:ext uri="{BB962C8B-B14F-4D97-AF65-F5344CB8AC3E}">
        <p14:creationId xmlns:p14="http://schemas.microsoft.com/office/powerpoint/2010/main" val="31857072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B43DC7-4A06-09E1-1E6B-7368EAC61CF4}"/>
              </a:ext>
            </a:extLst>
          </p:cNvPr>
          <p:cNvSpPr txBox="1">
            <a:spLocks noGrp="1"/>
          </p:cNvSpPr>
          <p:nvPr>
            <p:ph type="title" orient="vert"/>
          </p:nvPr>
        </p:nvSpPr>
        <p:spPr>
          <a:xfrm>
            <a:off x="8724903" y="365129"/>
            <a:ext cx="2628899" cy="5811834"/>
          </a:xfrm>
        </p:spPr>
        <p:txBody>
          <a:bodyPr vert="eaVert"/>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40194D8E-CE71-AC39-6014-D28EB61FCBA4}"/>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C2DB04F-2ABA-F45F-5BE5-A30CB63D3642}"/>
              </a:ext>
            </a:extLst>
          </p:cNvPr>
          <p:cNvSpPr txBox="1">
            <a:spLocks noGrp="1"/>
          </p:cNvSpPr>
          <p:nvPr>
            <p:ph type="dt" sz="half" idx="7"/>
          </p:nvPr>
        </p:nvSpPr>
        <p:spPr/>
        <p:txBody>
          <a:bodyPr/>
          <a:lstStyle>
            <a:lvl1pPr>
              <a:defRPr/>
            </a:lvl1pPr>
          </a:lstStyle>
          <a:p>
            <a:pPr lvl="0"/>
            <a:fld id="{E48927F1-C67B-4B43-BA6A-3A7EA5793746}" type="datetime1">
              <a:rPr lang="en-GB"/>
              <a:pPr lvl="0"/>
              <a:t>19/03/2026</a:t>
            </a:fld>
            <a:endParaRPr lang="en-GB"/>
          </a:p>
        </p:txBody>
      </p:sp>
      <p:sp>
        <p:nvSpPr>
          <p:cNvPr id="5" name="Footer Placeholder 4">
            <a:extLst>
              <a:ext uri="{FF2B5EF4-FFF2-40B4-BE49-F238E27FC236}">
                <a16:creationId xmlns:a16="http://schemas.microsoft.com/office/drawing/2014/main" id="{B16D87AB-EA41-556A-264C-25228995153B}"/>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E17AC96-514C-B8D6-7164-D7AFFA880C35}"/>
              </a:ext>
            </a:extLst>
          </p:cNvPr>
          <p:cNvSpPr txBox="1">
            <a:spLocks noGrp="1"/>
          </p:cNvSpPr>
          <p:nvPr>
            <p:ph type="sldNum" sz="quarter" idx="8"/>
          </p:nvPr>
        </p:nvSpPr>
        <p:spPr/>
        <p:txBody>
          <a:bodyPr/>
          <a:lstStyle>
            <a:lvl1pPr>
              <a:defRPr/>
            </a:lvl1pPr>
          </a:lstStyle>
          <a:p>
            <a:pPr lvl="0"/>
            <a:fld id="{62CFCAFC-042E-4D2A-8D22-329D5248FBFE}" type="slidenum">
              <a:t>‹#›</a:t>
            </a:fld>
            <a:endParaRPr lang="en-GB"/>
          </a:p>
        </p:txBody>
      </p:sp>
    </p:spTree>
    <p:extLst>
      <p:ext uri="{BB962C8B-B14F-4D97-AF65-F5344CB8AC3E}">
        <p14:creationId xmlns:p14="http://schemas.microsoft.com/office/powerpoint/2010/main" val="3707783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BD33793-FB89-BB17-7D9A-ADCD863D2C3A}"/>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GB"/>
              <a:t>Click to edit Master title style</a:t>
            </a:r>
          </a:p>
        </p:txBody>
      </p:sp>
      <p:sp>
        <p:nvSpPr>
          <p:cNvPr id="3" name="Text Placeholder 2">
            <a:extLst>
              <a:ext uri="{FF2B5EF4-FFF2-40B4-BE49-F238E27FC236}">
                <a16:creationId xmlns:a16="http://schemas.microsoft.com/office/drawing/2014/main" id="{CA4A0D8B-6358-324F-2938-C944C9CB203E}"/>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70FC953-5C09-23E8-A76D-530977FB52FD}"/>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32028B22-18CF-4FB7-89FB-3AABCDB4D06B}" type="datetime1">
              <a:rPr lang="en-GB"/>
              <a:pPr lvl="0"/>
              <a:t>19/03/2026</a:t>
            </a:fld>
            <a:endParaRPr lang="en-GB"/>
          </a:p>
        </p:txBody>
      </p:sp>
      <p:sp>
        <p:nvSpPr>
          <p:cNvPr id="5" name="Footer Placeholder 4">
            <a:extLst>
              <a:ext uri="{FF2B5EF4-FFF2-40B4-BE49-F238E27FC236}">
                <a16:creationId xmlns:a16="http://schemas.microsoft.com/office/drawing/2014/main" id="{5AC67453-ACCE-4C47-6F4C-C36E187C0DE1}"/>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endParaRPr lang="en-GB"/>
          </a:p>
        </p:txBody>
      </p:sp>
      <p:sp>
        <p:nvSpPr>
          <p:cNvPr id="6" name="Slide Number Placeholder 5">
            <a:extLst>
              <a:ext uri="{FF2B5EF4-FFF2-40B4-BE49-F238E27FC236}">
                <a16:creationId xmlns:a16="http://schemas.microsoft.com/office/drawing/2014/main" id="{0074CB23-1B8D-2E48-C24A-0E3D8B5A018C}"/>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488D0AE4-6D51-4D6C-B201-50BB3574BE2D}"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GB" sz="4400" b="0" i="0" u="none" strike="noStrike" kern="1200" cap="none" spc="0" baseline="0">
          <a:solidFill>
            <a:srgbClr val="000000"/>
          </a:solidFill>
          <a:uFillTx/>
          <a:latin typeface="Aptos Display"/>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GB" sz="2800" b="0" i="0" u="none" strike="noStrike" kern="1200" cap="none" spc="0" baseline="0">
          <a:solidFill>
            <a:srgbClr val="000000"/>
          </a:solidFill>
          <a:uFillTx/>
          <a:latin typeface="Apto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GB" sz="2400" b="0" i="0" u="none" strike="noStrike" kern="1200" cap="none" spc="0" baseline="0">
          <a:solidFill>
            <a:srgbClr val="000000"/>
          </a:solidFill>
          <a:uFillTx/>
          <a:latin typeface="Apto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GB" sz="2000" b="0" i="0" u="none" strike="noStrike" kern="1200" cap="none" spc="0" baseline="0">
          <a:solidFill>
            <a:srgbClr val="000000"/>
          </a:solidFill>
          <a:uFillTx/>
          <a:latin typeface="Apto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4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CA5D4-0130-FACD-8AEB-B68001224486}"/>
              </a:ext>
            </a:extLst>
          </p:cNvPr>
          <p:cNvSpPr txBox="1">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269D1CF4-0460-4724-3319-721476E1D316}"/>
              </a:ext>
            </a:extLst>
          </p:cNvPr>
          <p:cNvSpPr txBox="1">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1EEB06AA-88B5-EA48-15C9-8EBD891E718B}"/>
              </a:ext>
            </a:extLst>
          </p:cNvPr>
          <p:cNvPicPr>
            <a:picLocks noChangeAspect="1"/>
          </p:cNvPicPr>
          <p:nvPr/>
        </p:nvPicPr>
        <p:blipFill>
          <a:blip r:embed="rId2"/>
          <a:stretch>
            <a:fillRect/>
          </a:stretch>
        </p:blipFill>
        <p:spPr>
          <a:xfrm rot="16200004">
            <a:off x="2666701" y="-2667305"/>
            <a:ext cx="6858594" cy="12191996"/>
          </a:xfrm>
          <a:prstGeom prst="rect">
            <a:avLst/>
          </a:prstGeom>
          <a:noFill/>
          <a:ln cap="flat">
            <a:noFill/>
          </a:ln>
        </p:spPr>
      </p:pic>
      <p:sp>
        <p:nvSpPr>
          <p:cNvPr id="5" name="TextBox 6">
            <a:extLst>
              <a:ext uri="{FF2B5EF4-FFF2-40B4-BE49-F238E27FC236}">
                <a16:creationId xmlns:a16="http://schemas.microsoft.com/office/drawing/2014/main" id="{76058869-28C2-C9EB-6306-283675DE45F6}"/>
              </a:ext>
            </a:extLst>
          </p:cNvPr>
          <p:cNvSpPr txBox="1"/>
          <p:nvPr/>
        </p:nvSpPr>
        <p:spPr>
          <a:xfrm>
            <a:off x="1943100" y="1724594"/>
            <a:ext cx="1366406" cy="584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ldhabi" pitchFamily="2"/>
                <a:cs typeface="Aldhabi" pitchFamily="2"/>
              </a:rPr>
              <a:t>Student ID</a:t>
            </a:r>
          </a:p>
        </p:txBody>
      </p:sp>
      <p:sp>
        <p:nvSpPr>
          <p:cNvPr id="6" name="TextBox 7">
            <a:extLst>
              <a:ext uri="{FF2B5EF4-FFF2-40B4-BE49-F238E27FC236}">
                <a16:creationId xmlns:a16="http://schemas.microsoft.com/office/drawing/2014/main" id="{A89C8496-3F34-F8B6-D612-7DF0798D43DE}"/>
              </a:ext>
            </a:extLst>
          </p:cNvPr>
          <p:cNvSpPr txBox="1"/>
          <p:nvPr/>
        </p:nvSpPr>
        <p:spPr>
          <a:xfrm>
            <a:off x="1943100" y="1315657"/>
            <a:ext cx="2005443" cy="584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dirty="0">
                <a:solidFill>
                  <a:srgbClr val="000000"/>
                </a:solidFill>
                <a:uFillTx/>
                <a:latin typeface="Aldhabi" pitchFamily="2"/>
                <a:cs typeface="Aldhabi" pitchFamily="2"/>
              </a:rPr>
              <a:t>Student Name</a:t>
            </a:r>
          </a:p>
        </p:txBody>
      </p:sp>
      <p:sp>
        <p:nvSpPr>
          <p:cNvPr id="7" name="TextBox 9">
            <a:extLst>
              <a:ext uri="{FF2B5EF4-FFF2-40B4-BE49-F238E27FC236}">
                <a16:creationId xmlns:a16="http://schemas.microsoft.com/office/drawing/2014/main" id="{7FBE0FCF-0922-30AD-EA2C-70FCE561C80C}"/>
              </a:ext>
            </a:extLst>
          </p:cNvPr>
          <p:cNvSpPr txBox="1"/>
          <p:nvPr/>
        </p:nvSpPr>
        <p:spPr>
          <a:xfrm>
            <a:off x="1943100" y="2663318"/>
            <a:ext cx="2166506" cy="584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ldhabi" pitchFamily="2"/>
                <a:cs typeface="Aldhabi" pitchFamily="2"/>
              </a:rPr>
              <a:t>Presentation Title</a:t>
            </a:r>
          </a:p>
        </p:txBody>
      </p:sp>
      <p:sp>
        <p:nvSpPr>
          <p:cNvPr id="8" name="TextBox 10">
            <a:extLst>
              <a:ext uri="{FF2B5EF4-FFF2-40B4-BE49-F238E27FC236}">
                <a16:creationId xmlns:a16="http://schemas.microsoft.com/office/drawing/2014/main" id="{9494F5E4-4779-B2E0-85EB-8823E52DB9CE}"/>
              </a:ext>
            </a:extLst>
          </p:cNvPr>
          <p:cNvSpPr txBox="1"/>
          <p:nvPr/>
        </p:nvSpPr>
        <p:spPr>
          <a:xfrm>
            <a:off x="4759900" y="1304281"/>
            <a:ext cx="1698909" cy="584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ldhabi" pitchFamily="2"/>
                <a:cs typeface="Aldhabi" pitchFamily="2"/>
              </a:rPr>
              <a:t>Regina Abdoli</a:t>
            </a:r>
          </a:p>
        </p:txBody>
      </p:sp>
      <p:sp>
        <p:nvSpPr>
          <p:cNvPr id="9" name="TextBox 11">
            <a:extLst>
              <a:ext uri="{FF2B5EF4-FFF2-40B4-BE49-F238E27FC236}">
                <a16:creationId xmlns:a16="http://schemas.microsoft.com/office/drawing/2014/main" id="{C159DD33-3F25-CE9E-D198-643F2E361BE5}"/>
              </a:ext>
            </a:extLst>
          </p:cNvPr>
          <p:cNvSpPr txBox="1"/>
          <p:nvPr/>
        </p:nvSpPr>
        <p:spPr>
          <a:xfrm>
            <a:off x="1943100" y="4047555"/>
            <a:ext cx="1610587" cy="584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ldhabi" pitchFamily="2"/>
                <a:cs typeface="Aldhabi" pitchFamily="2"/>
              </a:rPr>
              <a:t>University</a:t>
            </a:r>
            <a:r>
              <a:rPr lang="en-GB" sz="1800" b="0" i="0" u="none" strike="noStrike" kern="1200" cap="none" spc="0" baseline="0">
                <a:solidFill>
                  <a:srgbClr val="000000"/>
                </a:solidFill>
                <a:uFillTx/>
                <a:latin typeface="Aptos"/>
              </a:rPr>
              <a:t> </a:t>
            </a:r>
          </a:p>
        </p:txBody>
      </p:sp>
      <p:sp>
        <p:nvSpPr>
          <p:cNvPr id="10" name="TextBox 12">
            <a:extLst>
              <a:ext uri="{FF2B5EF4-FFF2-40B4-BE49-F238E27FC236}">
                <a16:creationId xmlns:a16="http://schemas.microsoft.com/office/drawing/2014/main" id="{5C9BD7CE-9FB0-ED2B-5EE9-1CE38F75FC40}"/>
              </a:ext>
            </a:extLst>
          </p:cNvPr>
          <p:cNvSpPr txBox="1"/>
          <p:nvPr/>
        </p:nvSpPr>
        <p:spPr>
          <a:xfrm>
            <a:off x="1943100" y="3124733"/>
            <a:ext cx="2067787" cy="584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ldhabi" pitchFamily="2"/>
                <a:cs typeface="Aldhabi" pitchFamily="2"/>
              </a:rPr>
              <a:t>Module</a:t>
            </a:r>
          </a:p>
        </p:txBody>
      </p:sp>
      <p:sp>
        <p:nvSpPr>
          <p:cNvPr id="11" name="TextBox 14">
            <a:extLst>
              <a:ext uri="{FF2B5EF4-FFF2-40B4-BE49-F238E27FC236}">
                <a16:creationId xmlns:a16="http://schemas.microsoft.com/office/drawing/2014/main" id="{086B379F-5B4E-B17C-373B-820111D81399}"/>
              </a:ext>
            </a:extLst>
          </p:cNvPr>
          <p:cNvSpPr txBox="1"/>
          <p:nvPr/>
        </p:nvSpPr>
        <p:spPr>
          <a:xfrm>
            <a:off x="1943100" y="3596710"/>
            <a:ext cx="1818412" cy="584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ldhabi" pitchFamily="2"/>
                <a:cs typeface="Aldhabi" pitchFamily="2"/>
              </a:rPr>
              <a:t>Tutor</a:t>
            </a:r>
          </a:p>
        </p:txBody>
      </p:sp>
      <p:sp>
        <p:nvSpPr>
          <p:cNvPr id="12" name="TextBox 15">
            <a:extLst>
              <a:ext uri="{FF2B5EF4-FFF2-40B4-BE49-F238E27FC236}">
                <a16:creationId xmlns:a16="http://schemas.microsoft.com/office/drawing/2014/main" id="{410BD0D6-7F70-D09B-B7EA-6552713FE6BB}"/>
              </a:ext>
            </a:extLst>
          </p:cNvPr>
          <p:cNvSpPr txBox="1"/>
          <p:nvPr/>
        </p:nvSpPr>
        <p:spPr>
          <a:xfrm>
            <a:off x="4759900" y="3096249"/>
            <a:ext cx="4940878" cy="584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ldhabi" pitchFamily="2"/>
                <a:cs typeface="Aldhabi" pitchFamily="2"/>
              </a:rPr>
              <a:t>Developing &amp; Manging Individuals &amp; Team</a:t>
            </a:r>
          </a:p>
        </p:txBody>
      </p:sp>
      <p:sp>
        <p:nvSpPr>
          <p:cNvPr id="13" name="TextBox 16">
            <a:extLst>
              <a:ext uri="{FF2B5EF4-FFF2-40B4-BE49-F238E27FC236}">
                <a16:creationId xmlns:a16="http://schemas.microsoft.com/office/drawing/2014/main" id="{DE59B1C6-6575-E476-8252-95C58EDDB7CA}"/>
              </a:ext>
            </a:extLst>
          </p:cNvPr>
          <p:cNvSpPr txBox="1"/>
          <p:nvPr/>
        </p:nvSpPr>
        <p:spPr>
          <a:xfrm>
            <a:off x="4759900" y="4047555"/>
            <a:ext cx="4566806" cy="584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ldhabi" pitchFamily="2"/>
                <a:cs typeface="Aldhabi" pitchFamily="2"/>
              </a:rPr>
              <a:t>University of Wales Trinity Saint David</a:t>
            </a:r>
          </a:p>
        </p:txBody>
      </p:sp>
      <p:sp>
        <p:nvSpPr>
          <p:cNvPr id="14" name="TextBox 17">
            <a:extLst>
              <a:ext uri="{FF2B5EF4-FFF2-40B4-BE49-F238E27FC236}">
                <a16:creationId xmlns:a16="http://schemas.microsoft.com/office/drawing/2014/main" id="{FE5ED279-4ED1-99B2-69AF-1677FFB2CCBC}"/>
              </a:ext>
            </a:extLst>
          </p:cNvPr>
          <p:cNvSpPr txBox="1"/>
          <p:nvPr/>
        </p:nvSpPr>
        <p:spPr>
          <a:xfrm>
            <a:off x="4759900" y="2657255"/>
            <a:ext cx="2291193" cy="584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ldhabi" pitchFamily="2"/>
                <a:cs typeface="Aldhabi" pitchFamily="2"/>
              </a:rPr>
              <a:t>HR Management </a:t>
            </a:r>
          </a:p>
        </p:txBody>
      </p:sp>
      <p:sp>
        <p:nvSpPr>
          <p:cNvPr id="15" name="TextBox 18">
            <a:extLst>
              <a:ext uri="{FF2B5EF4-FFF2-40B4-BE49-F238E27FC236}">
                <a16:creationId xmlns:a16="http://schemas.microsoft.com/office/drawing/2014/main" id="{8A5DC196-523E-4032-94FC-8DAF1556797D}"/>
              </a:ext>
            </a:extLst>
          </p:cNvPr>
          <p:cNvSpPr txBox="1"/>
          <p:nvPr/>
        </p:nvSpPr>
        <p:spPr>
          <a:xfrm>
            <a:off x="4759900" y="3577041"/>
            <a:ext cx="1610587" cy="584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ldhabi" pitchFamily="2"/>
                <a:cs typeface="Aldhabi" pitchFamily="2"/>
              </a:rPr>
              <a:t>Dr Faizu Edu</a:t>
            </a:r>
          </a:p>
        </p:txBody>
      </p:sp>
      <p:sp>
        <p:nvSpPr>
          <p:cNvPr id="16" name="TextBox 19">
            <a:extLst>
              <a:ext uri="{FF2B5EF4-FFF2-40B4-BE49-F238E27FC236}">
                <a16:creationId xmlns:a16="http://schemas.microsoft.com/office/drawing/2014/main" id="{63011E4E-A02E-968C-5D00-6146A65389DA}"/>
              </a:ext>
            </a:extLst>
          </p:cNvPr>
          <p:cNvSpPr txBox="1"/>
          <p:nvPr/>
        </p:nvSpPr>
        <p:spPr>
          <a:xfrm>
            <a:off x="4759900" y="1909248"/>
            <a:ext cx="1891143" cy="4001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ptos"/>
                <a:cs typeface="Aldhabi" pitchFamily="2"/>
              </a:rPr>
              <a:t>2428653</a:t>
            </a:r>
          </a:p>
        </p:txBody>
      </p:sp>
      <p:pic>
        <p:nvPicPr>
          <p:cNvPr id="17" name="Picture 20">
            <a:extLst>
              <a:ext uri="{FF2B5EF4-FFF2-40B4-BE49-F238E27FC236}">
                <a16:creationId xmlns:a16="http://schemas.microsoft.com/office/drawing/2014/main" id="{B0C796F0-90FE-7897-2EC3-250A5396B89E}"/>
              </a:ext>
            </a:extLst>
          </p:cNvPr>
          <p:cNvPicPr>
            <a:picLocks noChangeAspect="1"/>
          </p:cNvPicPr>
          <p:nvPr/>
        </p:nvPicPr>
        <p:blipFill>
          <a:blip r:embed="rId3"/>
          <a:srcRect l="4582" t="26971" r="47199" b="9818"/>
          <a:stretch>
            <a:fillRect/>
          </a:stretch>
        </p:blipFill>
        <p:spPr>
          <a:xfrm>
            <a:off x="0" y="5711872"/>
            <a:ext cx="2765877" cy="1146127"/>
          </a:xfrm>
          <a:prstGeom prst="rect">
            <a:avLst/>
          </a:prstGeom>
          <a:noFill/>
          <a:ln cap="flat">
            <a:noFill/>
          </a:ln>
        </p:spPr>
      </p:pic>
      <p:sp>
        <p:nvSpPr>
          <p:cNvPr id="18" name="TextBox 21">
            <a:extLst>
              <a:ext uri="{FF2B5EF4-FFF2-40B4-BE49-F238E27FC236}">
                <a16:creationId xmlns:a16="http://schemas.microsoft.com/office/drawing/2014/main" id="{09CA4FA7-2438-C4C5-DCE3-79AD961B48C1}"/>
              </a:ext>
            </a:extLst>
          </p:cNvPr>
          <p:cNvSpPr txBox="1"/>
          <p:nvPr/>
        </p:nvSpPr>
        <p:spPr>
          <a:xfrm>
            <a:off x="4722665" y="2349742"/>
            <a:ext cx="213014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(LCLM5002_LON)</a:t>
            </a:r>
          </a:p>
        </p:txBody>
      </p:sp>
      <p:sp>
        <p:nvSpPr>
          <p:cNvPr id="19" name="TextBox 22">
            <a:extLst>
              <a:ext uri="{FF2B5EF4-FFF2-40B4-BE49-F238E27FC236}">
                <a16:creationId xmlns:a16="http://schemas.microsoft.com/office/drawing/2014/main" id="{8F51149E-5957-182D-8414-0EEF64CFE95D}"/>
              </a:ext>
            </a:extLst>
          </p:cNvPr>
          <p:cNvSpPr txBox="1"/>
          <p:nvPr/>
        </p:nvSpPr>
        <p:spPr>
          <a:xfrm>
            <a:off x="1943100" y="2186001"/>
            <a:ext cx="1943100" cy="584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dirty="0">
                <a:solidFill>
                  <a:srgbClr val="000000"/>
                </a:solidFill>
                <a:uFillTx/>
                <a:latin typeface="Aldhabi" pitchFamily="2"/>
                <a:cs typeface="Aldhabi" pitchFamily="2"/>
              </a:rPr>
              <a:t>Group</a:t>
            </a:r>
            <a:r>
              <a:rPr lang="en-GB" sz="1800" b="0" i="0" u="none" strike="noStrike" kern="1200" cap="none" spc="0" baseline="0" dirty="0">
                <a:solidFill>
                  <a:srgbClr val="000000"/>
                </a:solidFill>
                <a:uFillTx/>
                <a:latin typeface="Aptos"/>
              </a:rPr>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4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90F78-2C52-FC6C-0793-B43AB6284748}"/>
              </a:ext>
            </a:extLst>
          </p:cNvPr>
          <p:cNvSpPr txBox="1">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17D90E4-9AF2-B1BD-C3C4-9E5781B815E0}"/>
              </a:ext>
            </a:extLst>
          </p:cNvPr>
          <p:cNvSpPr txBox="1">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FCF55E01-2F50-6321-251B-3FF1C956C78E}"/>
              </a:ext>
            </a:extLst>
          </p:cNvPr>
          <p:cNvPicPr>
            <a:picLocks noChangeAspect="1"/>
          </p:cNvPicPr>
          <p:nvPr/>
        </p:nvPicPr>
        <p:blipFill>
          <a:blip r:embed="rId2"/>
          <a:stretch>
            <a:fillRect/>
          </a:stretch>
        </p:blipFill>
        <p:spPr>
          <a:xfrm rot="16200004">
            <a:off x="2666701" y="-2666711"/>
            <a:ext cx="6858594" cy="12191996"/>
          </a:xfrm>
          <a:prstGeom prst="rect">
            <a:avLst/>
          </a:prstGeom>
          <a:noFill/>
          <a:ln cap="flat">
            <a:noFill/>
          </a:ln>
        </p:spPr>
      </p:pic>
      <p:sp>
        <p:nvSpPr>
          <p:cNvPr id="5" name="TextBox 4">
            <a:extLst>
              <a:ext uri="{FF2B5EF4-FFF2-40B4-BE49-F238E27FC236}">
                <a16:creationId xmlns:a16="http://schemas.microsoft.com/office/drawing/2014/main" id="{37EC4BEA-5783-ADE9-8E4F-4C69106A1246}"/>
              </a:ext>
            </a:extLst>
          </p:cNvPr>
          <p:cNvSpPr txBox="1"/>
          <p:nvPr/>
        </p:nvSpPr>
        <p:spPr>
          <a:xfrm>
            <a:off x="2728907" y="753154"/>
            <a:ext cx="2831521"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000000"/>
                </a:solidFill>
                <a:uFillTx/>
                <a:latin typeface="Aldhabi" pitchFamily="2"/>
                <a:cs typeface="Aldhabi" pitchFamily="2"/>
              </a:rPr>
              <a:t>Table of Contents</a:t>
            </a:r>
          </a:p>
        </p:txBody>
      </p:sp>
      <p:sp>
        <p:nvSpPr>
          <p:cNvPr id="6" name="TextBox 6">
            <a:extLst>
              <a:ext uri="{FF2B5EF4-FFF2-40B4-BE49-F238E27FC236}">
                <a16:creationId xmlns:a16="http://schemas.microsoft.com/office/drawing/2014/main" id="{C6E13C7F-CF65-B4FB-2B0F-3B23B74340E5}"/>
              </a:ext>
            </a:extLst>
          </p:cNvPr>
          <p:cNvSpPr txBox="1"/>
          <p:nvPr/>
        </p:nvSpPr>
        <p:spPr>
          <a:xfrm>
            <a:off x="2728907" y="1600200"/>
            <a:ext cx="6361837" cy="467820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ptos"/>
              </a:rPr>
              <a:t>1. </a:t>
            </a:r>
            <a:r>
              <a:rPr lang="en-GB" sz="2800" b="0" i="0" u="none" strike="noStrike" kern="1200" cap="none" spc="0" baseline="0">
                <a:solidFill>
                  <a:srgbClr val="000000"/>
                </a:solidFill>
                <a:uFillTx/>
                <a:latin typeface="Aldhabi" pitchFamily="2"/>
                <a:cs typeface="Aldhabi" pitchFamily="2"/>
              </a:rPr>
              <a:t>Introduction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ptos"/>
              </a:rPr>
              <a:t>2. </a:t>
            </a:r>
            <a:r>
              <a:rPr lang="en-GB" sz="2800" b="0" i="0" u="none" strike="noStrike" kern="1200" cap="none" spc="0" baseline="0">
                <a:solidFill>
                  <a:srgbClr val="000000"/>
                </a:solidFill>
                <a:uFillTx/>
                <a:latin typeface="Aldhabi" pitchFamily="2"/>
                <a:cs typeface="Aldhabi" pitchFamily="2"/>
              </a:rPr>
              <a:t>Company Overview (Barclays)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ptos"/>
              </a:rPr>
              <a:t>3.</a:t>
            </a:r>
            <a:r>
              <a:rPr lang="en-GB" sz="2800" b="1" i="0" u="none" strike="noStrike" kern="1200" cap="none" spc="0" baseline="0">
                <a:solidFill>
                  <a:srgbClr val="000000"/>
                </a:solidFill>
                <a:uFillTx/>
                <a:latin typeface="Aldhabi" pitchFamily="2"/>
                <a:cs typeface="Aldhabi" pitchFamily="2"/>
              </a:rPr>
              <a:t> </a:t>
            </a:r>
            <a:r>
              <a:rPr lang="en-GB" sz="2800" b="0" i="0" u="none" strike="noStrike" kern="1200" cap="none" spc="0" baseline="0">
                <a:solidFill>
                  <a:srgbClr val="000000"/>
                </a:solidFill>
                <a:uFillTx/>
                <a:latin typeface="Aldhabi" pitchFamily="2"/>
                <a:cs typeface="Aldhabi" pitchFamily="2"/>
              </a:rPr>
              <a:t>Selected Job Role: HR Assistant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ptos"/>
              </a:rPr>
              <a:t>4. </a:t>
            </a:r>
            <a:r>
              <a:rPr lang="en-GB" sz="1800" b="0" i="0" u="none" strike="noStrike" kern="1200" cap="none" spc="0" baseline="0">
                <a:solidFill>
                  <a:srgbClr val="000000"/>
                </a:solidFill>
                <a:uFillTx/>
                <a:latin typeface="Aptos"/>
              </a:rPr>
              <a:t>Job Analysis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ptos"/>
              </a:rPr>
              <a:t>5. </a:t>
            </a:r>
            <a:r>
              <a:rPr lang="en-GB" sz="2800" b="0" i="0" u="none" strike="noStrike" kern="1200" cap="none" spc="0" baseline="0">
                <a:solidFill>
                  <a:srgbClr val="000000"/>
                </a:solidFill>
                <a:uFillTx/>
                <a:latin typeface="Aldhabi" pitchFamily="2"/>
                <a:cs typeface="Aldhabi" pitchFamily="2"/>
              </a:rPr>
              <a:t>Job Description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ptos"/>
              </a:rPr>
              <a:t>6. </a:t>
            </a:r>
            <a:r>
              <a:rPr lang="en-GB" sz="2800" b="0" i="0" u="none" strike="noStrike" kern="1200" cap="none" spc="0" baseline="0">
                <a:solidFill>
                  <a:srgbClr val="000000"/>
                </a:solidFill>
                <a:uFillTx/>
                <a:latin typeface="Aldhabi" pitchFamily="2"/>
                <a:cs typeface="Aldhabi" pitchFamily="2"/>
              </a:rPr>
              <a:t>Person Specification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ptos"/>
              </a:rPr>
              <a:t>7. </a:t>
            </a:r>
            <a:r>
              <a:rPr lang="en-GB" sz="2800" b="0" i="0" u="none" strike="noStrike" kern="1200" cap="none" spc="0" baseline="0">
                <a:solidFill>
                  <a:srgbClr val="000000"/>
                </a:solidFill>
                <a:uFillTx/>
                <a:latin typeface="Aldhabi" pitchFamily="2"/>
                <a:cs typeface="Aldhabi" pitchFamily="2"/>
              </a:rPr>
              <a:t>Recruitment Process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ptos"/>
              </a:rPr>
              <a:t>8. </a:t>
            </a:r>
            <a:r>
              <a:rPr lang="en-GB" sz="2800" b="0" i="0" u="none" strike="noStrike" kern="1200" cap="none" spc="0" baseline="0">
                <a:solidFill>
                  <a:srgbClr val="000000"/>
                </a:solidFill>
                <a:uFillTx/>
                <a:latin typeface="Aldhabi" pitchFamily="2"/>
                <a:cs typeface="Aldhabi" pitchFamily="2"/>
              </a:rPr>
              <a:t>Training and Development Needs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ptos"/>
              </a:rPr>
              <a:t>9. </a:t>
            </a:r>
            <a:r>
              <a:rPr lang="en-GB" sz="2800" b="0" i="0" u="none" strike="noStrike" kern="1200" cap="none" spc="0" baseline="0">
                <a:solidFill>
                  <a:srgbClr val="000000"/>
                </a:solidFill>
                <a:uFillTx/>
                <a:latin typeface="Aldhabi" pitchFamily="2"/>
                <a:cs typeface="Aldhabi" pitchFamily="2"/>
              </a:rPr>
              <a:t>Importance of Effective Recruitment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ptos"/>
              </a:rPr>
              <a:t>10. </a:t>
            </a:r>
            <a:r>
              <a:rPr lang="en-GB" sz="2800" b="0" i="0" u="none" strike="noStrike" kern="1200" cap="none" spc="0" baseline="0">
                <a:solidFill>
                  <a:srgbClr val="000000"/>
                </a:solidFill>
                <a:uFillTx/>
                <a:latin typeface="Aldhabi" pitchFamily="2"/>
                <a:cs typeface="Aldhabi" pitchFamily="2"/>
              </a:rPr>
              <a:t>Conclusion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ptos"/>
              </a:rPr>
              <a:t>11. </a:t>
            </a:r>
            <a:r>
              <a:rPr lang="en-GB" sz="2800" b="0" i="0" u="none" strike="noStrike" kern="1200" cap="none" spc="0" baseline="0">
                <a:solidFill>
                  <a:srgbClr val="000000"/>
                </a:solidFill>
                <a:uFillTx/>
                <a:latin typeface="Aldhabi" pitchFamily="2"/>
                <a:cs typeface="Aldhabi" pitchFamily="2"/>
              </a:rPr>
              <a:t>References list</a:t>
            </a:r>
            <a:endParaRPr lang="en-GB" sz="1800" b="0" i="0" u="none" strike="noStrike" kern="1200" cap="none" spc="0" baseline="0">
              <a:solidFill>
                <a:srgbClr val="000000"/>
              </a:solidFill>
              <a:uFillTx/>
              <a:latin typeface="Aldhabi" pitchFamily="2"/>
              <a:cs typeface="Aldhabi" pitchFamily="2"/>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2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869B6-540D-7956-E18A-482EFF7DD12C}"/>
              </a:ext>
            </a:extLst>
          </p:cNvPr>
          <p:cNvSpPr txBox="1">
            <a:spLocks noGrp="1"/>
          </p:cNvSpPr>
          <p:nvPr>
            <p:ph type="title"/>
          </p:nvPr>
        </p:nvSpPr>
        <p:spPr/>
        <p:txBody>
          <a:bodyPr/>
          <a:lstStyle/>
          <a:p>
            <a:endParaRPr lang="en-GB"/>
          </a:p>
        </p:txBody>
      </p:sp>
      <p:pic>
        <p:nvPicPr>
          <p:cNvPr id="3" name="Content Placeholder 9">
            <a:extLst>
              <a:ext uri="{FF2B5EF4-FFF2-40B4-BE49-F238E27FC236}">
                <a16:creationId xmlns:a16="http://schemas.microsoft.com/office/drawing/2014/main" id="{9FCCA7BF-A995-F37A-7029-54873C30A7D8}"/>
              </a:ext>
            </a:extLst>
          </p:cNvPr>
          <p:cNvPicPr>
            <a:picLocks noGrp="1" noChangeAspect="1"/>
          </p:cNvPicPr>
          <p:nvPr>
            <p:ph idx="1"/>
          </p:nvPr>
        </p:nvPicPr>
        <p:blipFill>
          <a:blip r:embed="rId2"/>
          <a:stretch>
            <a:fillRect/>
          </a:stretch>
        </p:blipFill>
        <p:spPr>
          <a:xfrm rot="16200004">
            <a:off x="2664507" y="-2669500"/>
            <a:ext cx="6862992" cy="12192006"/>
          </a:xfrm>
        </p:spPr>
      </p:pic>
      <p:sp>
        <p:nvSpPr>
          <p:cNvPr id="4" name="TextBox 13">
            <a:extLst>
              <a:ext uri="{FF2B5EF4-FFF2-40B4-BE49-F238E27FC236}">
                <a16:creationId xmlns:a16="http://schemas.microsoft.com/office/drawing/2014/main" id="{2AAC9567-DF88-4518-FB8A-31AF1C47488E}"/>
              </a:ext>
            </a:extLst>
          </p:cNvPr>
          <p:cNvSpPr txBox="1"/>
          <p:nvPr/>
        </p:nvSpPr>
        <p:spPr>
          <a:xfrm>
            <a:off x="1506684" y="2231712"/>
            <a:ext cx="7708757" cy="304699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1" i="0" u="none" strike="noStrike" kern="1200" cap="none" spc="0" baseline="0">
                <a:solidFill>
                  <a:srgbClr val="000000"/>
                </a:solidFill>
                <a:uFillTx/>
                <a:latin typeface="Aptos"/>
              </a:rPr>
              <a:t>Human Resource Management </a:t>
            </a:r>
            <a:r>
              <a:rPr lang="en-GB" sz="1600" b="0" i="0" u="none" strike="noStrike" kern="1200" cap="none" spc="0" baseline="0">
                <a:solidFill>
                  <a:srgbClr val="000000"/>
                </a:solidFill>
                <a:uFillTx/>
                <a:latin typeface="Aptos"/>
              </a:rPr>
              <a:t>(HRM) focuses on managing employees within an organisation and ensuring that the workforce contributes to organisational success. The HR department plays an important role in recruiting skilled and qualified employees, which helps organisations attract suitable candidates for different roles. </a:t>
            </a:r>
            <a:br>
              <a:rPr lang="en-GB" sz="1600" b="0" i="0" u="none" strike="noStrike" kern="1200" cap="none" spc="0" baseline="0">
                <a:solidFill>
                  <a:srgbClr val="000000"/>
                </a:solidFill>
                <a:uFillTx/>
                <a:latin typeface="Aptos"/>
              </a:rPr>
            </a:br>
            <a:r>
              <a:rPr lang="en-GB" sz="1600" b="0" i="0" u="none" strike="noStrike" kern="1200" cap="none" spc="0" baseline="0">
                <a:solidFill>
                  <a:srgbClr val="000000"/>
                </a:solidFill>
                <a:uFillTx/>
                <a:latin typeface="Aptos"/>
              </a:rPr>
              <a:t>HR is responsible for supporting employee productivity through effective HR practices, as well as providing training and development opportunities to improve employee performance. These HR strategies are essential for maintaining a productive and successful organisation </a:t>
            </a:r>
            <a:r>
              <a:rPr lang="en-GB" sz="1600" b="1" i="0" u="none" strike="noStrike" kern="1200" cap="none" spc="0" baseline="0">
                <a:solidFill>
                  <a:srgbClr val="000000"/>
                </a:solidFill>
                <a:uFillTx/>
                <a:latin typeface="Aptos"/>
              </a:rPr>
              <a:t>(Armstrong, 2008).</a:t>
            </a:r>
            <a:br>
              <a:rPr lang="en-GB" sz="1600" b="0" i="0" u="none" strike="noStrike" kern="1200" cap="none" spc="0" baseline="0">
                <a:solidFill>
                  <a:srgbClr val="000000"/>
                </a:solidFill>
                <a:uFillTx/>
                <a:latin typeface="Aptos"/>
              </a:rPr>
            </a:br>
            <a:r>
              <a:rPr lang="en-GB" sz="1600" b="0" i="0" u="none" strike="noStrike" kern="1200" cap="none" spc="0" baseline="0">
                <a:solidFill>
                  <a:srgbClr val="000000"/>
                </a:solidFill>
                <a:uFillTx/>
                <a:latin typeface="Aptos"/>
              </a:rPr>
              <a:t>As our company has been successful for many years and continues to grow, the workload of the HR department has increased. Therefore, the organisation is looking to recruit an HR Assistant to support HR activities and ensure that the department operates smoothly and efficiently.</a:t>
            </a:r>
          </a:p>
        </p:txBody>
      </p:sp>
      <p:sp>
        <p:nvSpPr>
          <p:cNvPr id="5" name="TextBox 15">
            <a:extLst>
              <a:ext uri="{FF2B5EF4-FFF2-40B4-BE49-F238E27FC236}">
                <a16:creationId xmlns:a16="http://schemas.microsoft.com/office/drawing/2014/main" id="{DCC2B599-F5C7-EDB3-ABE9-F381EF5E4698}"/>
              </a:ext>
            </a:extLst>
          </p:cNvPr>
          <p:cNvSpPr txBox="1"/>
          <p:nvPr/>
        </p:nvSpPr>
        <p:spPr>
          <a:xfrm>
            <a:off x="4240337" y="1195834"/>
            <a:ext cx="2670459" cy="70788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a:solidFill>
                  <a:srgbClr val="000000"/>
                </a:solidFill>
                <a:uFillTx/>
                <a:latin typeface="Aldhabi" pitchFamily="2"/>
                <a:cs typeface="Aldhabi" pitchFamily="2"/>
              </a:rPr>
              <a:t>Introduction</a:t>
            </a:r>
          </a:p>
        </p:txBody>
      </p:sp>
      <p:pic>
        <p:nvPicPr>
          <p:cNvPr id="6" name="Picture 16">
            <a:extLst>
              <a:ext uri="{FF2B5EF4-FFF2-40B4-BE49-F238E27FC236}">
                <a16:creationId xmlns:a16="http://schemas.microsoft.com/office/drawing/2014/main" id="{EFFAF64B-9586-E434-DABD-83383570940D}"/>
              </a:ext>
            </a:extLst>
          </p:cNvPr>
          <p:cNvPicPr>
            <a:picLocks noChangeAspect="1"/>
          </p:cNvPicPr>
          <p:nvPr/>
        </p:nvPicPr>
        <p:blipFill>
          <a:blip r:embed="rId3"/>
          <a:stretch>
            <a:fillRect/>
          </a:stretch>
        </p:blipFill>
        <p:spPr>
          <a:xfrm>
            <a:off x="4967697" y="5278703"/>
            <a:ext cx="2859273" cy="1133956"/>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2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B00A5-60DB-124A-DEC0-7F929ADE3667}"/>
              </a:ext>
            </a:extLst>
          </p:cNvPr>
          <p:cNvSpPr txBox="1">
            <a:spLocks noGrp="1"/>
          </p:cNvSpPr>
          <p:nvPr>
            <p:ph type="ctrTitle"/>
          </p:nvPr>
        </p:nvSpPr>
        <p:spPr>
          <a:xfrm>
            <a:off x="793379" y="882130"/>
            <a:ext cx="3264947" cy="640080"/>
          </a:xfrm>
        </p:spPr>
        <p:txBody>
          <a:bodyPr>
            <a:noAutofit/>
          </a:bodyPr>
          <a:lstStyle/>
          <a:p>
            <a:pPr lvl="0"/>
            <a:r>
              <a:rPr lang="en-GB" sz="4000" b="1">
                <a:solidFill>
                  <a:srgbClr val="215F9A"/>
                </a:solidFill>
                <a:latin typeface="Aldhabi" pitchFamily="2"/>
                <a:cs typeface="Aldhabi" pitchFamily="2"/>
              </a:rPr>
              <a:t>Barclays</a:t>
            </a:r>
            <a:r>
              <a:rPr lang="en-GB" sz="4000" b="1">
                <a:latin typeface="Aldhabi" pitchFamily="2"/>
                <a:cs typeface="Aldhabi" pitchFamily="2"/>
              </a:rPr>
              <a:t> Overview</a:t>
            </a:r>
          </a:p>
        </p:txBody>
      </p:sp>
      <p:sp>
        <p:nvSpPr>
          <p:cNvPr id="3" name="Subtitle 2">
            <a:extLst>
              <a:ext uri="{FF2B5EF4-FFF2-40B4-BE49-F238E27FC236}">
                <a16:creationId xmlns:a16="http://schemas.microsoft.com/office/drawing/2014/main" id="{B253A8B2-6B13-71D8-8305-15353D72B12F}"/>
              </a:ext>
            </a:extLst>
          </p:cNvPr>
          <p:cNvSpPr txBox="1">
            <a:spLocks noGrp="1"/>
          </p:cNvSpPr>
          <p:nvPr>
            <p:ph type="subTitle" idx="1"/>
          </p:nvPr>
        </p:nvSpPr>
        <p:spPr>
          <a:xfrm>
            <a:off x="306598" y="2011680"/>
            <a:ext cx="4394496" cy="3905027"/>
          </a:xfrm>
        </p:spPr>
        <p:txBody>
          <a:bodyPr anchorCtr="0"/>
          <a:lstStyle/>
          <a:p>
            <a:pPr lvl="0" algn="l">
              <a:lnSpc>
                <a:spcPct val="80000"/>
              </a:lnSpc>
            </a:pPr>
            <a:r>
              <a:rPr lang="en-GB" sz="1800"/>
              <a:t>Barclays is a multinational financial services organisation based in the United Kingdom, founded in 1690 with its headquarters in London.</a:t>
            </a:r>
          </a:p>
          <a:p>
            <a:pPr lvl="0" algn="l">
              <a:lnSpc>
                <a:spcPct val="80000"/>
              </a:lnSpc>
            </a:pPr>
            <a:r>
              <a:rPr lang="en-GB" sz="1800"/>
              <a:t>The bank provides a wide range of services including retail, corporate, and investment banking. Barclays operates globally and serves more than </a:t>
            </a:r>
            <a:r>
              <a:rPr lang="en-GB" sz="1800" b="1"/>
              <a:t>48 million customers</a:t>
            </a:r>
            <a:r>
              <a:rPr lang="en-GB" sz="1800"/>
              <a:t> worldwide.</a:t>
            </a:r>
          </a:p>
          <a:p>
            <a:pPr lvl="0" algn="l">
              <a:lnSpc>
                <a:spcPct val="80000"/>
              </a:lnSpc>
            </a:pPr>
            <a:r>
              <a:rPr lang="en-GB" sz="1800"/>
              <a:t>It is considered one of the </a:t>
            </a:r>
            <a:r>
              <a:rPr lang="en-GB" sz="1800" b="1"/>
              <a:t>largest banks in the UK and part of the “Big Four” British banks</a:t>
            </a:r>
            <a:r>
              <a:rPr lang="en-GB" sz="1800"/>
              <a:t>. The company is also known for its strong focus on innovation, digital banking, and professional development </a:t>
            </a:r>
            <a:r>
              <a:rPr lang="en-GB" sz="1800" b="1"/>
              <a:t>(Barclays</a:t>
            </a:r>
            <a:r>
              <a:rPr lang="en-GB" sz="1800"/>
              <a:t>, </a:t>
            </a:r>
            <a:r>
              <a:rPr lang="en-GB" sz="1800" b="1"/>
              <a:t>2023).</a:t>
            </a:r>
          </a:p>
          <a:p>
            <a:pPr lvl="0">
              <a:lnSpc>
                <a:spcPct val="80000"/>
              </a:lnSpc>
            </a:pPr>
            <a:endParaRPr lang="en-GB"/>
          </a:p>
        </p:txBody>
      </p:sp>
      <p:pic>
        <p:nvPicPr>
          <p:cNvPr id="4" name="Picture 3">
            <a:extLst>
              <a:ext uri="{FF2B5EF4-FFF2-40B4-BE49-F238E27FC236}">
                <a16:creationId xmlns:a16="http://schemas.microsoft.com/office/drawing/2014/main" id="{21E9BAB6-CAA1-F04A-83EB-422B62BE354A}"/>
              </a:ext>
            </a:extLst>
          </p:cNvPr>
          <p:cNvPicPr>
            <a:picLocks noChangeAspect="1"/>
          </p:cNvPicPr>
          <p:nvPr/>
        </p:nvPicPr>
        <p:blipFill>
          <a:blip r:embed="rId2"/>
          <a:srcRect r="31943"/>
          <a:stretch>
            <a:fillRect/>
          </a:stretch>
        </p:blipFill>
        <p:spPr>
          <a:xfrm>
            <a:off x="5008598" y="0"/>
            <a:ext cx="7183407" cy="6858000"/>
          </a:xfrm>
          <a:prstGeom prst="rect">
            <a:avLst/>
          </a:prstGeom>
          <a:noFill/>
          <a:ln w="9528" cap="flat">
            <a:solidFill>
              <a:srgbClr val="FFFFFF"/>
            </a:solidFill>
            <a:prstDash val="solid"/>
            <a:miter/>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3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5039D-841E-FA03-9D59-E4C54400FF8F}"/>
              </a:ext>
            </a:extLst>
          </p:cNvPr>
          <p:cNvSpPr txBox="1">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FAF6741B-496B-D101-6D09-8F6B99087033}"/>
              </a:ext>
            </a:extLst>
          </p:cNvPr>
          <p:cNvSpPr txBox="1">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98BA2A50-559E-189E-B0CD-66C6CBA243C5}"/>
              </a:ext>
            </a:extLst>
          </p:cNvPr>
          <p:cNvPicPr>
            <a:picLocks noChangeAspect="1"/>
          </p:cNvPicPr>
          <p:nvPr/>
        </p:nvPicPr>
        <p:blipFill>
          <a:blip r:embed="rId2"/>
          <a:stretch>
            <a:fillRect/>
          </a:stretch>
        </p:blipFill>
        <p:spPr>
          <a:xfrm rot="16200004">
            <a:off x="2666701" y="-2667305"/>
            <a:ext cx="6858594" cy="12191996"/>
          </a:xfrm>
          <a:prstGeom prst="rect">
            <a:avLst/>
          </a:prstGeom>
          <a:noFill/>
          <a:ln cap="flat">
            <a:noFill/>
          </a:ln>
        </p:spPr>
      </p:pic>
      <p:sp>
        <p:nvSpPr>
          <p:cNvPr id="5" name="TextBox 5">
            <a:extLst>
              <a:ext uri="{FF2B5EF4-FFF2-40B4-BE49-F238E27FC236}">
                <a16:creationId xmlns:a16="http://schemas.microsoft.com/office/drawing/2014/main" id="{EA5A95AF-C5B8-2FA0-D834-C5E2BA5E99C7}"/>
              </a:ext>
            </a:extLst>
          </p:cNvPr>
          <p:cNvSpPr txBox="1"/>
          <p:nvPr/>
        </p:nvSpPr>
        <p:spPr>
          <a:xfrm>
            <a:off x="2302888" y="2500975"/>
            <a:ext cx="6361837" cy="3416317"/>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Supports the daily operations of the Human Resources department.</a:t>
            </a: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Assists with recruitment processes, including posting job adverts and scheduling interviews.</a:t>
            </a: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Maintains and updates employee records and HR documentation.</a:t>
            </a: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Supports employee onboarding and training programmes.</a:t>
            </a: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Assists HR managers with administrative and organisational tasks.</a:t>
            </a: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Helps ensure HR policies and procedures are followed efficiently.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ptos"/>
              </a:rPr>
              <a:t>      (CIPD, 2022).</a:t>
            </a:r>
          </a:p>
        </p:txBody>
      </p:sp>
      <p:sp>
        <p:nvSpPr>
          <p:cNvPr id="6" name="TextBox 7">
            <a:extLst>
              <a:ext uri="{FF2B5EF4-FFF2-40B4-BE49-F238E27FC236}">
                <a16:creationId xmlns:a16="http://schemas.microsoft.com/office/drawing/2014/main" id="{53041921-9924-80DB-235B-1A0C08786A40}"/>
              </a:ext>
            </a:extLst>
          </p:cNvPr>
          <p:cNvSpPr txBox="1"/>
          <p:nvPr/>
        </p:nvSpPr>
        <p:spPr>
          <a:xfrm>
            <a:off x="2573048" y="1518315"/>
            <a:ext cx="6361837"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000000"/>
                </a:solidFill>
                <a:uFillTx/>
                <a:latin typeface="Aldhabi" pitchFamily="2"/>
                <a:cs typeface="Aldhabi" pitchFamily="2"/>
              </a:rPr>
              <a:t>Selected Job Role: HR Assistant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2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0608B-7038-D893-4FF1-BFB71898299D}"/>
              </a:ext>
            </a:extLst>
          </p:cNvPr>
          <p:cNvSpPr txBox="1">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165EE613-522C-373F-EAD5-9779AC6C01FB}"/>
              </a:ext>
            </a:extLst>
          </p:cNvPr>
          <p:cNvSpPr txBox="1">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254F8591-7CAF-D6B7-3814-3BBA3B2839DF}"/>
              </a:ext>
            </a:extLst>
          </p:cNvPr>
          <p:cNvPicPr>
            <a:picLocks noChangeAspect="1"/>
          </p:cNvPicPr>
          <p:nvPr/>
        </p:nvPicPr>
        <p:blipFill>
          <a:blip r:embed="rId2"/>
          <a:stretch>
            <a:fillRect/>
          </a:stretch>
        </p:blipFill>
        <p:spPr>
          <a:xfrm rot="16200004">
            <a:off x="2666701" y="-2667305"/>
            <a:ext cx="6858594" cy="12191996"/>
          </a:xfrm>
          <a:prstGeom prst="rect">
            <a:avLst/>
          </a:prstGeom>
          <a:noFill/>
          <a:ln cap="flat">
            <a:noFill/>
          </a:ln>
        </p:spPr>
      </p:pic>
      <p:sp>
        <p:nvSpPr>
          <p:cNvPr id="5" name="TextBox 6">
            <a:extLst>
              <a:ext uri="{FF2B5EF4-FFF2-40B4-BE49-F238E27FC236}">
                <a16:creationId xmlns:a16="http://schemas.microsoft.com/office/drawing/2014/main" id="{AC38A824-3957-2859-DB98-140198F112B3}"/>
              </a:ext>
            </a:extLst>
          </p:cNvPr>
          <p:cNvSpPr txBox="1"/>
          <p:nvPr/>
        </p:nvSpPr>
        <p:spPr>
          <a:xfrm>
            <a:off x="2515898" y="2570158"/>
            <a:ext cx="6361837" cy="25853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Job analysis is the process of studying a job to understand its tasks, responsibilities, and requirements</a:t>
            </a:r>
            <a:r>
              <a:rPr lang="en-GB" sz="1800" b="1" i="0" u="none" strike="noStrike" kern="1200" cap="none" spc="0" baseline="0">
                <a:solidFill>
                  <a:srgbClr val="000000"/>
                </a:solidFill>
                <a:uFillTx/>
                <a:latin typeface="Aptos"/>
              </a:rPr>
              <a:t> (Pauwels, 2004).</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Identifying key duties of the role</a:t>
            </a: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Determining required skills and competencies </a:t>
            </a: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Understanding the work environment </a:t>
            </a: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 Analysing performance expectation</a:t>
            </a: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Identifying training needs </a:t>
            </a: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 Supporting effective recruitment decisions </a:t>
            </a:r>
          </a:p>
        </p:txBody>
      </p:sp>
      <p:sp>
        <p:nvSpPr>
          <p:cNvPr id="6" name="TextBox 8">
            <a:extLst>
              <a:ext uri="{FF2B5EF4-FFF2-40B4-BE49-F238E27FC236}">
                <a16:creationId xmlns:a16="http://schemas.microsoft.com/office/drawing/2014/main" id="{209D06DF-74C3-5A6D-CF30-9CAB82A1BB60}"/>
              </a:ext>
            </a:extLst>
          </p:cNvPr>
          <p:cNvSpPr txBox="1"/>
          <p:nvPr/>
        </p:nvSpPr>
        <p:spPr>
          <a:xfrm>
            <a:off x="4364184" y="1348575"/>
            <a:ext cx="2587340"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000000"/>
                </a:solidFill>
                <a:uFillTx/>
                <a:latin typeface="Aldhabi" pitchFamily="2"/>
                <a:cs typeface="Aldhabi" pitchFamily="2"/>
              </a:rPr>
              <a:t>Job Analysis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2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C48F0-4B57-66C4-800F-1E312D5530D9}"/>
              </a:ext>
            </a:extLst>
          </p:cNvPr>
          <p:cNvSpPr txBox="1">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20882A36-E40E-C0A5-D6C5-6B518FBECA7F}"/>
              </a:ext>
            </a:extLst>
          </p:cNvPr>
          <p:cNvSpPr txBox="1">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13924350-7E5F-1E13-7E22-521A1C9322EC}"/>
              </a:ext>
            </a:extLst>
          </p:cNvPr>
          <p:cNvPicPr>
            <a:picLocks noChangeAspect="1"/>
          </p:cNvPicPr>
          <p:nvPr/>
        </p:nvPicPr>
        <p:blipFill>
          <a:blip r:embed="rId2"/>
          <a:stretch>
            <a:fillRect/>
          </a:stretch>
        </p:blipFill>
        <p:spPr>
          <a:xfrm rot="16200004">
            <a:off x="2666701" y="-2667305"/>
            <a:ext cx="6858594" cy="12191996"/>
          </a:xfrm>
          <a:prstGeom prst="rect">
            <a:avLst/>
          </a:prstGeom>
          <a:noFill/>
          <a:ln cap="flat">
            <a:noFill/>
          </a:ln>
        </p:spPr>
      </p:pic>
      <p:sp>
        <p:nvSpPr>
          <p:cNvPr id="5" name="TextBox 5">
            <a:extLst>
              <a:ext uri="{FF2B5EF4-FFF2-40B4-BE49-F238E27FC236}">
                <a16:creationId xmlns:a16="http://schemas.microsoft.com/office/drawing/2014/main" id="{2B1695C6-B92B-65A7-A690-E834B7046A32}"/>
              </a:ext>
            </a:extLst>
          </p:cNvPr>
          <p:cNvSpPr txBox="1"/>
          <p:nvPr/>
        </p:nvSpPr>
        <p:spPr>
          <a:xfrm>
            <a:off x="1688521" y="2872075"/>
            <a:ext cx="9533662" cy="230832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ptos"/>
              </a:rPr>
              <a:t>Job title</a:t>
            </a:r>
            <a:r>
              <a:rPr lang="en-GB" sz="1800" b="0" i="0" u="none" strike="noStrike" kern="1200" cap="none" spc="0" baseline="0">
                <a:solidFill>
                  <a:srgbClr val="000000"/>
                </a:solidFill>
                <a:uFillTx/>
                <a:latin typeface="Aptos"/>
              </a:rPr>
              <a:t>: HR Assistant </a:t>
            </a:r>
            <a:r>
              <a:rPr lang="en-GB" sz="1800" b="0" i="0" u="none" strike="noStrike" kern="1200" cap="none" spc="0" baseline="0">
                <a:solidFill>
                  <a:srgbClr val="104862"/>
                </a:solidFill>
                <a:uFillTx/>
                <a:latin typeface="Aptos"/>
              </a:rPr>
              <a:t>(Barclays)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ptos"/>
              </a:rPr>
              <a:t>Department</a:t>
            </a:r>
            <a:r>
              <a:rPr lang="en-GB" sz="1800" b="0" i="0" u="none" strike="noStrike" kern="1200" cap="none" spc="0" baseline="0">
                <a:solidFill>
                  <a:srgbClr val="000000"/>
                </a:solidFill>
                <a:uFillTx/>
                <a:latin typeface="Aptos"/>
              </a:rPr>
              <a:t>: Human Resources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ptos"/>
              </a:rPr>
              <a:t>Location</a:t>
            </a:r>
            <a:r>
              <a:rPr lang="en-GB" sz="1800" b="0" i="0" u="none" strike="noStrike" kern="1200" cap="none" spc="0" baseline="0">
                <a:solidFill>
                  <a:srgbClr val="000000"/>
                </a:solidFill>
                <a:uFillTx/>
                <a:latin typeface="Aptos"/>
              </a:rPr>
              <a:t>:</a:t>
            </a:r>
            <a:r>
              <a:rPr lang="en-GB" sz="1800" b="0" i="0" u="none" strike="noStrike" kern="1200" cap="none" spc="0" baseline="0">
                <a:solidFill>
                  <a:srgbClr val="104862"/>
                </a:solidFill>
                <a:uFillTx/>
                <a:latin typeface="Aptos"/>
              </a:rPr>
              <a:t> Barclays</a:t>
            </a:r>
            <a:r>
              <a:rPr lang="en-GB" sz="1800" b="0" i="0" u="none" strike="noStrike" kern="1200" cap="none" spc="0" baseline="0">
                <a:solidFill>
                  <a:srgbClr val="000000"/>
                </a:solidFill>
                <a:uFillTx/>
                <a:latin typeface="Aptos"/>
              </a:rPr>
              <a:t>, London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ptos"/>
              </a:rPr>
              <a:t>Reports to</a:t>
            </a:r>
            <a:r>
              <a:rPr lang="en-GB" sz="1800" b="0" i="0" u="none" strike="noStrike" kern="1200" cap="none" spc="0" baseline="0">
                <a:solidFill>
                  <a:srgbClr val="000000"/>
                </a:solidFill>
                <a:uFillTx/>
                <a:latin typeface="Aptos"/>
              </a:rPr>
              <a:t>: HR Manager</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ptos"/>
              </a:rPr>
              <a:t>Purpose of the role</a:t>
            </a:r>
            <a:r>
              <a:rPr lang="en-GB" sz="1800" b="0" i="0" u="none" strike="noStrike" kern="1200" cap="none" spc="0" baseline="0">
                <a:solidFill>
                  <a:srgbClr val="000000"/>
                </a:solidFill>
                <a:uFillTx/>
                <a:latin typeface="Aptos"/>
              </a:rPr>
              <a:t>: To support HR operations and administrative functions.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ptos"/>
              </a:rPr>
              <a:t>Key duties</a:t>
            </a:r>
            <a:r>
              <a:rPr lang="en-GB" sz="1800" b="0" i="0" u="none" strike="noStrike" kern="1200" cap="none" spc="0" baseline="0">
                <a:solidFill>
                  <a:srgbClr val="000000"/>
                </a:solidFill>
                <a:uFillTx/>
                <a:latin typeface="Aptos"/>
              </a:rPr>
              <a:t>: Assisting recruitment, maintaining employee records and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supporting training activities.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ptos"/>
              </a:rPr>
              <a:t>Working conditions</a:t>
            </a:r>
            <a:r>
              <a:rPr lang="en-GB" sz="1800" b="0" i="0" u="none" strike="noStrike" kern="1200" cap="none" spc="0" baseline="0">
                <a:solidFill>
                  <a:srgbClr val="000000"/>
                </a:solidFill>
                <a:uFillTx/>
                <a:latin typeface="Aptos"/>
              </a:rPr>
              <a:t>: Office-based role within the HR department.</a:t>
            </a:r>
          </a:p>
        </p:txBody>
      </p:sp>
      <p:sp>
        <p:nvSpPr>
          <p:cNvPr id="6" name="TextBox 6">
            <a:extLst>
              <a:ext uri="{FF2B5EF4-FFF2-40B4-BE49-F238E27FC236}">
                <a16:creationId xmlns:a16="http://schemas.microsoft.com/office/drawing/2014/main" id="{3F49F45B-7AA2-F22C-501F-9F289C4905E8}"/>
              </a:ext>
            </a:extLst>
          </p:cNvPr>
          <p:cNvSpPr txBox="1"/>
          <p:nvPr/>
        </p:nvSpPr>
        <p:spPr>
          <a:xfrm>
            <a:off x="4083628" y="1399013"/>
            <a:ext cx="3013359"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000000"/>
                </a:solidFill>
                <a:uFillTx/>
                <a:latin typeface="Aldhabi" pitchFamily="2"/>
                <a:cs typeface="Aldhabi" pitchFamily="2"/>
              </a:rPr>
              <a:t>Job Description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3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4F987-6B9D-F61A-E935-4F0439C5B516}"/>
              </a:ext>
            </a:extLst>
          </p:cNvPr>
          <p:cNvSpPr txBox="1">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843BDEE-AE23-A2CA-6DAB-8D9D71D66C40}"/>
              </a:ext>
            </a:extLst>
          </p:cNvPr>
          <p:cNvSpPr txBox="1">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DC9238B3-B7B8-4D19-3C81-19176356E26E}"/>
              </a:ext>
            </a:extLst>
          </p:cNvPr>
          <p:cNvPicPr>
            <a:picLocks noChangeAspect="1"/>
          </p:cNvPicPr>
          <p:nvPr/>
        </p:nvPicPr>
        <p:blipFill>
          <a:blip r:embed="rId2"/>
          <a:stretch>
            <a:fillRect/>
          </a:stretch>
        </p:blipFill>
        <p:spPr>
          <a:xfrm rot="16200004">
            <a:off x="2666701" y="-2667305"/>
            <a:ext cx="6858594" cy="12191996"/>
          </a:xfrm>
          <a:prstGeom prst="rect">
            <a:avLst/>
          </a:prstGeom>
          <a:noFill/>
          <a:ln cap="flat">
            <a:noFill/>
          </a:ln>
        </p:spPr>
      </p:pic>
      <p:sp>
        <p:nvSpPr>
          <p:cNvPr id="5" name="TextBox 5">
            <a:extLst>
              <a:ext uri="{FF2B5EF4-FFF2-40B4-BE49-F238E27FC236}">
                <a16:creationId xmlns:a16="http://schemas.microsoft.com/office/drawing/2014/main" id="{4AA82BBE-80FB-EBFA-508A-B6F8553D0B8D}"/>
              </a:ext>
            </a:extLst>
          </p:cNvPr>
          <p:cNvSpPr txBox="1"/>
          <p:nvPr/>
        </p:nvSpPr>
        <p:spPr>
          <a:xfrm>
            <a:off x="4038164" y="1277032"/>
            <a:ext cx="6361837"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000000"/>
                </a:solidFill>
                <a:uFillTx/>
                <a:latin typeface="Aldhabi" pitchFamily="2"/>
                <a:cs typeface="Aldhabi" pitchFamily="2"/>
              </a:rPr>
              <a:t>Person Specification</a:t>
            </a:r>
            <a:endParaRPr lang="en-GB" sz="3600" b="0" i="0" u="none" strike="noStrike" kern="1200" cap="none" spc="0" baseline="0">
              <a:solidFill>
                <a:srgbClr val="000000"/>
              </a:solidFill>
              <a:uFillTx/>
              <a:latin typeface="Aptos"/>
            </a:endParaRPr>
          </a:p>
        </p:txBody>
      </p:sp>
      <p:sp>
        <p:nvSpPr>
          <p:cNvPr id="6" name="TextBox 7">
            <a:extLst>
              <a:ext uri="{FF2B5EF4-FFF2-40B4-BE49-F238E27FC236}">
                <a16:creationId xmlns:a16="http://schemas.microsoft.com/office/drawing/2014/main" id="{455570DA-1FFB-D1F4-C493-07ACECACB395}"/>
              </a:ext>
            </a:extLst>
          </p:cNvPr>
          <p:cNvSpPr txBox="1"/>
          <p:nvPr/>
        </p:nvSpPr>
        <p:spPr>
          <a:xfrm>
            <a:off x="2072990" y="2648129"/>
            <a:ext cx="7102190" cy="286231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Key abilities needed to perform the job successfully </a:t>
            </a:r>
            <a:r>
              <a:rPr lang="en-GB" sz="1800" b="1" i="0" u="none" strike="noStrike" kern="1200" cap="none" spc="0" baseline="0">
                <a:solidFill>
                  <a:srgbClr val="000000"/>
                </a:solidFill>
                <a:uFillTx/>
                <a:latin typeface="Aptos"/>
              </a:rPr>
              <a:t>(Kaur et al.,2022).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 Strong communication skills.</a:t>
            </a: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 Ability to work effectively in a team.</a:t>
            </a: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 Problem-solving abilities.</a:t>
            </a: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 Good time management.</a:t>
            </a: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 Relevant technical skills.</a:t>
            </a: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 Adaptability and flexibility.</a:t>
            </a: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 Professional knowledge related to the role.</a:t>
            </a: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 Positive attitude and aptitude for learning.</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3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5F225-8CE2-3391-80FA-B55BEC9D6ED1}"/>
              </a:ext>
            </a:extLst>
          </p:cNvPr>
          <p:cNvSpPr txBox="1">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2FD8B96A-7126-6C71-F59C-3D23AD829D09}"/>
              </a:ext>
            </a:extLst>
          </p:cNvPr>
          <p:cNvSpPr txBox="1">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E7D30488-9A6D-D316-E5D5-22184D7A2C58}"/>
              </a:ext>
            </a:extLst>
          </p:cNvPr>
          <p:cNvPicPr>
            <a:picLocks noChangeAspect="1"/>
          </p:cNvPicPr>
          <p:nvPr/>
        </p:nvPicPr>
        <p:blipFill>
          <a:blip r:embed="rId2"/>
          <a:stretch>
            <a:fillRect/>
          </a:stretch>
        </p:blipFill>
        <p:spPr>
          <a:xfrm rot="16200004">
            <a:off x="2666701" y="-2667305"/>
            <a:ext cx="6858594" cy="12191996"/>
          </a:xfrm>
          <a:prstGeom prst="rect">
            <a:avLst/>
          </a:prstGeom>
          <a:noFill/>
          <a:ln cap="flat">
            <a:noFill/>
          </a:ln>
        </p:spPr>
      </p:pic>
      <p:sp>
        <p:nvSpPr>
          <p:cNvPr id="5" name="TextBox 5">
            <a:extLst>
              <a:ext uri="{FF2B5EF4-FFF2-40B4-BE49-F238E27FC236}">
                <a16:creationId xmlns:a16="http://schemas.microsoft.com/office/drawing/2014/main" id="{5733DECF-4135-C82C-A4C5-A7C24B6F028A}"/>
              </a:ext>
            </a:extLst>
          </p:cNvPr>
          <p:cNvSpPr txBox="1"/>
          <p:nvPr/>
        </p:nvSpPr>
        <p:spPr>
          <a:xfrm>
            <a:off x="2334060" y="2169834"/>
            <a:ext cx="6361837" cy="329321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1" i="0" u="none" strike="noStrike" kern="1200" cap="none" spc="0" baseline="0">
                <a:solidFill>
                  <a:srgbClr val="215F9A"/>
                </a:solidFill>
                <a:uFillTx/>
                <a:latin typeface="Aldhabi" pitchFamily="2"/>
                <a:cs typeface="Aldhabi" pitchFamily="2"/>
              </a:rPr>
              <a:t>Experience: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3200" b="1" i="0" u="none" strike="noStrike" kern="1200" cap="none" spc="0" baseline="0">
              <a:solidFill>
                <a:srgbClr val="215F9A"/>
              </a:solidFill>
              <a:uFillTx/>
              <a:latin typeface="Aldhabi" pitchFamily="2"/>
              <a:cs typeface="Aldhabi" pitchFamily="2"/>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ptos"/>
              </a:rPr>
              <a:t>Relevant background that supports the candidate’s ability to perform the role.</a:t>
            </a: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endParaRPr lang="en-GB" sz="1800" b="1"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Experience in a similar role.</a:t>
            </a: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Knowledge of the relevant industry.</a:t>
            </a: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Experience working collaboratively in teams.</a:t>
            </a: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Proficiency in using relevant tools and software.</a:t>
            </a: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Experience managing or contributing to projects.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3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F87EC-1249-4204-6E3D-418AE4D8A167}"/>
              </a:ext>
            </a:extLst>
          </p:cNvPr>
          <p:cNvSpPr txBox="1">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2A518C5B-169E-975D-C5E2-D4A2A442471A}"/>
              </a:ext>
            </a:extLst>
          </p:cNvPr>
          <p:cNvSpPr txBox="1">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337BDCFE-BEA6-9A0F-DE6B-B57BDF0AC504}"/>
              </a:ext>
            </a:extLst>
          </p:cNvPr>
          <p:cNvPicPr>
            <a:picLocks noChangeAspect="1"/>
          </p:cNvPicPr>
          <p:nvPr/>
        </p:nvPicPr>
        <p:blipFill>
          <a:blip r:embed="rId2"/>
          <a:stretch>
            <a:fillRect/>
          </a:stretch>
        </p:blipFill>
        <p:spPr>
          <a:xfrm rot="16200004">
            <a:off x="2666701" y="-2667305"/>
            <a:ext cx="6858594" cy="12191996"/>
          </a:xfrm>
          <a:prstGeom prst="rect">
            <a:avLst/>
          </a:prstGeom>
          <a:noFill/>
          <a:ln cap="flat">
            <a:noFill/>
          </a:ln>
        </p:spPr>
      </p:pic>
      <p:sp>
        <p:nvSpPr>
          <p:cNvPr id="5" name="TextBox 5">
            <a:extLst>
              <a:ext uri="{FF2B5EF4-FFF2-40B4-BE49-F238E27FC236}">
                <a16:creationId xmlns:a16="http://schemas.microsoft.com/office/drawing/2014/main" id="{3061BF7F-829F-D683-6CDD-9DAA45FE8C84}"/>
              </a:ext>
            </a:extLst>
          </p:cNvPr>
          <p:cNvSpPr txBox="1"/>
          <p:nvPr/>
        </p:nvSpPr>
        <p:spPr>
          <a:xfrm>
            <a:off x="2027526" y="2316156"/>
            <a:ext cx="6804745" cy="369331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ptos"/>
              </a:rPr>
              <a:t>(HR Assistant – </a:t>
            </a:r>
            <a:r>
              <a:rPr lang="en-GB" sz="1800" b="1" i="0" u="none" strike="noStrike" kern="1200" cap="none" spc="0" baseline="0">
                <a:solidFill>
                  <a:srgbClr val="215F9A"/>
                </a:solidFill>
                <a:uFillTx/>
                <a:latin typeface="Aptos"/>
              </a:rPr>
              <a:t>Barclays</a:t>
            </a:r>
            <a:r>
              <a:rPr lang="en-GB" sz="1800" b="1" i="0" u="none" strike="noStrike" kern="1200" cap="none" spc="0" baseline="0">
                <a:solidFill>
                  <a:srgbClr val="000000"/>
                </a:solidFill>
                <a:uFillTx/>
                <a:latin typeface="Aptos"/>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Recruitment is the process organisations use to attract, select and hire the most suitable candidate for a job role </a:t>
            </a:r>
            <a:r>
              <a:rPr lang="en-GB" sz="1800" b="1" i="0" u="none" strike="noStrike" kern="1200" cap="none" spc="0" baseline="0">
                <a:solidFill>
                  <a:srgbClr val="000000"/>
                </a:solidFill>
                <a:uFillTx/>
                <a:latin typeface="Aptos"/>
              </a:rPr>
              <a:t>(CIPD, 2020).</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Identifying the need for a new employee in the HR department.</a:t>
            </a: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Creating and advertising the job vacancy through online platform to attract suitable candidates.</a:t>
            </a: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Reviewing applications and shortlisting suitable candidates.</a:t>
            </a: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Conducting interviews and assessing candidates’ skills.</a:t>
            </a: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Selecting the most suitable candidate for the role.</a:t>
            </a: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Completing onboarding and introducing the new employee to the organisation.</a:t>
            </a:r>
          </a:p>
        </p:txBody>
      </p:sp>
      <p:sp>
        <p:nvSpPr>
          <p:cNvPr id="6" name="TextBox 7">
            <a:extLst>
              <a:ext uri="{FF2B5EF4-FFF2-40B4-BE49-F238E27FC236}">
                <a16:creationId xmlns:a16="http://schemas.microsoft.com/office/drawing/2014/main" id="{FB670F5A-BC75-15FD-D3BE-A29F8A661175}"/>
              </a:ext>
            </a:extLst>
          </p:cNvPr>
          <p:cNvSpPr txBox="1"/>
          <p:nvPr/>
        </p:nvSpPr>
        <p:spPr>
          <a:xfrm>
            <a:off x="3783586" y="1190640"/>
            <a:ext cx="6361837"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000000"/>
                </a:solidFill>
                <a:uFillTx/>
                <a:latin typeface="Aldhabi" pitchFamily="2"/>
                <a:cs typeface="Aldhabi" pitchFamily="2"/>
              </a:rPr>
              <a:t>Recruitment Process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3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EFA4F-6CAE-74C2-CB3C-F2E4ABC2A3B5}"/>
              </a:ext>
            </a:extLst>
          </p:cNvPr>
          <p:cNvSpPr txBox="1">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86DF4FF-48E3-E98F-6DCF-CD42980BAA30}"/>
              </a:ext>
            </a:extLst>
          </p:cNvPr>
          <p:cNvSpPr txBox="1">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3BD399B4-8FC3-B6EC-A603-5A74F2D5CA38}"/>
              </a:ext>
            </a:extLst>
          </p:cNvPr>
          <p:cNvPicPr>
            <a:picLocks noChangeAspect="1"/>
          </p:cNvPicPr>
          <p:nvPr/>
        </p:nvPicPr>
        <p:blipFill>
          <a:blip r:embed="rId2"/>
          <a:stretch>
            <a:fillRect/>
          </a:stretch>
        </p:blipFill>
        <p:spPr>
          <a:xfrm rot="16200004">
            <a:off x="2666701" y="-2667305"/>
            <a:ext cx="6858594" cy="12191996"/>
          </a:xfrm>
          <a:prstGeom prst="rect">
            <a:avLst/>
          </a:prstGeom>
          <a:noFill/>
          <a:ln cap="flat">
            <a:noFill/>
          </a:ln>
        </p:spPr>
      </p:pic>
      <p:sp>
        <p:nvSpPr>
          <p:cNvPr id="5" name="TextBox 5">
            <a:extLst>
              <a:ext uri="{FF2B5EF4-FFF2-40B4-BE49-F238E27FC236}">
                <a16:creationId xmlns:a16="http://schemas.microsoft.com/office/drawing/2014/main" id="{2457A9F9-A6B6-353B-FB30-93A05191113D}"/>
              </a:ext>
            </a:extLst>
          </p:cNvPr>
          <p:cNvSpPr txBox="1"/>
          <p:nvPr/>
        </p:nvSpPr>
        <p:spPr>
          <a:xfrm>
            <a:off x="1737012" y="2610557"/>
            <a:ext cx="7865915" cy="286231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An HR assistant first receives training to understand their role and responsibilities.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Later, they may support training activities for other employees </a:t>
            </a:r>
            <a:r>
              <a:rPr lang="en-GB" sz="1800" b="1" i="0" u="none" strike="noStrike" kern="1200" cap="none" spc="0" baseline="0">
                <a:solidFill>
                  <a:srgbClr val="000000"/>
                </a:solidFill>
                <a:uFillTx/>
                <a:latin typeface="Aptos"/>
              </a:rPr>
              <a:t>(Kolb, 1984).</a:t>
            </a: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Training in HR systems and policies</a:t>
            </a: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Improving communication skills</a:t>
            </a: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Developing administrative skills</a:t>
            </a: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On-the-job training for practical experience</a:t>
            </a: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Continuous learning and development</a:t>
            </a: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Improving employee performance and productivity</a:t>
            </a:r>
          </a:p>
        </p:txBody>
      </p:sp>
      <p:sp>
        <p:nvSpPr>
          <p:cNvPr id="6" name="TextBox 7">
            <a:extLst>
              <a:ext uri="{FF2B5EF4-FFF2-40B4-BE49-F238E27FC236}">
                <a16:creationId xmlns:a16="http://schemas.microsoft.com/office/drawing/2014/main" id="{3B01EB39-B1DE-3AA7-3C96-87C171135338}"/>
              </a:ext>
            </a:extLst>
          </p:cNvPr>
          <p:cNvSpPr txBox="1"/>
          <p:nvPr/>
        </p:nvSpPr>
        <p:spPr>
          <a:xfrm>
            <a:off x="3333317" y="1456310"/>
            <a:ext cx="6361837"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000000"/>
                </a:solidFill>
                <a:uFillTx/>
                <a:latin typeface="Aldhabi" pitchFamily="2"/>
                <a:cs typeface="Aldhabi" pitchFamily="2"/>
              </a:rPr>
              <a:t>Training and Development Needs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3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100C6-15ED-7774-BAE3-1603D4EE111A}"/>
              </a:ext>
            </a:extLst>
          </p:cNvPr>
          <p:cNvSpPr txBox="1">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86AE2EFF-ED7B-66E6-1ED2-AF5D72ACA1FA}"/>
              </a:ext>
            </a:extLst>
          </p:cNvPr>
          <p:cNvSpPr txBox="1">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F43458D6-F697-668A-D558-9728E83ACAF6}"/>
              </a:ext>
            </a:extLst>
          </p:cNvPr>
          <p:cNvPicPr>
            <a:picLocks noChangeAspect="1"/>
          </p:cNvPicPr>
          <p:nvPr/>
        </p:nvPicPr>
        <p:blipFill>
          <a:blip r:embed="rId2"/>
          <a:stretch>
            <a:fillRect/>
          </a:stretch>
        </p:blipFill>
        <p:spPr>
          <a:xfrm rot="16200004">
            <a:off x="2666701" y="-2667305"/>
            <a:ext cx="6858594" cy="12191996"/>
          </a:xfrm>
          <a:prstGeom prst="rect">
            <a:avLst/>
          </a:prstGeom>
          <a:noFill/>
          <a:ln cap="flat">
            <a:noFill/>
          </a:ln>
        </p:spPr>
      </p:pic>
      <p:sp>
        <p:nvSpPr>
          <p:cNvPr id="5" name="TextBox 5">
            <a:extLst>
              <a:ext uri="{FF2B5EF4-FFF2-40B4-BE49-F238E27FC236}">
                <a16:creationId xmlns:a16="http://schemas.microsoft.com/office/drawing/2014/main" id="{3ADCF3F0-B677-98EA-10A9-6948A4D81DA1}"/>
              </a:ext>
            </a:extLst>
          </p:cNvPr>
          <p:cNvSpPr txBox="1"/>
          <p:nvPr/>
        </p:nvSpPr>
        <p:spPr>
          <a:xfrm>
            <a:off x="2328857" y="2424824"/>
            <a:ext cx="6882679" cy="3416317"/>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Ensures the organisation hires qualified and suitable employees.</a:t>
            </a: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Improves overall organisational productivity.</a:t>
            </a: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Helps reduce employee turnover.</a:t>
            </a: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Improves the quality of the workforce.</a:t>
            </a: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Supports organisational growth and stability.</a:t>
            </a: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Contributes to long-term business success.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ptos"/>
              </a:rPr>
              <a:t>      (Breaugh, 2013).</a:t>
            </a:r>
          </a:p>
        </p:txBody>
      </p:sp>
      <p:sp>
        <p:nvSpPr>
          <p:cNvPr id="6" name="TextBox 7">
            <a:extLst>
              <a:ext uri="{FF2B5EF4-FFF2-40B4-BE49-F238E27FC236}">
                <a16:creationId xmlns:a16="http://schemas.microsoft.com/office/drawing/2014/main" id="{C03A8FAA-3A72-A606-201C-56D0F4ED329B}"/>
              </a:ext>
            </a:extLst>
          </p:cNvPr>
          <p:cNvSpPr txBox="1"/>
          <p:nvPr/>
        </p:nvSpPr>
        <p:spPr>
          <a:xfrm>
            <a:off x="3482254" y="1217011"/>
            <a:ext cx="6361837"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000000"/>
                </a:solidFill>
                <a:uFillTx/>
                <a:latin typeface="Aldhabi" pitchFamily="2"/>
                <a:cs typeface="Aldhabi" pitchFamily="2"/>
              </a:rPr>
              <a:t>Importance of Effective Recruitment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3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75C78-1ECA-116F-A35D-AAC96007EA95}"/>
              </a:ext>
            </a:extLst>
          </p:cNvPr>
          <p:cNvSpPr txBox="1">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B4BB127-815C-0C95-7D27-7E2428CEBAD8}"/>
              </a:ext>
            </a:extLst>
          </p:cNvPr>
          <p:cNvSpPr txBox="1">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53DE40A0-5FFD-4FC4-BC5D-675F7B4EF268}"/>
              </a:ext>
            </a:extLst>
          </p:cNvPr>
          <p:cNvPicPr>
            <a:picLocks noChangeAspect="1"/>
          </p:cNvPicPr>
          <p:nvPr/>
        </p:nvPicPr>
        <p:blipFill>
          <a:blip r:embed="rId2"/>
          <a:stretch>
            <a:fillRect/>
          </a:stretch>
        </p:blipFill>
        <p:spPr>
          <a:xfrm rot="16200004">
            <a:off x="2666701" y="-2667305"/>
            <a:ext cx="6858594" cy="12191996"/>
          </a:xfrm>
          <a:prstGeom prst="rect">
            <a:avLst/>
          </a:prstGeom>
          <a:noFill/>
          <a:ln cap="flat">
            <a:noFill/>
          </a:ln>
        </p:spPr>
      </p:pic>
      <p:sp>
        <p:nvSpPr>
          <p:cNvPr id="5" name="TextBox 5">
            <a:extLst>
              <a:ext uri="{FF2B5EF4-FFF2-40B4-BE49-F238E27FC236}">
                <a16:creationId xmlns:a16="http://schemas.microsoft.com/office/drawing/2014/main" id="{07F50ED5-CF83-BEB1-437A-7F1C586E6FD8}"/>
              </a:ext>
            </a:extLst>
          </p:cNvPr>
          <p:cNvSpPr txBox="1"/>
          <p:nvPr/>
        </p:nvSpPr>
        <p:spPr>
          <a:xfrm>
            <a:off x="1476810" y="1864132"/>
            <a:ext cx="7682779" cy="381643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ptos"/>
              </a:rPr>
              <a:t>The role of an HR Assistant is essential in supporting the overall functioning of an organisation. They play a key part in recruitment and selection processes, ensuring that suitable candidates are identified and hired. This contributes to building a strong and effective workforce within the organisation.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ptos"/>
              </a:rPr>
              <a:t>In addition, training and development are important aspects of the HR function. Providing employees with the right training helps improve their skills, knowledge, and performance. Continuous development also allows employees to adapt to changes and grow within their roles.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ptos"/>
              </a:rPr>
              <a:t>Overall, effective HR practices have a significant impact on organisational success.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ptos"/>
              </a:rPr>
              <a:t>By supporting employees and improving their performance, HR contributes to productivity, efficiency, and long-term growth. Therefore, investing in recruitment, training, and development is essential for any organisation.</a:t>
            </a:r>
          </a:p>
        </p:txBody>
      </p:sp>
      <p:sp>
        <p:nvSpPr>
          <p:cNvPr id="6" name="TextBox 6">
            <a:extLst>
              <a:ext uri="{FF2B5EF4-FFF2-40B4-BE49-F238E27FC236}">
                <a16:creationId xmlns:a16="http://schemas.microsoft.com/office/drawing/2014/main" id="{71761419-B55D-BA2D-4DF9-F64EE4995C0F}"/>
              </a:ext>
            </a:extLst>
          </p:cNvPr>
          <p:cNvSpPr txBox="1"/>
          <p:nvPr/>
        </p:nvSpPr>
        <p:spPr>
          <a:xfrm>
            <a:off x="4343400" y="1170075"/>
            <a:ext cx="3091293"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000000"/>
                </a:solidFill>
                <a:uFillTx/>
                <a:latin typeface="Aldhabi" pitchFamily="2"/>
                <a:cs typeface="Aldhabi" pitchFamily="2"/>
              </a:rPr>
              <a:t>Conclusion</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4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26983-4995-D71C-F6D5-CA69F27B7ACD}"/>
              </a:ext>
            </a:extLst>
          </p:cNvPr>
          <p:cNvSpPr txBox="1">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122684F2-0FAF-D1F7-D05E-E81130413B06}"/>
              </a:ext>
            </a:extLst>
          </p:cNvPr>
          <p:cNvSpPr txBox="1">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006783C3-B3A0-170F-0D72-9451C520DA7E}"/>
              </a:ext>
            </a:extLst>
          </p:cNvPr>
          <p:cNvPicPr>
            <a:picLocks noChangeAspect="1"/>
          </p:cNvPicPr>
          <p:nvPr/>
        </p:nvPicPr>
        <p:blipFill>
          <a:blip r:embed="rId2"/>
          <a:stretch>
            <a:fillRect/>
          </a:stretch>
        </p:blipFill>
        <p:spPr>
          <a:xfrm rot="16200004">
            <a:off x="2666701" y="-2667305"/>
            <a:ext cx="6858594" cy="12191996"/>
          </a:xfrm>
          <a:prstGeom prst="rect">
            <a:avLst/>
          </a:prstGeom>
          <a:noFill/>
          <a:ln cap="flat">
            <a:noFill/>
          </a:ln>
        </p:spPr>
      </p:pic>
      <p:sp>
        <p:nvSpPr>
          <p:cNvPr id="5" name="TextBox 4">
            <a:extLst>
              <a:ext uri="{FF2B5EF4-FFF2-40B4-BE49-F238E27FC236}">
                <a16:creationId xmlns:a16="http://schemas.microsoft.com/office/drawing/2014/main" id="{275954FF-9703-E399-E56B-048636ABAFDE}"/>
              </a:ext>
            </a:extLst>
          </p:cNvPr>
          <p:cNvSpPr txBox="1"/>
          <p:nvPr/>
        </p:nvSpPr>
        <p:spPr>
          <a:xfrm>
            <a:off x="4398821" y="849331"/>
            <a:ext cx="3113806"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000000"/>
                </a:solidFill>
                <a:uFillTx/>
                <a:latin typeface="Aldhabi" pitchFamily="2"/>
                <a:cs typeface="Aldhabi" pitchFamily="2"/>
              </a:rPr>
              <a:t>Reference list</a:t>
            </a:r>
          </a:p>
        </p:txBody>
      </p:sp>
      <p:sp>
        <p:nvSpPr>
          <p:cNvPr id="6" name="TextBox 6">
            <a:extLst>
              <a:ext uri="{FF2B5EF4-FFF2-40B4-BE49-F238E27FC236}">
                <a16:creationId xmlns:a16="http://schemas.microsoft.com/office/drawing/2014/main" id="{94835F9E-4016-5A3F-5928-8EAE64379774}"/>
              </a:ext>
            </a:extLst>
          </p:cNvPr>
          <p:cNvSpPr txBox="1"/>
          <p:nvPr/>
        </p:nvSpPr>
        <p:spPr>
          <a:xfrm>
            <a:off x="665015" y="1949857"/>
            <a:ext cx="11435193" cy="3877988"/>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ptos"/>
              </a:rPr>
              <a:t>Armstrong, M. (2008). </a:t>
            </a:r>
            <a:r>
              <a:rPr lang="en-GB" sz="1600" b="0" i="1" u="none" strike="noStrike" kern="1200" cap="none" spc="0" baseline="0">
                <a:solidFill>
                  <a:srgbClr val="000000"/>
                </a:solidFill>
                <a:uFillTx/>
                <a:latin typeface="Aptos"/>
              </a:rPr>
              <a:t>Strategic human resource management</a:t>
            </a:r>
            <a:r>
              <a:rPr lang="en-GB" sz="1600" b="0" i="0" u="none" strike="noStrike" kern="1200" cap="none" spc="0" baseline="0">
                <a:solidFill>
                  <a:srgbClr val="000000"/>
                </a:solidFill>
                <a:uFillTx/>
                <a:latin typeface="Aptos"/>
              </a:rPr>
              <a:t>. London: Kogan Page.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ptos"/>
              </a:rPr>
              <a:t>Barclays (2023). About Barclays. Available at: https://www.barclays.com (Accessed: 19 March 2026).</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ptos"/>
              </a:rPr>
              <a:t>Breaugh, J. A. (2013). Employee recruitment. </a:t>
            </a:r>
            <a:r>
              <a:rPr lang="en-GB" sz="1600" b="0" i="1" u="none" strike="noStrike" kern="1200" cap="none" spc="0" baseline="0">
                <a:solidFill>
                  <a:srgbClr val="000000"/>
                </a:solidFill>
                <a:uFillTx/>
                <a:latin typeface="Aptos"/>
              </a:rPr>
              <a:t>Annual Review of Psychology</a:t>
            </a:r>
            <a:r>
              <a:rPr lang="en-GB" sz="1600" b="0" i="0" u="none" strike="noStrike" kern="1200" cap="none" spc="0" baseline="0">
                <a:solidFill>
                  <a:srgbClr val="000000"/>
                </a:solidFill>
                <a:uFillTx/>
                <a:latin typeface="Aptos"/>
              </a:rPr>
              <a:t>, 64, 389–416.</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ptos"/>
              </a:rPr>
              <a:t>CIPD (2020). Recruitment and selection. Available at: https://www.cipd.co.uk (Accessed: 19 March 2026).</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ptos"/>
              </a:rPr>
              <a:t>CIPD (2022). HR roles and responsibilities. Available at: https://www.cipd.co.uk (Accessed: 19 March 2026).</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ptos"/>
              </a:rPr>
              <a:t>Kaur, S. et al. (2022). Human resource practices, </a:t>
            </a:r>
            <a:r>
              <a:rPr lang="en-GB" sz="1600" b="0" i="1" u="none" strike="noStrike" kern="1200" cap="none" spc="0" baseline="0">
                <a:solidFill>
                  <a:srgbClr val="000000"/>
                </a:solidFill>
                <a:uFillTx/>
                <a:latin typeface="Aptos"/>
              </a:rPr>
              <a:t>employee competencies and firm performance</a:t>
            </a:r>
            <a:r>
              <a:rPr lang="en-GB" sz="1600" b="0" i="0" u="none" strike="noStrike" kern="1200" cap="none" spc="0" baseline="0">
                <a:solidFill>
                  <a:srgbClr val="000000"/>
                </a:solidFill>
                <a:uFillTx/>
                <a:latin typeface="Aptos"/>
              </a:rPr>
              <a: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ptos"/>
              </a:rPr>
              <a:t>Kolb, D. A. (1984). </a:t>
            </a:r>
            <a:r>
              <a:rPr lang="en-GB" sz="1600" b="0" i="1" u="none" strike="noStrike" kern="1200" cap="none" spc="0" baseline="0">
                <a:solidFill>
                  <a:srgbClr val="000000"/>
                </a:solidFill>
                <a:uFillTx/>
                <a:latin typeface="Aptos"/>
              </a:rPr>
              <a:t>Experiential learning: Experience as the source of learning and development.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ptos"/>
              </a:rPr>
              <a:t>Paauwe, J. (2004</a:t>
            </a:r>
            <a:r>
              <a:rPr lang="en-GB" sz="1600" b="0" i="1" u="none" strike="noStrike" kern="1200" cap="none" spc="0" baseline="0">
                <a:solidFill>
                  <a:srgbClr val="000000"/>
                </a:solidFill>
                <a:uFillTx/>
                <a:latin typeface="Aptos"/>
              </a:rPr>
              <a:t>). HRM and performance: Achieving long-term viability</a:t>
            </a:r>
            <a:r>
              <a:rPr lang="en-GB" sz="1600" b="0" i="0" u="none" strike="noStrike" kern="1200" cap="none" spc="0" baseline="0">
                <a:solidFill>
                  <a:srgbClr val="000000"/>
                </a:solidFill>
                <a:uFillTx/>
                <a:latin typeface="Aptos"/>
              </a:rPr>
              <a:t>. Oxford: Oxford University Press.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3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FA5A-8BEF-703A-C145-1B8685710E11}"/>
              </a:ext>
            </a:extLst>
          </p:cNvPr>
          <p:cNvSpPr txBox="1">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D447697-8962-A3F4-D67D-EE3C847CDE74}"/>
              </a:ext>
            </a:extLst>
          </p:cNvPr>
          <p:cNvSpPr txBox="1">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29E46AB9-4869-1686-D386-A09FEB7E96A1}"/>
              </a:ext>
            </a:extLst>
          </p:cNvPr>
          <p:cNvPicPr>
            <a:picLocks noChangeAspect="1"/>
          </p:cNvPicPr>
          <p:nvPr/>
        </p:nvPicPr>
        <p:blipFill>
          <a:blip r:embed="rId2"/>
          <a:stretch>
            <a:fillRect/>
          </a:stretch>
        </p:blipFill>
        <p:spPr>
          <a:xfrm rot="16200004">
            <a:off x="2666701" y="-2667305"/>
            <a:ext cx="6858594" cy="12191996"/>
          </a:xfrm>
          <a:prstGeom prst="rect">
            <a:avLst/>
          </a:prstGeom>
          <a:noFill/>
          <a:ln cap="flat">
            <a:noFill/>
          </a:ln>
        </p:spPr>
      </p:pic>
      <p:pic>
        <p:nvPicPr>
          <p:cNvPr id="5" name="Picture 4">
            <a:extLst>
              <a:ext uri="{FF2B5EF4-FFF2-40B4-BE49-F238E27FC236}">
                <a16:creationId xmlns:a16="http://schemas.microsoft.com/office/drawing/2014/main" id="{F4132DBB-B3CC-A8B3-0F15-FBD4623A2993}"/>
              </a:ext>
            </a:extLst>
          </p:cNvPr>
          <p:cNvPicPr>
            <a:picLocks noChangeAspect="1"/>
          </p:cNvPicPr>
          <p:nvPr/>
        </p:nvPicPr>
        <p:blipFill>
          <a:blip r:embed="rId3"/>
          <a:stretch>
            <a:fillRect/>
          </a:stretch>
        </p:blipFill>
        <p:spPr>
          <a:xfrm>
            <a:off x="3031556" y="1122361"/>
            <a:ext cx="5401525" cy="4834542"/>
          </a:xfrm>
          <a:prstGeom prst="rect">
            <a:avLst/>
          </a:prstGeom>
          <a:noFill/>
          <a:ln cap="flat">
            <a:noFill/>
          </a:ln>
        </p:spPr>
      </p:pic>
      <p:sp>
        <p:nvSpPr>
          <p:cNvPr id="6" name="TextBox 6">
            <a:extLst>
              <a:ext uri="{FF2B5EF4-FFF2-40B4-BE49-F238E27FC236}">
                <a16:creationId xmlns:a16="http://schemas.microsoft.com/office/drawing/2014/main" id="{499748B6-B611-3F5C-08C3-FC9976F56820}"/>
              </a:ext>
            </a:extLst>
          </p:cNvPr>
          <p:cNvSpPr txBox="1"/>
          <p:nvPr/>
        </p:nvSpPr>
        <p:spPr>
          <a:xfrm>
            <a:off x="4279757" y="3013204"/>
            <a:ext cx="6096862" cy="83099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800" b="0" i="0" u="none" strike="noStrike" kern="1200" cap="none" spc="0" baseline="0">
                <a:solidFill>
                  <a:srgbClr val="104862"/>
                </a:solidFill>
                <a:uFillTx/>
                <a:latin typeface="Aldhabi" pitchFamily="2"/>
                <a:cs typeface="Aldhabi" pitchFamily="2"/>
              </a:rPr>
              <a:t>Any Question?</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9C4DBF88080B948BDB8376217054C6E" ma:contentTypeVersion="6" ma:contentTypeDescription="Create a new document." ma:contentTypeScope="" ma:versionID="db9ce31c90a3d0503089a64958dd645e">
  <xsd:schema xmlns:xsd="http://www.w3.org/2001/XMLSchema" xmlns:xs="http://www.w3.org/2001/XMLSchema" xmlns:p="http://schemas.microsoft.com/office/2006/metadata/properties" xmlns:ns3="dd86abe3-ec21-467e-8687-9d211c569818" targetNamespace="http://schemas.microsoft.com/office/2006/metadata/properties" ma:root="true" ma:fieldsID="226c59ae48e8e9302de40e165cc6fd2f" ns3:_="">
    <xsd:import namespace="dd86abe3-ec21-467e-8687-9d211c569818"/>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d86abe3-ec21-467e-8687-9d211c569818"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d86abe3-ec21-467e-8687-9d211c569818" xsi:nil="true"/>
  </documentManagement>
</p:properties>
</file>

<file path=customXml/itemProps1.xml><?xml version="1.0" encoding="utf-8"?>
<ds:datastoreItem xmlns:ds="http://schemas.openxmlformats.org/officeDocument/2006/customXml" ds:itemID="{F7574BF3-72D9-4BEB-BB05-FB656127131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d86abe3-ec21-467e-8687-9d211c56981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2F1AC4E-7F8E-47B7-85E7-C863D72586B2}">
  <ds:schemaRefs>
    <ds:schemaRef ds:uri="http://schemas.microsoft.com/sharepoint/v3/contenttype/forms"/>
  </ds:schemaRefs>
</ds:datastoreItem>
</file>

<file path=customXml/itemProps3.xml><?xml version="1.0" encoding="utf-8"?>
<ds:datastoreItem xmlns:ds="http://schemas.openxmlformats.org/officeDocument/2006/customXml" ds:itemID="{C8C1AAC7-DE9C-4FF0-A6F2-C43CF0F50BD6}">
  <ds:schemaRefs>
    <ds:schemaRef ds:uri="http://schemas.microsoft.com/office/infopath/2007/PartnerControls"/>
    <ds:schemaRef ds:uri="http://purl.org/dc/terms/"/>
    <ds:schemaRef ds:uri="http://schemas.microsoft.com/office/2006/metadata/properties"/>
    <ds:schemaRef ds:uri="http://purl.org/dc/elements/1.1/"/>
    <ds:schemaRef ds:uri="http://schemas.microsoft.com/office/2006/documentManagement/types"/>
    <ds:schemaRef ds:uri="http://schemas.openxmlformats.org/package/2006/metadata/core-properties"/>
    <ds:schemaRef ds:uri="dd86abe3-ec21-467e-8687-9d211c569818"/>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0</TotalTime>
  <Words>1153</Words>
  <Application>Microsoft Office PowerPoint</Application>
  <PresentationFormat>Widescreen</PresentationFormat>
  <Paragraphs>137</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Aldhabi</vt:lpstr>
      <vt:lpstr>Aptos</vt:lpstr>
      <vt:lpstr>Aptos Display</vt:lpstr>
      <vt:lpstr>Arial</vt:lpstr>
      <vt:lpstr>Wingdings</vt:lpstr>
      <vt:lpstr>Office Theme</vt:lpstr>
      <vt:lpstr>PowerPoint Presentation</vt:lpstr>
      <vt:lpstr>PowerPoint Presentation</vt:lpstr>
      <vt:lpstr>PowerPoint Presentation</vt:lpstr>
      <vt:lpstr>Barclays Overview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Regina Abdoli (2428653)</dc:creator>
  <cp:lastModifiedBy>Regina Abdoli (2428653)</cp:lastModifiedBy>
  <cp:revision>50</cp:revision>
  <dcterms:created xsi:type="dcterms:W3CDTF">2026-03-09T16:28:10Z</dcterms:created>
  <dcterms:modified xsi:type="dcterms:W3CDTF">2026-03-19T06:29:54Z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0x01010059C4DBF88080B948BDB8376217054C6E</vt:lpwstr>
  </property>
</Properties>
</file>