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66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06" autoAdjust="0"/>
    <p:restoredTop sz="94660"/>
  </p:normalViewPr>
  <p:slideViewPr>
    <p:cSldViewPr snapToGrid="0">
      <p:cViewPr varScale="1">
        <p:scale>
          <a:sx n="88" d="100"/>
          <a:sy n="88" d="100"/>
        </p:scale>
        <p:origin x="53" y="4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128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637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17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681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600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513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12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893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711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404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7911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67991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5204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1769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380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4507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43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2EBE206-654D-4A8E-BE49-88A6AEA69AD1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D93D36-F06A-440E-8EE9-BC63B63FA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5961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8AA23-63E5-4522-B49B-264D37A1F4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Care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2C0DAA-5165-41D2-B3D8-336832A4A7E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/>
              <a:t>Student name: Rashid Khan</a:t>
            </a:r>
          </a:p>
          <a:p>
            <a:r>
              <a:rPr lang="en-GB"/>
              <a:t>Student number: 1809620</a:t>
            </a:r>
          </a:p>
          <a:p>
            <a:r>
              <a:rPr lang="en-GB"/>
              <a:t>Tutor name: Joanne Davies</a:t>
            </a:r>
          </a:p>
          <a:p>
            <a:r>
              <a:rPr lang="en-GB"/>
              <a:t>Module code: BMHP6009_BIRM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238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DD6B5F4-C36D-480B-A257-6E31349C44CE}"/>
              </a:ext>
            </a:extLst>
          </p:cNvPr>
          <p:cNvSpPr txBox="1"/>
          <p:nvPr/>
        </p:nvSpPr>
        <p:spPr>
          <a:xfrm>
            <a:off x="304800" y="531224"/>
            <a:ext cx="10284823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Overview</a:t>
            </a:r>
          </a:p>
          <a:p>
            <a:r>
              <a:rPr lang="en-GB" sz="2000" dirty="0"/>
              <a:t>● Personal Details: Monica smith </a:t>
            </a:r>
          </a:p>
          <a:p>
            <a:r>
              <a:rPr lang="en-GB" sz="2000" dirty="0"/>
              <a:t>● Age- 55</a:t>
            </a:r>
          </a:p>
          <a:p>
            <a:r>
              <a:rPr lang="en-GB" sz="2000" dirty="0"/>
              <a:t>● Breast Cancer Survivor</a:t>
            </a:r>
          </a:p>
          <a:p>
            <a:r>
              <a:rPr lang="en-GB" sz="2000" dirty="0"/>
              <a:t>● No Allergies</a:t>
            </a:r>
          </a:p>
          <a:p>
            <a:r>
              <a:rPr lang="en-GB" sz="2000" dirty="0"/>
              <a:t>● Living at her home</a:t>
            </a:r>
          </a:p>
          <a:p>
            <a:r>
              <a:rPr lang="en-GB" sz="2000" dirty="0"/>
              <a:t>● No cognitive Issues</a:t>
            </a:r>
          </a:p>
          <a:p>
            <a:r>
              <a:rPr lang="en-GB" sz="2000" dirty="0"/>
              <a:t>● special dietary requirements eating healthy balanced diet</a:t>
            </a:r>
          </a:p>
          <a:p>
            <a:r>
              <a:rPr lang="en-GB" sz="2000" dirty="0"/>
              <a:t>● Hobbies: Reading, Music</a:t>
            </a:r>
          </a:p>
          <a:p>
            <a:r>
              <a:rPr lang="en-GB" sz="2000" dirty="0"/>
              <a:t>● Likes: Food, Comics</a:t>
            </a:r>
          </a:p>
          <a:p>
            <a:r>
              <a:rPr lang="en-GB" sz="2000" dirty="0"/>
              <a:t>● Important Dates: 11 April, 28 March</a:t>
            </a:r>
          </a:p>
          <a:p>
            <a:r>
              <a:rPr lang="en-GB" sz="2000" dirty="0"/>
              <a:t>● Personal Care; needs daily support/ washing, cleaning, personal hygiene, medication </a:t>
            </a:r>
          </a:p>
        </p:txBody>
      </p:sp>
    </p:spTree>
    <p:extLst>
      <p:ext uri="{BB962C8B-B14F-4D97-AF65-F5344CB8AC3E}">
        <p14:creationId xmlns:p14="http://schemas.microsoft.com/office/powerpoint/2010/main" val="34230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7F060F-00CC-4232-BD70-3CBC01DF70FE}"/>
              </a:ext>
            </a:extLst>
          </p:cNvPr>
          <p:cNvSpPr txBox="1"/>
          <p:nvPr/>
        </p:nvSpPr>
        <p:spPr>
          <a:xfrm>
            <a:off x="1193074" y="949234"/>
            <a:ext cx="893499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After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 visits from care nurses daily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Adaptations/ handrails/ hospital bed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Food/healthy diet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Hygiene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Exercise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Chemo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664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19997A-99F1-4BC9-82B1-C83A58F4AFFC}"/>
              </a:ext>
            </a:extLst>
          </p:cNvPr>
          <p:cNvSpPr txBox="1"/>
          <p:nvPr/>
        </p:nvSpPr>
        <p:spPr>
          <a:xfrm>
            <a:off x="836023" y="512019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Person </a:t>
            </a:r>
            <a:r>
              <a:rPr lang="en-GB" sz="2400" b="1" dirty="0" err="1"/>
              <a:t>Centered</a:t>
            </a:r>
            <a:r>
              <a:rPr lang="en-GB" sz="2400" b="1" dirty="0"/>
              <a:t>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337F17-3013-4DE5-8892-5C56A0B75692}"/>
              </a:ext>
            </a:extLst>
          </p:cNvPr>
          <p:cNvSpPr txBox="1"/>
          <p:nvPr/>
        </p:nvSpPr>
        <p:spPr>
          <a:xfrm>
            <a:off x="775062" y="1969265"/>
            <a:ext cx="2882537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/>
              <a:t>Design</a:t>
            </a:r>
          </a:p>
          <a:p>
            <a:r>
              <a:rPr lang="en-GB" sz="2000" dirty="0"/>
              <a:t>What leading institutions</a:t>
            </a:r>
          </a:p>
          <a:p>
            <a:r>
              <a:rPr lang="en-GB" sz="2000" dirty="0"/>
              <a:t>were developing and</a:t>
            </a:r>
          </a:p>
          <a:p>
            <a:r>
              <a:rPr lang="en-GB" sz="2000" dirty="0"/>
              <a:t>implementing care plans.</a:t>
            </a:r>
          </a:p>
          <a:p>
            <a:r>
              <a:rPr lang="en-GB" sz="2000" dirty="0"/>
              <a:t>Further guidance for</a:t>
            </a:r>
          </a:p>
          <a:p>
            <a:r>
              <a:rPr lang="en-GB" sz="2000" dirty="0"/>
              <a:t>development of the care</a:t>
            </a:r>
          </a:p>
          <a:p>
            <a:r>
              <a:rPr lang="en-GB" sz="2000" dirty="0"/>
              <a:t>plan outlined as under the</a:t>
            </a:r>
          </a:p>
          <a:p>
            <a:r>
              <a:rPr lang="en-GB" sz="2000" dirty="0"/>
              <a:t>Advisory Board (2018).</a:t>
            </a:r>
          </a:p>
          <a:p>
            <a:r>
              <a:rPr lang="en-GB" sz="2000" dirty="0"/>
              <a:t>Plan consists of 2 steps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79451C-2BD3-423E-82F8-0E9FFE19CD1C}"/>
              </a:ext>
            </a:extLst>
          </p:cNvPr>
          <p:cNvSpPr txBox="1"/>
          <p:nvPr/>
        </p:nvSpPr>
        <p:spPr>
          <a:xfrm>
            <a:off x="4545875" y="1990472"/>
            <a:ext cx="2534194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/>
              <a:t>Step 1</a:t>
            </a:r>
          </a:p>
          <a:p>
            <a:r>
              <a:rPr lang="en-GB" sz="2000" dirty="0"/>
              <a:t>The first section outlines</a:t>
            </a:r>
          </a:p>
          <a:p>
            <a:r>
              <a:rPr lang="en-GB" sz="2000" dirty="0"/>
              <a:t>the diagnosis of cancer,</a:t>
            </a:r>
          </a:p>
          <a:p>
            <a:r>
              <a:rPr lang="en-GB" sz="2000" dirty="0"/>
              <a:t>stage, nodal disease,</a:t>
            </a:r>
          </a:p>
          <a:p>
            <a:r>
              <a:rPr lang="en-GB" sz="2000" dirty="0"/>
              <a:t>hormonal and tumour</a:t>
            </a:r>
          </a:p>
          <a:p>
            <a:r>
              <a:rPr lang="en-GB" sz="2000" dirty="0"/>
              <a:t>markers, obtained</a:t>
            </a:r>
          </a:p>
          <a:p>
            <a:r>
              <a:rPr lang="en-GB" sz="2000" dirty="0"/>
              <a:t>medications and any</a:t>
            </a:r>
          </a:p>
          <a:p>
            <a:r>
              <a:rPr lang="en-GB" sz="2000" dirty="0"/>
              <a:t>noticeable results arising</a:t>
            </a:r>
          </a:p>
          <a:p>
            <a:r>
              <a:rPr lang="en-GB" sz="2000" dirty="0"/>
              <a:t>during treatments.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E11599-7FFF-41D1-925B-FCE549BE2EB1}"/>
              </a:ext>
            </a:extLst>
          </p:cNvPr>
          <p:cNvSpPr txBox="1"/>
          <p:nvPr/>
        </p:nvSpPr>
        <p:spPr>
          <a:xfrm>
            <a:off x="8229601" y="2101565"/>
            <a:ext cx="6096000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/>
              <a:t>Step 2</a:t>
            </a:r>
          </a:p>
          <a:p>
            <a:r>
              <a:rPr lang="en-GB" sz="2000" dirty="0"/>
              <a:t>The second part of the</a:t>
            </a:r>
          </a:p>
          <a:p>
            <a:r>
              <a:rPr lang="en-GB" sz="2000" dirty="0"/>
              <a:t>approach relies on</a:t>
            </a:r>
          </a:p>
          <a:p>
            <a:r>
              <a:rPr lang="en-GB" sz="2000" dirty="0"/>
              <a:t>monitoring and personal</a:t>
            </a:r>
          </a:p>
          <a:p>
            <a:r>
              <a:rPr lang="en-GB" sz="2000" dirty="0"/>
              <a:t>knowledge during</a:t>
            </a:r>
          </a:p>
          <a:p>
            <a:r>
              <a:rPr lang="en-GB" sz="2000" dirty="0"/>
              <a:t>counselling. The timing</a:t>
            </a:r>
          </a:p>
          <a:p>
            <a:r>
              <a:rPr lang="en-GB" sz="2000" dirty="0"/>
              <a:t>and content of the</a:t>
            </a:r>
          </a:p>
          <a:p>
            <a:r>
              <a:rPr lang="en-GB" sz="2000" dirty="0"/>
              <a:t>suggested follow-up visits</a:t>
            </a:r>
          </a:p>
          <a:p>
            <a:r>
              <a:rPr lang="en-GB" sz="2000" dirty="0"/>
              <a:t>are outlined in detail. The</a:t>
            </a:r>
          </a:p>
          <a:p>
            <a:r>
              <a:rPr lang="en-GB" sz="2000" dirty="0"/>
              <a:t>risk for secondary issues is</a:t>
            </a:r>
          </a:p>
          <a:p>
            <a:r>
              <a:rPr lang="en-GB" sz="2000" dirty="0"/>
              <a:t>recommended.</a:t>
            </a:r>
          </a:p>
        </p:txBody>
      </p:sp>
    </p:spTree>
    <p:extLst>
      <p:ext uri="{BB962C8B-B14F-4D97-AF65-F5344CB8AC3E}">
        <p14:creationId xmlns:p14="http://schemas.microsoft.com/office/powerpoint/2010/main" val="2777847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DE1D5A1-F79F-41D7-A645-EF64215588B1}"/>
              </a:ext>
            </a:extLst>
          </p:cNvPr>
          <p:cNvSpPr txBox="1"/>
          <p:nvPr/>
        </p:nvSpPr>
        <p:spPr>
          <a:xfrm>
            <a:off x="478972" y="480204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Issues that can be solved by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D459F9-378C-4163-B81D-2AB1D94C4D3F}"/>
              </a:ext>
            </a:extLst>
          </p:cNvPr>
          <p:cNvSpPr txBox="1"/>
          <p:nvPr/>
        </p:nvSpPr>
        <p:spPr>
          <a:xfrm>
            <a:off x="783771" y="2013245"/>
            <a:ext cx="339634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/>
              <a:t>Issue 1</a:t>
            </a:r>
          </a:p>
          <a:p>
            <a:r>
              <a:rPr lang="en-GB" sz="2000" dirty="0"/>
              <a:t>Late effects of medication in young and</a:t>
            </a:r>
          </a:p>
          <a:p>
            <a:r>
              <a:rPr lang="en-GB" sz="2000" dirty="0"/>
              <a:t>older ladies often results in fatigue, breast</a:t>
            </a:r>
          </a:p>
          <a:p>
            <a:r>
              <a:rPr lang="en-GB" sz="2000" dirty="0"/>
              <a:t>and arms pain, and lymphedema issues</a:t>
            </a:r>
          </a:p>
          <a:p>
            <a:r>
              <a:rPr lang="en-GB" sz="2000" dirty="0"/>
              <a:t>(Campbell-Enns and Woodgate 2015).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0F34F8-2D9E-48B0-BA9C-BF656951A8C1}"/>
              </a:ext>
            </a:extLst>
          </p:cNvPr>
          <p:cNvSpPr txBox="1"/>
          <p:nvPr/>
        </p:nvSpPr>
        <p:spPr>
          <a:xfrm>
            <a:off x="5878287" y="2151744"/>
            <a:ext cx="339634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/>
              <a:t>Issue 2</a:t>
            </a:r>
          </a:p>
          <a:p>
            <a:r>
              <a:rPr lang="en-GB" sz="2000" dirty="0"/>
              <a:t>Weight gain is increasingly recognised by</a:t>
            </a:r>
          </a:p>
          <a:p>
            <a:r>
              <a:rPr lang="en-GB" sz="2000" dirty="0"/>
              <a:t>patients with breast cancer and survivors</a:t>
            </a:r>
          </a:p>
          <a:p>
            <a:r>
              <a:rPr lang="en-GB" sz="2000" dirty="0"/>
              <a:t>and weight control must be tackled (Rooney</a:t>
            </a:r>
          </a:p>
          <a:p>
            <a:r>
              <a:rPr lang="en-GB" sz="2000" dirty="0"/>
              <a:t>and Wald 2007).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41FC3A-D643-4841-8989-D264305473CA}"/>
              </a:ext>
            </a:extLst>
          </p:cNvPr>
          <p:cNvSpPr txBox="1"/>
          <p:nvPr/>
        </p:nvSpPr>
        <p:spPr>
          <a:xfrm>
            <a:off x="5869581" y="4927159"/>
            <a:ext cx="6096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Weight therapy will be included and</a:t>
            </a:r>
          </a:p>
          <a:p>
            <a:r>
              <a:rPr lang="en-GB" sz="2000" b="1" dirty="0"/>
              <a:t>nutrition brochures and community group</a:t>
            </a:r>
          </a:p>
          <a:p>
            <a:r>
              <a:rPr lang="en-GB" sz="2000" b="1" dirty="0"/>
              <a:t>records, dieticians and fitness services will</a:t>
            </a:r>
          </a:p>
          <a:p>
            <a:r>
              <a:rPr lang="en-GB" sz="2000" b="1" dirty="0"/>
              <a:t>be given to survivors.</a:t>
            </a:r>
          </a:p>
        </p:txBody>
      </p:sp>
    </p:spTree>
    <p:extLst>
      <p:ext uri="{BB962C8B-B14F-4D97-AF65-F5344CB8AC3E}">
        <p14:creationId xmlns:p14="http://schemas.microsoft.com/office/powerpoint/2010/main" val="2513395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A703E3-45A3-40CF-A215-ED9EDC699A31}"/>
              </a:ext>
            </a:extLst>
          </p:cNvPr>
          <p:cNvSpPr txBox="1"/>
          <p:nvPr/>
        </p:nvSpPr>
        <p:spPr>
          <a:xfrm>
            <a:off x="452846" y="853439"/>
            <a:ext cx="7646125" cy="5601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Nursing</a:t>
            </a:r>
          </a:p>
          <a:p>
            <a:r>
              <a:rPr lang="en-GB" dirty="0"/>
              <a:t>● </a:t>
            </a:r>
            <a:r>
              <a:rPr lang="en-GB" sz="2000" dirty="0"/>
              <a:t>The nursing method is a way of better recognising difficulties when emergencies</a:t>
            </a:r>
          </a:p>
          <a:p>
            <a:r>
              <a:rPr lang="en-GB" sz="2000" dirty="0"/>
              <a:t>occur. Their visit would give the survivor time to determine how the unexpected</a:t>
            </a:r>
          </a:p>
          <a:p>
            <a:r>
              <a:rPr lang="en-GB" sz="2000" dirty="0"/>
              <a:t>drop in the health care received in an emergency recovery stage will be coped</a:t>
            </a:r>
          </a:p>
          <a:p>
            <a:r>
              <a:rPr lang="en-GB" sz="2000" dirty="0"/>
              <a:t>with.</a:t>
            </a:r>
          </a:p>
          <a:p>
            <a:endParaRPr lang="en-GB" sz="2000" dirty="0"/>
          </a:p>
          <a:p>
            <a:r>
              <a:rPr lang="en-GB" sz="2000" dirty="0"/>
              <a:t>● Ganz (2005) states that there are educational moments in clinical practise and</a:t>
            </a:r>
          </a:p>
          <a:p>
            <a:r>
              <a:rPr lang="en-GB" sz="2000" dirty="0"/>
              <a:t>that they can be used during the duration of the diagnostic process and the path</a:t>
            </a:r>
          </a:p>
          <a:p>
            <a:r>
              <a:rPr lang="en-GB" sz="2000" dirty="0"/>
              <a:t>to survival in cancer. The provision of care arrangements for survivors helps</a:t>
            </a:r>
          </a:p>
          <a:p>
            <a:r>
              <a:rPr lang="en-GB" sz="2000" dirty="0"/>
              <a:t>nurses to shift the framework for care from a model of emergency care to one</a:t>
            </a:r>
          </a:p>
          <a:p>
            <a:r>
              <a:rPr lang="en-GB" sz="2000" dirty="0"/>
              <a:t>based on ongoing treatment conditions for the well-being part.</a:t>
            </a:r>
          </a:p>
        </p:txBody>
      </p:sp>
    </p:spTree>
    <p:extLst>
      <p:ext uri="{BB962C8B-B14F-4D97-AF65-F5344CB8AC3E}">
        <p14:creationId xmlns:p14="http://schemas.microsoft.com/office/powerpoint/2010/main" val="2078145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44373F0-4AF1-416F-9CE9-1BDA7BA7F485}"/>
              </a:ext>
            </a:extLst>
          </p:cNvPr>
          <p:cNvSpPr txBox="1"/>
          <p:nvPr/>
        </p:nvSpPr>
        <p:spPr>
          <a:xfrm>
            <a:off x="261256" y="1001044"/>
            <a:ext cx="8926287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Follow Up Treatments</a:t>
            </a:r>
          </a:p>
          <a:p>
            <a:r>
              <a:rPr lang="en-GB" sz="2000" dirty="0"/>
              <a:t>Women who have obtained effective treatment for one breast cancer should be</a:t>
            </a:r>
          </a:p>
          <a:p>
            <a:r>
              <a:rPr lang="en-GB" sz="2000" dirty="0"/>
              <a:t>advised and urge to pursue preventative screening regarding their possible risk for the</a:t>
            </a:r>
          </a:p>
          <a:p>
            <a:r>
              <a:rPr lang="en-GB" sz="2000" dirty="0"/>
              <a:t>latter. Additional preventive checks are underlined, including annual tests (American</a:t>
            </a:r>
          </a:p>
          <a:p>
            <a:r>
              <a:rPr lang="en-GB" sz="2000" dirty="0"/>
              <a:t>Cancer Society 2015).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The NCCN guidelines (2019) state that, every 4-6 months for five years, and every year</a:t>
            </a:r>
          </a:p>
          <a:p>
            <a:r>
              <a:rPr lang="en-GB" sz="2000" dirty="0"/>
              <a:t>afterwards, women with invasive cancer of their breast are supposed to come back to</a:t>
            </a:r>
          </a:p>
          <a:p>
            <a:r>
              <a:rPr lang="en-GB" sz="2000" dirty="0"/>
              <a:t>an expert on their interval history and a clinical review.</a:t>
            </a:r>
          </a:p>
        </p:txBody>
      </p:sp>
    </p:spTree>
    <p:extLst>
      <p:ext uri="{BB962C8B-B14F-4D97-AF65-F5344CB8AC3E}">
        <p14:creationId xmlns:p14="http://schemas.microsoft.com/office/powerpoint/2010/main" val="3047763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F3935DC-94CA-4733-A41E-A625A73A48B9}"/>
              </a:ext>
            </a:extLst>
          </p:cNvPr>
          <p:cNvSpPr txBox="1"/>
          <p:nvPr/>
        </p:nvSpPr>
        <p:spPr>
          <a:xfrm>
            <a:off x="217714" y="304800"/>
            <a:ext cx="855181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Follow Up Treatments</a:t>
            </a:r>
          </a:p>
          <a:p>
            <a:r>
              <a:rPr lang="en-GB" sz="2000" dirty="0"/>
              <a:t>Providing a current evaluation of the psychosocial, job, insurance and financial</a:t>
            </a:r>
          </a:p>
          <a:p>
            <a:r>
              <a:rPr lang="en-GB" sz="2000" dirty="0"/>
              <a:t>concerns of the survivor is necessary in the care plan.</a:t>
            </a:r>
          </a:p>
          <a:p>
            <a:endParaRPr lang="en-GB" sz="2000" dirty="0"/>
          </a:p>
          <a:p>
            <a:r>
              <a:rPr lang="en-GB" sz="2000" dirty="0"/>
              <a:t>Providing high quality medical care and addressing the coordination of care and the</a:t>
            </a:r>
          </a:p>
          <a:p>
            <a:r>
              <a:rPr lang="en-GB" sz="2000" dirty="0"/>
              <a:t>emotional needs of patients will include the type of attention provided to survivors</a:t>
            </a:r>
          </a:p>
          <a:p>
            <a:r>
              <a:rPr lang="en-GB" sz="2000" dirty="0"/>
              <a:t>during recovery (Zucca et al. 2014)</a:t>
            </a:r>
          </a:p>
        </p:txBody>
      </p:sp>
    </p:spTree>
    <p:extLst>
      <p:ext uri="{BB962C8B-B14F-4D97-AF65-F5344CB8AC3E}">
        <p14:creationId xmlns:p14="http://schemas.microsoft.com/office/powerpoint/2010/main" val="36525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A52AC6-2B07-4440-A61E-1B6F1E674C7A}"/>
              </a:ext>
            </a:extLst>
          </p:cNvPr>
          <p:cNvSpPr txBox="1"/>
          <p:nvPr/>
        </p:nvSpPr>
        <p:spPr>
          <a:xfrm>
            <a:off x="313508" y="442858"/>
            <a:ext cx="7698377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Other Care Routines</a:t>
            </a:r>
          </a:p>
          <a:p>
            <a:r>
              <a:rPr lang="en-GB" sz="2000" dirty="0"/>
              <a:t>Technology can help to incorporate knowledge, simplify care transitions and promote</a:t>
            </a:r>
          </a:p>
          <a:p>
            <a:r>
              <a:rPr lang="en-GB" sz="2000" dirty="0"/>
              <a:t>quality management for survival treatment in patients (Garland-Baird and Fraser,</a:t>
            </a:r>
          </a:p>
          <a:p>
            <a:r>
              <a:rPr lang="en-GB" sz="2000" dirty="0"/>
              <a:t>2018).</a:t>
            </a:r>
          </a:p>
          <a:p>
            <a:endParaRPr lang="en-GB" sz="2000" dirty="0"/>
          </a:p>
          <a:p>
            <a:r>
              <a:rPr lang="en-GB" sz="2000" dirty="0"/>
              <a:t>Treatment plans will only be strengthened by expanded collaboration with the</a:t>
            </a:r>
          </a:p>
          <a:p>
            <a:r>
              <a:rPr lang="en-GB" sz="2000" dirty="0"/>
              <a:t>interdisciplinary team and consistent definition of survivor needs in the area of</a:t>
            </a:r>
          </a:p>
          <a:p>
            <a:r>
              <a:rPr lang="en-GB" sz="2000" dirty="0"/>
              <a:t>recurrence surveillance and secondary cancer surveillance (Andrews 2019).</a:t>
            </a:r>
          </a:p>
        </p:txBody>
      </p:sp>
    </p:spTree>
    <p:extLst>
      <p:ext uri="{BB962C8B-B14F-4D97-AF65-F5344CB8AC3E}">
        <p14:creationId xmlns:p14="http://schemas.microsoft.com/office/powerpoint/2010/main" val="1748164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3843D9-9538-4BB2-8813-8D543C0D0E5D}"/>
              </a:ext>
            </a:extLst>
          </p:cNvPr>
          <p:cNvSpPr txBox="1"/>
          <p:nvPr/>
        </p:nvSpPr>
        <p:spPr>
          <a:xfrm>
            <a:off x="478972" y="483717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Issues during the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C9B285-79D8-499F-BB5A-FBB850998F92}"/>
              </a:ext>
            </a:extLst>
          </p:cNvPr>
          <p:cNvSpPr txBox="1"/>
          <p:nvPr/>
        </p:nvSpPr>
        <p:spPr>
          <a:xfrm>
            <a:off x="827314" y="1727538"/>
            <a:ext cx="3953691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/>
              <a:t>Issue 3</a:t>
            </a:r>
          </a:p>
          <a:p>
            <a:r>
              <a:rPr lang="en-GB" sz="2000" dirty="0"/>
              <a:t>Primary Care Physicians do not often offer</a:t>
            </a:r>
          </a:p>
          <a:p>
            <a:r>
              <a:rPr lang="en-GB" sz="2000" dirty="0"/>
              <a:t>up-to-date or full health knowledge related</a:t>
            </a:r>
          </a:p>
          <a:p>
            <a:r>
              <a:rPr lang="en-GB" sz="2000" dirty="0"/>
              <a:t>to the patients' cancer experience. Care</a:t>
            </a:r>
          </a:p>
          <a:p>
            <a:r>
              <a:rPr lang="en-GB" sz="2000" dirty="0"/>
              <a:t>quality is compromised when patients and</a:t>
            </a:r>
          </a:p>
          <a:p>
            <a:r>
              <a:rPr lang="en-GB" sz="2000" dirty="0"/>
              <a:t>physicians lack to realise what is required</a:t>
            </a:r>
          </a:p>
          <a:p>
            <a:r>
              <a:rPr lang="en-GB" sz="2000" dirty="0"/>
              <a:t>after primary therapy (Silver et al. 2015).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C4C9EF-BE17-40AE-96C7-7F62343FE4F9}"/>
              </a:ext>
            </a:extLst>
          </p:cNvPr>
          <p:cNvSpPr txBox="1"/>
          <p:nvPr/>
        </p:nvSpPr>
        <p:spPr>
          <a:xfrm>
            <a:off x="7297782" y="1823332"/>
            <a:ext cx="3831772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/>
              <a:t>Issue 4</a:t>
            </a:r>
          </a:p>
          <a:p>
            <a:r>
              <a:rPr lang="en-GB" sz="2000" dirty="0"/>
              <a:t>If the recommendations of the NCCN</a:t>
            </a:r>
          </a:p>
          <a:p>
            <a:r>
              <a:rPr lang="en-GB" sz="2000" dirty="0"/>
              <a:t>(2019) guidelines are followed, a victim of</a:t>
            </a:r>
          </a:p>
          <a:p>
            <a:r>
              <a:rPr lang="en-GB" sz="2000" dirty="0"/>
              <a:t>breast cancer will have to see a medical</a:t>
            </a:r>
          </a:p>
          <a:p>
            <a:r>
              <a:rPr lang="en-GB" sz="2000" dirty="0"/>
              <a:t>doctor for a duration of 10–15 years. For</a:t>
            </a:r>
          </a:p>
          <a:p>
            <a:r>
              <a:rPr lang="en-GB" sz="2000" dirty="0"/>
              <a:t>patients, this may be daunting and</a:t>
            </a:r>
          </a:p>
          <a:p>
            <a:r>
              <a:rPr lang="en-GB" sz="2000" dirty="0"/>
              <a:t>troublesome.</a:t>
            </a:r>
          </a:p>
        </p:txBody>
      </p:sp>
    </p:spTree>
    <p:extLst>
      <p:ext uri="{BB962C8B-B14F-4D97-AF65-F5344CB8AC3E}">
        <p14:creationId xmlns:p14="http://schemas.microsoft.com/office/powerpoint/2010/main" val="2668847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C7904F3-F15A-43F4-AE79-E7A843EF86DF}"/>
              </a:ext>
            </a:extLst>
          </p:cNvPr>
          <p:cNvSpPr txBox="1"/>
          <p:nvPr/>
        </p:nvSpPr>
        <p:spPr>
          <a:xfrm>
            <a:off x="174171" y="278675"/>
            <a:ext cx="12313921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u="sng" dirty="0"/>
              <a:t>References</a:t>
            </a:r>
          </a:p>
          <a:p>
            <a:r>
              <a:rPr lang="en-GB" sz="1400" dirty="0"/>
              <a:t>1. Advisory Board (2018). Oncology-Leaders-Toolkit. [online] www.advisory.com. Available at:</a:t>
            </a:r>
          </a:p>
          <a:p>
            <a:r>
              <a:rPr lang="en-GB" sz="1400" dirty="0"/>
              <a:t>https://www.advisory.com/topics/oncology/2018/07/oncology-leaders-toolkit [Accessed 17 Feb. 2021].</a:t>
            </a:r>
          </a:p>
          <a:p>
            <a:r>
              <a:rPr lang="en-GB" sz="1400" dirty="0"/>
              <a:t>2. American Cancer Society (2015). Cancer Facts &amp; Figures 2015. [online] Cancer.org. Available at: https://www.cancer.org/research/cancer-factsstatistics/all-cancer-facts-figures/cancer-facts-figures-2015.html.</a:t>
            </a:r>
          </a:p>
          <a:p>
            <a:r>
              <a:rPr lang="en-GB" sz="1400" dirty="0"/>
              <a:t>3. Andrews, R. (2019). Improving the practice of continuity through interdisciplinary understanding. Journal of Business Continuity &amp; Emergency</a:t>
            </a:r>
          </a:p>
          <a:p>
            <a:r>
              <a:rPr lang="en-GB" sz="1400" dirty="0"/>
              <a:t>Planning, [online] 12(4), pp.301–308. Available at: https://pubmed.ncbi.nlm.nih.gov/31200793/ [Accessed 17 Feb. 2021].</a:t>
            </a:r>
          </a:p>
          <a:p>
            <a:r>
              <a:rPr lang="en-GB" sz="1400" dirty="0"/>
              <a:t>4. Campbell-Enns, H. and Woodgate, R. (2015). The psychosocial experiences of women with breast cancer across the lifespan: a systematic review</a:t>
            </a:r>
          </a:p>
          <a:p>
            <a:r>
              <a:rPr lang="en-GB" sz="1400" dirty="0"/>
              <a:t>protocol. JBI Database of Systematic Reviews and Implementation Reports, 13(1), pp.112–121.</a:t>
            </a:r>
          </a:p>
          <a:p>
            <a:r>
              <a:rPr lang="en-GB" sz="1400" dirty="0"/>
              <a:t>5. Ganz, P.A. (2005). A Teachable Moment for Oncologists: Cancer Survivors, 10 Million Strong and Growing! Journal of Clinical Oncology, 23(24),</a:t>
            </a:r>
          </a:p>
          <a:p>
            <a:r>
              <a:rPr lang="en-GB" sz="1400" dirty="0"/>
              <a:t>pp.5458–5460.</a:t>
            </a:r>
          </a:p>
          <a:p>
            <a:r>
              <a:rPr lang="en-GB" sz="1400" dirty="0"/>
              <a:t>6. National Comprehensive Cancer Network (2019). NCCN Clinical Practice Guidelines in Oncology. [online] Nccn.org. Available at:</a:t>
            </a:r>
          </a:p>
          <a:p>
            <a:r>
              <a:rPr lang="en-GB" sz="1400" dirty="0"/>
              <a:t>https://www.nccn.org/professionals/physician_gls/default.aspx.</a:t>
            </a:r>
          </a:p>
          <a:p>
            <a:r>
              <a:rPr lang="en-GB" sz="1400" dirty="0"/>
              <a:t>7. Garland-Baird, L. and Fraser, K. (2018). Conceptualization of the Chronic Care Model. Home Healthcare Now, 36(6), pp.379 –385.</a:t>
            </a:r>
          </a:p>
          <a:p>
            <a:r>
              <a:rPr lang="en-GB" sz="1400" dirty="0"/>
              <a:t>8. Rooney, M. and Wald, A. (2007). Interventions for the Management of Weight and Body Composition Changes in Women With Breast Cancer.</a:t>
            </a:r>
          </a:p>
          <a:p>
            <a:r>
              <a:rPr lang="en-GB" sz="1400" dirty="0"/>
              <a:t>Clinical Journal of Oncology Nursing, 11(1), pp.41–52.</a:t>
            </a:r>
          </a:p>
          <a:p>
            <a:r>
              <a:rPr lang="en-GB" sz="1400" dirty="0"/>
              <a:t>9. Silver, J.K., Raj, V.S., Fu, J.B., Wisotzky, E.M., Smith, S.R. and Kirch, R.A. (2015). Cancer rehabilitation and palliative c are: critical components in the</a:t>
            </a:r>
          </a:p>
          <a:p>
            <a:r>
              <a:rPr lang="en-GB" sz="1400" dirty="0"/>
              <a:t>delivery of high-quality oncology services. Supportive Care in Cancer, 23(12), pp.3633–3643.</a:t>
            </a:r>
          </a:p>
          <a:p>
            <a:r>
              <a:rPr lang="en-GB" sz="1400" dirty="0"/>
              <a:t>10. Zucca, A., Sanson-Fisher, R., Waller, A. and Carey, M. (2014). Patient-centred care: making cancer treatment centres accountable. Supportive Care in</a:t>
            </a:r>
          </a:p>
          <a:p>
            <a:r>
              <a:rPr lang="en-GB" sz="1400" dirty="0"/>
              <a:t>Cancer, 22(7), pp.1989–1997</a:t>
            </a:r>
          </a:p>
        </p:txBody>
      </p:sp>
    </p:spTree>
    <p:extLst>
      <p:ext uri="{BB962C8B-B14F-4D97-AF65-F5344CB8AC3E}">
        <p14:creationId xmlns:p14="http://schemas.microsoft.com/office/powerpoint/2010/main" val="1188507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2AE4921D0F36488A82BCD2AF25B3D5" ma:contentTypeVersion="2" ma:contentTypeDescription="Create a new document." ma:contentTypeScope="" ma:versionID="497c681db56aa2ebeef6d5bc177e0a11">
  <xsd:schema xmlns:xsd="http://www.w3.org/2001/XMLSchema" xmlns:xs="http://www.w3.org/2001/XMLSchema" xmlns:p="http://schemas.microsoft.com/office/2006/metadata/properties" xmlns:ns3="213795d9-db15-4e5e-a3ea-561d797aae95" targetNamespace="http://schemas.microsoft.com/office/2006/metadata/properties" ma:root="true" ma:fieldsID="89b73db79c02b60d70e740786fa7b87b" ns3:_="">
    <xsd:import namespace="213795d9-db15-4e5e-a3ea-561d797aae9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3795d9-db15-4e5e-a3ea-561d797aae9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6A651E5-0D52-466A-9C19-76DDFBB63C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3795d9-db15-4e5e-a3ea-561d797aae9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1BD184-FE65-43AD-B75B-C0EE3C5E5C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532317-B38F-4FE0-8807-2CAA644016F3}">
  <ds:schemaRefs>
    <ds:schemaRef ds:uri="213795d9-db15-4e5e-a3ea-561d797aae95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99</TotalTime>
  <Words>1186</Words>
  <Application>Microsoft Office PowerPoint</Application>
  <PresentationFormat>Widescreen</PresentationFormat>
  <Paragraphs>141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</vt:lpstr>
      <vt:lpstr>Care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</dc:title>
  <dc:creator>Umayr Khan (BH)</dc:creator>
  <cp:lastModifiedBy>Umayr Khan (BH)</cp:lastModifiedBy>
  <cp:revision>6</cp:revision>
  <dcterms:created xsi:type="dcterms:W3CDTF">2021-02-25T13:44:24Z</dcterms:created>
  <dcterms:modified xsi:type="dcterms:W3CDTF">2021-02-25T15:23:51Z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0x0101000F2AE4921D0F36488A82BCD2AF25B3D5</vt:lpwstr>
  </property>
</Properties>
</file>