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920" r:id="rId1"/>
  </p:sldMasterIdLst>
  <p:notesMasterIdLst>
    <p:notesMasterId r:id="rId38"/>
  </p:notesMasterIdLst>
  <p:handoutMasterIdLst>
    <p:handoutMasterId r:id="rId39"/>
  </p:handoutMasterIdLst>
  <p:sldIdLst>
    <p:sldId id="271" r:id="rId2"/>
    <p:sldId id="274" r:id="rId3"/>
    <p:sldId id="440" r:id="rId4"/>
    <p:sldId id="443" r:id="rId5"/>
    <p:sldId id="492" r:id="rId6"/>
    <p:sldId id="490" r:id="rId7"/>
    <p:sldId id="491" r:id="rId8"/>
    <p:sldId id="493" r:id="rId9"/>
    <p:sldId id="494" r:id="rId10"/>
    <p:sldId id="495" r:id="rId11"/>
    <p:sldId id="522" r:id="rId12"/>
    <p:sldId id="523" r:id="rId13"/>
    <p:sldId id="498" r:id="rId14"/>
    <p:sldId id="497" r:id="rId15"/>
    <p:sldId id="496" r:id="rId16"/>
    <p:sldId id="512" r:id="rId17"/>
    <p:sldId id="513" r:id="rId18"/>
    <p:sldId id="514" r:id="rId19"/>
    <p:sldId id="515" r:id="rId20"/>
    <p:sldId id="516" r:id="rId21"/>
    <p:sldId id="517" r:id="rId22"/>
    <p:sldId id="520" r:id="rId23"/>
    <p:sldId id="521" r:id="rId24"/>
    <p:sldId id="445" r:id="rId25"/>
    <p:sldId id="487" r:id="rId26"/>
    <p:sldId id="504" r:id="rId27"/>
    <p:sldId id="488" r:id="rId28"/>
    <p:sldId id="403" r:id="rId29"/>
    <p:sldId id="410" r:id="rId30"/>
    <p:sldId id="501" r:id="rId31"/>
    <p:sldId id="502" r:id="rId32"/>
    <p:sldId id="483" r:id="rId33"/>
    <p:sldId id="499" r:id="rId34"/>
    <p:sldId id="500" r:id="rId35"/>
    <p:sldId id="373" r:id="rId36"/>
    <p:sldId id="503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9A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FAF937-F3D3-4354-9A51-65C352CC8DB5}" type="doc">
      <dgm:prSet loTypeId="urn:microsoft.com/office/officeart/2005/8/layout/hList3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85AC7AA5-F571-4149-BF16-65160548155B}">
      <dgm:prSet phldrT="[Text]" custT="1"/>
      <dgm:spPr/>
      <dgm:t>
        <a:bodyPr/>
        <a:lstStyle/>
        <a:p>
          <a:r>
            <a:rPr lang="en-US" sz="1800" b="1"/>
            <a:t>8 P's of Sporting Club Ownership Motives</a:t>
          </a:r>
        </a:p>
      </dgm:t>
    </dgm:pt>
    <dgm:pt modelId="{6E0FE3F3-D646-4E60-9A2D-EE91695D880C}" type="parTrans" cxnId="{2D5FF09A-6B69-4D6E-BA77-BDC37A281AAD}">
      <dgm:prSet/>
      <dgm:spPr/>
      <dgm:t>
        <a:bodyPr/>
        <a:lstStyle/>
        <a:p>
          <a:endParaRPr lang="en-US" sz="1500" b="1"/>
        </a:p>
      </dgm:t>
    </dgm:pt>
    <dgm:pt modelId="{69C47A5D-855F-4F5B-9E7C-BA383F2B8026}" type="sibTrans" cxnId="{2D5FF09A-6B69-4D6E-BA77-BDC37A281AAD}">
      <dgm:prSet/>
      <dgm:spPr/>
      <dgm:t>
        <a:bodyPr/>
        <a:lstStyle/>
        <a:p>
          <a:endParaRPr lang="en-US" sz="1500" b="1"/>
        </a:p>
      </dgm:t>
    </dgm:pt>
    <dgm:pt modelId="{3E814D32-85CB-446A-9F31-DC8F4FC9D5DA}">
      <dgm:prSet phldrT="[Text]" custT="1"/>
      <dgm:spPr/>
      <dgm:t>
        <a:bodyPr/>
        <a:lstStyle/>
        <a:p>
          <a:r>
            <a:rPr lang="en-US" sz="1250" b="1"/>
            <a:t>Performance</a:t>
          </a:r>
        </a:p>
      </dgm:t>
    </dgm:pt>
    <dgm:pt modelId="{DD61AC2A-BD4D-4747-9EF5-504B068D1468}" type="parTrans" cxnId="{B39A9F1D-2EB1-4791-B0A3-082FCBED5522}">
      <dgm:prSet/>
      <dgm:spPr/>
      <dgm:t>
        <a:bodyPr/>
        <a:lstStyle/>
        <a:p>
          <a:endParaRPr lang="en-US" sz="1500" b="1"/>
        </a:p>
      </dgm:t>
    </dgm:pt>
    <dgm:pt modelId="{6986CF54-A2DF-4EEC-BA89-1FB133E05263}" type="sibTrans" cxnId="{B39A9F1D-2EB1-4791-B0A3-082FCBED5522}">
      <dgm:prSet/>
      <dgm:spPr/>
      <dgm:t>
        <a:bodyPr/>
        <a:lstStyle/>
        <a:p>
          <a:endParaRPr lang="en-US" sz="1500" b="1"/>
        </a:p>
      </dgm:t>
    </dgm:pt>
    <dgm:pt modelId="{407CE551-95E5-4C55-B880-7791C23F7671}">
      <dgm:prSet phldrT="[Text]" custT="1"/>
      <dgm:spPr/>
      <dgm:t>
        <a:bodyPr/>
        <a:lstStyle/>
        <a:p>
          <a:r>
            <a:rPr lang="en-US" sz="1250" b="1"/>
            <a:t>Platform</a:t>
          </a:r>
        </a:p>
      </dgm:t>
    </dgm:pt>
    <dgm:pt modelId="{EBE378CF-FB6C-4105-A40E-1A76FC0B02F7}" type="parTrans" cxnId="{C1990532-4D2A-4064-8D89-26136AA3586A}">
      <dgm:prSet/>
      <dgm:spPr/>
      <dgm:t>
        <a:bodyPr/>
        <a:lstStyle/>
        <a:p>
          <a:endParaRPr lang="en-US" sz="1500" b="1"/>
        </a:p>
      </dgm:t>
    </dgm:pt>
    <dgm:pt modelId="{071DA90C-C36B-4BC0-BDF1-169ADF3523BE}" type="sibTrans" cxnId="{C1990532-4D2A-4064-8D89-26136AA3586A}">
      <dgm:prSet/>
      <dgm:spPr/>
      <dgm:t>
        <a:bodyPr/>
        <a:lstStyle/>
        <a:p>
          <a:endParaRPr lang="en-US" sz="1500" b="1"/>
        </a:p>
      </dgm:t>
    </dgm:pt>
    <dgm:pt modelId="{3C695A37-C6AB-402E-81D5-168F9A23F96F}">
      <dgm:prSet phldrT="[Text]" custT="1"/>
      <dgm:spPr/>
      <dgm:t>
        <a:bodyPr/>
        <a:lstStyle/>
        <a:p>
          <a:r>
            <a:rPr lang="en-US" sz="1250" b="1"/>
            <a:t>Purpose</a:t>
          </a:r>
        </a:p>
      </dgm:t>
    </dgm:pt>
    <dgm:pt modelId="{63CF87B5-3900-44DF-B9CA-D41FFBD496D3}" type="parTrans" cxnId="{43B09117-7973-4282-B8BC-29162C401D79}">
      <dgm:prSet/>
      <dgm:spPr/>
      <dgm:t>
        <a:bodyPr/>
        <a:lstStyle/>
        <a:p>
          <a:endParaRPr lang="en-US" sz="1500" b="1"/>
        </a:p>
      </dgm:t>
    </dgm:pt>
    <dgm:pt modelId="{EA7EABC7-54A3-4972-8D96-B9F65D3D8BD2}" type="sibTrans" cxnId="{43B09117-7973-4282-B8BC-29162C401D79}">
      <dgm:prSet/>
      <dgm:spPr/>
      <dgm:t>
        <a:bodyPr/>
        <a:lstStyle/>
        <a:p>
          <a:endParaRPr lang="en-US" sz="1500" b="1"/>
        </a:p>
      </dgm:t>
    </dgm:pt>
    <dgm:pt modelId="{5D8E948E-8981-433A-B6BE-FA27E7FF77B8}">
      <dgm:prSet phldrT="[Text]" custT="1"/>
      <dgm:spPr/>
      <dgm:t>
        <a:bodyPr/>
        <a:lstStyle/>
        <a:p>
          <a:r>
            <a:rPr lang="en-US" sz="1250" b="1"/>
            <a:t>Profit</a:t>
          </a:r>
        </a:p>
      </dgm:t>
    </dgm:pt>
    <dgm:pt modelId="{953551BD-305D-425F-A2B6-4D1245716B4C}" type="parTrans" cxnId="{C411A810-BF56-47F1-AC87-212ADE2F45E5}">
      <dgm:prSet/>
      <dgm:spPr/>
      <dgm:t>
        <a:bodyPr/>
        <a:lstStyle/>
        <a:p>
          <a:endParaRPr lang="en-US" sz="1500" b="1"/>
        </a:p>
      </dgm:t>
    </dgm:pt>
    <dgm:pt modelId="{D4380886-C888-4A7A-839E-875462E7533F}" type="sibTrans" cxnId="{C411A810-BF56-47F1-AC87-212ADE2F45E5}">
      <dgm:prSet/>
      <dgm:spPr/>
      <dgm:t>
        <a:bodyPr/>
        <a:lstStyle/>
        <a:p>
          <a:endParaRPr lang="en-US" sz="1500" b="1"/>
        </a:p>
      </dgm:t>
    </dgm:pt>
    <dgm:pt modelId="{4DF1103D-183D-4AE9-A2B6-020AD36DF196}">
      <dgm:prSet phldrT="[Text]" custT="1"/>
      <dgm:spPr/>
      <dgm:t>
        <a:bodyPr/>
        <a:lstStyle/>
        <a:p>
          <a:r>
            <a:rPr lang="en-US" sz="1250" b="1"/>
            <a:t>Pre-Emptive</a:t>
          </a:r>
        </a:p>
      </dgm:t>
    </dgm:pt>
    <dgm:pt modelId="{4FF679A7-9873-409F-B289-29E575B876E7}" type="parTrans" cxnId="{F8F46FAB-117A-4256-AD0B-3CDF40D53FE1}">
      <dgm:prSet/>
      <dgm:spPr/>
      <dgm:t>
        <a:bodyPr/>
        <a:lstStyle/>
        <a:p>
          <a:endParaRPr lang="en-US" sz="1500" b="1"/>
        </a:p>
      </dgm:t>
    </dgm:pt>
    <dgm:pt modelId="{37171110-7913-4B95-BE8B-216F0BB94334}" type="sibTrans" cxnId="{F8F46FAB-117A-4256-AD0B-3CDF40D53FE1}">
      <dgm:prSet/>
      <dgm:spPr/>
      <dgm:t>
        <a:bodyPr/>
        <a:lstStyle/>
        <a:p>
          <a:endParaRPr lang="en-US" sz="1500" b="1"/>
        </a:p>
      </dgm:t>
    </dgm:pt>
    <dgm:pt modelId="{9A253901-9669-437E-BA07-2CFB5C05E12E}">
      <dgm:prSet phldrT="[Text]" custT="1"/>
      <dgm:spPr/>
      <dgm:t>
        <a:bodyPr/>
        <a:lstStyle/>
        <a:p>
          <a:r>
            <a:rPr lang="en-US" sz="1250" b="1"/>
            <a:t>Profile</a:t>
          </a:r>
        </a:p>
      </dgm:t>
    </dgm:pt>
    <dgm:pt modelId="{9FDBF629-177F-4592-99D8-C16927BC1D06}" type="parTrans" cxnId="{12FA633F-92BF-4E95-9DB2-DD0490D4E786}">
      <dgm:prSet/>
      <dgm:spPr/>
      <dgm:t>
        <a:bodyPr/>
        <a:lstStyle/>
        <a:p>
          <a:endParaRPr lang="en-US" sz="1500" b="1"/>
        </a:p>
      </dgm:t>
    </dgm:pt>
    <dgm:pt modelId="{73A87671-5C6F-4690-B1BB-7677D5B9A5C9}" type="sibTrans" cxnId="{12FA633F-92BF-4E95-9DB2-DD0490D4E786}">
      <dgm:prSet/>
      <dgm:spPr/>
      <dgm:t>
        <a:bodyPr/>
        <a:lstStyle/>
        <a:p>
          <a:endParaRPr lang="en-US" sz="1500" b="1"/>
        </a:p>
      </dgm:t>
    </dgm:pt>
    <dgm:pt modelId="{31FEF8D7-FF27-4C38-9A13-705F97DAD012}">
      <dgm:prSet phldrT="[Text]" custT="1"/>
      <dgm:spPr/>
      <dgm:t>
        <a:bodyPr/>
        <a:lstStyle/>
        <a:p>
          <a:r>
            <a:rPr lang="en-US" sz="1250" b="1"/>
            <a:t>Power</a:t>
          </a:r>
        </a:p>
      </dgm:t>
    </dgm:pt>
    <dgm:pt modelId="{C570D966-3905-45A7-9A7F-6FF48B122934}" type="parTrans" cxnId="{312F9D4E-8D9B-4FE0-B303-E91C4D7EDAB6}">
      <dgm:prSet/>
      <dgm:spPr/>
      <dgm:t>
        <a:bodyPr/>
        <a:lstStyle/>
        <a:p>
          <a:endParaRPr lang="en-US" sz="1500" b="1"/>
        </a:p>
      </dgm:t>
    </dgm:pt>
    <dgm:pt modelId="{AFED6D08-8562-411C-AAB5-FC893DFB5EF4}" type="sibTrans" cxnId="{312F9D4E-8D9B-4FE0-B303-E91C4D7EDAB6}">
      <dgm:prSet/>
      <dgm:spPr/>
      <dgm:t>
        <a:bodyPr/>
        <a:lstStyle/>
        <a:p>
          <a:endParaRPr lang="en-US" sz="1500" b="1"/>
        </a:p>
      </dgm:t>
    </dgm:pt>
    <dgm:pt modelId="{E5CAA620-FE92-4AA1-BE9F-16DB6F0F04D5}">
      <dgm:prSet phldrT="[Text]" custT="1"/>
      <dgm:spPr/>
      <dgm:t>
        <a:bodyPr/>
        <a:lstStyle/>
        <a:p>
          <a:r>
            <a:rPr lang="en-US" sz="1250" b="1"/>
            <a:t>Passion</a:t>
          </a:r>
        </a:p>
      </dgm:t>
    </dgm:pt>
    <dgm:pt modelId="{E37EB06C-5C22-41D2-AEFB-89853149B4B5}" type="parTrans" cxnId="{07CBB7BE-90C7-4575-8678-55176BF4C7E9}">
      <dgm:prSet/>
      <dgm:spPr/>
      <dgm:t>
        <a:bodyPr/>
        <a:lstStyle/>
        <a:p>
          <a:endParaRPr lang="en-US" sz="1500" b="1"/>
        </a:p>
      </dgm:t>
    </dgm:pt>
    <dgm:pt modelId="{6890E83C-2192-4F16-9D53-E680988339DF}" type="sibTrans" cxnId="{07CBB7BE-90C7-4575-8678-55176BF4C7E9}">
      <dgm:prSet/>
      <dgm:spPr/>
      <dgm:t>
        <a:bodyPr/>
        <a:lstStyle/>
        <a:p>
          <a:endParaRPr lang="en-US" sz="1500" b="1"/>
        </a:p>
      </dgm:t>
    </dgm:pt>
    <dgm:pt modelId="{41A58865-63EC-40C1-AF93-4B96AB41D651}" type="pres">
      <dgm:prSet presAssocID="{29FAF937-F3D3-4354-9A51-65C352CC8DB5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136B017-2B2A-4E4D-BA21-5A3101B81F7F}" type="pres">
      <dgm:prSet presAssocID="{85AC7AA5-F571-4149-BF16-65160548155B}" presName="roof" presStyleLbl="dkBgShp" presStyleIdx="0" presStyleCnt="2" custLinFactNeighborX="-1937"/>
      <dgm:spPr/>
      <dgm:t>
        <a:bodyPr/>
        <a:lstStyle/>
        <a:p>
          <a:endParaRPr lang="en-US"/>
        </a:p>
      </dgm:t>
    </dgm:pt>
    <dgm:pt modelId="{90B828B3-977F-491A-BAF3-ACA846376ACD}" type="pres">
      <dgm:prSet presAssocID="{85AC7AA5-F571-4149-BF16-65160548155B}" presName="pillars" presStyleCnt="0"/>
      <dgm:spPr/>
    </dgm:pt>
    <dgm:pt modelId="{8B80B220-CCF7-458B-A83B-DFE0B1395D8D}" type="pres">
      <dgm:prSet presAssocID="{85AC7AA5-F571-4149-BF16-65160548155B}" presName="pillar1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CD26C0-AE81-4092-8DFB-007497BE3523}" type="pres">
      <dgm:prSet presAssocID="{5D8E948E-8981-433A-B6BE-FA27E7FF77B8}" presName="pillarX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0D82E91-A33E-4EE9-816A-779D735E13A8}" type="pres">
      <dgm:prSet presAssocID="{407CE551-95E5-4C55-B880-7791C23F7671}" presName="pillarX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7CEEDBE-7830-4AAA-BE77-37C131E1528D}" type="pres">
      <dgm:prSet presAssocID="{4DF1103D-183D-4AE9-A2B6-020AD36DF196}" presName="pillarX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69FC3A-C4FE-4EE7-93CF-5F1EF85DD12D}" type="pres">
      <dgm:prSet presAssocID="{3C695A37-C6AB-402E-81D5-168F9A23F96F}" presName="pillarX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C750980-B91C-4CDB-86BC-B9D9B4E9BEA7}" type="pres">
      <dgm:prSet presAssocID="{9A253901-9669-437E-BA07-2CFB5C05E12E}" presName="pillarX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DAB87FD-1A60-4ABC-9969-04D3C76FCBA9}" type="pres">
      <dgm:prSet presAssocID="{31FEF8D7-FF27-4C38-9A13-705F97DAD012}" presName="pillarX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1EBBE4-B653-40F3-A683-578499C76045}" type="pres">
      <dgm:prSet presAssocID="{E5CAA620-FE92-4AA1-BE9F-16DB6F0F04D5}" presName="pillarX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BD44FC-AEF0-4113-B30B-08B3A4FB782C}" type="pres">
      <dgm:prSet presAssocID="{85AC7AA5-F571-4149-BF16-65160548155B}" presName="base" presStyleLbl="dkBgShp" presStyleIdx="1" presStyleCnt="2"/>
      <dgm:spPr/>
    </dgm:pt>
  </dgm:ptLst>
  <dgm:cxnLst>
    <dgm:cxn modelId="{2FEF2691-12E7-124B-8AD7-9C23C5DD6F77}" type="presOf" srcId="{3C695A37-C6AB-402E-81D5-168F9A23F96F}" destId="{F269FC3A-C4FE-4EE7-93CF-5F1EF85DD12D}" srcOrd="0" destOrd="0" presId="urn:microsoft.com/office/officeart/2005/8/layout/hList3"/>
    <dgm:cxn modelId="{E02902DB-A0F9-2E43-9D50-01D3C4CBD548}" type="presOf" srcId="{407CE551-95E5-4C55-B880-7791C23F7671}" destId="{10D82E91-A33E-4EE9-816A-779D735E13A8}" srcOrd="0" destOrd="0" presId="urn:microsoft.com/office/officeart/2005/8/layout/hList3"/>
    <dgm:cxn modelId="{94054F7D-3B08-D645-994B-535EE2E7D32F}" type="presOf" srcId="{5D8E948E-8981-433A-B6BE-FA27E7FF77B8}" destId="{66CD26C0-AE81-4092-8DFB-007497BE3523}" srcOrd="0" destOrd="0" presId="urn:microsoft.com/office/officeart/2005/8/layout/hList3"/>
    <dgm:cxn modelId="{297F88BB-E0C7-CE47-94E0-8E892FBDFAAE}" type="presOf" srcId="{3E814D32-85CB-446A-9F31-DC8F4FC9D5DA}" destId="{8B80B220-CCF7-458B-A83B-DFE0B1395D8D}" srcOrd="0" destOrd="0" presId="urn:microsoft.com/office/officeart/2005/8/layout/hList3"/>
    <dgm:cxn modelId="{C1990532-4D2A-4064-8D89-26136AA3586A}" srcId="{85AC7AA5-F571-4149-BF16-65160548155B}" destId="{407CE551-95E5-4C55-B880-7791C23F7671}" srcOrd="2" destOrd="0" parTransId="{EBE378CF-FB6C-4105-A40E-1A76FC0B02F7}" sibTransId="{071DA90C-C36B-4BC0-BDF1-169ADF3523BE}"/>
    <dgm:cxn modelId="{B39A9F1D-2EB1-4791-B0A3-082FCBED5522}" srcId="{85AC7AA5-F571-4149-BF16-65160548155B}" destId="{3E814D32-85CB-446A-9F31-DC8F4FC9D5DA}" srcOrd="0" destOrd="0" parTransId="{DD61AC2A-BD4D-4747-9EF5-504B068D1468}" sibTransId="{6986CF54-A2DF-4EEC-BA89-1FB133E05263}"/>
    <dgm:cxn modelId="{F8F46FAB-117A-4256-AD0B-3CDF40D53FE1}" srcId="{85AC7AA5-F571-4149-BF16-65160548155B}" destId="{4DF1103D-183D-4AE9-A2B6-020AD36DF196}" srcOrd="3" destOrd="0" parTransId="{4FF679A7-9873-409F-B289-29E575B876E7}" sibTransId="{37171110-7913-4B95-BE8B-216F0BB94334}"/>
    <dgm:cxn modelId="{07CBB7BE-90C7-4575-8678-55176BF4C7E9}" srcId="{85AC7AA5-F571-4149-BF16-65160548155B}" destId="{E5CAA620-FE92-4AA1-BE9F-16DB6F0F04D5}" srcOrd="7" destOrd="0" parTransId="{E37EB06C-5C22-41D2-AEFB-89853149B4B5}" sibTransId="{6890E83C-2192-4F16-9D53-E680988339DF}"/>
    <dgm:cxn modelId="{90BC3692-1996-E643-AB49-78B10316E01E}" type="presOf" srcId="{31FEF8D7-FF27-4C38-9A13-705F97DAD012}" destId="{1DAB87FD-1A60-4ABC-9969-04D3C76FCBA9}" srcOrd="0" destOrd="0" presId="urn:microsoft.com/office/officeart/2005/8/layout/hList3"/>
    <dgm:cxn modelId="{C411A810-BF56-47F1-AC87-212ADE2F45E5}" srcId="{85AC7AA5-F571-4149-BF16-65160548155B}" destId="{5D8E948E-8981-433A-B6BE-FA27E7FF77B8}" srcOrd="1" destOrd="0" parTransId="{953551BD-305D-425F-A2B6-4D1245716B4C}" sibTransId="{D4380886-C888-4A7A-839E-875462E7533F}"/>
    <dgm:cxn modelId="{AB92C90C-4305-8544-8FAA-EED970D42A77}" type="presOf" srcId="{85AC7AA5-F571-4149-BF16-65160548155B}" destId="{B136B017-2B2A-4E4D-BA21-5A3101B81F7F}" srcOrd="0" destOrd="0" presId="urn:microsoft.com/office/officeart/2005/8/layout/hList3"/>
    <dgm:cxn modelId="{43B09117-7973-4282-B8BC-29162C401D79}" srcId="{85AC7AA5-F571-4149-BF16-65160548155B}" destId="{3C695A37-C6AB-402E-81D5-168F9A23F96F}" srcOrd="4" destOrd="0" parTransId="{63CF87B5-3900-44DF-B9CA-D41FFBD496D3}" sibTransId="{EA7EABC7-54A3-4972-8D96-B9F65D3D8BD2}"/>
    <dgm:cxn modelId="{7CED7F47-08F5-2641-BA16-D286A1EC5B13}" type="presOf" srcId="{9A253901-9669-437E-BA07-2CFB5C05E12E}" destId="{3C750980-B91C-4CDB-86BC-B9D9B4E9BEA7}" srcOrd="0" destOrd="0" presId="urn:microsoft.com/office/officeart/2005/8/layout/hList3"/>
    <dgm:cxn modelId="{12FA633F-92BF-4E95-9DB2-DD0490D4E786}" srcId="{85AC7AA5-F571-4149-BF16-65160548155B}" destId="{9A253901-9669-437E-BA07-2CFB5C05E12E}" srcOrd="5" destOrd="0" parTransId="{9FDBF629-177F-4592-99D8-C16927BC1D06}" sibTransId="{73A87671-5C6F-4690-B1BB-7677D5B9A5C9}"/>
    <dgm:cxn modelId="{5794E92C-FFFF-B443-B14B-5CAE64E747BE}" type="presOf" srcId="{29FAF937-F3D3-4354-9A51-65C352CC8DB5}" destId="{41A58865-63EC-40C1-AF93-4B96AB41D651}" srcOrd="0" destOrd="0" presId="urn:microsoft.com/office/officeart/2005/8/layout/hList3"/>
    <dgm:cxn modelId="{312F9D4E-8D9B-4FE0-B303-E91C4D7EDAB6}" srcId="{85AC7AA5-F571-4149-BF16-65160548155B}" destId="{31FEF8D7-FF27-4C38-9A13-705F97DAD012}" srcOrd="6" destOrd="0" parTransId="{C570D966-3905-45A7-9A7F-6FF48B122934}" sibTransId="{AFED6D08-8562-411C-AAB5-FC893DFB5EF4}"/>
    <dgm:cxn modelId="{2D5FF09A-6B69-4D6E-BA77-BDC37A281AAD}" srcId="{29FAF937-F3D3-4354-9A51-65C352CC8DB5}" destId="{85AC7AA5-F571-4149-BF16-65160548155B}" srcOrd="0" destOrd="0" parTransId="{6E0FE3F3-D646-4E60-9A2D-EE91695D880C}" sibTransId="{69C47A5D-855F-4F5B-9E7C-BA383F2B8026}"/>
    <dgm:cxn modelId="{279FCDFE-B528-4649-B5B7-691B7FBDDAFF}" type="presOf" srcId="{E5CAA620-FE92-4AA1-BE9F-16DB6F0F04D5}" destId="{DF1EBBE4-B653-40F3-A683-578499C76045}" srcOrd="0" destOrd="0" presId="urn:microsoft.com/office/officeart/2005/8/layout/hList3"/>
    <dgm:cxn modelId="{AC2F819B-93C4-D540-832A-AADDA7500CBC}" type="presOf" srcId="{4DF1103D-183D-4AE9-A2B6-020AD36DF196}" destId="{27CEEDBE-7830-4AAA-BE77-37C131E1528D}" srcOrd="0" destOrd="0" presId="urn:microsoft.com/office/officeart/2005/8/layout/hList3"/>
    <dgm:cxn modelId="{E7C43A57-CBE7-2647-9A8A-AC9BE7195C04}" type="presParOf" srcId="{41A58865-63EC-40C1-AF93-4B96AB41D651}" destId="{B136B017-2B2A-4E4D-BA21-5A3101B81F7F}" srcOrd="0" destOrd="0" presId="urn:microsoft.com/office/officeart/2005/8/layout/hList3"/>
    <dgm:cxn modelId="{E4B8911E-9243-F34D-AF35-D7F99950B2BF}" type="presParOf" srcId="{41A58865-63EC-40C1-AF93-4B96AB41D651}" destId="{90B828B3-977F-491A-BAF3-ACA846376ACD}" srcOrd="1" destOrd="0" presId="urn:microsoft.com/office/officeart/2005/8/layout/hList3"/>
    <dgm:cxn modelId="{BE5F10F8-54F0-C942-93DF-FDEBB9A46C3B}" type="presParOf" srcId="{90B828B3-977F-491A-BAF3-ACA846376ACD}" destId="{8B80B220-CCF7-458B-A83B-DFE0B1395D8D}" srcOrd="0" destOrd="0" presId="urn:microsoft.com/office/officeart/2005/8/layout/hList3"/>
    <dgm:cxn modelId="{5BFBD592-2021-4B4C-A088-C7FA7352E428}" type="presParOf" srcId="{90B828B3-977F-491A-BAF3-ACA846376ACD}" destId="{66CD26C0-AE81-4092-8DFB-007497BE3523}" srcOrd="1" destOrd="0" presId="urn:microsoft.com/office/officeart/2005/8/layout/hList3"/>
    <dgm:cxn modelId="{2BF947C7-8702-4445-8AB2-EEBD003C7C42}" type="presParOf" srcId="{90B828B3-977F-491A-BAF3-ACA846376ACD}" destId="{10D82E91-A33E-4EE9-816A-779D735E13A8}" srcOrd="2" destOrd="0" presId="urn:microsoft.com/office/officeart/2005/8/layout/hList3"/>
    <dgm:cxn modelId="{4B3AC95C-5548-F047-A5AC-AC14D8F1B4B0}" type="presParOf" srcId="{90B828B3-977F-491A-BAF3-ACA846376ACD}" destId="{27CEEDBE-7830-4AAA-BE77-37C131E1528D}" srcOrd="3" destOrd="0" presId="urn:microsoft.com/office/officeart/2005/8/layout/hList3"/>
    <dgm:cxn modelId="{752185C2-C726-0141-B528-2C7125CA11AB}" type="presParOf" srcId="{90B828B3-977F-491A-BAF3-ACA846376ACD}" destId="{F269FC3A-C4FE-4EE7-93CF-5F1EF85DD12D}" srcOrd="4" destOrd="0" presId="urn:microsoft.com/office/officeart/2005/8/layout/hList3"/>
    <dgm:cxn modelId="{AFCB3556-8F1F-514B-9764-0EFF4919F95B}" type="presParOf" srcId="{90B828B3-977F-491A-BAF3-ACA846376ACD}" destId="{3C750980-B91C-4CDB-86BC-B9D9B4E9BEA7}" srcOrd="5" destOrd="0" presId="urn:microsoft.com/office/officeart/2005/8/layout/hList3"/>
    <dgm:cxn modelId="{D3A888C2-099B-4348-9721-F8B82B7F1249}" type="presParOf" srcId="{90B828B3-977F-491A-BAF3-ACA846376ACD}" destId="{1DAB87FD-1A60-4ABC-9969-04D3C76FCBA9}" srcOrd="6" destOrd="0" presId="urn:microsoft.com/office/officeart/2005/8/layout/hList3"/>
    <dgm:cxn modelId="{CCE408B3-4EBB-3543-81B7-6740E8D1B31D}" type="presParOf" srcId="{90B828B3-977F-491A-BAF3-ACA846376ACD}" destId="{DF1EBBE4-B653-40F3-A683-578499C76045}" srcOrd="7" destOrd="0" presId="urn:microsoft.com/office/officeart/2005/8/layout/hList3"/>
    <dgm:cxn modelId="{976A8910-A3AD-2644-A7D6-ABBBDE9DDC4B}" type="presParOf" srcId="{41A58865-63EC-40C1-AF93-4B96AB41D651}" destId="{2DBD44FC-AEF0-4113-B30B-08B3A4FB782C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36B017-2B2A-4E4D-BA21-5A3101B81F7F}">
      <dsp:nvSpPr>
        <dsp:cNvPr id="0" name=""/>
        <dsp:cNvSpPr/>
      </dsp:nvSpPr>
      <dsp:spPr>
        <a:xfrm>
          <a:off x="0" y="0"/>
          <a:ext cx="8652510" cy="671322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/>
            <a:t>8 P's of Sporting Club Ownership Motives</a:t>
          </a:r>
        </a:p>
      </dsp:txBody>
      <dsp:txXfrm>
        <a:off x="0" y="0"/>
        <a:ext cx="8652510" cy="671322"/>
      </dsp:txXfrm>
    </dsp:sp>
    <dsp:sp modelId="{8B80B220-CCF7-458B-A83B-DFE0B1395D8D}">
      <dsp:nvSpPr>
        <dsp:cNvPr id="0" name=""/>
        <dsp:cNvSpPr/>
      </dsp:nvSpPr>
      <dsp:spPr>
        <a:xfrm>
          <a:off x="0" y="671322"/>
          <a:ext cx="1081563" cy="14097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556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50" b="1" kern="1200"/>
            <a:t>Performance</a:t>
          </a:r>
        </a:p>
      </dsp:txBody>
      <dsp:txXfrm>
        <a:off x="0" y="671322"/>
        <a:ext cx="1081563" cy="1409776"/>
      </dsp:txXfrm>
    </dsp:sp>
    <dsp:sp modelId="{66CD26C0-AE81-4092-8DFB-007497BE3523}">
      <dsp:nvSpPr>
        <dsp:cNvPr id="0" name=""/>
        <dsp:cNvSpPr/>
      </dsp:nvSpPr>
      <dsp:spPr>
        <a:xfrm>
          <a:off x="1081563" y="671322"/>
          <a:ext cx="1081563" cy="14097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556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50" b="1" kern="1200"/>
            <a:t>Profit</a:t>
          </a:r>
        </a:p>
      </dsp:txBody>
      <dsp:txXfrm>
        <a:off x="1081563" y="671322"/>
        <a:ext cx="1081563" cy="1409776"/>
      </dsp:txXfrm>
    </dsp:sp>
    <dsp:sp modelId="{10D82E91-A33E-4EE9-816A-779D735E13A8}">
      <dsp:nvSpPr>
        <dsp:cNvPr id="0" name=""/>
        <dsp:cNvSpPr/>
      </dsp:nvSpPr>
      <dsp:spPr>
        <a:xfrm>
          <a:off x="2163127" y="671322"/>
          <a:ext cx="1081563" cy="14097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556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50" b="1" kern="1200"/>
            <a:t>Platform</a:t>
          </a:r>
        </a:p>
      </dsp:txBody>
      <dsp:txXfrm>
        <a:off x="2163127" y="671322"/>
        <a:ext cx="1081563" cy="1409776"/>
      </dsp:txXfrm>
    </dsp:sp>
    <dsp:sp modelId="{27CEEDBE-7830-4AAA-BE77-37C131E1528D}">
      <dsp:nvSpPr>
        <dsp:cNvPr id="0" name=""/>
        <dsp:cNvSpPr/>
      </dsp:nvSpPr>
      <dsp:spPr>
        <a:xfrm>
          <a:off x="3244691" y="671322"/>
          <a:ext cx="1081563" cy="14097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556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50" b="1" kern="1200"/>
            <a:t>Pre-Emptive</a:t>
          </a:r>
        </a:p>
      </dsp:txBody>
      <dsp:txXfrm>
        <a:off x="3244691" y="671322"/>
        <a:ext cx="1081563" cy="1409776"/>
      </dsp:txXfrm>
    </dsp:sp>
    <dsp:sp modelId="{F269FC3A-C4FE-4EE7-93CF-5F1EF85DD12D}">
      <dsp:nvSpPr>
        <dsp:cNvPr id="0" name=""/>
        <dsp:cNvSpPr/>
      </dsp:nvSpPr>
      <dsp:spPr>
        <a:xfrm>
          <a:off x="4326254" y="671322"/>
          <a:ext cx="1081563" cy="14097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556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50" b="1" kern="1200"/>
            <a:t>Purpose</a:t>
          </a:r>
        </a:p>
      </dsp:txBody>
      <dsp:txXfrm>
        <a:off x="4326254" y="671322"/>
        <a:ext cx="1081563" cy="1409776"/>
      </dsp:txXfrm>
    </dsp:sp>
    <dsp:sp modelId="{3C750980-B91C-4CDB-86BC-B9D9B4E9BEA7}">
      <dsp:nvSpPr>
        <dsp:cNvPr id="0" name=""/>
        <dsp:cNvSpPr/>
      </dsp:nvSpPr>
      <dsp:spPr>
        <a:xfrm>
          <a:off x="5407818" y="671322"/>
          <a:ext cx="1081563" cy="14097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556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50" b="1" kern="1200"/>
            <a:t>Profile</a:t>
          </a:r>
        </a:p>
      </dsp:txBody>
      <dsp:txXfrm>
        <a:off x="5407818" y="671322"/>
        <a:ext cx="1081563" cy="1409776"/>
      </dsp:txXfrm>
    </dsp:sp>
    <dsp:sp modelId="{1DAB87FD-1A60-4ABC-9969-04D3C76FCBA9}">
      <dsp:nvSpPr>
        <dsp:cNvPr id="0" name=""/>
        <dsp:cNvSpPr/>
      </dsp:nvSpPr>
      <dsp:spPr>
        <a:xfrm>
          <a:off x="6489382" y="671322"/>
          <a:ext cx="1081563" cy="14097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556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50" b="1" kern="1200"/>
            <a:t>Power</a:t>
          </a:r>
        </a:p>
      </dsp:txBody>
      <dsp:txXfrm>
        <a:off x="6489382" y="671322"/>
        <a:ext cx="1081563" cy="1409776"/>
      </dsp:txXfrm>
    </dsp:sp>
    <dsp:sp modelId="{DF1EBBE4-B653-40F3-A683-578499C76045}">
      <dsp:nvSpPr>
        <dsp:cNvPr id="0" name=""/>
        <dsp:cNvSpPr/>
      </dsp:nvSpPr>
      <dsp:spPr>
        <a:xfrm>
          <a:off x="7570946" y="671322"/>
          <a:ext cx="1081563" cy="14097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556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50" b="1" kern="1200"/>
            <a:t>Passion</a:t>
          </a:r>
        </a:p>
      </dsp:txBody>
      <dsp:txXfrm>
        <a:off x="7570946" y="671322"/>
        <a:ext cx="1081563" cy="1409776"/>
      </dsp:txXfrm>
    </dsp:sp>
    <dsp:sp modelId="{2DBD44FC-AEF0-4113-B30B-08B3A4FB782C}">
      <dsp:nvSpPr>
        <dsp:cNvPr id="0" name=""/>
        <dsp:cNvSpPr/>
      </dsp:nvSpPr>
      <dsp:spPr>
        <a:xfrm>
          <a:off x="0" y="2081098"/>
          <a:ext cx="8652510" cy="156641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5A452-7B8F-974B-9386-5F8ECE4F23FC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D4B48-477E-FF48-85DE-02662FD13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770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355314-E129-124A-A0CB-BEA5D6B98D42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1A1FE-138B-DE4E-8B87-77DD91E75F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3864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EE7F10B-C191-5749-9382-916D4ED99760}" type="slidenum">
              <a:rPr lang="en-US" sz="1200"/>
              <a:pPr/>
              <a:t>25</a:t>
            </a:fld>
            <a:endParaRPr lang="en-US" sz="1200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9781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BB98EC9-9BE0-6F45-9C80-5A2D4001838C}" type="slidenum">
              <a:rPr lang="en-US" sz="1200"/>
              <a:pPr/>
              <a:t>27</a:t>
            </a:fld>
            <a:endParaRPr lang="en-US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2309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153097E4-C661-B540-87B2-F219246D76BE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736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87BEF-188F-2747-8EF3-A49E176829EE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210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90583-DC69-E145-A69E-3853DDB5C4CD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01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4B0BB-D838-B04F-A5E4-6E9A2030C59E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81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14E2-96F6-B14D-8FA4-2ABCB621B770}" type="datetime1">
              <a:rPr lang="en-US" smtClean="0"/>
              <a:t>3/14/2017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695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796E-8558-B847-8F66-FC6AEBA29FC9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777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30BBE-E87D-2C4C-A680-68F05085B28F}" type="datetime1">
              <a:rPr lang="en-US" smtClean="0"/>
              <a:t>3/14/2017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227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C6F19-3D3F-CF44-A078-8C78B4D0EC6C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882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E8C73-5419-274C-A40F-3E4CF9FC1E54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148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D2A2-C5B0-3E4A-B95C-F2E147CE7E47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373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28A70-F772-6D43-BF7E-71B7198CCE82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084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37AA5-10CD-C24C-B8CE-39FFCC5266DF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793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21" r:id="rId1"/>
    <p:sldLayoutId id="2147484922" r:id="rId2"/>
    <p:sldLayoutId id="2147484923" r:id="rId3"/>
    <p:sldLayoutId id="2147484924" r:id="rId4"/>
    <p:sldLayoutId id="2147484925" r:id="rId5"/>
    <p:sldLayoutId id="2147484926" r:id="rId6"/>
    <p:sldLayoutId id="2147484927" r:id="rId7"/>
    <p:sldLayoutId id="2147484928" r:id="rId8"/>
    <p:sldLayoutId id="2147484929" r:id="rId9"/>
    <p:sldLayoutId id="2147484930" r:id="rId10"/>
    <p:sldLayoutId id="21474849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0.png"/><Relationship Id="rId5" Type="http://schemas.openxmlformats.org/officeDocument/2006/relationships/package" Target="../embeddings/Microsoft_Word_Document1.docx"/><Relationship Id="rId4" Type="http://schemas.openxmlformats.org/officeDocument/2006/relationships/oleObject" Target="../embeddings/oleObject1.bin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iderville.com/page/ridersagm" TargetMode="Externa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Clubs 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951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Clubs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826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Clubs are…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</a:t>
            </a:r>
            <a:r>
              <a:rPr lang="en-US" dirty="0"/>
              <a:t>most recognizable </a:t>
            </a:r>
            <a:r>
              <a:rPr lang="en-US" dirty="0" smtClean="0"/>
              <a:t>entities in many </a:t>
            </a:r>
            <a:r>
              <a:rPr lang="en-US" dirty="0"/>
              <a:t>professional sports</a:t>
            </a:r>
            <a:r>
              <a:rPr lang="en-US" dirty="0" smtClean="0"/>
              <a:t>.</a:t>
            </a:r>
          </a:p>
          <a:p>
            <a:r>
              <a:rPr lang="en-US" dirty="0" smtClean="0"/>
              <a:t>Global Brands (e.g., New York Yankees, Manchester United).</a:t>
            </a:r>
          </a:p>
          <a:p>
            <a:r>
              <a:rPr lang="en-US" dirty="0" smtClean="0"/>
              <a:t>Enduring to their fans and local community (beyond players, coaches and administrators who change).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218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Club Variability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77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Clubs Vary Financially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By Sport</a:t>
            </a:r>
          </a:p>
          <a:p>
            <a:pPr lvl="1"/>
            <a:r>
              <a:rPr lang="en-US" dirty="0" smtClean="0"/>
              <a:t>Some sports are more financially viable than others</a:t>
            </a:r>
          </a:p>
          <a:p>
            <a:pPr lvl="1"/>
            <a:r>
              <a:rPr lang="en-US" dirty="0" smtClean="0"/>
              <a:t>NFL football versus NHL hockey</a:t>
            </a:r>
          </a:p>
          <a:p>
            <a:r>
              <a:rPr lang="en-US" dirty="0" smtClean="0"/>
              <a:t>By League</a:t>
            </a:r>
          </a:p>
          <a:p>
            <a:pPr lvl="1"/>
            <a:r>
              <a:rPr lang="en-US" dirty="0" smtClean="0"/>
              <a:t>Leagues in the same sport differ</a:t>
            </a:r>
          </a:p>
          <a:p>
            <a:pPr lvl="1"/>
            <a:r>
              <a:rPr lang="en-US" dirty="0" smtClean="0"/>
              <a:t>National Basketball Association versus </a:t>
            </a:r>
            <a:r>
              <a:rPr lang="en-US" dirty="0" err="1" smtClean="0"/>
              <a:t>Euroleague</a:t>
            </a:r>
            <a:r>
              <a:rPr lang="en-US" dirty="0" smtClean="0"/>
              <a:t> Basketball</a:t>
            </a:r>
          </a:p>
          <a:p>
            <a:r>
              <a:rPr lang="en-US" dirty="0" smtClean="0"/>
              <a:t>Within League</a:t>
            </a:r>
          </a:p>
          <a:p>
            <a:pPr lvl="1"/>
            <a:r>
              <a:rPr lang="en-US" dirty="0" smtClean="0"/>
              <a:t>Clubs within the same league differ</a:t>
            </a:r>
          </a:p>
          <a:p>
            <a:pPr lvl="1"/>
            <a:r>
              <a:rPr lang="en-US" dirty="0" smtClean="0"/>
              <a:t>New York Yankees versus Pittsburgh Pirates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616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en-US" sz="3600" dirty="0" smtClean="0"/>
              <a:t>League Differences for Clubs on estimated Club Revenues – North America</a:t>
            </a:r>
            <a:endParaRPr lang="en-US" sz="36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75" y="1587499"/>
            <a:ext cx="8485680" cy="5247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735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League Differences for Clubs on estimated Club Revenues – </a:t>
            </a:r>
            <a:r>
              <a:rPr lang="en-US" sz="3600" dirty="0" smtClean="0"/>
              <a:t>European Soccer Leagues</a:t>
            </a:r>
            <a:endParaRPr lang="en-US" sz="36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</a:t>
            </a:fld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12875"/>
            <a:ext cx="8229600" cy="5029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433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en-US" sz="4800" dirty="0" smtClean="0"/>
              <a:t>Within League Club Differences in Revenues: NFL &amp; MLB</a:t>
            </a:r>
            <a:endParaRPr lang="en-US" sz="48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8</a:t>
            </a:fld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389" y="1631949"/>
            <a:ext cx="8792893" cy="4845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084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675" y="1600199"/>
            <a:ext cx="8563354" cy="4702176"/>
          </a:xfrm>
          <a:prstGeom prst="rect">
            <a:avLst/>
          </a:prstGeom>
        </p:spPr>
      </p:pic>
      <p:sp>
        <p:nvSpPr>
          <p:cNvPr id="5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en-US" sz="4800" dirty="0" smtClean="0"/>
              <a:t>Within League Club Differences in Revenues: NBA &amp; NHL</a:t>
            </a:r>
            <a:endParaRPr lang="en-US" sz="48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075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34950"/>
            <a:ext cx="9144000" cy="1838325"/>
          </a:xfrm>
        </p:spPr>
        <p:txBody>
          <a:bodyPr>
            <a:normAutofit fontScale="90000"/>
          </a:bodyPr>
          <a:lstStyle/>
          <a:p>
            <a:r>
              <a:rPr lang="en-US" sz="4400" dirty="0" smtClean="0"/>
              <a:t>Club Differences in Revenues for Top Two Professional Soccer Leagues in England</a:t>
            </a:r>
            <a:endParaRPr lang="en-US" sz="44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10</a:t>
            </a:fld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885" y="2146299"/>
            <a:ext cx="8529345" cy="425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0759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Clubs Financials Vary Across Countries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Case Study of Cricket: India versus North America 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Cricket – India</a:t>
            </a:r>
          </a:p>
          <a:p>
            <a:pPr lvl="1"/>
            <a:r>
              <a:rPr lang="en-US" dirty="0" smtClean="0"/>
              <a:t>Over 70% of revenues in cricket are in India or are associated with the Indian Cricket Team traveling. </a:t>
            </a:r>
          </a:p>
          <a:p>
            <a:pPr lvl="1"/>
            <a:r>
              <a:rPr lang="en-US" dirty="0" smtClean="0"/>
              <a:t>23</a:t>
            </a:r>
            <a:r>
              <a:rPr lang="en-US" baseline="30000" dirty="0" smtClean="0"/>
              <a:t>rd</a:t>
            </a:r>
            <a:r>
              <a:rPr lang="en-US" dirty="0" smtClean="0"/>
              <a:t> Highest Paid Athlete in the world is </a:t>
            </a:r>
            <a:r>
              <a:rPr lang="en-US" dirty="0" err="1" smtClean="0"/>
              <a:t>Mahendra</a:t>
            </a:r>
            <a:r>
              <a:rPr lang="en-US" dirty="0" smtClean="0"/>
              <a:t> </a:t>
            </a:r>
            <a:r>
              <a:rPr lang="en-US" dirty="0" err="1" smtClean="0"/>
              <a:t>Signh</a:t>
            </a:r>
            <a:r>
              <a:rPr lang="en-US" dirty="0" smtClean="0"/>
              <a:t> </a:t>
            </a:r>
            <a:r>
              <a:rPr lang="en-US" dirty="0" err="1" smtClean="0"/>
              <a:t>Dhoni</a:t>
            </a:r>
            <a:endParaRPr lang="en-US" dirty="0" smtClean="0"/>
          </a:p>
          <a:p>
            <a:pPr lvl="2"/>
            <a:r>
              <a:rPr lang="en-US" dirty="0" smtClean="0"/>
              <a:t>Makes more than Carmelo Anthony, Peyton Manning, &amp; Albert </a:t>
            </a:r>
            <a:r>
              <a:rPr lang="en-US" dirty="0" err="1" smtClean="0"/>
              <a:t>Pujols</a:t>
            </a:r>
            <a:endParaRPr lang="en-US" dirty="0"/>
          </a:p>
          <a:p>
            <a:pPr lvl="3"/>
            <a:r>
              <a:rPr lang="en-US" sz="1200" dirty="0" smtClean="0"/>
              <a:t>Forbes, The Worlds Highest Paid Athletes</a:t>
            </a:r>
            <a:endParaRPr lang="en-US" sz="1200" dirty="0"/>
          </a:p>
          <a:p>
            <a:pPr lvl="2"/>
            <a:r>
              <a:rPr lang="en-US" dirty="0"/>
              <a:t>PEPSI IPL 2015 opens with a 41 % increase in viewership, 105 million viewers watch it in its opening week. </a:t>
            </a:r>
            <a:endParaRPr lang="en-US" dirty="0" smtClean="0"/>
          </a:p>
          <a:p>
            <a:pPr lvl="3"/>
            <a:r>
              <a:rPr lang="en-US" sz="1200" dirty="0" smtClean="0"/>
              <a:t>IPLt20.com </a:t>
            </a:r>
          </a:p>
          <a:p>
            <a:pPr lvl="1"/>
            <a:r>
              <a:rPr lang="en-US" dirty="0" smtClean="0"/>
              <a:t>Sponsors, Passion, Atmosphere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5051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53215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1,500 Clubs – 10 Nationalities </a:t>
            </a:r>
          </a:p>
          <a:p>
            <a:r>
              <a:rPr lang="en-US" dirty="0" smtClean="0"/>
              <a:t>47.9% of all players have Indian heritage</a:t>
            </a:r>
          </a:p>
          <a:p>
            <a:r>
              <a:rPr lang="en-US" dirty="0" smtClean="0"/>
              <a:t>55,000 players</a:t>
            </a:r>
          </a:p>
          <a:p>
            <a:r>
              <a:rPr lang="en-US" dirty="0" smtClean="0"/>
              <a:t>More </a:t>
            </a:r>
          </a:p>
          <a:p>
            <a:pPr marL="0" indent="0">
              <a:buNone/>
            </a:pPr>
            <a:r>
              <a:rPr lang="en-US" dirty="0" smtClean="0"/>
              <a:t>people </a:t>
            </a:r>
          </a:p>
          <a:p>
            <a:pPr marL="0" indent="0">
              <a:buNone/>
            </a:pPr>
            <a:r>
              <a:rPr lang="en-US" dirty="0"/>
              <a:t>a</a:t>
            </a:r>
            <a:r>
              <a:rPr lang="en-US" dirty="0" smtClean="0"/>
              <a:t>ttend one </a:t>
            </a:r>
          </a:p>
          <a:p>
            <a:pPr marL="0" indent="0">
              <a:buNone/>
            </a:pPr>
            <a:r>
              <a:rPr lang="en-US" dirty="0" smtClean="0"/>
              <a:t>Cricket test</a:t>
            </a:r>
          </a:p>
          <a:p>
            <a:pPr marL="0" indent="0">
              <a:buNone/>
            </a:pPr>
            <a:r>
              <a:rPr lang="en-US" dirty="0" smtClean="0"/>
              <a:t>in India than </a:t>
            </a:r>
          </a:p>
          <a:p>
            <a:pPr marL="0" indent="0">
              <a:buNone/>
            </a:pPr>
            <a:r>
              <a:rPr lang="en-US" dirty="0" smtClean="0"/>
              <a:t>participate </a:t>
            </a:r>
          </a:p>
          <a:p>
            <a:pPr marL="0" indent="0">
              <a:buNone/>
            </a:pPr>
            <a:r>
              <a:rPr lang="en-US" dirty="0"/>
              <a:t>i</a:t>
            </a:r>
            <a:r>
              <a:rPr lang="en-US" dirty="0" smtClean="0"/>
              <a:t>n all of North</a:t>
            </a:r>
          </a:p>
          <a:p>
            <a:pPr marL="0" indent="0">
              <a:buNone/>
            </a:pPr>
            <a:r>
              <a:rPr lang="en-US" dirty="0" smtClean="0"/>
              <a:t>America 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12</a:t>
            </a:fld>
            <a:endParaRPr lang="en-US"/>
          </a:p>
        </p:txBody>
      </p:sp>
      <p:sp>
        <p:nvSpPr>
          <p:cNvPr id="4" name="Title 3"/>
          <p:cNvSpPr txBox="1">
            <a:spLocks/>
          </p:cNvSpPr>
          <p:nvPr/>
        </p:nvSpPr>
        <p:spPr>
          <a:xfrm>
            <a:off x="457200" y="145140"/>
            <a:ext cx="8229600" cy="95023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 smtClean="0"/>
              <a:t>Cricket in North America</a:t>
            </a:r>
            <a:endParaRPr lang="en-US" dirty="0"/>
          </a:p>
        </p:txBody>
      </p:sp>
      <p:pic>
        <p:nvPicPr>
          <p:cNvPr id="5" name="Picture 4" descr="Cricket Infographic.pd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119" y="2610964"/>
            <a:ext cx="6350240" cy="4108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9302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Club Ownership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406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8 P’s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14</a:t>
            </a:fld>
            <a:endParaRPr lang="en-US"/>
          </a:p>
        </p:txBody>
      </p:sp>
      <p:graphicFrame>
        <p:nvGraphicFramePr>
          <p:cNvPr id="4" name="Diagram 3"/>
          <p:cNvGraphicFramePr/>
          <p:nvPr/>
        </p:nvGraphicFramePr>
        <p:xfrm>
          <a:off x="245745" y="2310130"/>
          <a:ext cx="8652510" cy="2237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77457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Alternative Ownership Models</a:t>
            </a:r>
            <a:endParaRPr lang="en-US" dirty="0"/>
          </a:p>
        </p:txBody>
      </p:sp>
      <p:sp>
        <p:nvSpPr>
          <p:cNvPr id="11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Private/Single Individual or Family Owner </a:t>
            </a:r>
            <a:r>
              <a:rPr lang="en-US" dirty="0" smtClean="0"/>
              <a:t>Model</a:t>
            </a:r>
          </a:p>
          <a:p>
            <a:pPr lvl="1"/>
            <a:r>
              <a:rPr lang="en-US" dirty="0"/>
              <a:t>Chelsea (EPL) - Roman </a:t>
            </a:r>
            <a:r>
              <a:rPr lang="en-US" dirty="0" err="1"/>
              <a:t>Abramovich</a:t>
            </a:r>
            <a:endParaRPr lang="en-US" dirty="0"/>
          </a:p>
          <a:p>
            <a:r>
              <a:rPr lang="en-US" dirty="0"/>
              <a:t>Private/Investment Syndicate Owners </a:t>
            </a:r>
            <a:r>
              <a:rPr lang="en-US" dirty="0" smtClean="0"/>
              <a:t>Model</a:t>
            </a:r>
          </a:p>
          <a:p>
            <a:pPr lvl="1"/>
            <a:r>
              <a:rPr lang="en-US" dirty="0"/>
              <a:t>Boston Celtics (NBA)</a:t>
            </a:r>
          </a:p>
          <a:p>
            <a:r>
              <a:rPr lang="en-US" dirty="0"/>
              <a:t>Public Traded Company/Multiple Owners </a:t>
            </a:r>
            <a:r>
              <a:rPr lang="en-US" dirty="0" smtClean="0"/>
              <a:t>Model</a:t>
            </a:r>
          </a:p>
          <a:p>
            <a:pPr lvl="1"/>
            <a:r>
              <a:rPr lang="en-US" dirty="0" smtClean="0"/>
              <a:t>Manchester United (EPL) – listed on New York Stock Exchange</a:t>
            </a:r>
            <a:endParaRPr lang="en-US" dirty="0"/>
          </a:p>
          <a:p>
            <a:r>
              <a:rPr lang="en-US" dirty="0"/>
              <a:t>Subsidiary Of Publicly Traded Company </a:t>
            </a:r>
            <a:r>
              <a:rPr lang="en-US" dirty="0" smtClean="0"/>
              <a:t>Model</a:t>
            </a:r>
          </a:p>
          <a:p>
            <a:pPr lvl="1"/>
            <a:r>
              <a:rPr lang="en-US" dirty="0"/>
              <a:t>Tohoku </a:t>
            </a:r>
            <a:r>
              <a:rPr lang="en-US" dirty="0" err="1"/>
              <a:t>Rakuten</a:t>
            </a:r>
            <a:r>
              <a:rPr lang="en-US" dirty="0"/>
              <a:t> Golden Eagles </a:t>
            </a:r>
            <a:r>
              <a:rPr lang="en-US" dirty="0" smtClean="0"/>
              <a:t>(</a:t>
            </a:r>
            <a:r>
              <a:rPr lang="en-US" dirty="0"/>
              <a:t>Nippon Professional Baseball) - </a:t>
            </a:r>
            <a:r>
              <a:rPr lang="en-US" dirty="0" err="1"/>
              <a:t>Rakuten</a:t>
            </a:r>
            <a:r>
              <a:rPr lang="en-US" dirty="0"/>
              <a:t> </a:t>
            </a:r>
            <a:r>
              <a:rPr lang="en-US" dirty="0" smtClean="0"/>
              <a:t>Owner</a:t>
            </a:r>
            <a:endParaRPr lang="en-US" dirty="0"/>
          </a:p>
          <a:p>
            <a:r>
              <a:rPr lang="en-US" dirty="0"/>
              <a:t>Association/Co-Operative Model</a:t>
            </a:r>
          </a:p>
          <a:p>
            <a:pPr lvl="1"/>
            <a:r>
              <a:rPr lang="en-US" dirty="0"/>
              <a:t>FC Barcelona (La </a:t>
            </a:r>
            <a:r>
              <a:rPr lang="en-US" dirty="0" err="1"/>
              <a:t>Liga</a:t>
            </a:r>
            <a:r>
              <a:rPr lang="en-US" dirty="0"/>
              <a:t>)</a:t>
            </a:r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0759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Ownership Rules and Policies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New </a:t>
            </a:r>
            <a:r>
              <a:rPr lang="en-US" dirty="0" smtClean="0"/>
              <a:t>owners: many leagues have ‘vetting’ on the integrity of potential owners (both majority controlling owners and minority investing owners)</a:t>
            </a:r>
            <a:endParaRPr lang="en-US" dirty="0"/>
          </a:p>
          <a:p>
            <a:r>
              <a:rPr lang="en-US" dirty="0" smtClean="0"/>
              <a:t>Debt: some leagues have maximum debt restrictions to reduce likelihood of financial distress</a:t>
            </a:r>
            <a:endParaRPr lang="en-US" dirty="0"/>
          </a:p>
          <a:p>
            <a:r>
              <a:rPr lang="en-US" dirty="0" smtClean="0"/>
              <a:t>Expansion: decisions to add more clubs/relocate existing clubs typically require super-majorities of those voting.</a:t>
            </a:r>
            <a:endParaRPr lang="en-US" dirty="0"/>
          </a:p>
          <a:p>
            <a:r>
              <a:rPr lang="en-US" dirty="0"/>
              <a:t>Territorial </a:t>
            </a:r>
            <a:r>
              <a:rPr lang="en-US" dirty="0" smtClean="0"/>
              <a:t>rights: some leagues have strict rights that prevent clubs ‘marketing’ in the geographical areas of other clubs. 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200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Salary Cap and Salary Floor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Salary cap:</a:t>
            </a:r>
          </a:p>
          <a:p>
            <a:pPr lvl="1"/>
            <a:r>
              <a:rPr lang="en-US" dirty="0"/>
              <a:t>Restriction on the maximum amount any team in a league can pay to players</a:t>
            </a:r>
          </a:p>
          <a:p>
            <a:pPr lvl="1"/>
            <a:r>
              <a:rPr lang="en-US" dirty="0"/>
              <a:t>Intended to balance teams’ spending on players</a:t>
            </a:r>
          </a:p>
          <a:p>
            <a:r>
              <a:rPr lang="en-US" dirty="0"/>
              <a:t>Salary floor:</a:t>
            </a:r>
          </a:p>
          <a:p>
            <a:pPr lvl="1"/>
            <a:r>
              <a:rPr lang="en-US" dirty="0"/>
              <a:t>Minimum salary level for a team</a:t>
            </a:r>
          </a:p>
          <a:p>
            <a:pPr lvl="1"/>
            <a:r>
              <a:rPr lang="en-US" dirty="0"/>
              <a:t>Base level of </a:t>
            </a:r>
            <a:r>
              <a:rPr lang="en-US" dirty="0" smtClean="0"/>
              <a:t>commitment</a:t>
            </a:r>
          </a:p>
          <a:p>
            <a:r>
              <a:rPr lang="en-US" dirty="0" smtClean="0"/>
              <a:t>Monitoring:</a:t>
            </a:r>
          </a:p>
          <a:p>
            <a:pPr lvl="1"/>
            <a:r>
              <a:rPr lang="en-US" dirty="0" smtClean="0"/>
              <a:t>Monitoring club compliance with salary caps/floors requires explicit guidelines on how ‘annual salaries’ are computed. </a:t>
            </a:r>
            <a:endParaRPr lang="en-US" dirty="0"/>
          </a:p>
          <a:p>
            <a:pPr lvl="1"/>
            <a:r>
              <a:rPr lang="en-US" dirty="0" smtClean="0"/>
              <a:t>‘</a:t>
            </a:r>
            <a:r>
              <a:rPr lang="en-US" dirty="0" err="1" smtClean="0"/>
              <a:t>Capologists</a:t>
            </a:r>
            <a:r>
              <a:rPr lang="en-US" dirty="0" smtClean="0"/>
              <a:t>’ is the term used to describe salary cap experts. 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7533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Salary Luxury Tax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Consequences for exceeding a salary cap or salary threshold</a:t>
            </a:r>
          </a:p>
          <a:p>
            <a:r>
              <a:rPr lang="en-US" dirty="0"/>
              <a:t>Required of teams whose payroll exceeds a set “tax level</a:t>
            </a:r>
            <a:r>
              <a:rPr lang="en-US" dirty="0" smtClean="0"/>
              <a:t>”</a:t>
            </a:r>
          </a:p>
          <a:p>
            <a:r>
              <a:rPr lang="en-US" dirty="0" smtClean="0"/>
              <a:t>NBA’s Salary Tax has penalties that increase with:</a:t>
            </a:r>
          </a:p>
          <a:p>
            <a:pPr lvl="1"/>
            <a:r>
              <a:rPr lang="en-US" dirty="0" smtClean="0"/>
              <a:t>Amounts above the threshold/salary limit</a:t>
            </a:r>
          </a:p>
          <a:p>
            <a:pPr lvl="1"/>
            <a:r>
              <a:rPr lang="en-US" dirty="0" smtClean="0"/>
              <a:t>Years that club has exceeded threshold/salary limit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18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4750" y="4501814"/>
            <a:ext cx="2432050" cy="2166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1848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Club Ownership Models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Distributed Club Ownership Model (each club separately owned)</a:t>
            </a:r>
          </a:p>
          <a:p>
            <a:pPr lvl="1"/>
            <a:r>
              <a:rPr lang="en-US" dirty="0"/>
              <a:t>Private Ownership: Single Individual</a:t>
            </a:r>
          </a:p>
          <a:p>
            <a:pPr lvl="1"/>
            <a:r>
              <a:rPr lang="en-US" dirty="0"/>
              <a:t>Private Ownership: By Multiple Individuals (Syndicate)</a:t>
            </a:r>
          </a:p>
          <a:p>
            <a:pPr lvl="1"/>
            <a:r>
              <a:rPr lang="en-US" dirty="0"/>
              <a:t>Public Ownership: Club is Major/Exclusive Asset</a:t>
            </a:r>
          </a:p>
          <a:p>
            <a:pPr lvl="1"/>
            <a:r>
              <a:rPr lang="en-US" dirty="0"/>
              <a:t>Public Ownership: Club is One of Many Assets</a:t>
            </a:r>
          </a:p>
          <a:p>
            <a:r>
              <a:rPr lang="en-US" dirty="0"/>
              <a:t>Single Entity League Ownership Model (league owns each club)</a:t>
            </a:r>
          </a:p>
          <a:p>
            <a:r>
              <a:rPr lang="en-US" dirty="0"/>
              <a:t>Association Model (club is a non-profit institution with members </a:t>
            </a:r>
            <a:r>
              <a:rPr lang="en-US" dirty="0" smtClean="0"/>
              <a:t>voting for </a:t>
            </a:r>
            <a:r>
              <a:rPr lang="en-US" dirty="0"/>
              <a:t>directors who appoint management team)</a:t>
            </a:r>
          </a:p>
          <a:p>
            <a:r>
              <a:rPr lang="en-US" dirty="0"/>
              <a:t>Association/Private Investor Mixed Model</a:t>
            </a:r>
          </a:p>
          <a:p>
            <a:pPr lvl="1"/>
            <a:r>
              <a:rPr lang="en-US" dirty="0"/>
              <a:t>Mandated </a:t>
            </a:r>
            <a:r>
              <a:rPr lang="en-US" dirty="0" smtClean="0"/>
              <a:t>in some European leagues, </a:t>
            </a:r>
            <a:r>
              <a:rPr lang="en-US" dirty="0"/>
              <a:t>following excess debt and club bankruptcies</a:t>
            </a:r>
          </a:p>
          <a:p>
            <a:pPr lvl="1"/>
            <a:r>
              <a:rPr lang="en-US" dirty="0" smtClean="0"/>
              <a:t>German version requires </a:t>
            </a:r>
            <a:r>
              <a:rPr lang="en-US" dirty="0"/>
              <a:t>51% + of shares to be held as an association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0848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	Investment Syndicates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Increasingly adopted in </a:t>
            </a:r>
            <a:r>
              <a:rPr lang="en-US" dirty="0"/>
              <a:t>modern professional </a:t>
            </a:r>
            <a:r>
              <a:rPr lang="en-US" dirty="0" smtClean="0"/>
              <a:t>sports</a:t>
            </a:r>
            <a:endParaRPr lang="en-US" dirty="0"/>
          </a:p>
          <a:p>
            <a:pPr lvl="1"/>
            <a:r>
              <a:rPr lang="en-US" dirty="0" smtClean="0"/>
              <a:t>Billion-dollar price tag on clubs</a:t>
            </a:r>
            <a:endParaRPr lang="en-US" dirty="0"/>
          </a:p>
          <a:p>
            <a:pPr lvl="1"/>
            <a:r>
              <a:rPr lang="en-US" dirty="0" smtClean="0"/>
              <a:t>Wealthy investors seeking diversification </a:t>
            </a:r>
            <a:endParaRPr lang="en-US" dirty="0"/>
          </a:p>
          <a:p>
            <a:pPr lvl="1"/>
            <a:r>
              <a:rPr lang="en-US" dirty="0"/>
              <a:t>Immense media pressure</a:t>
            </a:r>
          </a:p>
          <a:p>
            <a:r>
              <a:rPr lang="en-US" dirty="0"/>
              <a:t>An ownership group of 2 or more</a:t>
            </a:r>
          </a:p>
          <a:p>
            <a:pPr lvl="1"/>
            <a:r>
              <a:rPr lang="en-US" dirty="0"/>
              <a:t>Range 2 to 1000’s</a:t>
            </a:r>
          </a:p>
          <a:p>
            <a:r>
              <a:rPr lang="en-US" dirty="0"/>
              <a:t>Key Aspects</a:t>
            </a:r>
          </a:p>
          <a:p>
            <a:pPr lvl="1"/>
            <a:r>
              <a:rPr lang="en-US" dirty="0"/>
              <a:t>Equity sharing</a:t>
            </a:r>
          </a:p>
          <a:p>
            <a:pPr lvl="1"/>
            <a:r>
              <a:rPr lang="en-US" dirty="0"/>
              <a:t>Profit/Loss sharing</a:t>
            </a:r>
          </a:p>
          <a:p>
            <a:pPr lvl="1"/>
            <a:r>
              <a:rPr lang="en-US" dirty="0"/>
              <a:t>Risk sharing</a:t>
            </a:r>
          </a:p>
          <a:p>
            <a:r>
              <a:rPr lang="en-US" dirty="0" smtClean="0"/>
              <a:t>Leagues typically require syndicate to appoint ‘single person’ to represent it in case of voting/link to league headquarters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3016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7383"/>
            <a:ext cx="8229600" cy="1143000"/>
          </a:xfrm>
        </p:spPr>
        <p:txBody>
          <a:bodyPr/>
          <a:lstStyle/>
          <a:p>
            <a:r>
              <a:rPr lang="en-US" sz="4400" dirty="0" smtClean="0"/>
              <a:t>Investment </a:t>
            </a:r>
            <a:r>
              <a:rPr lang="en-US" sz="4400" dirty="0"/>
              <a:t>Syndicate </a:t>
            </a:r>
            <a:r>
              <a:rPr lang="en-US" sz="4400" dirty="0" smtClean="0"/>
              <a:t>Formation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84965"/>
            <a:ext cx="8229600" cy="5033285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League (Owners as a Group) Restrictions</a:t>
            </a:r>
          </a:p>
          <a:p>
            <a:pPr lvl="1"/>
            <a:r>
              <a:rPr lang="en-US" dirty="0"/>
              <a:t>Owner Probity = integrity (complete and confirmed)</a:t>
            </a:r>
          </a:p>
          <a:p>
            <a:pPr lvl="1"/>
            <a:r>
              <a:rPr lang="en-US" dirty="0"/>
              <a:t>Minimum Wealth Restrictions</a:t>
            </a:r>
          </a:p>
          <a:p>
            <a:pPr lvl="1"/>
            <a:r>
              <a:rPr lang="en-US" dirty="0"/>
              <a:t>Upfront Liquidity Restrictions</a:t>
            </a:r>
          </a:p>
          <a:p>
            <a:pPr lvl="1"/>
            <a:r>
              <a:rPr lang="en-US" dirty="0"/>
              <a:t>Relocation Restrictions</a:t>
            </a:r>
          </a:p>
          <a:p>
            <a:pPr lvl="1"/>
            <a:r>
              <a:rPr lang="en-US" dirty="0"/>
              <a:t>Cross-League Ownership Restrictions</a:t>
            </a:r>
          </a:p>
          <a:p>
            <a:pPr lvl="1"/>
            <a:r>
              <a:rPr lang="en-US" dirty="0"/>
              <a:t>‘Member of the Club’ </a:t>
            </a:r>
            <a:r>
              <a:rPr lang="en-US" dirty="0" err="1"/>
              <a:t>Gateholders</a:t>
            </a:r>
            <a:r>
              <a:rPr lang="en-US" dirty="0"/>
              <a:t> (e.g</a:t>
            </a:r>
            <a:r>
              <a:rPr lang="en-US" dirty="0" smtClean="0"/>
              <a:t>., </a:t>
            </a:r>
            <a:r>
              <a:rPr lang="en-US" dirty="0" err="1" smtClean="0"/>
              <a:t>Balsille</a:t>
            </a:r>
            <a:r>
              <a:rPr lang="en-US" dirty="0" smtClean="0"/>
              <a:t>, </a:t>
            </a:r>
            <a:r>
              <a:rPr lang="en-US" dirty="0"/>
              <a:t>Limbaugh)</a:t>
            </a:r>
          </a:p>
          <a:p>
            <a:r>
              <a:rPr lang="en-US" dirty="0"/>
              <a:t>Buyer Restrictions</a:t>
            </a:r>
          </a:p>
          <a:p>
            <a:pPr lvl="1"/>
            <a:r>
              <a:rPr lang="en-US" dirty="0"/>
              <a:t>Fit with other syndicate </a:t>
            </a:r>
            <a:r>
              <a:rPr lang="en-US" dirty="0" smtClean="0"/>
              <a:t>member ‘preferences</a:t>
            </a:r>
            <a:r>
              <a:rPr lang="en-US" dirty="0"/>
              <a:t>’</a:t>
            </a:r>
          </a:p>
          <a:p>
            <a:pPr lvl="1"/>
            <a:r>
              <a:rPr lang="en-US" dirty="0"/>
              <a:t>Taxation </a:t>
            </a:r>
            <a:r>
              <a:rPr lang="en-US" dirty="0" smtClean="0"/>
              <a:t>issues</a:t>
            </a:r>
          </a:p>
          <a:p>
            <a:r>
              <a:rPr lang="en-US" dirty="0" smtClean="0"/>
              <a:t>Legal disputes among syndicate members highlight multiple areas where disagreements can lead to protracted &amp; costly litigation (e.g., Atlanta Spirit lawsuit)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2583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74765"/>
            <a:ext cx="8229600" cy="1000125"/>
          </a:xfrm>
        </p:spPr>
        <p:txBody>
          <a:bodyPr/>
          <a:lstStyle/>
          <a:p>
            <a:r>
              <a:rPr lang="en-US" sz="4400" dirty="0" smtClean="0"/>
              <a:t>Investment </a:t>
            </a:r>
            <a:r>
              <a:rPr lang="en-US" sz="4400" dirty="0"/>
              <a:t>Syndicate </a:t>
            </a:r>
            <a:r>
              <a:rPr lang="en-US" sz="4400" dirty="0" smtClean="0"/>
              <a:t>Formation</a:t>
            </a:r>
            <a:endParaRPr lang="en-US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80215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Seller Restrictions</a:t>
            </a:r>
          </a:p>
          <a:p>
            <a:r>
              <a:rPr lang="en-US" dirty="0"/>
              <a:t>Creating the Buzz – “Celebrity” </a:t>
            </a:r>
            <a:r>
              <a:rPr lang="en-US" dirty="0" smtClean="0"/>
              <a:t>Investors</a:t>
            </a:r>
          </a:p>
          <a:p>
            <a:pPr lvl="1"/>
            <a:r>
              <a:rPr lang="en-US" dirty="0" smtClean="0"/>
              <a:t>Miami Dolphins of NFL: Jennifer Lopez, Marc Anthony, Jimmy Buffett, Gloria Estefan, </a:t>
            </a:r>
            <a:r>
              <a:rPr lang="en-US" dirty="0" err="1" smtClean="0"/>
              <a:t>Fergie</a:t>
            </a:r>
            <a:r>
              <a:rPr lang="en-US" dirty="0" smtClean="0"/>
              <a:t>, Serena Williams and Venus Williams</a:t>
            </a:r>
          </a:p>
          <a:p>
            <a:pPr lvl="1"/>
            <a:r>
              <a:rPr lang="en-US" dirty="0" smtClean="0"/>
              <a:t>Indian Premier League syndicates include Bollywood </a:t>
            </a:r>
            <a:r>
              <a:rPr lang="en-US" dirty="0"/>
              <a:t>celebrities Shah </a:t>
            </a:r>
            <a:r>
              <a:rPr lang="en-US" dirty="0" err="1"/>
              <a:t>Rukh</a:t>
            </a:r>
            <a:r>
              <a:rPr lang="en-US" dirty="0"/>
              <a:t> </a:t>
            </a:r>
            <a:r>
              <a:rPr lang="en-US" dirty="0" smtClean="0"/>
              <a:t>Khan and </a:t>
            </a:r>
            <a:r>
              <a:rPr lang="en-US" dirty="0" err="1" smtClean="0"/>
              <a:t>Preity</a:t>
            </a:r>
            <a:r>
              <a:rPr lang="en-US" dirty="0" smtClean="0"/>
              <a:t> </a:t>
            </a:r>
            <a:r>
              <a:rPr lang="en-US" dirty="0" err="1" smtClean="0"/>
              <a:t>Zinta</a:t>
            </a:r>
            <a:r>
              <a:rPr lang="en-US" dirty="0" smtClean="0"/>
              <a:t> </a:t>
            </a:r>
            <a:endParaRPr lang="en-US" dirty="0"/>
          </a:p>
          <a:p>
            <a:r>
              <a:rPr lang="en-US" dirty="0"/>
              <a:t>Investment Bank Role</a:t>
            </a:r>
          </a:p>
          <a:p>
            <a:r>
              <a:rPr lang="en-US" dirty="0"/>
              <a:t>Financing Bank/Lender Role</a:t>
            </a:r>
          </a:p>
          <a:p>
            <a:r>
              <a:rPr lang="en-US" dirty="0"/>
              <a:t>Government/State/County/City Role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3255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Why D</a:t>
            </a:r>
            <a:r>
              <a:rPr lang="en-US" dirty="0" smtClean="0"/>
              <a:t>o </a:t>
            </a:r>
            <a:r>
              <a:rPr lang="en-US" dirty="0"/>
              <a:t>C</a:t>
            </a:r>
            <a:r>
              <a:rPr lang="en-US" dirty="0" smtClean="0"/>
              <a:t>lubs </a:t>
            </a:r>
            <a:r>
              <a:rPr lang="en-US" dirty="0"/>
              <a:t>R</a:t>
            </a:r>
            <a:r>
              <a:rPr lang="en-US" dirty="0" smtClean="0"/>
              <a:t>un </a:t>
            </a:r>
            <a:r>
              <a:rPr lang="en-US" dirty="0"/>
              <a:t>I</a:t>
            </a:r>
            <a:r>
              <a:rPr lang="en-US" dirty="0" smtClean="0"/>
              <a:t>nto </a:t>
            </a:r>
            <a:r>
              <a:rPr lang="en-US" dirty="0"/>
              <a:t>Financial Difficulties?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Revenue/Cost Imbalance</a:t>
            </a:r>
          </a:p>
          <a:p>
            <a:pPr lvl="1"/>
            <a:r>
              <a:rPr lang="en-US" dirty="0"/>
              <a:t>Long Term Occurring Imbalance vs. Short Run Imbalance</a:t>
            </a:r>
          </a:p>
          <a:p>
            <a:pPr lvl="1"/>
            <a:r>
              <a:rPr lang="en-US" dirty="0"/>
              <a:t>Revenue-Driven Imbalance (Competition, Pricing, Consumer Base Shift, Etc.)</a:t>
            </a:r>
          </a:p>
          <a:p>
            <a:pPr lvl="1"/>
            <a:r>
              <a:rPr lang="en-US" dirty="0"/>
              <a:t>Cost-Driven Imbalance</a:t>
            </a:r>
          </a:p>
          <a:p>
            <a:r>
              <a:rPr lang="en-US" dirty="0"/>
              <a:t>Rolling The Dice</a:t>
            </a:r>
          </a:p>
          <a:p>
            <a:pPr lvl="1"/>
            <a:r>
              <a:rPr lang="en-US" dirty="0"/>
              <a:t>Revenue Side (Dominant Customer “Departs”)</a:t>
            </a:r>
          </a:p>
          <a:p>
            <a:pPr lvl="1"/>
            <a:r>
              <a:rPr lang="en-US" dirty="0"/>
              <a:t>Cost Side (Spending in Advance of “Hoped for Revenues”)</a:t>
            </a:r>
          </a:p>
          <a:p>
            <a:r>
              <a:rPr lang="en-US" dirty="0"/>
              <a:t>Fraud</a:t>
            </a:r>
          </a:p>
          <a:p>
            <a:r>
              <a:rPr lang="en-US" dirty="0"/>
              <a:t>Risk – Multiple Risks That Can Have Negative Outcomes</a:t>
            </a:r>
          </a:p>
          <a:p>
            <a:pPr lvl="1"/>
            <a:r>
              <a:rPr lang="en-US" dirty="0"/>
              <a:t>Financial (Debt Levels)</a:t>
            </a:r>
          </a:p>
          <a:p>
            <a:pPr lvl="1"/>
            <a:r>
              <a:rPr lang="en-US" dirty="0"/>
              <a:t>Product (Lawsuits)</a:t>
            </a:r>
          </a:p>
          <a:p>
            <a:pPr lvl="1"/>
            <a:r>
              <a:rPr lang="en-US" dirty="0"/>
              <a:t>Employees (Lawsuits, Accidents)</a:t>
            </a:r>
          </a:p>
          <a:p>
            <a:pPr lvl="1"/>
            <a:r>
              <a:rPr lang="en-US" dirty="0"/>
              <a:t>Customers (Bankruptcies</a:t>
            </a:r>
            <a:r>
              <a:rPr lang="en-US" dirty="0" smtClean="0"/>
              <a:t>)</a:t>
            </a:r>
          </a:p>
          <a:p>
            <a:r>
              <a:rPr lang="en-US" dirty="0" smtClean="0"/>
              <a:t>Owner has financial problems in other investment areas and cannot maintain past cash infusions into a sporting club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8976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Club Management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839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3"/>
          <p:cNvSpPr>
            <a:spLocks noGrp="1"/>
          </p:cNvSpPr>
          <p:nvPr>
            <p:ph type="title"/>
          </p:nvPr>
        </p:nvSpPr>
        <p:spPr>
          <a:xfrm>
            <a:off x="0" y="539750"/>
            <a:ext cx="2445788" cy="4016375"/>
          </a:xfrm>
        </p:spPr>
        <p:txBody>
          <a:bodyPr/>
          <a:lstStyle/>
          <a:p>
            <a:r>
              <a:rPr lang="en-US" sz="4000" dirty="0" smtClean="0"/>
              <a:t>Club Structure:</a:t>
            </a:r>
            <a:br>
              <a:rPr lang="en-US" sz="4000" dirty="0" smtClean="0"/>
            </a:br>
            <a:r>
              <a:rPr lang="en-US" sz="2400" dirty="0" smtClean="0"/>
              <a:t>Some Illustrative Areas</a:t>
            </a:r>
            <a:endParaRPr lang="en-US" sz="40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25</a:t>
            </a:fld>
            <a:endParaRPr lang="en-US"/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8534725"/>
              </p:ext>
            </p:extLst>
          </p:nvPr>
        </p:nvGraphicFramePr>
        <p:xfrm>
          <a:off x="2732376" y="0"/>
          <a:ext cx="6324600" cy="66924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31" name="Document" r:id="rId5" imgW="6324600" imgH="6197600" progId="Word.Document.12">
                  <p:embed/>
                </p:oleObj>
              </mc:Choice>
              <mc:Fallback>
                <p:oleObj name="Document" r:id="rId5" imgW="6324600" imgH="61976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732376" y="0"/>
                        <a:ext cx="6324600" cy="66924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27260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499" y="1133475"/>
            <a:ext cx="8662737" cy="5486400"/>
          </a:xfrm>
          <a:prstGeom prst="rect">
            <a:avLst/>
          </a:prstGeom>
        </p:spPr>
      </p:pic>
      <p:sp>
        <p:nvSpPr>
          <p:cNvPr id="5" name="Title 3"/>
          <p:cNvSpPr txBox="1">
            <a:spLocks/>
          </p:cNvSpPr>
          <p:nvPr/>
        </p:nvSpPr>
        <p:spPr>
          <a:xfrm>
            <a:off x="0" y="0"/>
            <a:ext cx="9144000" cy="9366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 smtClean="0"/>
              <a:t>Club Head Count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6065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36625"/>
          </a:xfrm>
        </p:spPr>
        <p:txBody>
          <a:bodyPr/>
          <a:lstStyle/>
          <a:p>
            <a:r>
              <a:rPr lang="en-US" dirty="0" smtClean="0"/>
              <a:t>On-Field/Off-Field Dynamics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27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6999" y="936625"/>
            <a:ext cx="9493250" cy="5861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93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Club Mission &amp; Vision</a:t>
            </a:r>
            <a:br>
              <a:rPr lang="en-US" dirty="0" smtClean="0"/>
            </a:br>
            <a:r>
              <a:rPr lang="en-US" sz="2400" dirty="0" smtClean="0"/>
              <a:t>Saskatchewan Roughriders Example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28</a:t>
            </a:fld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928689" y="5380167"/>
            <a:ext cx="73104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cap="small" dirty="0"/>
              <a:t>reference: taken directly from annual report: </a:t>
            </a:r>
            <a:r>
              <a:rPr lang="en-US" b="1" u="sng" cap="small" dirty="0">
                <a:hlinkClick r:id="rId2"/>
              </a:rPr>
              <a:t>http://www.riderville.com/page/ridersagm</a:t>
            </a:r>
            <a:r>
              <a:rPr lang="en-US" b="1" cap="small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53265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75" y="136207"/>
            <a:ext cx="7588250" cy="658558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7362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Leverageable</a:t>
            </a:r>
            <a:r>
              <a:rPr lang="en-US" dirty="0" smtClean="0"/>
              <a:t> Assets and Inherent Liabilities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0023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Assets &amp; Liabilities: </a:t>
            </a:r>
            <a:br>
              <a:rPr lang="en-US" dirty="0" smtClean="0"/>
            </a:br>
            <a:r>
              <a:rPr lang="en-US" dirty="0" smtClean="0"/>
              <a:t>Factors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67250" y="1776180"/>
            <a:ext cx="4270375" cy="4525963"/>
          </a:xfrm>
        </p:spPr>
        <p:txBody>
          <a:bodyPr>
            <a:noAutofit/>
          </a:bodyPr>
          <a:lstStyle/>
          <a:p>
            <a:r>
              <a:rPr lang="en-US" dirty="0" smtClean="0"/>
              <a:t>8. Players/coaches profile</a:t>
            </a:r>
          </a:p>
          <a:p>
            <a:pPr lvl="1"/>
            <a:r>
              <a:rPr lang="en-US" dirty="0" smtClean="0"/>
              <a:t>A. Current </a:t>
            </a:r>
          </a:p>
          <a:p>
            <a:pPr lvl="1"/>
            <a:r>
              <a:rPr lang="en-US" dirty="0" smtClean="0"/>
              <a:t>B. Past</a:t>
            </a:r>
          </a:p>
          <a:p>
            <a:r>
              <a:rPr lang="en-US" dirty="0" smtClean="0"/>
              <a:t>9. Branding &amp; sponsorship</a:t>
            </a:r>
          </a:p>
          <a:p>
            <a:r>
              <a:rPr lang="en-US" dirty="0" smtClean="0"/>
              <a:t>10. Fan base strength</a:t>
            </a:r>
          </a:p>
          <a:p>
            <a:r>
              <a:rPr lang="en-US" dirty="0" smtClean="0"/>
              <a:t>11. Media contracts &amp; ownership</a:t>
            </a:r>
          </a:p>
          <a:p>
            <a:r>
              <a:rPr lang="en-US" dirty="0" smtClean="0"/>
              <a:t>12. Real estate</a:t>
            </a:r>
          </a:p>
          <a:p>
            <a:r>
              <a:rPr lang="en-US" dirty="0" smtClean="0"/>
              <a:t>13. Other factors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31</a:t>
            </a:fld>
            <a:endParaRPr lang="en-US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339725" y="1799760"/>
            <a:ext cx="4168775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en-US" dirty="0" smtClean="0"/>
              <a:t>1. Ownership</a:t>
            </a:r>
          </a:p>
          <a:p>
            <a:r>
              <a:rPr lang="en-US" dirty="0" smtClean="0"/>
              <a:t>2. Management</a:t>
            </a:r>
          </a:p>
          <a:p>
            <a:r>
              <a:rPr lang="en-US" dirty="0" smtClean="0"/>
              <a:t>3. Country/Sport</a:t>
            </a:r>
          </a:p>
          <a:p>
            <a:r>
              <a:rPr lang="en-US" dirty="0" smtClean="0"/>
              <a:t>4. League &amp; its infrastructure</a:t>
            </a:r>
          </a:p>
          <a:p>
            <a:r>
              <a:rPr lang="en-US" dirty="0" smtClean="0"/>
              <a:t>5. City/region of club</a:t>
            </a:r>
          </a:p>
          <a:p>
            <a:r>
              <a:rPr lang="en-US" dirty="0" smtClean="0"/>
              <a:t>6. Arena/Stadium </a:t>
            </a:r>
          </a:p>
          <a:p>
            <a:r>
              <a:rPr lang="en-US" dirty="0" smtClean="0"/>
              <a:t>7. Team’s on-field performance </a:t>
            </a:r>
          </a:p>
          <a:p>
            <a:pPr lvl="1"/>
            <a:r>
              <a:rPr lang="en-US" dirty="0" smtClean="0"/>
              <a:t>A. Current </a:t>
            </a:r>
          </a:p>
          <a:p>
            <a:pPr lvl="1"/>
            <a:r>
              <a:rPr lang="en-US" dirty="0" smtClean="0"/>
              <a:t>B. Past</a:t>
            </a:r>
          </a:p>
        </p:txBody>
      </p:sp>
    </p:spTree>
    <p:extLst>
      <p:ext uri="{BB962C8B-B14F-4D97-AF65-F5344CB8AC3E}">
        <p14:creationId xmlns:p14="http://schemas.microsoft.com/office/powerpoint/2010/main" val="23079342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Green Bay Packers Financials Example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5449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Club Revenues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33</a:t>
            </a:fld>
            <a:endParaRPr lang="en-US"/>
          </a:p>
        </p:txBody>
      </p:sp>
      <p:pic>
        <p:nvPicPr>
          <p:cNvPr id="6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457200" y="1816417"/>
            <a:ext cx="8229600" cy="4549458"/>
          </a:xfrm>
          <a:prstGeom prst="rect">
            <a:avLst/>
          </a:prstGeom>
          <a:ln>
            <a:solidFill>
              <a:schemeClr val="accent1">
                <a:shade val="95000"/>
                <a:satMod val="10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0663042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Club Financial Summary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34</a:t>
            </a:fld>
            <a:endParaRPr lang="en-US"/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" y="1878647"/>
            <a:ext cx="8039100" cy="4391978"/>
          </a:xfrm>
          <a:prstGeom prst="rect">
            <a:avLst/>
          </a:prstGeom>
          <a:noFill/>
          <a:ln>
            <a:solidFill>
              <a:schemeClr val="accent1">
                <a:shade val="95000"/>
                <a:satMod val="10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1284814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533525"/>
            <a:ext cx="7772400" cy="1362075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Questions?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658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 Class 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Review the Green Bay Packers.</a:t>
            </a:r>
          </a:p>
          <a:p>
            <a:pPr lvl="1"/>
            <a:r>
              <a:rPr lang="en-US" dirty="0" smtClean="0"/>
              <a:t>In your view, which combination of the 8p’s is the organization driven by?</a:t>
            </a:r>
          </a:p>
          <a:p>
            <a:endParaRPr lang="en-US" dirty="0" smtClean="0"/>
          </a:p>
          <a:p>
            <a:r>
              <a:rPr lang="en-US" dirty="0" smtClean="0"/>
              <a:t>For each of the 13 factors on Slide 33, come up with a list of </a:t>
            </a:r>
            <a:r>
              <a:rPr lang="en-US" dirty="0" err="1" smtClean="0"/>
              <a:t>leverageable</a:t>
            </a:r>
            <a:r>
              <a:rPr lang="en-US" dirty="0" smtClean="0"/>
              <a:t> assets and inherent liabilities.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89256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D90BBC6-C40A-4CC5-8038-6ACD6CE3429F}" vid="{62E1969C-5548-4BCA-B33F-514F7834E4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3090</TotalTime>
  <Words>1164</Words>
  <Application>Microsoft Office PowerPoint</Application>
  <PresentationFormat>On-screen Show (4:3)</PresentationFormat>
  <Paragraphs>218</Paragraphs>
  <Slides>36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ＭＳ Ｐゴシック</vt:lpstr>
      <vt:lpstr>Arial</vt:lpstr>
      <vt:lpstr>Calibri</vt:lpstr>
      <vt:lpstr>Courier New</vt:lpstr>
      <vt:lpstr>Myriad Pro</vt:lpstr>
      <vt:lpstr>UWTSD</vt:lpstr>
      <vt:lpstr>Document</vt:lpstr>
      <vt:lpstr>Clubs </vt:lpstr>
      <vt:lpstr>Clubs</vt:lpstr>
      <vt:lpstr>Clubs are…</vt:lpstr>
      <vt:lpstr>Club Variability</vt:lpstr>
      <vt:lpstr>Clubs Vary Financially</vt:lpstr>
      <vt:lpstr>League Differences for Clubs on estimated Club Revenues – North America</vt:lpstr>
      <vt:lpstr>League Differences for Clubs on estimated Club Revenues – European Soccer Leagues</vt:lpstr>
      <vt:lpstr>Within League Club Differences in Revenues: NFL &amp; MLB</vt:lpstr>
      <vt:lpstr>Within League Club Differences in Revenues: NBA &amp; NHL</vt:lpstr>
      <vt:lpstr>Club Differences in Revenues for Top Two Professional Soccer Leagues in England</vt:lpstr>
      <vt:lpstr>Clubs Financials Vary Across Countries</vt:lpstr>
      <vt:lpstr>PowerPoint Presentation</vt:lpstr>
      <vt:lpstr>Club Ownership</vt:lpstr>
      <vt:lpstr>8 P’s</vt:lpstr>
      <vt:lpstr>Alternative Ownership Models</vt:lpstr>
      <vt:lpstr>Ownership Rules and Policies</vt:lpstr>
      <vt:lpstr>Salary Cap and Salary Floor</vt:lpstr>
      <vt:lpstr>Salary Luxury Tax</vt:lpstr>
      <vt:lpstr>Club Ownership Models</vt:lpstr>
      <vt:lpstr> Investment Syndicates</vt:lpstr>
      <vt:lpstr>Investment Syndicate Formation</vt:lpstr>
      <vt:lpstr>Investment Syndicate Formation</vt:lpstr>
      <vt:lpstr>Why Do Clubs Run Into Financial Difficulties?</vt:lpstr>
      <vt:lpstr>Club Management</vt:lpstr>
      <vt:lpstr>Club Structure: Some Illustrative Areas</vt:lpstr>
      <vt:lpstr>PowerPoint Presentation</vt:lpstr>
      <vt:lpstr>On-Field/Off-Field Dynamics</vt:lpstr>
      <vt:lpstr>Club Mission &amp; Vision Saskatchewan Roughriders Example</vt:lpstr>
      <vt:lpstr>PowerPoint Presentation</vt:lpstr>
      <vt:lpstr>Leverageable Assets and Inherent Liabilities</vt:lpstr>
      <vt:lpstr>Assets &amp; Liabilities:  Factors</vt:lpstr>
      <vt:lpstr>Green Bay Packers Financials Example</vt:lpstr>
      <vt:lpstr>Club Revenues</vt:lpstr>
      <vt:lpstr>Club Financial Summary</vt:lpstr>
      <vt:lpstr>Questions?</vt:lpstr>
      <vt:lpstr>In Class Exercise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Foster, O’Reilly, Davila Chapter 1      DECISION MAKING: A STRUCTURED APPROACH   </dc:title>
  <dc:creator>Norman O'Reilly</dc:creator>
  <cp:lastModifiedBy>James Prosser</cp:lastModifiedBy>
  <cp:revision>126</cp:revision>
  <dcterms:created xsi:type="dcterms:W3CDTF">2015-08-30T17:15:48Z</dcterms:created>
  <dcterms:modified xsi:type="dcterms:W3CDTF">2017-03-14T11:36:22Z</dcterms:modified>
</cp:coreProperties>
</file>