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73" r:id="rId4"/>
  </p:sldMasterIdLst>
  <p:sldIdLst>
    <p:sldId id="257" r:id="rId5"/>
    <p:sldId id="262" r:id="rId6"/>
    <p:sldId id="264" r:id="rId7"/>
    <p:sldId id="265" r:id="rId8"/>
    <p:sldId id="266" r:id="rId9"/>
    <p:sldId id="271" r:id="rId10"/>
    <p:sldId id="267" r:id="rId11"/>
    <p:sldId id="272" r:id="rId12"/>
    <p:sldId id="269" r:id="rId13"/>
    <p:sldId id="263" r:id="rId14"/>
    <p:sldId id="270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44529"/>
    <a:srgbClr val="2B3922"/>
    <a:srgbClr val="2E3722"/>
    <a:srgbClr val="FCF7F1"/>
    <a:srgbClr val="B8D233"/>
    <a:srgbClr val="5CC6D6"/>
    <a:srgbClr val="F8D22F"/>
    <a:srgbClr val="F03F2B"/>
    <a:srgbClr val="3488A0"/>
    <a:srgbClr val="5790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4" autoAdjust="0"/>
    <p:restoredTop sz="94619" autoAdjust="0"/>
  </p:normalViewPr>
  <p:slideViewPr>
    <p:cSldViewPr snapToGrid="0">
      <p:cViewPr varScale="1">
        <p:scale>
          <a:sx n="80" d="100"/>
          <a:sy n="80" d="100"/>
        </p:scale>
        <p:origin x="82" y="1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5/17/2020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770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5/17/2020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3708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5/17/2020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60714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5/17/2020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4672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5/17/2020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9960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5/17/2020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7413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5/17/2020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72471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5/17/2020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8602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5/17/2020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7822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5/17/2020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1577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65" r:id="rId5"/>
    <p:sldLayoutId id="2147483671" r:id="rId6"/>
    <p:sldLayoutId id="2147483672" r:id="rId7"/>
    <p:sldLayoutId id="2147483662" r:id="rId8"/>
    <p:sldLayoutId id="2147483663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3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3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3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3.png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bstract image">
            <a:extLst>
              <a:ext uri="{FF2B5EF4-FFF2-40B4-BE49-F238E27FC236}">
                <a16:creationId xmlns:a16="http://schemas.microsoft.com/office/drawing/2014/main" id="{8045422F-7258-40AC-BD2E-2469AA44892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33145" y="10"/>
            <a:ext cx="12191980" cy="6857990"/>
          </a:xfrm>
          <a:prstGeom prst="rect">
            <a:avLst/>
          </a:prstGeom>
        </p:spPr>
      </p:pic>
      <p:sp>
        <p:nvSpPr>
          <p:cNvPr id="82" name="Rectangle 81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5067" y="1808532"/>
            <a:ext cx="5452527" cy="3240936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61010" y="1975104"/>
            <a:ext cx="5120640" cy="2907792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3793" y="2355458"/>
            <a:ext cx="4775075" cy="1630907"/>
          </a:xfrm>
        </p:spPr>
        <p:txBody>
          <a:bodyPr>
            <a:normAutofit fontScale="90000"/>
          </a:bodyPr>
          <a:lstStyle/>
          <a:p>
            <a:r>
              <a:rPr lang="en-US" sz="4400" dirty="0">
                <a:solidFill>
                  <a:schemeClr val="tx1"/>
                </a:solidFill>
              </a:rPr>
              <a:t>Cardiff Airport Report Summary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722DDC-8EEE-4A06-8DFE-B44871EAA2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33793" y="3995988"/>
            <a:ext cx="4775075" cy="559656"/>
          </a:xfrm>
        </p:spPr>
        <p:txBody>
          <a:bodyPr>
            <a:normAutofit fontScale="92500" lnSpcReduction="20000"/>
          </a:bodyPr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chemeClr val="tx1"/>
                </a:solidFill>
              </a:rPr>
              <a:t>Aleksandra </a:t>
            </a:r>
            <a:r>
              <a:rPr lang="en-US" dirty="0" err="1">
                <a:solidFill>
                  <a:schemeClr val="tx1"/>
                </a:solidFill>
              </a:rPr>
              <a:t>Pawlowska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>
                <a:solidFill>
                  <a:schemeClr val="tx1"/>
                </a:solidFill>
              </a:rPr>
              <a:t>1800818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D714F8D5-38C6-4226-87C0-E1AC712EC61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42807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4395"/>
    </mc:Choice>
    <mc:Fallback>
      <p:transition spd="slow" advTm="43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E7A77C-7501-4083-9052-473D019F6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anchor="ctr">
            <a:normAutofit/>
          </a:bodyPr>
          <a:lstStyle/>
          <a:p>
            <a:r>
              <a:rPr lang="en-GB" dirty="0"/>
              <a:t>Introduction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7AE83EA-979C-42B8-A649-7E537D402F7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0990" r="14375"/>
          <a:stretch/>
        </p:blipFill>
        <p:spPr>
          <a:xfrm>
            <a:off x="1066800" y="1769745"/>
            <a:ext cx="4663440" cy="374904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0C8143-DBFE-42A7-BDB2-24DB6ACE496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>
            <a:normAutofit/>
          </a:bodyPr>
          <a:lstStyle/>
          <a:p>
            <a:r>
              <a:rPr lang="en-GB" dirty="0"/>
              <a:t>Brief history of Cardiff Airport. </a:t>
            </a:r>
          </a:p>
          <a:p>
            <a:r>
              <a:rPr lang="en-GB" dirty="0"/>
              <a:t>Internal and external factors.</a:t>
            </a:r>
          </a:p>
          <a:p>
            <a:r>
              <a:rPr lang="en-GB" dirty="0"/>
              <a:t>Performance Management.</a:t>
            </a:r>
          </a:p>
          <a:p>
            <a:r>
              <a:rPr lang="en-GB" dirty="0"/>
              <a:t>Key performance management – Ratios.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C2C0A26-695A-4FB7-ADED-E79BDDBFBA87}"/>
              </a:ext>
            </a:extLst>
          </p:cNvPr>
          <p:cNvSpPr txBox="1"/>
          <p:nvPr/>
        </p:nvSpPr>
        <p:spPr>
          <a:xfrm>
            <a:off x="962025" y="5518785"/>
            <a:ext cx="4663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https://www.internationalairportreview.com/news/114519/cardiff-airport-financial-support-welsh-government/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8A1754A8-39A0-4AE0-A0C4-39D9F3AC891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59182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9125"/>
    </mc:Choice>
    <mc:Fallback>
      <p:transition spd="slow" advTm="991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2D7C45-FDB2-49EC-A9C9-F1378FD4BA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anchor="ctr">
            <a:normAutofit/>
          </a:bodyPr>
          <a:lstStyle/>
          <a:p>
            <a:r>
              <a:rPr lang="en-GB" dirty="0"/>
              <a:t>Main Findings.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443BBB0-CC92-4A97-BD21-EE68D0783A9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441" y="1878178"/>
            <a:ext cx="5405959" cy="3446298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CF1D9C-29D7-4103-9939-5484F19E0C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>
            <a:normAutofit/>
          </a:bodyPr>
          <a:lstStyle/>
          <a:p>
            <a:r>
              <a:rPr lang="en-GB" dirty="0"/>
              <a:t>The importance of looking at different aspects of decision making.</a:t>
            </a:r>
          </a:p>
          <a:p>
            <a:r>
              <a:rPr lang="en-GB" dirty="0"/>
              <a:t>Internal and external factors.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FE6E39-6BF7-4975-B089-695FFF1ED56E}"/>
              </a:ext>
            </a:extLst>
          </p:cNvPr>
          <p:cNvSpPr txBox="1"/>
          <p:nvPr/>
        </p:nvSpPr>
        <p:spPr>
          <a:xfrm>
            <a:off x="864132" y="5343526"/>
            <a:ext cx="536257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http://www.leoisaac.com/planning/strat016.htm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8AFC90D7-7AC0-4AB7-AD53-22E6B712C20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8507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494"/>
    </mc:Choice>
    <mc:Fallback>
      <p:transition spd="slow" advTm="464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9603D-2C25-45CC-88D8-B84E94275B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anchor="ctr">
            <a:normAutofit/>
          </a:bodyPr>
          <a:lstStyle/>
          <a:p>
            <a:r>
              <a:rPr lang="en-GB" dirty="0"/>
              <a:t>Economic Analysis.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810D810-A405-4428-84E3-39F33A33666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31482"/>
          <a:stretch/>
        </p:blipFill>
        <p:spPr>
          <a:xfrm>
            <a:off x="609600" y="1910410"/>
            <a:ext cx="5600699" cy="3334359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BA7830-B3B1-4EEE-8568-100A11D97F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>
            <a:normAutofit/>
          </a:bodyPr>
          <a:lstStyle/>
          <a:p>
            <a:r>
              <a:rPr lang="en-GB" dirty="0"/>
              <a:t>PESTLE – Political</a:t>
            </a:r>
            <a:br>
              <a:rPr lang="en-GB" dirty="0"/>
            </a:br>
            <a:r>
              <a:rPr lang="en-GB" dirty="0"/>
              <a:t>- Economic</a:t>
            </a:r>
            <a:br>
              <a:rPr lang="en-GB" dirty="0"/>
            </a:br>
            <a:r>
              <a:rPr lang="en-GB" dirty="0"/>
              <a:t>- Social</a:t>
            </a:r>
            <a:br>
              <a:rPr lang="en-GB" dirty="0"/>
            </a:br>
            <a:r>
              <a:rPr lang="en-GB" dirty="0"/>
              <a:t>- Technological</a:t>
            </a:r>
            <a:br>
              <a:rPr lang="en-GB" dirty="0"/>
            </a:br>
            <a:r>
              <a:rPr lang="en-GB" dirty="0"/>
              <a:t>- Legal</a:t>
            </a:r>
            <a:br>
              <a:rPr lang="en-GB" dirty="0"/>
            </a:br>
            <a:r>
              <a:rPr lang="en-GB" dirty="0"/>
              <a:t>- Environmental</a:t>
            </a:r>
          </a:p>
          <a:p>
            <a:r>
              <a:rPr lang="en-GB" dirty="0"/>
              <a:t>SWOT – Strengths</a:t>
            </a:r>
            <a:br>
              <a:rPr lang="en-GB" dirty="0"/>
            </a:br>
            <a:r>
              <a:rPr lang="en-GB" dirty="0"/>
              <a:t>- Weaknesses</a:t>
            </a:r>
            <a:br>
              <a:rPr lang="en-GB" dirty="0"/>
            </a:br>
            <a:r>
              <a:rPr lang="en-GB" dirty="0"/>
              <a:t>- Opportunities</a:t>
            </a:r>
            <a:br>
              <a:rPr lang="en-GB" dirty="0"/>
            </a:br>
            <a:r>
              <a:rPr lang="en-GB" dirty="0"/>
              <a:t>- Threats </a:t>
            </a:r>
          </a:p>
          <a:p>
            <a:pPr marL="0" indent="0">
              <a:buNone/>
            </a:pPr>
            <a:r>
              <a:rPr lang="en-GB" dirty="0"/>
              <a:t>           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4612C76-A521-47E8-9B75-CD79496B5D60}"/>
              </a:ext>
            </a:extLst>
          </p:cNvPr>
          <p:cNvSpPr txBox="1"/>
          <p:nvPr/>
        </p:nvSpPr>
        <p:spPr>
          <a:xfrm>
            <a:off x="609600" y="5244769"/>
            <a:ext cx="526732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https://www.fiverr.com/cosmosanalysis/we-offer-comprehensive-swot-and-pestel-analysis</a:t>
            </a:r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D8DE8426-D7A1-4C58-8C60-64B594CB8A0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14048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7105"/>
    </mc:Choice>
    <mc:Fallback>
      <p:transition spd="slow" advTm="1471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00D58-2537-4C85-9BD8-0B11F2BC17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anchor="ctr">
            <a:normAutofit/>
          </a:bodyPr>
          <a:lstStyle/>
          <a:p>
            <a:r>
              <a:rPr lang="en-GB" dirty="0"/>
              <a:t>Analysis and Key Performance Indicators.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469AA71-0FAD-48B3-A608-33D3F468CC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6800" y="2254186"/>
            <a:ext cx="4663440" cy="2856357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340E53-82C8-45B2-9BFF-EF487FD63A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700"/>
              <a:t>Key Performance Indicators – KPI</a:t>
            </a:r>
          </a:p>
          <a:p>
            <a:pPr>
              <a:lnSpc>
                <a:spcPct val="100000"/>
              </a:lnSpc>
            </a:pPr>
            <a:r>
              <a:rPr lang="en-GB" sz="1700"/>
              <a:t>Ratios – Gross Profit Margin</a:t>
            </a:r>
            <a:br>
              <a:rPr lang="en-GB" sz="1700"/>
            </a:br>
            <a:r>
              <a:rPr lang="en-GB" sz="1700"/>
              <a:t>- Net Profit Margin</a:t>
            </a:r>
            <a:br>
              <a:rPr lang="en-GB" sz="1700"/>
            </a:br>
            <a:r>
              <a:rPr lang="en-GB" sz="1700"/>
              <a:t>- ROCE</a:t>
            </a:r>
            <a:br>
              <a:rPr lang="en-GB" sz="1700"/>
            </a:br>
            <a:r>
              <a:rPr lang="en-GB" sz="1700"/>
              <a:t>- Total Asset Turnover</a:t>
            </a:r>
            <a:br>
              <a:rPr lang="en-GB" sz="1700"/>
            </a:br>
            <a:r>
              <a:rPr lang="en-GB" sz="1700"/>
              <a:t>- Fixed Asset Turnover</a:t>
            </a:r>
            <a:br>
              <a:rPr lang="en-GB" sz="1700"/>
            </a:br>
            <a:r>
              <a:rPr lang="en-GB" sz="1700"/>
              <a:t>- Working Capital Turnover</a:t>
            </a:r>
            <a:br>
              <a:rPr lang="en-GB" sz="1700"/>
            </a:br>
            <a:r>
              <a:rPr lang="en-GB" sz="1700"/>
              <a:t>- Current Ratio</a:t>
            </a:r>
            <a:br>
              <a:rPr lang="en-GB" sz="1700"/>
            </a:br>
            <a:r>
              <a:rPr lang="en-GB" sz="1700"/>
              <a:t>- Quick Ratio</a:t>
            </a:r>
            <a:br>
              <a:rPr lang="en-GB" sz="1700"/>
            </a:br>
            <a:r>
              <a:rPr lang="en-GB" sz="1700"/>
              <a:t>- Debtor Days</a:t>
            </a:r>
            <a:br>
              <a:rPr lang="en-GB" sz="1700"/>
            </a:br>
            <a:r>
              <a:rPr lang="en-GB" sz="1700"/>
              <a:t>- Creditor Days</a:t>
            </a:r>
            <a:br>
              <a:rPr lang="en-GB" sz="1700"/>
            </a:br>
            <a:r>
              <a:rPr lang="en-GB" sz="1700"/>
              <a:t>- Debt Ratio</a:t>
            </a:r>
            <a:br>
              <a:rPr lang="en-GB" sz="1700"/>
            </a:br>
            <a:endParaRPr lang="en-GB" sz="17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DA58236-4C08-4E8E-866E-1DFE9AF512E5}"/>
              </a:ext>
            </a:extLst>
          </p:cNvPr>
          <p:cNvSpPr txBox="1"/>
          <p:nvPr/>
        </p:nvSpPr>
        <p:spPr>
          <a:xfrm>
            <a:off x="971549" y="5110543"/>
            <a:ext cx="47586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https://aspectaccountants.com.au/news/use-key-performance-indicators-to-succeed-in-business/</a:t>
            </a:r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28716581-CA35-49B5-ACC1-F982F7B82B9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46143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2355"/>
    </mc:Choice>
    <mc:Fallback>
      <p:transition spd="slow" advTm="1923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8ECE41-186F-4934-A149-899A5B70BF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anchor="ctr">
            <a:normAutofit/>
          </a:bodyPr>
          <a:lstStyle/>
          <a:p>
            <a:r>
              <a:rPr lang="en-GB" dirty="0"/>
              <a:t>Performance Management.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F48E1B0-4583-4253-94DC-C74307738AB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265" y="1674665"/>
            <a:ext cx="3492489" cy="1990718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55FA5D-010D-4B0C-94AA-0BA801FFCD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>
            <a:normAutofit/>
          </a:bodyPr>
          <a:lstStyle/>
          <a:p>
            <a:r>
              <a:rPr lang="en-GB" dirty="0"/>
              <a:t>Performance management</a:t>
            </a:r>
          </a:p>
          <a:p>
            <a:r>
              <a:rPr lang="en-GB" dirty="0"/>
              <a:t>Recruitment and selection process. </a:t>
            </a:r>
          </a:p>
          <a:p>
            <a:r>
              <a:rPr lang="en-GB" dirty="0"/>
              <a:t>Candidate briefing packs.</a:t>
            </a:r>
          </a:p>
          <a:p>
            <a:r>
              <a:rPr lang="en-GB" dirty="0"/>
              <a:t>Gender pay gap/equality.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C0CDCBF-3DBF-4C56-A78B-1D25C37E3C4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92805" y="3754309"/>
            <a:ext cx="3404235" cy="227059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AA35A19-3595-4322-89F0-A3DED9D632A5}"/>
              </a:ext>
            </a:extLst>
          </p:cNvPr>
          <p:cNvSpPr txBox="1"/>
          <p:nvPr/>
        </p:nvSpPr>
        <p:spPr>
          <a:xfrm>
            <a:off x="3248024" y="6004640"/>
            <a:ext cx="36937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https://southeusummit.com/europe/eu-equal-pay-day-shines-light-on-regions-gender-pay-gap/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2007D3B-A756-4091-9C7C-0F9A0BE4BF7C}"/>
              </a:ext>
            </a:extLst>
          </p:cNvPr>
          <p:cNvSpPr txBox="1"/>
          <p:nvPr/>
        </p:nvSpPr>
        <p:spPr>
          <a:xfrm>
            <a:off x="451486" y="3639086"/>
            <a:ext cx="271843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https://outbound.net/the-recruitment-process-best-practices-for-better-hiring/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F7477B6B-EE78-46C2-9F6D-0BBE7E9465E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26489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809"/>
    </mc:Choice>
    <mc:Fallback>
      <p:transition spd="slow" advTm="548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BECE786-03A8-4CEB-8828-DCE66DBD1F1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52393" y="2743140"/>
            <a:ext cx="3487214" cy="137171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904575E-9905-4B85-8DF7-6B858AC1ED9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0525" y="382191"/>
            <a:ext cx="11410949" cy="6085283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181F3AE6-2B40-4453-93DA-99CC46245C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85920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207"/>
    </mc:Choice>
    <mc:Fallback>
      <p:transition spd="slow" advTm="152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64FF5D-26D4-462F-8E18-77DADD0D9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89871" y="988583"/>
            <a:ext cx="5766486" cy="1371600"/>
          </a:xfrm>
        </p:spPr>
        <p:txBody>
          <a:bodyPr anchor="ctr">
            <a:normAutofit/>
          </a:bodyPr>
          <a:lstStyle/>
          <a:p>
            <a:r>
              <a:rPr lang="en-GB" dirty="0"/>
              <a:t>Recommendations.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10E4BE0-E4D8-4D2C-B63E-8F29DB94EAD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6800" y="2569464"/>
            <a:ext cx="10058400" cy="2916935"/>
          </a:xfrm>
          <a:prstGeom prst="rect">
            <a:avLst/>
          </a:prstGeo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96BAC0C-2EC5-480B-BACF-2ACB0F4E94BD}"/>
              </a:ext>
            </a:extLst>
          </p:cNvPr>
          <p:cNvSpPr txBox="1"/>
          <p:nvPr/>
        </p:nvSpPr>
        <p:spPr>
          <a:xfrm>
            <a:off x="963827" y="5477205"/>
            <a:ext cx="593124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https://www.kaggle.com/c/santander-product-recommendation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B5F3333D-A444-411F-B571-A1631148E36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4877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9995"/>
    </mc:Choice>
    <mc:Fallback>
      <p:transition spd="slow" advTm="599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ABFBB-6B94-40EC-A693-B59F6825C0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4882" y="2231698"/>
            <a:ext cx="6763305" cy="1371600"/>
          </a:xfrm>
        </p:spPr>
        <p:txBody>
          <a:bodyPr>
            <a:normAutofit/>
          </a:bodyPr>
          <a:lstStyle/>
          <a:p>
            <a:r>
              <a:rPr lang="en-GB" sz="4400" dirty="0"/>
              <a:t>Thank you for listening. 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E2DBCC90-8B0D-4393-BFFE-FB8715C04A4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26267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65"/>
    </mc:Choice>
    <mc:Fallback>
      <p:transition spd="slow" advTm="41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490484-C7DD-4E10-BCC1-025E089186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510466"/>
            <a:ext cx="10058400" cy="1149657"/>
          </a:xfrm>
        </p:spPr>
        <p:txBody>
          <a:bodyPr/>
          <a:lstStyle/>
          <a:p>
            <a:r>
              <a:rPr lang="en-GB" dirty="0"/>
              <a:t>Bibliography.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1AAE86-0957-4CE7-A3BA-AED6FA51BF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517" y="1544715"/>
            <a:ext cx="11212497" cy="4802819"/>
          </a:xfrm>
        </p:spPr>
        <p:txBody>
          <a:bodyPr>
            <a:normAutofit lnSpcReduction="10000"/>
          </a:bodyPr>
          <a:lstStyle/>
          <a:p>
            <a:r>
              <a:rPr lang="en-GB" sz="1000" dirty="0"/>
              <a:t>BBC, (2019), “Cardiff Airport to be loaned more taxpayers' cash”, [Online], Available: https://www.bbc.co.uk/news/uk-wales-politics-50127123 , [Accessed Date: 2020, April, 16]</a:t>
            </a:r>
          </a:p>
          <a:p>
            <a:r>
              <a:rPr lang="en-GB" sz="1000" dirty="0"/>
              <a:t>BBC, (2019), “Cardiff Airport posts £18.5m pre-tax loss”, [Online], Available: https://www.bbc.co.uk/news/uk-wales-50955180 , [Accessed Date: 2020, May, 4] </a:t>
            </a:r>
          </a:p>
          <a:p>
            <a:r>
              <a:rPr lang="en-GB" sz="1000" dirty="0"/>
              <a:t>Berkeley, (2020), “Performance Management: Concepts &amp; Definitions”, [Online], Available: https://hr.berkeley.edu/hr-network/central-guide-managing-hr/managing-hr/managing-successfully/performance-management/concepts , [Accessed Date: 2020, April, 23]</a:t>
            </a:r>
          </a:p>
          <a:p>
            <a:r>
              <a:rPr lang="en-GB" sz="1000" dirty="0" err="1"/>
              <a:t>Borad</a:t>
            </a:r>
            <a:r>
              <a:rPr lang="en-GB" sz="1000" dirty="0"/>
              <a:t>, S.B, (2019), “How to </a:t>
            </a:r>
            <a:r>
              <a:rPr lang="en-GB" sz="1000" dirty="0" err="1"/>
              <a:t>Analyze</a:t>
            </a:r>
            <a:r>
              <a:rPr lang="en-GB" sz="1000" dirty="0"/>
              <a:t> (Interpret) and Improve Quick Ratio?”, [Online], Available: https://efinancemanagement.com/financial-analysis/how-to-analyze-interpret-and-improve-quick-ratio , [Accessed Date: 2020, May, 13] </a:t>
            </a:r>
          </a:p>
          <a:p>
            <a:r>
              <a:rPr lang="en-GB" sz="1000" dirty="0" err="1"/>
              <a:t>Carradice</a:t>
            </a:r>
            <a:r>
              <a:rPr lang="en-GB" sz="1000" dirty="0"/>
              <a:t>, P. (2010), “A brief history of Cardiff Airport”, [Online], Available: https://www.bbc.co.uk/blogs/wales/entries/2cf37f06-d725-360e-bbf5-37dce75f3e00 , [Accessed Date: 2020, May, 11]</a:t>
            </a:r>
          </a:p>
          <a:p>
            <a:r>
              <a:rPr lang="en-GB" sz="1000" dirty="0"/>
              <a:t>Cardiff Airport, (2020), “Our Airport 2040 – Masterplan”, [Online], Available: https://www.cardiff-airport.com/our-airport-2040-masterplan/ , [Accessed Date: 2020, April, 22]</a:t>
            </a:r>
          </a:p>
          <a:p>
            <a:r>
              <a:rPr lang="en-GB" sz="1000" dirty="0"/>
              <a:t>Cardiff Airport, (2020), “Touchdown Programme”, [Online], Available: https://www.cardiff-airport.com/touchdown-programme/ , [Accessed Date: 2020, May, 4]</a:t>
            </a:r>
          </a:p>
          <a:p>
            <a:r>
              <a:rPr lang="en-GB" sz="1000" dirty="0"/>
              <a:t> Cardiff Airport, (2018), “New passenger scanner uses space technology to speed up airport security”, [Online], Available: https://www.cardiff-airport.com/news/2018/12/04/new-passenger-scanner-uses-space-technology-to-speed-up-airport-security/ , [Accessed Date: 2020, May, 10] </a:t>
            </a:r>
          </a:p>
          <a:p>
            <a:r>
              <a:rPr lang="en-GB" sz="1000" dirty="0" err="1"/>
              <a:t>Enochson</a:t>
            </a:r>
            <a:r>
              <a:rPr lang="en-GB" sz="1000" dirty="0"/>
              <a:t>, H (2018), “27 Examples of Key Performance Indicators”, [Online], Available: https://onstrategyhq.com/resources/27-examples-of-key-performance-indicators/ , [Accessed Date: 2020, May, 12]</a:t>
            </a:r>
          </a:p>
          <a:p>
            <a:r>
              <a:rPr lang="en-GB" sz="1000" dirty="0"/>
              <a:t>Hall, J. (2010), “Key performance indicators (KPIs) - measuring the success of your business”, [Online], Available: https://www.simplybusiness.co.uk/knowledge/articles/2010/07/2010-07-26-key-performance-indicators-measuring-the-success-of-your-business/ , [Accessed Date: 2020, April, 20]</a:t>
            </a:r>
          </a:p>
          <a:p>
            <a:r>
              <a:rPr lang="en-GB" sz="1000" dirty="0"/>
              <a:t>Jones, C. (2019), “The Importance of Cardiff Airport to the Welsh Economy”, [Online], Available: https://businessnewswales.com/the-importance-of-cardiff-airport-to-the-welsh-economy/ , [Accessed Date: 2020, May, 12] </a:t>
            </a:r>
          </a:p>
          <a:p>
            <a:r>
              <a:rPr lang="en-GB" sz="1000" dirty="0"/>
              <a:t>Kokemuller, N. (2020), “Aspects of Decision Making”, [Online], Available: https://smallbusiness.chron.com/aspects-decision-making-76162.html , [Accessed Date: 2020, May, 12]</a:t>
            </a:r>
          </a:p>
          <a:p>
            <a:r>
              <a:rPr lang="en-GB" sz="1000" dirty="0"/>
              <a:t>Kenton, W. (2019), “Working Capital Turnover Definition”, [Online], Available: https://www.investopedia.com/terms/w/workingcapitalturnover.asp , [Accessed Date: 2020, May, 13] </a:t>
            </a:r>
          </a:p>
        </p:txBody>
      </p:sp>
    </p:spTree>
    <p:extLst>
      <p:ext uri="{BB962C8B-B14F-4D97-AF65-F5344CB8AC3E}">
        <p14:creationId xmlns:p14="http://schemas.microsoft.com/office/powerpoint/2010/main" val="42044540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889A6-39A1-4410-B61E-4E739CBDFB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8124" y="447286"/>
            <a:ext cx="10058400" cy="1371600"/>
          </a:xfrm>
        </p:spPr>
        <p:txBody>
          <a:bodyPr/>
          <a:lstStyle/>
          <a:p>
            <a:r>
              <a:rPr lang="en-GB" dirty="0"/>
              <a:t>Bibliography.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0F7B9C-5C06-4970-AE31-99A5CA374E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491" y="1628476"/>
            <a:ext cx="11211018" cy="4906526"/>
          </a:xfrm>
        </p:spPr>
        <p:txBody>
          <a:bodyPr>
            <a:normAutofit fontScale="77500" lnSpcReduction="20000"/>
          </a:bodyPr>
          <a:lstStyle/>
          <a:p>
            <a:r>
              <a:rPr lang="en-GB" dirty="0" err="1"/>
              <a:t>Lalwani</a:t>
            </a:r>
            <a:r>
              <a:rPr lang="en-GB" dirty="0"/>
              <a:t>, P. (2019), “What Is Performance Management? Definition, Process, Cycle, and Best Practices for Planning”, [Online], Available: https://www.hrtechnologist.com/articles/performance-management-hcm/what-is-performance-management/ , [Accessed Date: 2020, May, 11] </a:t>
            </a:r>
          </a:p>
          <a:p>
            <a:r>
              <a:rPr lang="en-GB" dirty="0"/>
              <a:t>Martin, P. (2020), “Cardiff Airport could get extra £6.8m loan from Welsh Government”, [Online], Available: https://www.bbc.co.uk/news/uk-wales-politics-51666497 ,[Accessed Date: 2020, May, 1]</a:t>
            </a:r>
          </a:p>
          <a:p>
            <a:r>
              <a:rPr lang="en-GB" dirty="0" err="1"/>
              <a:t>Mosalski</a:t>
            </a:r>
            <a:r>
              <a:rPr lang="en-GB" dirty="0"/>
              <a:t>, R. (2019), “Cardiff Airport given £21m loan by the Welsh Government”, [Online], Available: https://www.business-live.co.uk/economic-development/cardiff-airport-given-21m-loan-17127357 , [Accessed Date: 2020, May, 5]</a:t>
            </a:r>
          </a:p>
          <a:p>
            <a:r>
              <a:rPr lang="en-GB" dirty="0"/>
              <a:t>Oxford College Of Marketing, (2014), “The Impact Of Micro and Macro Environment Factors on Marketing”, [Online], Available: https://blog.oxfordcollegeofmarketing.com/2014/11/04/the-impact-of-micro-and-macro-environment-factors-on-marketing/ , [Accessed Date: 2020, May, 11] </a:t>
            </a:r>
          </a:p>
          <a:p>
            <a:r>
              <a:rPr lang="en-GB" dirty="0"/>
              <a:t>Parmenter, D. (2015), Key Performance Indicators : Developing, Implementing, and Using Winning KPIs, 3rd ed. Hoboken, New Jersey : Wiley</a:t>
            </a:r>
          </a:p>
          <a:p>
            <a:r>
              <a:rPr lang="en-GB" dirty="0" err="1"/>
              <a:t>Quain</a:t>
            </a:r>
            <a:r>
              <a:rPr lang="en-GB" dirty="0"/>
              <a:t>, S. (2018), “Internal &amp; External Factors That Affect an Organization”, [Online], Available: https://yourbusiness.azcentral.com/internal-external-factors-affect-organization-11641.html , [Accessed Date: 2020, May, 12]</a:t>
            </a:r>
          </a:p>
          <a:p>
            <a:r>
              <a:rPr lang="en-GB" dirty="0" err="1"/>
              <a:t>Rangaswami</a:t>
            </a:r>
            <a:r>
              <a:rPr lang="en-GB" dirty="0"/>
              <a:t>, I. (2020), “How to calculate debtor days”, [Online], Available: https://fluidly.com/blog/debtor-days-calculator/ , [Accessed Date: 2020, May, 14] </a:t>
            </a:r>
          </a:p>
          <a:p>
            <a:r>
              <a:rPr lang="en-GB" dirty="0" err="1"/>
              <a:t>Rangaswami</a:t>
            </a:r>
            <a:r>
              <a:rPr lang="en-GB" dirty="0"/>
              <a:t>, I. (2018), “How to calculate Creditor Days”, [Online], Available: https://fluidly.com/blog/creditor-days-calculator/ , [Accessed Date: 2020, May, 14]</a:t>
            </a:r>
          </a:p>
          <a:p>
            <a:r>
              <a:rPr lang="en-GB" dirty="0"/>
              <a:t>Ross, S. (2019), “What Is a Good Debt Ratio?”, [Online], Available: https://www.investopedia.com/ask/answers/021215/what-good-debt-ratio-and-what-bad-debt-ratio.asp , [Accessed Date: 2020, May, 14]</a:t>
            </a:r>
          </a:p>
          <a:p>
            <a:r>
              <a:rPr lang="en-GB" dirty="0" err="1"/>
              <a:t>Toppr</a:t>
            </a:r>
            <a:r>
              <a:rPr lang="en-GB" dirty="0"/>
              <a:t>, (2020), “Business Environment”, [Online], Available: https://www.toppr.com/guides/business-environment/, [Accessed Date: 2020, May, 11]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008720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FIVE">
      <a:dk1>
        <a:sysClr val="windowText" lastClr="000000"/>
      </a:dk1>
      <a:lt1>
        <a:sysClr val="window" lastClr="FFFFFF"/>
      </a:lt1>
      <a:dk2>
        <a:srgbClr val="505046"/>
      </a:dk2>
      <a:lt2>
        <a:srgbClr val="F5F6F4"/>
      </a:lt2>
      <a:accent1>
        <a:srgbClr val="57903F"/>
      </a:accent1>
      <a:accent2>
        <a:srgbClr val="F03F2B"/>
      </a:accent2>
      <a:accent3>
        <a:srgbClr val="3488A0"/>
      </a:accent3>
      <a:accent4>
        <a:srgbClr val="F8D22F"/>
      </a:accent4>
      <a:accent5>
        <a:srgbClr val="5CC6D6"/>
      </a:accent5>
      <a:accent6>
        <a:srgbClr val="B8D233"/>
      </a:accent6>
      <a:hlink>
        <a:srgbClr val="00B0F0"/>
      </a:hlink>
      <a:folHlink>
        <a:srgbClr val="B2B2B2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iginal 5_01_Win32" id="{77344C68-A3F1-476B-8680-97D7F429B46B}" vid="{89780073-58E8-4DFF-BF29-BA99F8052841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37651BA-F45C-4845-9AB3-E0A65B39F5E1}">
  <ds:schemaRefs>
    <ds:schemaRef ds:uri="http://schemas.microsoft.com/office/2006/metadata/properties"/>
    <ds:schemaRef ds:uri="http://www.w3.org/XML/1998/namespace"/>
    <ds:schemaRef ds:uri="http://schemas.microsoft.com/office/2006/documentManagement/types"/>
    <ds:schemaRef ds:uri="71af3243-3dd4-4a8d-8c0d-dd76da1f02a5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16c05727-aa75-4e4a-9b5f-8a80a1165891"/>
    <ds:schemaRef ds:uri="http://purl.org/dc/dcmitype/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CDB58277-F8DF-46FF-84EC-EF41B835E69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D276E62-80A3-44DD-9BCC-97ED2B99B57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1263</Words>
  <Application>Microsoft Office PowerPoint</Application>
  <PresentationFormat>Widescreen</PresentationFormat>
  <Paragraphs>56</Paragraphs>
  <Slides>11</Slides>
  <Notes>0</Notes>
  <HiddenSlides>0</HiddenSlides>
  <MMClips>9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Century Gothic</vt:lpstr>
      <vt:lpstr>Garamond</vt:lpstr>
      <vt:lpstr>SavonVTI</vt:lpstr>
      <vt:lpstr>Cardiff Airport Report Summary</vt:lpstr>
      <vt:lpstr>Introduction</vt:lpstr>
      <vt:lpstr>Main Findings. </vt:lpstr>
      <vt:lpstr>Economic Analysis. </vt:lpstr>
      <vt:lpstr>Analysis and Key Performance Indicators.</vt:lpstr>
      <vt:lpstr>Performance Management. </vt:lpstr>
      <vt:lpstr>PowerPoint Presentation</vt:lpstr>
      <vt:lpstr>Recommendations.</vt:lpstr>
      <vt:lpstr>Thank you for listening. </vt:lpstr>
      <vt:lpstr>Bibliography. </vt:lpstr>
      <vt:lpstr>Bibliography.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2020-05-17T13:57:30Z</dcterms:created>
  <dcterms:modified xsi:type="dcterms:W3CDTF">2020-05-17T19:32:54Z</dcterms:modified>
</cp:coreProperties>
</file>