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Override PartName="/ppt/slideLayouts/slideLayout16.xml" ContentType="application/vnd.openxmlformats-officedocument.presentationml.slideLayout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Layouts/slideLayout17.xml" ContentType="application/vnd.openxmlformats-officedocument.presentationml.slideLayout+xml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notesMasterIdLst>
    <p:notesMasterId r:id="rId16"/>
  </p:notesMasterIdLst>
  <p:sldIdLst>
    <p:sldId id="256" r:id="rId2"/>
    <p:sldId id="349" r:id="rId3"/>
    <p:sldId id="350" r:id="rId4"/>
    <p:sldId id="364" r:id="rId5"/>
    <p:sldId id="326" r:id="rId6"/>
    <p:sldId id="358" r:id="rId7"/>
    <p:sldId id="338" r:id="rId8"/>
    <p:sldId id="359" r:id="rId9"/>
    <p:sldId id="360" r:id="rId10"/>
    <p:sldId id="361" r:id="rId11"/>
    <p:sldId id="322" r:id="rId12"/>
    <p:sldId id="328" r:id="rId13"/>
    <p:sldId id="362" r:id="rId14"/>
    <p:sldId id="363" r:id="rId15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407" autoAdjust="0"/>
    <p:restoredTop sz="98495" autoAdjust="0"/>
  </p:normalViewPr>
  <p:slideViewPr>
    <p:cSldViewPr snapToGrid="0" snapToObjects="1">
      <p:cViewPr>
        <p:scale>
          <a:sx n="75" d="100"/>
          <a:sy n="75" d="100"/>
        </p:scale>
        <p:origin x="-1312" y="-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interSettings" Target="printerSettings/printerSettings1.bin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C6915D-16A3-3843-9190-7105A244C8FD}" type="datetimeFigureOut">
              <a:rPr lang="en-GB" smtClean="0"/>
              <a:pPr/>
              <a:t>10/26/15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EAD4DA-9C38-B04E-B000-78B385EB84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10/26/15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10/26/15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10/26/15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10/26/15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10/26/15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10/26/15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10/26/15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10/26/15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10/26/15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10/26/15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10/26/15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10/26/15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10/26/15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10/26/15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10/26/15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AD439F1E-FAB3-4C48-A82D-7FC4B80BEC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CF293202-4C99-314B-A920-7C9A809496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10/26/15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718407"/>
            <a:ext cx="8915400" cy="1549726"/>
          </a:xfrm>
        </p:spPr>
        <p:txBody>
          <a:bodyPr>
            <a:normAutofit/>
          </a:bodyPr>
          <a:lstStyle/>
          <a:p>
            <a:r>
              <a:rPr lang="en-GB" dirty="0" smtClean="0"/>
              <a:t>Political Bodies:</a:t>
            </a:r>
            <a:r>
              <a:rPr lang="en-GB" dirty="0" smtClean="0"/>
              <a:t> Affect and </a:t>
            </a:r>
            <a:r>
              <a:rPr lang="en-GB" dirty="0" err="1" smtClean="0"/>
              <a:t>Biopower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Foucault refresher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power is </a:t>
            </a:r>
            <a:r>
              <a:rPr lang="en-GB" dirty="0" smtClean="0"/>
              <a:t>conceived as being continuously produced and everywhere engendered through a capillary network of relations.</a:t>
            </a:r>
            <a:r>
              <a:rPr lang="en-GB" dirty="0" smtClean="0"/>
              <a:t> </a:t>
            </a:r>
          </a:p>
          <a:p>
            <a:r>
              <a:rPr lang="en-GB" dirty="0" smtClean="0"/>
              <a:t>Power </a:t>
            </a:r>
            <a:r>
              <a:rPr lang="en-GB" dirty="0" smtClean="0"/>
              <a:t>is productive and relational, instead of being held and asserted by some over </a:t>
            </a:r>
            <a:r>
              <a:rPr lang="en-GB" dirty="0" smtClean="0"/>
              <a:t>others. </a:t>
            </a:r>
          </a:p>
          <a:p>
            <a:r>
              <a:rPr lang="en-GB" dirty="0" smtClean="0"/>
              <a:t>Opens </a:t>
            </a:r>
            <a:r>
              <a:rPr lang="en-GB" dirty="0" smtClean="0"/>
              <a:t>up the possibility for spaces of resistance, agency and contestation</a:t>
            </a:r>
            <a:r>
              <a:rPr lang="en-GB" dirty="0" smtClean="0"/>
              <a:t> </a:t>
            </a:r>
          </a:p>
          <a:p>
            <a:r>
              <a:rPr lang="en-GB" dirty="0" smtClean="0"/>
              <a:t>K</a:t>
            </a:r>
            <a:r>
              <a:rPr lang="en-GB" dirty="0" smtClean="0"/>
              <a:t>nowledge plays </a:t>
            </a:r>
            <a:r>
              <a:rPr lang="en-GB" dirty="0" smtClean="0"/>
              <a:t>a pivotal role</a:t>
            </a:r>
            <a:r>
              <a:rPr lang="en-GB" dirty="0" smtClean="0"/>
              <a:t> as </a:t>
            </a:r>
            <a:r>
              <a:rPr lang="en-GB" dirty="0" smtClean="0"/>
              <a:t>citizens are categorised in ways that facilitate, primarily state, intervention</a:t>
            </a:r>
            <a:r>
              <a:rPr lang="en-GB" dirty="0" smtClean="0"/>
              <a:t> through </a:t>
            </a:r>
            <a:r>
              <a:rPr lang="en-GB" dirty="0" smtClean="0"/>
              <a:t>a range of normalizing mechanisms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From sovereign power to biopower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195638"/>
          </a:xfrm>
        </p:spPr>
        <p:txBody>
          <a:bodyPr/>
          <a:lstStyle/>
          <a:p>
            <a:r>
              <a:rPr lang="en-GB" dirty="0" smtClean="0"/>
              <a:t>A</a:t>
            </a:r>
            <a:r>
              <a:rPr lang="en-GB" dirty="0" smtClean="0"/>
              <a:t> </a:t>
            </a:r>
            <a:r>
              <a:rPr lang="en-GB" dirty="0" smtClean="0"/>
              <a:t>shift from sovereign power – the power to take life </a:t>
            </a:r>
            <a:r>
              <a:rPr lang="en-GB" dirty="0" smtClean="0"/>
              <a:t> </a:t>
            </a:r>
          </a:p>
          <a:p>
            <a:r>
              <a:rPr lang="en-GB" dirty="0" smtClean="0"/>
              <a:t>to </a:t>
            </a:r>
            <a:r>
              <a:rPr lang="en-GB" dirty="0" err="1" smtClean="0"/>
              <a:t>biopower</a:t>
            </a:r>
            <a:r>
              <a:rPr lang="en-GB" dirty="0" smtClean="0"/>
              <a:t> – the power to preserve life</a:t>
            </a:r>
            <a:r>
              <a:rPr lang="en-GB" dirty="0" smtClean="0"/>
              <a:t> </a:t>
            </a:r>
          </a:p>
          <a:p>
            <a:r>
              <a:rPr lang="en-GB" dirty="0" smtClean="0"/>
              <a:t>T</a:t>
            </a:r>
            <a:r>
              <a:rPr lang="en-GB" dirty="0" smtClean="0"/>
              <a:t>wo </a:t>
            </a:r>
            <a:r>
              <a:rPr lang="en-GB" dirty="0" smtClean="0"/>
              <a:t>poles that blur into each </a:t>
            </a:r>
            <a:r>
              <a:rPr lang="en-GB" dirty="0" smtClean="0"/>
              <a:t>other</a:t>
            </a:r>
          </a:p>
          <a:p>
            <a:r>
              <a:rPr lang="en-GB" dirty="0" smtClean="0"/>
              <a:t>t</a:t>
            </a:r>
            <a:r>
              <a:rPr lang="en-GB" dirty="0" smtClean="0"/>
              <a:t>he </a:t>
            </a:r>
            <a:r>
              <a:rPr lang="en-GB" dirty="0" smtClean="0"/>
              <a:t>body is implicated in both poles, becoming a ‘political space’ (Wright: 2009: 7) that is shaped by, and resists, particular life – or bio – lessons.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120588" y="711200"/>
            <a:ext cx="3566160" cy="877887"/>
          </a:xfrm>
        </p:spPr>
        <p:txBody>
          <a:bodyPr/>
          <a:lstStyle/>
          <a:p>
            <a:r>
              <a:rPr lang="en-GB" sz="2800" dirty="0" smtClean="0"/>
              <a:t>Disciplinary Power</a:t>
            </a:r>
            <a:endParaRPr lang="en-GB" sz="28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1120588" y="1845733"/>
            <a:ext cx="3566160" cy="4431242"/>
          </a:xfrm>
        </p:spPr>
        <p:txBody>
          <a:bodyPr/>
          <a:lstStyle/>
          <a:p>
            <a:r>
              <a:rPr lang="en-GB" dirty="0" smtClean="0"/>
              <a:t>Training the actions of individual bodies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5147534" y="711200"/>
            <a:ext cx="3566160" cy="877887"/>
          </a:xfrm>
        </p:spPr>
        <p:txBody>
          <a:bodyPr/>
          <a:lstStyle/>
          <a:p>
            <a:r>
              <a:rPr lang="en-GB" sz="2800" dirty="0" err="1" smtClean="0"/>
              <a:t>Biopower</a:t>
            </a:r>
            <a:endParaRPr lang="en-GB" sz="2800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5147534" y="1845733"/>
            <a:ext cx="3566160" cy="4431242"/>
          </a:xfrm>
        </p:spPr>
        <p:txBody>
          <a:bodyPr/>
          <a:lstStyle/>
          <a:p>
            <a:r>
              <a:rPr lang="en-GB" dirty="0" smtClean="0"/>
              <a:t>Technology for managing populations (norms)</a:t>
            </a:r>
          </a:p>
          <a:p>
            <a:pPr lvl="1"/>
            <a:r>
              <a:rPr lang="en-GB" dirty="0" smtClean="0"/>
              <a:t>Births, deaths, illness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734" y="3387572"/>
            <a:ext cx="3566160" cy="245442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0588" y="3327400"/>
            <a:ext cx="3566160" cy="2717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Biopower</a:t>
            </a:r>
            <a:r>
              <a:rPr lang="en-GB" dirty="0" smtClean="0"/>
              <a:t>….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440267" y="2595563"/>
            <a:ext cx="4243493" cy="3681412"/>
          </a:xfrm>
        </p:spPr>
        <p:txBody>
          <a:bodyPr>
            <a:normAutofit/>
          </a:bodyPr>
          <a:lstStyle/>
          <a:p>
            <a:r>
              <a:rPr lang="en-GB" dirty="0" smtClean="0"/>
              <a:t>‘brings </a:t>
            </a:r>
            <a:r>
              <a:rPr lang="en-GB" dirty="0" smtClean="0"/>
              <a:t>into view a whole range of more or less rationalized attempts by different authorities to intervene upon the vital characteristics of human existence – human beings, individually and collectively, as living creatures who are born, mature, inhabit a body that can be trained and augmented, and then sicken and </a:t>
            </a:r>
            <a:r>
              <a:rPr lang="en-GB" dirty="0" smtClean="0"/>
              <a:t>die’ (Rose 2007</a:t>
            </a:r>
            <a:r>
              <a:rPr lang="en-GB" dirty="0" smtClean="0"/>
              <a:t>: </a:t>
            </a:r>
            <a:r>
              <a:rPr lang="en-GB" dirty="0" smtClean="0"/>
              <a:t>54)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endParaRPr lang="en-US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5494" y="1175893"/>
            <a:ext cx="3378200" cy="51010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 aspects of </a:t>
            </a:r>
            <a:r>
              <a:rPr lang="en-GB" dirty="0" err="1" smtClean="0"/>
              <a:t>biopower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‘One </a:t>
            </a:r>
            <a:r>
              <a:rPr lang="en-GB" dirty="0" smtClean="0"/>
              <a:t>or more truth discourses</a:t>
            </a:r>
            <a:r>
              <a:rPr lang="en-GB" dirty="0" smtClean="0"/>
              <a:t>…and </a:t>
            </a:r>
            <a:r>
              <a:rPr lang="en-GB" dirty="0" smtClean="0"/>
              <a:t>an array of authorities considered competent to tell the truth’</a:t>
            </a:r>
            <a:r>
              <a:rPr lang="en-GB" dirty="0" smtClean="0"/>
              <a:t>;</a:t>
            </a:r>
          </a:p>
          <a:p>
            <a:r>
              <a:rPr lang="en-GB" dirty="0" smtClean="0"/>
              <a:t> </a:t>
            </a:r>
            <a:r>
              <a:rPr lang="en-GB" dirty="0" smtClean="0"/>
              <a:t>‘strategies for intervention upon collective existence in the name of life and health’;</a:t>
            </a:r>
            <a:r>
              <a:rPr lang="en-GB" dirty="0" smtClean="0"/>
              <a:t> </a:t>
            </a:r>
          </a:p>
          <a:p>
            <a:r>
              <a:rPr lang="en-GB" dirty="0" smtClean="0"/>
              <a:t> </a:t>
            </a:r>
            <a:r>
              <a:rPr lang="en-GB" dirty="0" smtClean="0"/>
              <a:t>‘modes of </a:t>
            </a:r>
            <a:r>
              <a:rPr lang="en-GB" dirty="0" err="1" smtClean="0"/>
              <a:t>subjectification</a:t>
            </a:r>
            <a:r>
              <a:rPr lang="en-GB" dirty="0" smtClean="0"/>
              <a:t>, through which individuals are brought to work on themselves, under certain forms of authority, in relation to truth discourses.’ </a:t>
            </a:r>
            <a:r>
              <a:rPr lang="en-GB" dirty="0" smtClean="0"/>
              <a:t>(</a:t>
            </a:r>
            <a:r>
              <a:rPr lang="en-GB" dirty="0" err="1" smtClean="0"/>
              <a:t>Rabinow</a:t>
            </a:r>
            <a:r>
              <a:rPr lang="en-GB" dirty="0" smtClean="0"/>
              <a:t> and Rose 2006</a:t>
            </a:r>
            <a:r>
              <a:rPr lang="en-GB" dirty="0" smtClean="0"/>
              <a:t>: 197). 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Rose (2001)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 smtClean="0"/>
              <a:t>state is no longer the only agency with an interest in preserving life</a:t>
            </a:r>
            <a:r>
              <a:rPr lang="en-GB" dirty="0" smtClean="0"/>
              <a:t> </a:t>
            </a:r>
          </a:p>
          <a:p>
            <a:r>
              <a:rPr lang="en-GB" dirty="0" smtClean="0"/>
              <a:t>The state attempts </a:t>
            </a:r>
            <a:r>
              <a:rPr lang="en-GB" dirty="0" smtClean="0"/>
              <a:t>to free itself of </a:t>
            </a:r>
            <a:r>
              <a:rPr lang="en-GB" dirty="0" smtClean="0"/>
              <a:t>responsibility </a:t>
            </a:r>
          </a:p>
          <a:p>
            <a:r>
              <a:rPr lang="en-GB" dirty="0" smtClean="0"/>
              <a:t>There is an </a:t>
            </a:r>
            <a:r>
              <a:rPr lang="en-GB" dirty="0" smtClean="0"/>
              <a:t>increasingly heterogeneous </a:t>
            </a:r>
            <a:r>
              <a:rPr lang="en-GB" dirty="0" smtClean="0"/>
              <a:t>society</a:t>
            </a:r>
          </a:p>
          <a:p>
            <a:r>
              <a:rPr lang="en-GB" dirty="0" smtClean="0"/>
              <a:t>Th</a:t>
            </a:r>
            <a:r>
              <a:rPr lang="en-GB" dirty="0" smtClean="0"/>
              <a:t>e</a:t>
            </a:r>
            <a:r>
              <a:rPr lang="en-GB" dirty="0" smtClean="0"/>
              <a:t> intensification </a:t>
            </a:r>
            <a:r>
              <a:rPr lang="en-GB" dirty="0" smtClean="0"/>
              <a:t>and consolidation of capitalist </a:t>
            </a:r>
            <a:r>
              <a:rPr lang="en-GB" dirty="0" smtClean="0"/>
              <a:t>interests </a:t>
            </a:r>
          </a:p>
          <a:p>
            <a:r>
              <a:rPr lang="en-GB" dirty="0" smtClean="0"/>
              <a:t>The </a:t>
            </a:r>
            <a:r>
              <a:rPr lang="en-GB" dirty="0" smtClean="0"/>
              <a:t>subsequent shifting of responsibility for health and wellbeing onto individuals</a:t>
            </a:r>
            <a:r>
              <a:rPr lang="en-GB" dirty="0" smtClean="0"/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Rose and Pastoral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2667" y="2595563"/>
            <a:ext cx="4301066" cy="3449637"/>
          </a:xfrm>
        </p:spPr>
        <p:txBody>
          <a:bodyPr>
            <a:normAutofit/>
          </a:bodyPr>
          <a:lstStyle/>
          <a:p>
            <a:r>
              <a:rPr lang="en-GB" dirty="0" smtClean="0"/>
              <a:t>Individuals are active partners in managing their own bodies</a:t>
            </a:r>
            <a:endParaRPr lang="en-GB" dirty="0" smtClean="0"/>
          </a:p>
          <a:p>
            <a:r>
              <a:rPr lang="en-GB" dirty="0" smtClean="0"/>
              <a:t>redefines this dynamic between </a:t>
            </a:r>
            <a:r>
              <a:rPr lang="en-GB" dirty="0" err="1" smtClean="0"/>
              <a:t>responsibilized</a:t>
            </a:r>
            <a:r>
              <a:rPr lang="en-GB" dirty="0" smtClean="0"/>
              <a:t> individuals and authorities as ‘pastoral </a:t>
            </a:r>
            <a:r>
              <a:rPr lang="en-GB" smtClean="0"/>
              <a:t>power</a:t>
            </a:r>
            <a:r>
              <a:rPr lang="en-GB" smtClean="0"/>
              <a:t>’</a:t>
            </a:r>
          </a:p>
          <a:p>
            <a:r>
              <a:rPr lang="en-GB" dirty="0" smtClean="0"/>
              <a:t>a relational power that involves ‘bidirectional affective entanglements’ (2007: 74) which ‘</a:t>
            </a:r>
            <a:r>
              <a:rPr lang="en-GB" dirty="0" err="1" smtClean="0"/>
              <a:t>take[s</a:t>
            </a:r>
            <a:r>
              <a:rPr lang="en-GB" dirty="0" smtClean="0"/>
              <a:t>] place in a plural and contested field’ (ibid: 73).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3733" y="2595563"/>
            <a:ext cx="3819961" cy="329670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Affect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11200" y="2286000"/>
            <a:ext cx="8013700" cy="3980329"/>
          </a:xfrm>
        </p:spPr>
        <p:txBody>
          <a:bodyPr/>
          <a:lstStyle/>
          <a:p>
            <a:r>
              <a:rPr lang="en-GB" dirty="0" smtClean="0"/>
              <a:t>Multiple definitions but commonly anthropology treats affect as: </a:t>
            </a:r>
          </a:p>
          <a:p>
            <a:pPr lvl="1"/>
            <a:r>
              <a:rPr lang="en-GB" dirty="0" smtClean="0"/>
              <a:t>as </a:t>
            </a:r>
            <a:r>
              <a:rPr lang="en-GB" dirty="0" smtClean="0"/>
              <a:t>embodied practices which express the ways individuals experience and respond to the world</a:t>
            </a:r>
            <a:r>
              <a:rPr lang="en-GB" dirty="0" smtClean="0"/>
              <a:t> </a:t>
            </a:r>
          </a:p>
          <a:p>
            <a:r>
              <a:rPr lang="en-GB" dirty="0" smtClean="0"/>
              <a:t>affect ‘structures encounters so that bodies are disposed for action in a particular way’  (Thrift 2004: 62).</a:t>
            </a:r>
            <a:r>
              <a:rPr lang="en-GB" dirty="0" smtClean="0"/>
              <a:t> </a:t>
            </a:r>
          </a:p>
          <a:p>
            <a:r>
              <a:rPr lang="en-GB" dirty="0" smtClean="0"/>
              <a:t>affects </a:t>
            </a:r>
            <a:r>
              <a:rPr lang="en-GB" dirty="0" smtClean="0"/>
              <a:t>‘occur in an encounter between manifold beings, and the outcome of each encounter depends upon what forms of composition these beings are able to enter into’ (Thrift ibid: 62). 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Rose: </a:t>
            </a:r>
            <a:r>
              <a:rPr lang="en-GB" dirty="0" err="1" smtClean="0"/>
              <a:t>Biopower</a:t>
            </a:r>
            <a:r>
              <a:rPr lang="en-GB" dirty="0" smtClean="0"/>
              <a:t> is affect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5733" y="2595563"/>
            <a:ext cx="4108027" cy="3681412"/>
          </a:xfrm>
        </p:spPr>
        <p:txBody>
          <a:bodyPr>
            <a:normAutofit/>
          </a:bodyPr>
          <a:lstStyle/>
          <a:p>
            <a:r>
              <a:rPr lang="en-GB" dirty="0" smtClean="0"/>
              <a:t>P</a:t>
            </a:r>
            <a:r>
              <a:rPr lang="en-GB" dirty="0" smtClean="0"/>
              <a:t>astoral </a:t>
            </a:r>
            <a:r>
              <a:rPr lang="en-GB" dirty="0" smtClean="0"/>
              <a:t>power is enacted, in the context of medical consultations, by mobilizing </a:t>
            </a:r>
            <a:r>
              <a:rPr lang="en-GB" dirty="0" smtClean="0"/>
              <a:t>affect</a:t>
            </a:r>
          </a:p>
          <a:p>
            <a:r>
              <a:rPr lang="en-GB" dirty="0" smtClean="0"/>
              <a:t>‘</a:t>
            </a:r>
            <a:r>
              <a:rPr lang="en-GB" dirty="0" smtClean="0"/>
              <a:t>encounters entail intense bi-directional affective entanglements between all parties to the encounter, and indeed generate multiple ‘virtual’ entanglements with parties not present’ (2010: 10).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2032" y="2595563"/>
            <a:ext cx="3451661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Techniques of the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398838"/>
          </a:xfrm>
        </p:spPr>
        <p:txBody>
          <a:bodyPr>
            <a:normAutofit/>
          </a:bodyPr>
          <a:lstStyle/>
          <a:p>
            <a:r>
              <a:rPr lang="en-GB" dirty="0" smtClean="0"/>
              <a:t>Not unique to capitalism </a:t>
            </a:r>
          </a:p>
          <a:p>
            <a:pPr lvl="1"/>
            <a:r>
              <a:rPr lang="en-GB" dirty="0" smtClean="0"/>
              <a:t>But gained prominence in 17</a:t>
            </a:r>
            <a:r>
              <a:rPr lang="en-GB" baseline="30000" dirty="0" smtClean="0"/>
              <a:t>th</a:t>
            </a:r>
            <a:r>
              <a:rPr lang="en-GB" dirty="0" smtClean="0"/>
              <a:t> &amp; 18</a:t>
            </a:r>
            <a:r>
              <a:rPr lang="en-GB" baseline="30000" dirty="0" smtClean="0"/>
              <a:t>th</a:t>
            </a:r>
            <a:r>
              <a:rPr lang="en-GB" dirty="0" smtClean="0"/>
              <a:t> centuries</a:t>
            </a:r>
          </a:p>
          <a:p>
            <a:r>
              <a:rPr lang="en-GB" dirty="0" smtClean="0"/>
              <a:t>Not a mastery of your own body </a:t>
            </a:r>
          </a:p>
          <a:p>
            <a:pPr lvl="1"/>
            <a:r>
              <a:rPr lang="en-GB" dirty="0" smtClean="0"/>
              <a:t>Like monks</a:t>
            </a:r>
          </a:p>
          <a:p>
            <a:r>
              <a:rPr lang="en-GB" dirty="0" smtClean="0"/>
              <a:t>Nor an express appropriation </a:t>
            </a:r>
          </a:p>
          <a:p>
            <a:pPr lvl="1"/>
            <a:r>
              <a:rPr lang="en-GB" dirty="0" smtClean="0"/>
              <a:t>Slavery </a:t>
            </a:r>
          </a:p>
          <a:p>
            <a:r>
              <a:rPr lang="en-GB" dirty="0" smtClean="0"/>
              <a:t>But an everyday manipulation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Anderson (2011)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370668"/>
            <a:ext cx="7610476" cy="3895662"/>
          </a:xfrm>
        </p:spPr>
        <p:txBody>
          <a:bodyPr>
            <a:normAutofit/>
          </a:bodyPr>
          <a:lstStyle/>
          <a:p>
            <a:r>
              <a:rPr lang="en-GB" dirty="0" smtClean="0"/>
              <a:t>emphasises the intensification and new forms of </a:t>
            </a:r>
            <a:r>
              <a:rPr lang="en-GB" dirty="0" err="1" smtClean="0"/>
              <a:t>biopower</a:t>
            </a:r>
            <a:r>
              <a:rPr lang="en-GB" dirty="0" smtClean="0"/>
              <a:t> that ‘work though affect’</a:t>
            </a:r>
            <a:r>
              <a:rPr lang="en-GB" dirty="0" smtClean="0"/>
              <a:t> </a:t>
            </a:r>
          </a:p>
          <a:p>
            <a:r>
              <a:rPr lang="en-GB" dirty="0" smtClean="0"/>
              <a:t>traces </a:t>
            </a:r>
            <a:r>
              <a:rPr lang="en-GB" dirty="0" smtClean="0"/>
              <a:t>the ways affective relations become the ‘object-targets’ for discipline (2011: 28).</a:t>
            </a:r>
            <a:r>
              <a:rPr lang="en-GB" dirty="0" smtClean="0"/>
              <a:t> </a:t>
            </a:r>
          </a:p>
          <a:p>
            <a:r>
              <a:rPr lang="en-GB" dirty="0" smtClean="0"/>
              <a:t>‘affective condition’,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meaning </a:t>
            </a:r>
            <a:r>
              <a:rPr lang="en-GB" dirty="0" smtClean="0"/>
              <a:t>the emotive backdrop that informs</a:t>
            </a:r>
            <a:r>
              <a:rPr lang="en-GB" dirty="0" smtClean="0"/>
              <a:t> how individuals </a:t>
            </a:r>
            <a:r>
              <a:rPr lang="en-GB" dirty="0" smtClean="0"/>
              <a:t>encounter the actors and agencies that look to manipulate </a:t>
            </a:r>
            <a:r>
              <a:rPr lang="en-GB" dirty="0" smtClean="0"/>
              <a:t>affect</a:t>
            </a:r>
            <a:endParaRPr lang="en-GB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Tension emerges…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Between affective life </a:t>
            </a:r>
          </a:p>
          <a:p>
            <a:r>
              <a:rPr lang="en-GB" dirty="0" smtClean="0"/>
              <a:t>And forms of </a:t>
            </a:r>
            <a:r>
              <a:rPr lang="en-GB" dirty="0" err="1" smtClean="0"/>
              <a:t>biopower</a:t>
            </a:r>
            <a:r>
              <a:rPr lang="en-GB" dirty="0" smtClean="0"/>
              <a:t> that seek to normalise life </a:t>
            </a:r>
          </a:p>
          <a:p>
            <a:r>
              <a:rPr lang="en-GB" dirty="0" smtClean="0"/>
              <a:t>Opens up the relations between affect and </a:t>
            </a:r>
            <a:r>
              <a:rPr lang="en-GB" dirty="0" err="1" smtClean="0"/>
              <a:t>biopower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How affect becomes politicised</a:t>
            </a:r>
          </a:p>
          <a:p>
            <a:r>
              <a:rPr lang="en-GB" dirty="0" smtClean="0"/>
              <a:t>Affect is the target of </a:t>
            </a:r>
            <a:r>
              <a:rPr lang="en-GB" dirty="0" err="1" smtClean="0"/>
              <a:t>biopolitical</a:t>
            </a:r>
            <a:r>
              <a:rPr lang="en-GB" dirty="0" smtClean="0"/>
              <a:t> techniques</a:t>
            </a:r>
          </a:p>
          <a:p>
            <a:r>
              <a:rPr lang="en-GB" dirty="0" smtClean="0"/>
              <a:t>But this always creates possibility for contestation</a:t>
            </a:r>
          </a:p>
          <a:p>
            <a:pPr lvl="1"/>
            <a:r>
              <a:rPr lang="en-GB" dirty="0" smtClean="0"/>
              <a:t>Life escapes 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this mean?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2264305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Affect is an object-target rendered actionable at the intersection of relations of knowledge and the relations of power and emergent from specific apparatuses (2011: 31)</a:t>
            </a:r>
            <a:endParaRPr lang="en-GB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1724</TotalTime>
  <Words>737</Words>
  <Application>Microsoft Macintosh PowerPoint</Application>
  <PresentationFormat>On-screen Show (4:3)</PresentationFormat>
  <Paragraphs>64</Paragraphs>
  <Slides>14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Perspective</vt:lpstr>
      <vt:lpstr>Political Bodies: Affect and Biopower </vt:lpstr>
      <vt:lpstr>Foucault refresher</vt:lpstr>
      <vt:lpstr>From sovereign power to biopower</vt:lpstr>
      <vt:lpstr>Slide 4</vt:lpstr>
      <vt:lpstr>Biopower….</vt:lpstr>
      <vt:lpstr>Three aspects of biopower</vt:lpstr>
      <vt:lpstr>Rose (2001)</vt:lpstr>
      <vt:lpstr>Rose and Pastoral Power</vt:lpstr>
      <vt:lpstr>Affect </vt:lpstr>
      <vt:lpstr>Rose: Biopower is affect</vt:lpstr>
      <vt:lpstr>Techniques of the Body</vt:lpstr>
      <vt:lpstr>Anderson (2011)</vt:lpstr>
      <vt:lpstr>Tension emerges…</vt:lpstr>
      <vt:lpstr>What does this mean?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141</cp:revision>
  <dcterms:created xsi:type="dcterms:W3CDTF">2015-10-26T16:40:04Z</dcterms:created>
  <dcterms:modified xsi:type="dcterms:W3CDTF">2015-10-26T17:21:55Z</dcterms:modified>
</cp:coreProperties>
</file>