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48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801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791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287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526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155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752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065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574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613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02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76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33" r:id="rId4"/>
    <p:sldLayoutId id="2147483734" r:id="rId5"/>
    <p:sldLayoutId id="2147483739" r:id="rId6"/>
    <p:sldLayoutId id="2147483735" r:id="rId7"/>
    <p:sldLayoutId id="2147483736" r:id="rId8"/>
    <p:sldLayoutId id="2147483737" r:id="rId9"/>
    <p:sldLayoutId id="2147483738" r:id="rId10"/>
    <p:sldLayoutId id="214748374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3" descr="A blue and white squares&#10;&#10;Description automatically generated">
            <a:extLst>
              <a:ext uri="{FF2B5EF4-FFF2-40B4-BE49-F238E27FC236}">
                <a16:creationId xmlns:a16="http://schemas.microsoft.com/office/drawing/2014/main" id="{C858F0E3-505C-267D-A5B5-5627CBCE45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03" r="36292" b="-1"/>
          <a:stretch>
            <a:fillRect/>
          </a:stretch>
        </p:blipFill>
        <p:spPr>
          <a:xfrm>
            <a:off x="8658226" y="-4762"/>
            <a:ext cx="3541857" cy="6886079"/>
          </a:xfrm>
          <a:custGeom>
            <a:avLst/>
            <a:gdLst/>
            <a:ahLst/>
            <a:cxnLst/>
            <a:rect l="l" t="t" r="r" b="b"/>
            <a:pathLst>
              <a:path w="3541857" h="6886079">
                <a:moveTo>
                  <a:pt x="1248072" y="0"/>
                </a:moveTo>
                <a:lnTo>
                  <a:pt x="3541857" y="0"/>
                </a:lnTo>
                <a:lnTo>
                  <a:pt x="3541857" y="6886079"/>
                </a:lnTo>
                <a:lnTo>
                  <a:pt x="0" y="6864521"/>
                </a:lnTo>
                <a:close/>
              </a:path>
            </a:pathLst>
          </a:custGeom>
        </p:spPr>
      </p:pic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78186" y="1"/>
            <a:ext cx="345294" cy="688131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10AC2-20ED-4628-9A8E-14F8437B5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794205" y="-4764"/>
            <a:ext cx="5397796" cy="104143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2D0BFC03-B047-D242-F064-0AA01ACAE227}"/>
              </a:ext>
            </a:extLst>
          </p:cNvPr>
          <p:cNvSpPr txBox="1"/>
          <p:nvPr/>
        </p:nvSpPr>
        <p:spPr>
          <a:xfrm>
            <a:off x="568470" y="356441"/>
            <a:ext cx="84823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Name: </a:t>
            </a:r>
            <a:r>
              <a:rPr lang="en-GB" dirty="0" err="1"/>
              <a:t>FreshBite</a:t>
            </a:r>
            <a:br>
              <a:rPr lang="en-GB" dirty="0"/>
            </a:br>
            <a:r>
              <a:rPr lang="en-GB" dirty="0"/>
              <a:t>Program: Certificate in Higher Education Business Skills for the Workplace</a:t>
            </a:r>
            <a:br>
              <a:rPr lang="en-GB" dirty="0"/>
            </a:br>
            <a:r>
              <a:rPr lang="en-GB" dirty="0"/>
              <a:t>Module: LCLM4006</a:t>
            </a:r>
            <a:br>
              <a:rPr lang="en-GB" dirty="0"/>
            </a:br>
            <a:r>
              <a:rPr lang="en-GB" dirty="0"/>
              <a:t>Assignment Title: Individual Business Plan Presentation</a:t>
            </a:r>
          </a:p>
          <a:p>
            <a:r>
              <a:rPr lang="en-GB" dirty="0"/>
              <a:t>Student Name: Ivaylo Kazakov</a:t>
            </a:r>
          </a:p>
        </p:txBody>
      </p:sp>
    </p:spTree>
    <p:extLst>
      <p:ext uri="{BB962C8B-B14F-4D97-AF65-F5344CB8AC3E}">
        <p14:creationId xmlns:p14="http://schemas.microsoft.com/office/powerpoint/2010/main" val="344359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1CAC7-97CA-30E3-EA9D-6C5B53586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5FF13-2991-CD1A-E477-BFA4BD895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is a startup that provides affordable, healthy, ready-to-eat meals for people with busy lifestyles.</a:t>
            </a:r>
          </a:p>
          <a:p>
            <a:r>
              <a:rPr lang="en-GB" dirty="0"/>
              <a:t>Many people want to eat healthy but do not have the time or skills to cook. </a:t>
            </a:r>
            <a:r>
              <a:rPr lang="en-GB" dirty="0" err="1"/>
              <a:t>FreshBite</a:t>
            </a:r>
            <a:r>
              <a:rPr lang="en-GB" dirty="0"/>
              <a:t> solves this problem by offering meals that are ready to eat in minutes, nutritious and balanced, and priced to be affordable.</a:t>
            </a:r>
          </a:p>
          <a:p>
            <a:r>
              <a:rPr lang="en-GB" dirty="0"/>
              <a:t>Mission: To make healthy eating easy, affordable, and accessible for everyone.</a:t>
            </a:r>
          </a:p>
        </p:txBody>
      </p:sp>
    </p:spTree>
    <p:extLst>
      <p:ext uri="{BB962C8B-B14F-4D97-AF65-F5344CB8AC3E}">
        <p14:creationId xmlns:p14="http://schemas.microsoft.com/office/powerpoint/2010/main" val="3024036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CB481-2ECC-2E82-6439-3FC19D459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and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6B09C-FB1D-A9D0-21F0-6312CD5B7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offers freshly prepared ready meals that are not frozen, along with weekly meal plans and a subscription service where customers receive meals regularly.</a:t>
            </a:r>
          </a:p>
          <a:p>
            <a:r>
              <a:rPr lang="en-GB" dirty="0"/>
              <a:t>Meal options include high-protein meals for gym users, low-calorie meals for weight control, and vegan and vegetarian meals.</a:t>
            </a:r>
          </a:p>
          <a:p>
            <a:r>
              <a:rPr lang="en-GB" dirty="0"/>
              <a:t>Extra services include online ordering and the option for home delivery or collection.</a:t>
            </a:r>
          </a:p>
        </p:txBody>
      </p:sp>
    </p:spTree>
    <p:extLst>
      <p:ext uri="{BB962C8B-B14F-4D97-AF65-F5344CB8AC3E}">
        <p14:creationId xmlns:p14="http://schemas.microsoft.com/office/powerpoint/2010/main" val="2549582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D30CB-BDC7-3951-8F8F-6EA40544D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AAB80-F05B-B5CE-5AE5-6A4E15480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stands out by offering affordable pricing that is cheaper than many competitors. Meals are made fresh daily instead of being frozen or highly processed.</a:t>
            </a:r>
          </a:p>
          <a:p>
            <a:r>
              <a:rPr lang="en-GB" dirty="0"/>
              <a:t>The service is convenient and saves time for busy customers. There is also a wide variety of meals to suit different diets, all designed with a strong focus on balanced nutrition.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240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60B19-6626-3197-D552-FCD36739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179DF-0893-9F8D-4D8A-726C10029E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will operate as a Private Limited Company, owned and managed by the founder.</a:t>
            </a:r>
          </a:p>
          <a:p>
            <a:r>
              <a:rPr lang="en-GB" dirty="0"/>
              <a:t>The management team will include a manager responsible for daily operations, a chef who prepares the meals, and a marketing assistant who handles promotion and social media.</a:t>
            </a:r>
          </a:p>
          <a:p>
            <a:r>
              <a:rPr lang="en-GB" dirty="0"/>
              <a:t>This simple structure makes the business easy to manage in the early stages.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414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720F6-8B98-5ABA-A201-4A88B8807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FA96-264F-2573-89FA-A7C62B1BF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factors show that the cost of living is increasing, meaning people are looking for more affordable food options. </a:t>
            </a:r>
            <a:r>
              <a:rPr lang="en-GB" dirty="0" err="1"/>
              <a:t>FreshBite</a:t>
            </a:r>
            <a:r>
              <a:rPr lang="en-GB" dirty="0"/>
              <a:t> responds by offering healthy meals at lower prices.</a:t>
            </a:r>
          </a:p>
          <a:p>
            <a:r>
              <a:rPr lang="en-GB" dirty="0"/>
              <a:t>Social factors highlight that more people are becoming health-conscious, with growing interest in fitness and nutrition. This increases demand for healthy meal options.</a:t>
            </a:r>
          </a:p>
          <a:p>
            <a:r>
              <a:rPr lang="en-GB" dirty="0"/>
              <a:t>Technological factors include the rise of online ordering and social media, which make it easier for customers to discover and buy products.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137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9F752-2201-B6B5-2E4F-A6229889D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56CF8-1FF9-9640-80FF-C234B5FD8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targets students, young professionals, busy workers, and people who are focused on health and fitness.</a:t>
            </a:r>
          </a:p>
          <a:p>
            <a:r>
              <a:rPr lang="en-GB" dirty="0"/>
              <a:t>These customers often do not have time to cook, find healthy food expensive, or struggle to find quick healthy options. </a:t>
            </a:r>
            <a:r>
              <a:rPr lang="en-GB" dirty="0" err="1"/>
              <a:t>FreshBite</a:t>
            </a:r>
            <a:r>
              <a:rPr lang="en-GB" dirty="0"/>
              <a:t> provides a solution by offering quick, affordable, and nutritious meals.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155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0AF03-E98C-36F6-62CD-CE6B1ED54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1 – 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178B-E252-7FC3-6E6E-517A94F33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will use platforms such as Instagram and TikTok to promote its meals.</a:t>
            </a:r>
          </a:p>
          <a:p>
            <a:r>
              <a:rPr lang="en-GB" dirty="0"/>
              <a:t>Content will include photos and videos of meals, customer reviews, and collaborations with fitness influencers.</a:t>
            </a:r>
          </a:p>
          <a:p>
            <a:r>
              <a:rPr lang="en-GB" dirty="0"/>
              <a:t>This strategy will help increase brand awareness and attract younger customers.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654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D8318-FA8B-E877-F9B1-AB5B105F2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 2 – Promotions and Offers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D562F-B0D7-F78B-7F27-81F7178A0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will use promotions such as discounts for first-time customers, student discounts, subscription deals, and bundle offers.</a:t>
            </a:r>
          </a:p>
          <a:p>
            <a:r>
              <a:rPr lang="en-GB" dirty="0"/>
              <a:t>These strategies will encourage customers to try the product and help build long-term loyalty.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322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7687-6D7E-1521-C598-D698ADC48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Requirements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3CACC01-B441-9D44-A73D-857B679B82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76011"/>
          <a:ext cx="9906000" cy="3291840"/>
        </p:xfrm>
        <a:graphic>
          <a:graphicData uri="http://schemas.openxmlformats.org/drawingml/2006/table">
            <a:tbl>
              <a:tblPr/>
              <a:tblGrid>
                <a:gridCol w="3302000">
                  <a:extLst>
                    <a:ext uri="{9D8B030D-6E8A-4147-A177-3AD203B41FA5}">
                      <a16:colId xmlns:a16="http://schemas.microsoft.com/office/drawing/2014/main" val="1524022029"/>
                    </a:ext>
                  </a:extLst>
                </a:gridCol>
                <a:gridCol w="3302000">
                  <a:extLst>
                    <a:ext uri="{9D8B030D-6E8A-4147-A177-3AD203B41FA5}">
                      <a16:colId xmlns:a16="http://schemas.microsoft.com/office/drawing/2014/main" val="3662313793"/>
                    </a:ext>
                  </a:extLst>
                </a:gridCol>
                <a:gridCol w="3302000">
                  <a:extLst>
                    <a:ext uri="{9D8B030D-6E8A-4147-A177-3AD203B41FA5}">
                      <a16:colId xmlns:a16="http://schemas.microsoft.com/office/drawing/2014/main" val="3908177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Category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Cost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430966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Kitchen Equipment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Ovens, fridge, cooking tools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888277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Ingredients (Start)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Fresh food supplies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70412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Packaging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Meal boxes and branding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577399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Ads and social media promotion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890997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Website/App Setup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Online ordering system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6823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Rent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Kitchen space for first months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236764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Staff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Initial wages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346691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Total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25,000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70123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0750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BBA1-B141-AFB5-F4F9-C245C0EF6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Funds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B3861-09B3-D7B3-2BD7-8FAC3F83B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funding will be used to set up a kitchen, purchase equipment and ingredients, and launch marketing campaigns. It will also support the creation of an online ordering system and cover rent and staff costs during the early stages.</a:t>
            </a:r>
          </a:p>
          <a:p>
            <a:r>
              <a:rPr lang="en-GB" dirty="0"/>
              <a:t>This investment will allow </a:t>
            </a:r>
            <a:r>
              <a:rPr lang="en-GB" dirty="0" err="1"/>
              <a:t>FreshBite</a:t>
            </a:r>
            <a:r>
              <a:rPr lang="en-GB" dirty="0"/>
              <a:t> to start operations and grow its customer 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093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5A755-F14F-B894-1A5D-1BC5FACAB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DE067-93DF-BAB3-6CB7-31AA0B6A6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FreshBite</a:t>
            </a:r>
            <a:r>
              <a:rPr lang="en-GB" dirty="0"/>
              <a:t> is a strong business idea because it solves the problem of limited time for healthy cooking while meeting the growing demand for nutritious food.</a:t>
            </a:r>
          </a:p>
          <a:p>
            <a:r>
              <a:rPr lang="en-GB" dirty="0"/>
              <a:t>It offers an affordable, convenient, and high-quality solution for modern consumers.</a:t>
            </a:r>
          </a:p>
          <a:p>
            <a:r>
              <a:rPr lang="en-GB" dirty="0"/>
              <a:t>The long-term goal is to expand into more locations and become a trusted healthy meal brand.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530778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0d96b3c3da729f5ecc80eac7db2625a7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fd7f2cd1b1b5c5637be3e438b5d6ec26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08B97A3-F770-4B2D-88A6-F43241DB31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D14E2C-A1CA-4C0C-B0E3-303EEE7E68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F57514-D246-4FAA-A60F-29DBBE649756}">
  <ds:schemaRefs>
    <ds:schemaRef ds:uri="04d956d8-1ffd-4dba-87ce-03f615e16f58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712</Words>
  <Application>Microsoft Office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Univers Condensed Light</vt:lpstr>
      <vt:lpstr>Walbaum Display Light</vt:lpstr>
      <vt:lpstr>AngleLinesVTI</vt:lpstr>
      <vt:lpstr>PowerPoint Presentation</vt:lpstr>
      <vt:lpstr>Business Overview</vt:lpstr>
      <vt:lpstr>Product and Service</vt:lpstr>
      <vt:lpstr>Unique Selling Points </vt:lpstr>
      <vt:lpstr>Business Structure</vt:lpstr>
      <vt:lpstr>PESTEL Analysis</vt:lpstr>
      <vt:lpstr>Target Market</vt:lpstr>
      <vt:lpstr>Marketing Strategy 1 – Social Media Marketing</vt:lpstr>
      <vt:lpstr>Marketing Strategy 2 – Promotions and Offers</vt:lpstr>
      <vt:lpstr>Funding Requirements</vt:lpstr>
      <vt:lpstr>Use of Funds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Ivaylo Kazakov (2438230)</dc:creator>
  <cp:lastModifiedBy>Ivaylo Kazakov (2438230)</cp:lastModifiedBy>
  <cp:revision>1</cp:revision>
  <dcterms:created xsi:type="dcterms:W3CDTF">2026-04-26T10:02:26Z</dcterms:created>
  <dcterms:modified xsi:type="dcterms:W3CDTF">2026-04-26T10:12:30Z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