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8" r:id="rId3"/>
    <p:sldId id="257" r:id="rId4"/>
    <p:sldId id="276" r:id="rId5"/>
    <p:sldId id="272" r:id="rId6"/>
    <p:sldId id="273" r:id="rId7"/>
    <p:sldId id="274" r:id="rId8"/>
    <p:sldId id="275" r:id="rId9"/>
    <p:sldId id="269" r:id="rId10"/>
    <p:sldId id="258" r:id="rId11"/>
    <p:sldId id="259" r:id="rId12"/>
    <p:sldId id="271"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d sohanur rahman" initials="msr" lastIdx="2" clrIdx="0">
    <p:extLst>
      <p:ext uri="{19B8F6BF-5375-455C-9EA6-DF929625EA0E}">
        <p15:presenceInfo xmlns:p15="http://schemas.microsoft.com/office/powerpoint/2012/main" userId="a27fccf444ea4eb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0D03"/>
    <a:srgbClr val="10140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5" autoAdjust="0"/>
    <p:restoredTop sz="93957" autoAdjust="0"/>
  </p:normalViewPr>
  <p:slideViewPr>
    <p:cSldViewPr snapToGrid="0">
      <p:cViewPr varScale="1">
        <p:scale>
          <a:sx n="68" d="100"/>
          <a:sy n="68" d="100"/>
        </p:scale>
        <p:origin x="612"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2-26T17:25:11.171" idx="1">
    <p:pos x="10" y="10"/>
    <p:text/>
    <p:extLst>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04EA5-B4C0-4237-8DF3-DAA350A4AD15}" type="datetimeFigureOut">
              <a:rPr lang="en-US" smtClean="0"/>
              <a:t>8/1/2024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ACC10B-618B-4EA7-9F3C-F20C04ACE786}" type="slidenum">
              <a:rPr lang="en-US" smtClean="0"/>
              <a:t>‹#›</a:t>
            </a:fld>
            <a:endParaRPr lang="en-US"/>
          </a:p>
        </p:txBody>
      </p:sp>
    </p:spTree>
    <p:extLst>
      <p:ext uri="{BB962C8B-B14F-4D97-AF65-F5344CB8AC3E}">
        <p14:creationId xmlns:p14="http://schemas.microsoft.com/office/powerpoint/2010/main" val="85768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ACC10B-618B-4EA7-9F3C-F20C04ACE786}" type="slidenum">
              <a:rPr lang="en-US" smtClean="0"/>
              <a:t>12</a:t>
            </a:fld>
            <a:endParaRPr lang="en-US"/>
          </a:p>
        </p:txBody>
      </p:sp>
    </p:spTree>
    <p:extLst>
      <p:ext uri="{BB962C8B-B14F-4D97-AF65-F5344CB8AC3E}">
        <p14:creationId xmlns:p14="http://schemas.microsoft.com/office/powerpoint/2010/main" val="794404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8/1/2024</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pPr/>
              <a:t>8/1/2024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pPr/>
              <a:t>8/1/2024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pPr/>
              <a:t>8/1/2024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pPr/>
              <a:t>8/1/2024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pPr/>
              <a:t>8/1/2024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pPr/>
              <a:t>8/1/2024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pPr/>
              <a:t>8/1/2024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pPr/>
              <a:t>8/1/2024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pPr/>
              <a:t>8/1/2024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pPr/>
              <a:t>8/1/2024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pPr/>
              <a:t>8/1/2024</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freepngimg.com/png/16737-jobs-png-pic"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s/dinero-comprar-pagar-s%C3%ADmbolo-signo-42955/" TargetMode="External"/><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statistics/262752/total-net-revenues-of-toyota/#%3A~%3Atext%3DThe%20Toyota%20Motor%20Corporation%27s%20net%2Cto%20298%20billion%20U.S.%20dolla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uk.indeed.com/hire/job-description/hr-manager?gad_source" TargetMode="External"/><Relationship Id="rId5" Type="http://schemas.openxmlformats.org/officeDocument/2006/relationships/hyperlink" Target="https://www.toyota.com/usa/environmentalsustainability/goals-and-targets" TargetMode="External"/><Relationship Id="rId4" Type="http://schemas.openxmlformats.org/officeDocument/2006/relationships/hyperlink" Target="https://www.toyota-europe.com/about-us/toyota-vision-and-philosophy#%3A~%3Atext%3DOur%20Mission%3A%20Happiness%20for%20All%26text%3DToyota%20remains%20committed%20to%20making%2Chelp%20everyone%20enjoy%20their%20lives"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Title 64">
            <a:extLst>
              <a:ext uri="{FF2B5EF4-FFF2-40B4-BE49-F238E27FC236}">
                <a16:creationId xmlns:a16="http://schemas.microsoft.com/office/drawing/2014/main" id="{9B4D0B92-F555-0AFD-8503-AD98F4C0F629}"/>
              </a:ext>
            </a:extLst>
          </p:cNvPr>
          <p:cNvSpPr>
            <a:spLocks noGrp="1"/>
          </p:cNvSpPr>
          <p:nvPr>
            <p:ph type="title"/>
          </p:nvPr>
        </p:nvSpPr>
        <p:spPr>
          <a:xfrm>
            <a:off x="1154955" y="318053"/>
            <a:ext cx="8825657" cy="1949830"/>
          </a:xfrm>
        </p:spPr>
        <p:txBody>
          <a:bodyPr>
            <a:normAutofit/>
          </a:bodyPr>
          <a:lstStyle/>
          <a:p>
            <a:r>
              <a:rPr lang="en-GB" sz="2400" b="1" i="1" dirty="0">
                <a:solidFill>
                  <a:schemeClr val="tx1"/>
                </a:solidFill>
                <a:latin typeface="Arial"/>
                <a:cs typeface="Arial"/>
              </a:rPr>
              <a:t>Student Name: Md Sohanur Rahman</a:t>
            </a:r>
            <a:br>
              <a:rPr lang="en-US" sz="2400" dirty="0">
                <a:solidFill>
                  <a:schemeClr val="tx1"/>
                </a:solidFill>
                <a:latin typeface="Arial"/>
                <a:cs typeface="Arial"/>
              </a:rPr>
            </a:br>
            <a:r>
              <a:rPr lang="en-GB" sz="2400" b="1" i="1" dirty="0">
                <a:solidFill>
                  <a:schemeClr val="tx1"/>
                </a:solidFill>
                <a:latin typeface="Arial"/>
                <a:cs typeface="Arial"/>
              </a:rPr>
              <a:t>Student Number: 2310737</a:t>
            </a:r>
            <a:br>
              <a:rPr lang="en-US" sz="2400" dirty="0">
                <a:solidFill>
                  <a:schemeClr val="tx1"/>
                </a:solidFill>
                <a:latin typeface="Arial"/>
                <a:cs typeface="Arial"/>
              </a:rPr>
            </a:br>
            <a:r>
              <a:rPr lang="en-GB" sz="2400" b="1" i="1" dirty="0">
                <a:solidFill>
                  <a:schemeClr val="tx1"/>
                </a:solidFill>
                <a:latin typeface="Arial"/>
                <a:cs typeface="Arial"/>
              </a:rPr>
              <a:t>Course Name:</a:t>
            </a:r>
            <a:r>
              <a:rPr lang="en-GB" sz="2400" i="1" dirty="0">
                <a:solidFill>
                  <a:schemeClr val="tx1"/>
                </a:solidFill>
                <a:latin typeface="Arial"/>
                <a:cs typeface="Arial"/>
              </a:rPr>
              <a:t> Human Capital management </a:t>
            </a:r>
            <a:br>
              <a:rPr lang="en-US" sz="2400" dirty="0">
                <a:solidFill>
                  <a:schemeClr val="tx1"/>
                </a:solidFill>
                <a:latin typeface="Arial"/>
                <a:cs typeface="Arial"/>
              </a:rPr>
            </a:br>
            <a:r>
              <a:rPr lang="en-GB" sz="2400" b="1" i="1" dirty="0">
                <a:solidFill>
                  <a:schemeClr val="tx1"/>
                </a:solidFill>
                <a:latin typeface="Arial"/>
                <a:cs typeface="Arial"/>
              </a:rPr>
              <a:t>Lecturer Name: </a:t>
            </a:r>
            <a:r>
              <a:rPr lang="en-GB" sz="2400" i="1" dirty="0">
                <a:solidFill>
                  <a:schemeClr val="tx1"/>
                </a:solidFill>
                <a:latin typeface="Arial"/>
                <a:cs typeface="Arial"/>
              </a:rPr>
              <a:t>Nishi </a:t>
            </a:r>
            <a:r>
              <a:rPr lang="en-GB" sz="2400" i="1" dirty="0" err="1">
                <a:solidFill>
                  <a:schemeClr val="tx1"/>
                </a:solidFill>
                <a:latin typeface="Arial"/>
                <a:cs typeface="Arial"/>
              </a:rPr>
              <a:t>Ramsurrun</a:t>
            </a:r>
            <a:br>
              <a:rPr lang="en-US" sz="2400" dirty="0">
                <a:solidFill>
                  <a:schemeClr val="tx1"/>
                </a:solidFill>
                <a:latin typeface="Arial"/>
                <a:cs typeface="Arial"/>
              </a:rPr>
            </a:br>
            <a:r>
              <a:rPr lang="en-GB" sz="2400" b="1" i="1" dirty="0">
                <a:solidFill>
                  <a:schemeClr val="tx1"/>
                </a:solidFill>
                <a:latin typeface="Arial"/>
                <a:cs typeface="Arial"/>
              </a:rPr>
              <a:t>Session</a:t>
            </a:r>
            <a:r>
              <a:rPr lang="en-GB" sz="2400" i="1" dirty="0">
                <a:solidFill>
                  <a:schemeClr val="tx1"/>
                </a:solidFill>
                <a:latin typeface="Arial"/>
                <a:cs typeface="Arial"/>
              </a:rPr>
              <a:t>: </a:t>
            </a:r>
            <a:r>
              <a:rPr lang="en-GB" sz="2400" b="1" i="1" dirty="0">
                <a:solidFill>
                  <a:schemeClr val="tx1"/>
                </a:solidFill>
                <a:latin typeface="Arial"/>
                <a:cs typeface="Arial"/>
              </a:rPr>
              <a:t>June 2024 Term </a:t>
            </a:r>
            <a:endParaRPr lang="en-US" dirty="0"/>
          </a:p>
        </p:txBody>
      </p:sp>
      <p:sp>
        <p:nvSpPr>
          <p:cNvPr id="67" name="Text Placeholder 66">
            <a:extLst>
              <a:ext uri="{FF2B5EF4-FFF2-40B4-BE49-F238E27FC236}">
                <a16:creationId xmlns:a16="http://schemas.microsoft.com/office/drawing/2014/main" id="{FE8F7856-E557-8722-F345-6E79938FDEF7}"/>
              </a:ext>
            </a:extLst>
          </p:cNvPr>
          <p:cNvSpPr>
            <a:spLocks noGrp="1"/>
          </p:cNvSpPr>
          <p:nvPr>
            <p:ph type="body" sz="half" idx="2"/>
          </p:nvPr>
        </p:nvSpPr>
        <p:spPr>
          <a:xfrm rot="10800000" flipH="1" flipV="1">
            <a:off x="391783" y="5317586"/>
            <a:ext cx="45719" cy="98475"/>
          </a:xfrm>
        </p:spPr>
        <p:txBody>
          <a:bodyPr>
            <a:normAutofit fontScale="25000" lnSpcReduction="20000"/>
          </a:bodyPr>
          <a:lstStyle/>
          <a:p>
            <a:endParaRPr lang="en-US" dirty="0"/>
          </a:p>
        </p:txBody>
      </p:sp>
      <p:pic>
        <p:nvPicPr>
          <p:cNvPr id="78" name="Picture 77">
            <a:extLst>
              <a:ext uri="{FF2B5EF4-FFF2-40B4-BE49-F238E27FC236}">
                <a16:creationId xmlns:a16="http://schemas.microsoft.com/office/drawing/2014/main" id="{1E7D7FF4-4810-6F27-8F27-1465E1728832}"/>
              </a:ext>
            </a:extLst>
          </p:cNvPr>
          <p:cNvPicPr>
            <a:picLocks noChangeAspect="1"/>
          </p:cNvPicPr>
          <p:nvPr/>
        </p:nvPicPr>
        <p:blipFill>
          <a:blip r:embed="rId2"/>
          <a:stretch>
            <a:fillRect/>
          </a:stretch>
        </p:blipFill>
        <p:spPr>
          <a:xfrm>
            <a:off x="6277586" y="2400300"/>
            <a:ext cx="5149733" cy="1722995"/>
          </a:xfrm>
          <a:prstGeom prst="rect">
            <a:avLst/>
          </a:prstGeom>
        </p:spPr>
      </p:pic>
    </p:spTree>
    <p:extLst>
      <p:ext uri="{BB962C8B-B14F-4D97-AF65-F5344CB8AC3E}">
        <p14:creationId xmlns:p14="http://schemas.microsoft.com/office/powerpoint/2010/main" val="24186122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038" y="1045231"/>
            <a:ext cx="8693356" cy="976096"/>
          </a:xfrm>
        </p:spPr>
        <p:txBody>
          <a:bodyPr/>
          <a:lstStyle/>
          <a:p>
            <a:pPr algn="ctr"/>
            <a:r>
              <a:rPr lang="en-US" sz="4800" b="1" dirty="0">
                <a:latin typeface="Calibri" panose="020F0502020204030204" pitchFamily="34" charset="0"/>
                <a:ea typeface="Calibri" panose="020F0502020204030204" pitchFamily="34" charset="0"/>
                <a:cs typeface="Calibri" panose="020F0502020204030204" pitchFamily="34" charset="0"/>
              </a:rPr>
              <a:t>Table of Contents</a:t>
            </a:r>
            <a:br>
              <a:rPr lang="en-US" dirty="0">
                <a:latin typeface="Arial" pitchFamily="34" charset="0"/>
                <a:cs typeface="Arial" pitchFamily="34" charset="0"/>
              </a:rPr>
            </a:br>
            <a:endParaRPr lang="en-US" dirty="0"/>
          </a:p>
        </p:txBody>
      </p:sp>
      <p:sp>
        <p:nvSpPr>
          <p:cNvPr id="3" name="Content Placeholder 2"/>
          <p:cNvSpPr>
            <a:spLocks noGrp="1"/>
          </p:cNvSpPr>
          <p:nvPr>
            <p:ph sz="half" idx="2"/>
          </p:nvPr>
        </p:nvSpPr>
        <p:spPr>
          <a:xfrm>
            <a:off x="3644347" y="2228406"/>
            <a:ext cx="8547653" cy="3458823"/>
          </a:xfrm>
        </p:spPr>
        <p:txBody>
          <a:bodyPr>
            <a:normAutofit fontScale="25000" lnSpcReduction="20000"/>
          </a:bodyPr>
          <a:lstStyle/>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1)  Title……………………………………………………………………………………………………..1</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2)  Table of contents………………………………………………………………………………….2</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3)  Introduction of Toyota………………………………………………………………………….3</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4)  Strategic Goal of Toyota Company………………………………………………………..4</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5)  Job Analysis/Position……………………………………………………………………………5</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6)  Job Description…………………………………………………………………………………….6</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7)  Person Specification……………………………………………………………………………..7</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8)  Required skills………………………………………………………………………………………8</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9)  Pay and working Conditions………………………………………….........................9</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10)  Flexible working arrangement with justifications……………………………….10</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11)  Conclusion………………………………………………………………………………………….11</a:t>
            </a:r>
          </a:p>
          <a:p>
            <a:pPr marL="0" indent="0" algn="just">
              <a:buNone/>
            </a:pPr>
            <a:r>
              <a:rPr lang="en-US" sz="7200" b="1" dirty="0">
                <a:solidFill>
                  <a:srgbClr val="000000"/>
                </a:solidFill>
                <a:latin typeface="Calibri" panose="020F0502020204030204" pitchFamily="34" charset="0"/>
                <a:ea typeface="Calibri" panose="020F0502020204030204" pitchFamily="34" charset="0"/>
                <a:cs typeface="Calibri" panose="020F0502020204030204" pitchFamily="34" charset="0"/>
              </a:rPr>
              <a:t>12)  References………………………………………………………………………………………….12</a:t>
            </a:r>
            <a:endParaRPr lang="en-US" sz="64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endParaRPr lang="en-US" sz="2000" dirty="0"/>
          </a:p>
          <a:p>
            <a:endParaRPr lang="en-US" sz="2000" dirty="0"/>
          </a:p>
          <a:p>
            <a:endParaRPr lang="en-US" sz="2000" dirty="0"/>
          </a:p>
          <a:p>
            <a:pPr marL="0" indent="0">
              <a:buNone/>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36E17362-0172-4F6C-B011-AB408199E2B9}"/>
              </a:ext>
            </a:extLst>
          </p:cNvPr>
          <p:cNvPicPr>
            <a:picLocks noGrp="1" noChangeAspect="1"/>
          </p:cNvPicPr>
          <p:nvPr>
            <p:ph sz="quarter" idx="4"/>
          </p:nvPr>
        </p:nvPicPr>
        <p:blipFill>
          <a:blip r:embed="rId2"/>
          <a:stretch>
            <a:fillRect/>
          </a:stretch>
        </p:blipFill>
        <p:spPr>
          <a:xfrm flipH="1">
            <a:off x="0" y="2228406"/>
            <a:ext cx="3644346" cy="3584363"/>
          </a:xfrm>
        </p:spPr>
      </p:pic>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ECAA3CA-1490-A1E2-5EC8-9D2932193A41}"/>
              </a:ext>
            </a:extLst>
          </p:cNvPr>
          <p:cNvSpPr>
            <a:spLocks noGrp="1"/>
          </p:cNvSpPr>
          <p:nvPr>
            <p:ph type="title"/>
          </p:nvPr>
        </p:nvSpPr>
        <p:spPr/>
        <p:txBody>
          <a:bodyPr/>
          <a:lstStyle/>
          <a:p>
            <a:pPr algn="ctr"/>
            <a:r>
              <a:rPr lang="en-US" sz="4000" b="1" dirty="0">
                <a:latin typeface="Calibri" panose="020F0502020204030204" pitchFamily="34" charset="0"/>
                <a:ea typeface="Calibri" panose="020F0502020204030204" pitchFamily="34" charset="0"/>
                <a:cs typeface="Calibri" panose="020F0502020204030204" pitchFamily="34" charset="0"/>
              </a:rPr>
              <a:t>Introduction of Toyota Motors </a:t>
            </a:r>
            <a:endParaRPr lang="en-US" sz="4000" dirty="0"/>
          </a:p>
        </p:txBody>
      </p:sp>
      <p:sp>
        <p:nvSpPr>
          <p:cNvPr id="15" name="Content Placeholder 14">
            <a:extLst>
              <a:ext uri="{FF2B5EF4-FFF2-40B4-BE49-F238E27FC236}">
                <a16:creationId xmlns:a16="http://schemas.microsoft.com/office/drawing/2014/main" id="{25F96914-B2B4-AF99-93ED-EE8B0BF4242C}"/>
              </a:ext>
            </a:extLst>
          </p:cNvPr>
          <p:cNvSpPr>
            <a:spLocks noGrp="1"/>
          </p:cNvSpPr>
          <p:nvPr>
            <p:ph idx="1"/>
          </p:nvPr>
        </p:nvSpPr>
        <p:spPr>
          <a:xfrm>
            <a:off x="722730" y="4008114"/>
            <a:ext cx="7511967" cy="3800246"/>
          </a:xfrm>
        </p:spPr>
        <p:txBody>
          <a:bodyPr>
            <a:normAutofit/>
          </a:bodyPr>
          <a:lstStyle/>
          <a:p>
            <a:pPr marL="0" indent="0">
              <a:buNone/>
            </a:pPr>
            <a:endParaRPr lang="en-US" sz="20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endParaRPr lang="en-US" dirty="0"/>
          </a:p>
        </p:txBody>
      </p:sp>
      <p:sp>
        <p:nvSpPr>
          <p:cNvPr id="2" name="Rectangle 2">
            <a:extLst>
              <a:ext uri="{FF2B5EF4-FFF2-40B4-BE49-F238E27FC236}">
                <a16:creationId xmlns:a16="http://schemas.microsoft.com/office/drawing/2014/main" id="{A402135F-0B2F-AAEE-F35C-30C0F7B0E610}"/>
              </a:ext>
            </a:extLst>
          </p:cNvPr>
          <p:cNvSpPr>
            <a:spLocks noChangeArrowheads="1"/>
          </p:cNvSpPr>
          <p:nvPr/>
        </p:nvSpPr>
        <p:spPr bwMode="auto">
          <a:xfrm>
            <a:off x="-140677" y="154008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Rectangle 3">
            <a:extLst>
              <a:ext uri="{FF2B5EF4-FFF2-40B4-BE49-F238E27FC236}">
                <a16:creationId xmlns:a16="http://schemas.microsoft.com/office/drawing/2014/main" id="{4DCAE3C9-456A-8A89-47E0-3C629B7EDBB9}"/>
              </a:ext>
            </a:extLst>
          </p:cNvPr>
          <p:cNvSpPr>
            <a:spLocks noChangeArrowheads="1"/>
          </p:cNvSpPr>
          <p:nvPr/>
        </p:nvSpPr>
        <p:spPr bwMode="auto">
          <a:xfrm>
            <a:off x="851990" y="2563696"/>
            <a:ext cx="5103333" cy="68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50875" algn="l"/>
              </a:tabLst>
              <a:defRPr>
                <a:solidFill>
                  <a:schemeClr val="tx1"/>
                </a:solidFill>
                <a:latin typeface="Arial" panose="020B0604020202020204" pitchFamily="34" charset="0"/>
              </a:defRPr>
            </a:lvl1pPr>
            <a:lvl2pPr eaLnBrk="0" fontAlgn="base" hangingPunct="0">
              <a:spcBef>
                <a:spcPct val="0"/>
              </a:spcBef>
              <a:spcAft>
                <a:spcPct val="0"/>
              </a:spcAft>
              <a:tabLst>
                <a:tab pos="650875" algn="l"/>
              </a:tabLst>
              <a:defRPr>
                <a:solidFill>
                  <a:schemeClr val="tx1"/>
                </a:solidFill>
                <a:latin typeface="Arial" panose="020B0604020202020204" pitchFamily="34" charset="0"/>
              </a:defRPr>
            </a:lvl2pPr>
            <a:lvl3pPr eaLnBrk="0" fontAlgn="base" hangingPunct="0">
              <a:spcBef>
                <a:spcPct val="0"/>
              </a:spcBef>
              <a:spcAft>
                <a:spcPct val="0"/>
              </a:spcAft>
              <a:tabLst>
                <a:tab pos="650875" algn="l"/>
              </a:tabLst>
              <a:defRPr>
                <a:solidFill>
                  <a:schemeClr val="tx1"/>
                </a:solidFill>
                <a:latin typeface="Arial" panose="020B0604020202020204" pitchFamily="34" charset="0"/>
              </a:defRPr>
            </a:lvl3pPr>
            <a:lvl4pPr eaLnBrk="0" fontAlgn="base" hangingPunct="0">
              <a:spcBef>
                <a:spcPct val="0"/>
              </a:spcBef>
              <a:spcAft>
                <a:spcPct val="0"/>
              </a:spcAft>
              <a:tabLst>
                <a:tab pos="650875" algn="l"/>
              </a:tabLst>
              <a:defRPr>
                <a:solidFill>
                  <a:schemeClr val="tx1"/>
                </a:solidFill>
                <a:latin typeface="Arial" panose="020B0604020202020204" pitchFamily="34" charset="0"/>
              </a:defRPr>
            </a:lvl4pPr>
            <a:lvl5pPr eaLnBrk="0" fontAlgn="base" hangingPunct="0">
              <a:spcBef>
                <a:spcPct val="0"/>
              </a:spcBef>
              <a:spcAft>
                <a:spcPct val="0"/>
              </a:spcAft>
              <a:tabLst>
                <a:tab pos="650875" algn="l"/>
              </a:tabLst>
              <a:defRPr>
                <a:solidFill>
                  <a:schemeClr val="tx1"/>
                </a:solidFill>
                <a:latin typeface="Arial" panose="020B0604020202020204" pitchFamily="34" charset="0"/>
              </a:defRPr>
            </a:lvl5pPr>
            <a:lvl6pPr eaLnBrk="0" fontAlgn="base" hangingPunct="0">
              <a:spcBef>
                <a:spcPct val="0"/>
              </a:spcBef>
              <a:spcAft>
                <a:spcPct val="0"/>
              </a:spcAft>
              <a:tabLst>
                <a:tab pos="650875" algn="l"/>
              </a:tabLst>
              <a:defRPr>
                <a:solidFill>
                  <a:schemeClr val="tx1"/>
                </a:solidFill>
                <a:latin typeface="Arial" panose="020B0604020202020204" pitchFamily="34" charset="0"/>
              </a:defRPr>
            </a:lvl6pPr>
            <a:lvl7pPr eaLnBrk="0" fontAlgn="base" hangingPunct="0">
              <a:spcBef>
                <a:spcPct val="0"/>
              </a:spcBef>
              <a:spcAft>
                <a:spcPct val="0"/>
              </a:spcAft>
              <a:tabLst>
                <a:tab pos="650875" algn="l"/>
              </a:tabLst>
              <a:defRPr>
                <a:solidFill>
                  <a:schemeClr val="tx1"/>
                </a:solidFill>
                <a:latin typeface="Arial" panose="020B0604020202020204" pitchFamily="34" charset="0"/>
              </a:defRPr>
            </a:lvl7pPr>
            <a:lvl8pPr eaLnBrk="0" fontAlgn="base" hangingPunct="0">
              <a:spcBef>
                <a:spcPct val="0"/>
              </a:spcBef>
              <a:spcAft>
                <a:spcPct val="0"/>
              </a:spcAft>
              <a:tabLst>
                <a:tab pos="650875" algn="l"/>
              </a:tabLst>
              <a:defRPr>
                <a:solidFill>
                  <a:schemeClr val="tx1"/>
                </a:solidFill>
                <a:latin typeface="Arial" panose="020B0604020202020204" pitchFamily="34" charset="0"/>
              </a:defRPr>
            </a:lvl8pPr>
            <a:lvl9pPr eaLnBrk="0" fontAlgn="base" hangingPunct="0">
              <a:spcBef>
                <a:spcPct val="0"/>
              </a:spcBef>
              <a:spcAft>
                <a:spcPct val="0"/>
              </a:spcAft>
              <a:tabLst>
                <a:tab pos="650875"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650875" algn="l"/>
              </a:tabLst>
            </a:pPr>
            <a:r>
              <a:rPr lang="en-US" sz="1800" dirty="0">
                <a:effectLst/>
                <a:latin typeface="Times New Roman" panose="02020603050405020304" pitchFamily="18" charset="0"/>
                <a:ea typeface="Times New Roman" panose="02020603050405020304" pitchFamily="18" charset="0"/>
              </a:rPr>
              <a:t>Toyota is a multinational company, and the headquarters of the concerned company is situated in Japan</a:t>
            </a:r>
            <a:r>
              <a:rPr lang="en-US" sz="1600" dirty="0">
                <a:ea typeface="Times New Roman" panose="02020603050405020304" pitchFamily="18" charset="0"/>
              </a:rPr>
              <a:t>.</a:t>
            </a: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algn="just" defTabSz="914400"/>
            <a:r>
              <a:rPr lang="en-US" sz="1800" spc="0" dirty="0">
                <a:effectLst/>
                <a:latin typeface="Times New Roman" panose="02020603050405020304" pitchFamily="18" charset="0"/>
                <a:ea typeface="Arial" panose="020B0604020202020204" pitchFamily="34" charset="0"/>
              </a:rPr>
              <a:t>The mission of the concerned company is to develop better cars for the future and give freedom to everyone to move, which provides </a:t>
            </a:r>
            <a:r>
              <a:rPr lang="en-US" sz="1800" b="1" i="1" spc="0" dirty="0">
                <a:effectLst/>
                <a:latin typeface="Times New Roman" panose="02020603050405020304" pitchFamily="18" charset="0"/>
                <a:ea typeface="Arial" panose="020B0604020202020204" pitchFamily="34" charset="0"/>
              </a:rPr>
              <a:t>“happiness to all” </a:t>
            </a:r>
            <a:r>
              <a:rPr lang="en-US" sz="1800" spc="0" dirty="0">
                <a:effectLst/>
                <a:latin typeface="Times New Roman" panose="02020603050405020304" pitchFamily="18" charset="0"/>
                <a:ea typeface="Arial" panose="020B0604020202020204" pitchFamily="34" charset="0"/>
              </a:rPr>
              <a:t>(Toyota, 2024a).</a:t>
            </a: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algn="just" defTabSz="914400"/>
            <a:r>
              <a:rPr lang="en-US" sz="1800" spc="0" dirty="0">
                <a:effectLst/>
                <a:latin typeface="Times New Roman" panose="02020603050405020304" pitchFamily="18" charset="0"/>
                <a:ea typeface="Arial" panose="020B0604020202020204" pitchFamily="34" charset="0"/>
              </a:rPr>
              <a:t>By the end of 2024, the revenue of Toyota will reach</a:t>
            </a:r>
            <a:r>
              <a:rPr lang="en-US" sz="1800" spc="200" dirty="0">
                <a:effectLst/>
                <a:latin typeface="Times New Roman" panose="02020603050405020304" pitchFamily="18" charset="0"/>
                <a:ea typeface="Arial" panose="020B0604020202020204" pitchFamily="34" charset="0"/>
              </a:rPr>
              <a:t> </a:t>
            </a:r>
            <a:r>
              <a:rPr lang="en-US" sz="1800" spc="0" dirty="0">
                <a:effectLst/>
                <a:latin typeface="Times New Roman" panose="02020603050405020304" pitchFamily="18" charset="0"/>
                <a:ea typeface="Arial" panose="020B0604020202020204" pitchFamily="34" charset="0"/>
              </a:rPr>
              <a:t>around </a:t>
            </a:r>
            <a:r>
              <a:rPr lang="en-US" sz="1800" b="1" i="1" spc="0" dirty="0">
                <a:effectLst/>
                <a:latin typeface="Times New Roman" panose="02020603050405020304" pitchFamily="18" charset="0"/>
                <a:ea typeface="Arial" panose="020B0604020202020204" pitchFamily="34" charset="0"/>
              </a:rPr>
              <a:t>¥45.1 trillion</a:t>
            </a:r>
            <a:r>
              <a:rPr lang="en-US" sz="1800" spc="0" dirty="0">
                <a:effectLst/>
                <a:latin typeface="Times New Roman" panose="02020603050405020304" pitchFamily="18" charset="0"/>
                <a:ea typeface="Arial" panose="020B0604020202020204" pitchFamily="34" charset="0"/>
              </a:rPr>
              <a:t>, which is comparatively higher than the previous year (</a:t>
            </a:r>
            <a:r>
              <a:rPr lang="en-US" sz="1800" spc="0" dirty="0" err="1">
                <a:effectLst/>
                <a:latin typeface="Times New Roman" panose="02020603050405020304" pitchFamily="18" charset="0"/>
                <a:ea typeface="Arial" panose="020B0604020202020204" pitchFamily="34" charset="0"/>
              </a:rPr>
              <a:t>Carlier</a:t>
            </a:r>
            <a:r>
              <a:rPr lang="en-US" sz="1800" spc="0" dirty="0">
                <a:effectLst/>
                <a:latin typeface="Times New Roman" panose="02020603050405020304" pitchFamily="18" charset="0"/>
                <a:ea typeface="Arial" panose="020B0604020202020204" pitchFamily="34" charset="0"/>
              </a:rPr>
              <a:t>, 2024).</a:t>
            </a: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lang="en-US" altLang="en-US" sz="1600" dirty="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endPar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650875" algn="l"/>
              </a:tabLst>
            </a:pPr>
            <a:r>
              <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Oval 4">
            <a:extLst>
              <a:ext uri="{FF2B5EF4-FFF2-40B4-BE49-F238E27FC236}">
                <a16:creationId xmlns:a16="http://schemas.microsoft.com/office/drawing/2014/main" id="{B1DF6911-7572-C0A8-8760-08C0DF325F08}"/>
              </a:ext>
            </a:extLst>
          </p:cNvPr>
          <p:cNvSpPr/>
          <p:nvPr/>
        </p:nvSpPr>
        <p:spPr>
          <a:xfrm>
            <a:off x="639572" y="2695581"/>
            <a:ext cx="212418" cy="154305"/>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Oval 5">
            <a:extLst>
              <a:ext uri="{FF2B5EF4-FFF2-40B4-BE49-F238E27FC236}">
                <a16:creationId xmlns:a16="http://schemas.microsoft.com/office/drawing/2014/main" id="{E10816E1-18D1-D69D-628F-0508CEB5962D}"/>
              </a:ext>
            </a:extLst>
          </p:cNvPr>
          <p:cNvSpPr/>
          <p:nvPr/>
        </p:nvSpPr>
        <p:spPr>
          <a:xfrm flipV="1">
            <a:off x="639572" y="3806080"/>
            <a:ext cx="212419" cy="154304"/>
          </a:xfrm>
          <a:prstGeom prst="ellipse">
            <a:avLst/>
          </a:prstGeom>
          <a:solidFill>
            <a:schemeClr val="tx1">
              <a:lumMod val="95000"/>
              <a:lumOff val="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tx1"/>
                </a:solidFill>
              </a:ln>
              <a:solidFill>
                <a:schemeClr val="tx1"/>
              </a:solidFill>
              <a:effectLst>
                <a:outerShdw blurRad="38100" dist="19050" dir="2700000" algn="tl" rotWithShape="0">
                  <a:schemeClr val="dk1">
                    <a:alpha val="40000"/>
                  </a:schemeClr>
                </a:outerShdw>
              </a:effectLst>
            </a:endParaRPr>
          </a:p>
        </p:txBody>
      </p:sp>
      <p:sp>
        <p:nvSpPr>
          <p:cNvPr id="7" name="Oval 6">
            <a:extLst>
              <a:ext uri="{FF2B5EF4-FFF2-40B4-BE49-F238E27FC236}">
                <a16:creationId xmlns:a16="http://schemas.microsoft.com/office/drawing/2014/main" id="{2EA429C4-6359-AFAD-419D-63ABBE8C7098}"/>
              </a:ext>
            </a:extLst>
          </p:cNvPr>
          <p:cNvSpPr/>
          <p:nvPr/>
        </p:nvSpPr>
        <p:spPr>
          <a:xfrm>
            <a:off x="639573" y="5094298"/>
            <a:ext cx="249332" cy="154305"/>
          </a:xfrm>
          <a:prstGeom prst="ellipse">
            <a:avLst/>
          </a:prstGeom>
          <a:solidFill>
            <a:schemeClr val="tx1">
              <a:lumMod val="95000"/>
              <a:lumOff val="5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tx1"/>
                </a:solidFill>
              </a:ln>
              <a:solidFill>
                <a:schemeClr val="bg2"/>
              </a:solidFill>
            </a:endParaRPr>
          </a:p>
        </p:txBody>
      </p:sp>
      <p:pic>
        <p:nvPicPr>
          <p:cNvPr id="9" name="Image 6">
            <a:extLst>
              <a:ext uri="{FF2B5EF4-FFF2-40B4-BE49-F238E27FC236}">
                <a16:creationId xmlns:a16="http://schemas.microsoft.com/office/drawing/2014/main" id="{7A682B88-92A8-5C76-2FCE-D389E55A881D}"/>
              </a:ext>
            </a:extLst>
          </p:cNvPr>
          <p:cNvPicPr>
            <a:picLocks/>
          </p:cNvPicPr>
          <p:nvPr/>
        </p:nvPicPr>
        <p:blipFill>
          <a:blip r:embed="rId2" cstate="print"/>
          <a:stretch>
            <a:fillRect/>
          </a:stretch>
        </p:blipFill>
        <p:spPr>
          <a:xfrm>
            <a:off x="6339355" y="2563696"/>
            <a:ext cx="5315748" cy="3800246"/>
          </a:xfrm>
          <a:prstGeom prst="rect">
            <a:avLst/>
          </a:prstGeom>
        </p:spPr>
      </p:pic>
    </p:spTree>
    <p:extLst>
      <p:ext uri="{BB962C8B-B14F-4D97-AF65-F5344CB8AC3E}">
        <p14:creationId xmlns:p14="http://schemas.microsoft.com/office/powerpoint/2010/main" val="31430207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3C404-C819-EF78-3C4D-B62FE66B4567}"/>
              </a:ext>
            </a:extLst>
          </p:cNvPr>
          <p:cNvSpPr>
            <a:spLocks noGrp="1"/>
          </p:cNvSpPr>
          <p:nvPr>
            <p:ph type="title"/>
          </p:nvPr>
        </p:nvSpPr>
        <p:spPr/>
        <p:txBody>
          <a:bodyPr/>
          <a:lstStyle/>
          <a:p>
            <a:r>
              <a:rPr lang="en-US" sz="4400" b="1"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US" sz="4400" b="1" dirty="0">
                <a:solidFill>
                  <a:schemeClr val="bg1"/>
                </a:solidFill>
                <a:latin typeface="Calibri" panose="020F0502020204030204" pitchFamily="34" charset="0"/>
                <a:ea typeface="Calibri" panose="020F0502020204030204" pitchFamily="34" charset="0"/>
                <a:cs typeface="Calibri" panose="020F0502020204030204" pitchFamily="34" charset="0"/>
              </a:rPr>
              <a:t>Strategic Goal of Toyota Company</a:t>
            </a:r>
            <a:endParaRPr lang="en-US" sz="4400" dirty="0">
              <a:solidFill>
                <a:schemeClr val="bg1"/>
              </a:solidFill>
            </a:endParaRPr>
          </a:p>
        </p:txBody>
      </p:sp>
      <p:sp>
        <p:nvSpPr>
          <p:cNvPr id="4" name="Content Placeholder 3">
            <a:extLst>
              <a:ext uri="{FF2B5EF4-FFF2-40B4-BE49-F238E27FC236}">
                <a16:creationId xmlns:a16="http://schemas.microsoft.com/office/drawing/2014/main" id="{AC0DDE3C-8556-8DC9-725F-4DF8933D86B4}"/>
              </a:ext>
            </a:extLst>
          </p:cNvPr>
          <p:cNvSpPr>
            <a:spLocks noGrp="1"/>
          </p:cNvSpPr>
          <p:nvPr>
            <p:ph idx="1"/>
          </p:nvPr>
        </p:nvSpPr>
        <p:spPr>
          <a:xfrm>
            <a:off x="1154955" y="2603500"/>
            <a:ext cx="6075839" cy="3416300"/>
          </a:xfrm>
        </p:spPr>
        <p:txBody>
          <a:bodyPr/>
          <a:lstStyle/>
          <a:p>
            <a:r>
              <a:rPr lang="en-US" sz="1800" dirty="0">
                <a:effectLst/>
                <a:latin typeface="Times New Roman" panose="02020603050405020304" pitchFamily="18" charset="0"/>
                <a:ea typeface="Times New Roman" panose="02020603050405020304" pitchFamily="18" charset="0"/>
              </a:rPr>
              <a:t>“</a:t>
            </a:r>
            <a:r>
              <a:rPr lang="en-US" sz="1800" b="1" i="1" dirty="0">
                <a:effectLst/>
                <a:latin typeface="Times New Roman" panose="02020603050405020304" pitchFamily="18" charset="0"/>
                <a:ea typeface="Times New Roman" panose="02020603050405020304" pitchFamily="18" charset="0"/>
              </a:rPr>
              <a:t>Challenge 2050</a:t>
            </a:r>
            <a:r>
              <a:rPr lang="en-US" sz="1800" dirty="0">
                <a:effectLst/>
                <a:latin typeface="Times New Roman" panose="02020603050405020304" pitchFamily="18" charset="0"/>
                <a:ea typeface="Times New Roman" panose="02020603050405020304" pitchFamily="18" charset="0"/>
              </a:rPr>
              <a:t>” has been set by the management of Toyota and this goal has been developed by mitigating negative impacts on the environment (Toyota, 2024b).</a:t>
            </a:r>
          </a:p>
          <a:p>
            <a:r>
              <a:rPr lang="en-US" sz="1800" dirty="0">
                <a:effectLst/>
                <a:latin typeface="Times New Roman" panose="02020603050405020304" pitchFamily="18" charset="0"/>
                <a:ea typeface="Times New Roman" panose="02020603050405020304" pitchFamily="18" charset="0"/>
              </a:rPr>
              <a:t>6 visionaries have been set by the concerned company, and the primary focus has been shifted by this company to manufacture new vehicles, which are carbon neutral</a:t>
            </a:r>
            <a:r>
              <a:rPr lang="en-US" dirty="0">
                <a:latin typeface="Times New Roman" panose="02020603050405020304" pitchFamily="18" charset="0"/>
                <a:ea typeface="Times New Roman" panose="02020603050405020304" pitchFamily="18" charset="0"/>
              </a:rPr>
              <a:t>.</a:t>
            </a:r>
          </a:p>
          <a:p>
            <a:r>
              <a:rPr lang="en-US" sz="1800" spc="0" dirty="0">
                <a:effectLst/>
                <a:latin typeface="Times New Roman" panose="02020603050405020304" pitchFamily="18" charset="0"/>
                <a:ea typeface="Arial" panose="020B0604020202020204" pitchFamily="34" charset="0"/>
              </a:rPr>
              <a:t>The primary focus areas of this company are carbon neutrality, maintaining biodiversity, reducing the waste of water, and responsible use of materials.</a:t>
            </a:r>
          </a:p>
          <a:p>
            <a:pPr marL="0" indent="0">
              <a:buNone/>
            </a:pP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7" name="Oval 6">
            <a:extLst>
              <a:ext uri="{FF2B5EF4-FFF2-40B4-BE49-F238E27FC236}">
                <a16:creationId xmlns:a16="http://schemas.microsoft.com/office/drawing/2014/main" id="{C99011F8-87C7-26C3-E9AE-443D5DF3712C}"/>
              </a:ext>
            </a:extLst>
          </p:cNvPr>
          <p:cNvSpPr/>
          <p:nvPr/>
        </p:nvSpPr>
        <p:spPr>
          <a:xfrm>
            <a:off x="1154953" y="2715064"/>
            <a:ext cx="211016" cy="140677"/>
          </a:xfrm>
          <a:prstGeom prst="ellipse">
            <a:avLst/>
          </a:prstGeom>
          <a:solidFill>
            <a:srgbClr val="101404"/>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tx1">
                    <a:lumMod val="95000"/>
                    <a:lumOff val="5000"/>
                  </a:schemeClr>
                </a:solidFill>
              </a:ln>
              <a:solidFill>
                <a:schemeClr val="tx1">
                  <a:lumMod val="95000"/>
                  <a:lumOff val="5000"/>
                </a:schemeClr>
              </a:solidFill>
            </a:endParaRPr>
          </a:p>
        </p:txBody>
      </p:sp>
      <p:sp>
        <p:nvSpPr>
          <p:cNvPr id="8" name="Oval 7">
            <a:extLst>
              <a:ext uri="{FF2B5EF4-FFF2-40B4-BE49-F238E27FC236}">
                <a16:creationId xmlns:a16="http://schemas.microsoft.com/office/drawing/2014/main" id="{8E2257A2-1BEB-3963-02D0-0595C243F423}"/>
              </a:ext>
            </a:extLst>
          </p:cNvPr>
          <p:cNvSpPr/>
          <p:nvPr/>
        </p:nvSpPr>
        <p:spPr>
          <a:xfrm flipV="1">
            <a:off x="1154953" y="3702147"/>
            <a:ext cx="211016" cy="140677"/>
          </a:xfrm>
          <a:prstGeom prst="ellipse">
            <a:avLst/>
          </a:prstGeom>
          <a:solidFill>
            <a:srgbClr val="10140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tx1"/>
              </a:solidFill>
              <a:effectLst>
                <a:outerShdw blurRad="38100" dist="19050" dir="2700000" algn="tl" rotWithShape="0">
                  <a:schemeClr val="dk1">
                    <a:alpha val="40000"/>
                  </a:schemeClr>
                </a:outerShdw>
              </a:effectLst>
            </a:endParaRPr>
          </a:p>
        </p:txBody>
      </p:sp>
      <p:sp>
        <p:nvSpPr>
          <p:cNvPr id="9" name="Oval 8">
            <a:extLst>
              <a:ext uri="{FF2B5EF4-FFF2-40B4-BE49-F238E27FC236}">
                <a16:creationId xmlns:a16="http://schemas.microsoft.com/office/drawing/2014/main" id="{96A19ADC-D62E-352C-691B-A9113FFF2BBD}"/>
              </a:ext>
            </a:extLst>
          </p:cNvPr>
          <p:cNvSpPr/>
          <p:nvPr/>
        </p:nvSpPr>
        <p:spPr>
          <a:xfrm flipV="1">
            <a:off x="1154953" y="4615276"/>
            <a:ext cx="211017" cy="147907"/>
          </a:xfrm>
          <a:prstGeom prst="ellipse">
            <a:avLst/>
          </a:prstGeom>
          <a:solidFill>
            <a:srgbClr val="0B0D0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2">
                    <a:lumMod val="10000"/>
                  </a:schemeClr>
                </a:solidFill>
              </a:ln>
              <a:solidFill>
                <a:schemeClr val="tx1"/>
              </a:solidFill>
            </a:endParaRPr>
          </a:p>
        </p:txBody>
      </p:sp>
      <p:pic>
        <p:nvPicPr>
          <p:cNvPr id="11" name="Picture 10">
            <a:extLst>
              <a:ext uri="{FF2B5EF4-FFF2-40B4-BE49-F238E27FC236}">
                <a16:creationId xmlns:a16="http://schemas.microsoft.com/office/drawing/2014/main" id="{4FD3CD68-1764-5843-485C-1A06E3D57EFF}"/>
              </a:ext>
            </a:extLst>
          </p:cNvPr>
          <p:cNvPicPr>
            <a:picLocks noChangeAspect="1"/>
          </p:cNvPicPr>
          <p:nvPr/>
        </p:nvPicPr>
        <p:blipFill>
          <a:blip r:embed="rId2"/>
          <a:stretch>
            <a:fillRect/>
          </a:stretch>
        </p:blipFill>
        <p:spPr>
          <a:xfrm>
            <a:off x="7230794" y="2650259"/>
            <a:ext cx="4501661" cy="3234073"/>
          </a:xfrm>
          <a:prstGeom prst="rect">
            <a:avLst/>
          </a:prstGeom>
        </p:spPr>
      </p:pic>
    </p:spTree>
    <p:extLst>
      <p:ext uri="{BB962C8B-B14F-4D97-AF65-F5344CB8AC3E}">
        <p14:creationId xmlns:p14="http://schemas.microsoft.com/office/powerpoint/2010/main" val="33854278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C7C781F-5D6B-0D92-1FF5-1E76FFAFB07E}"/>
              </a:ext>
            </a:extLst>
          </p:cNvPr>
          <p:cNvSpPr>
            <a:spLocks noGrp="1"/>
          </p:cNvSpPr>
          <p:nvPr>
            <p:ph type="title"/>
          </p:nvPr>
        </p:nvSpPr>
        <p:spPr>
          <a:xfrm>
            <a:off x="1153907" y="2238455"/>
            <a:ext cx="3860260" cy="1735668"/>
          </a:xfrm>
        </p:spPr>
        <p:txBody>
          <a:bodyPr/>
          <a:lstStyle/>
          <a:p>
            <a:r>
              <a:rPr lang="en-US" sz="4400" b="1" dirty="0"/>
              <a:t>Job Analysis/ Position </a:t>
            </a:r>
            <a:endParaRPr lang="en-US" sz="4400" dirty="0"/>
          </a:p>
        </p:txBody>
      </p:sp>
      <p:sp>
        <p:nvSpPr>
          <p:cNvPr id="7" name="Text Placeholder 6">
            <a:extLst>
              <a:ext uri="{FF2B5EF4-FFF2-40B4-BE49-F238E27FC236}">
                <a16:creationId xmlns:a16="http://schemas.microsoft.com/office/drawing/2014/main" id="{73E7FFD6-687E-7061-405B-CABA37D7F3F7}"/>
              </a:ext>
            </a:extLst>
          </p:cNvPr>
          <p:cNvSpPr>
            <a:spLocks noGrp="1"/>
          </p:cNvSpPr>
          <p:nvPr>
            <p:ph type="body" sz="half" idx="2"/>
          </p:nvPr>
        </p:nvSpPr>
        <p:spPr/>
        <p:txBody>
          <a:bodyPr>
            <a:normAutofit/>
          </a:bodyPr>
          <a:lstStyle/>
          <a:p>
            <a:endParaRPr lang="en-US" sz="1400"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383EA59-9B83-C75E-9D3B-ACB7632A07B9}"/>
              </a:ext>
            </a:extLst>
          </p:cNvPr>
          <p:cNvSpPr txBox="1"/>
          <p:nvPr/>
        </p:nvSpPr>
        <p:spPr>
          <a:xfrm>
            <a:off x="6536784" y="1964829"/>
            <a:ext cx="5303524" cy="1754326"/>
          </a:xfrm>
          <a:prstGeom prst="rect">
            <a:avLst/>
          </a:prstGeom>
          <a:noFill/>
        </p:spPr>
        <p:txBody>
          <a:bodyPr wrap="square">
            <a:spAutoFit/>
          </a:bodyPr>
          <a:lstStyle/>
          <a:p>
            <a:r>
              <a:rPr lang="en-US" sz="2800" b="1" u="sng" dirty="0">
                <a:solidFill>
                  <a:schemeClr val="tx1"/>
                </a:solidFill>
                <a:latin typeface="Times New Roman" panose="02020603050405020304" pitchFamily="18" charset="0"/>
                <a:cs typeface="Times New Roman" panose="02020603050405020304" pitchFamily="18" charset="0"/>
              </a:rPr>
              <a:t>Job Position</a:t>
            </a:r>
            <a:r>
              <a:rPr lang="en-US" sz="2800" b="1" dirty="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HR Manager</a:t>
            </a:r>
          </a:p>
          <a:p>
            <a:endParaRPr lang="en-US" sz="2400" dirty="0">
              <a:latin typeface="Times New Roman" panose="02020603050405020304" pitchFamily="18" charset="0"/>
              <a:cs typeface="Times New Roman" panose="02020603050405020304" pitchFamily="18" charset="0"/>
            </a:endParaRPr>
          </a:p>
          <a:p>
            <a:endParaRPr lang="en-US" sz="2000" u="sng" dirty="0">
              <a:solidFill>
                <a:schemeClr val="tx1"/>
              </a:solidFill>
              <a:latin typeface="Times New Roman" panose="02020603050405020304" pitchFamily="18" charset="0"/>
              <a:cs typeface="Times New Roman" panose="02020603050405020304" pitchFamily="18" charset="0"/>
            </a:endParaRPr>
          </a:p>
          <a:p>
            <a:endParaRPr lang="en-US" sz="1800" dirty="0">
              <a:solidFill>
                <a:schemeClr val="tx1"/>
              </a:solidFill>
              <a:latin typeface="Times New Roman" panose="02020603050405020304" pitchFamily="18" charset="0"/>
              <a:cs typeface="Times New Roman" panose="02020603050405020304" pitchFamily="18" charset="0"/>
            </a:endParaRPr>
          </a:p>
          <a:p>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D54F493-F1DC-29BD-92B1-7F91962E4F6E}"/>
              </a:ext>
            </a:extLst>
          </p:cNvPr>
          <p:cNvPicPr>
            <a:picLocks noChangeAspect="1"/>
          </p:cNvPicPr>
          <p:nvPr/>
        </p:nvPicPr>
        <p:blipFill>
          <a:blip r:embed="rId2"/>
          <a:stretch>
            <a:fillRect/>
          </a:stretch>
        </p:blipFill>
        <p:spPr>
          <a:xfrm>
            <a:off x="6822979" y="3428999"/>
            <a:ext cx="3558977" cy="2479431"/>
          </a:xfrm>
          <a:prstGeom prst="rect">
            <a:avLst/>
          </a:prstGeom>
        </p:spPr>
      </p:pic>
    </p:spTree>
    <p:extLst>
      <p:ext uri="{BB962C8B-B14F-4D97-AF65-F5344CB8AC3E}">
        <p14:creationId xmlns:p14="http://schemas.microsoft.com/office/powerpoint/2010/main" val="378536421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2A28-68F7-D0BD-B052-B2F8FBA66C8B}"/>
              </a:ext>
            </a:extLst>
          </p:cNvPr>
          <p:cNvSpPr>
            <a:spLocks noGrp="1"/>
          </p:cNvSpPr>
          <p:nvPr>
            <p:ph type="title"/>
          </p:nvPr>
        </p:nvSpPr>
        <p:spPr/>
        <p:txBody>
          <a:bodyPr/>
          <a:lstStyle/>
          <a:p>
            <a:pPr algn="ctr"/>
            <a:r>
              <a:rPr lang="en-US" sz="4400" b="1" dirty="0"/>
              <a:t>Job Description </a:t>
            </a:r>
            <a:endParaRPr lang="en-US" sz="4400" dirty="0"/>
          </a:p>
        </p:txBody>
      </p:sp>
      <p:sp>
        <p:nvSpPr>
          <p:cNvPr id="3" name="Content Placeholder 2">
            <a:extLst>
              <a:ext uri="{FF2B5EF4-FFF2-40B4-BE49-F238E27FC236}">
                <a16:creationId xmlns:a16="http://schemas.microsoft.com/office/drawing/2014/main" id="{44E125F7-0BF9-EA27-CD4D-2A66D402334B}"/>
              </a:ext>
            </a:extLst>
          </p:cNvPr>
          <p:cNvSpPr>
            <a:spLocks noGrp="1"/>
          </p:cNvSpPr>
          <p:nvPr>
            <p:ph sz="half" idx="1"/>
          </p:nvPr>
        </p:nvSpPr>
        <p:spPr>
          <a:xfrm>
            <a:off x="631643" y="2370896"/>
            <a:ext cx="8761413" cy="4037426"/>
          </a:xfrm>
          <a:ln>
            <a:noFill/>
          </a:ln>
        </p:spPr>
        <p:style>
          <a:lnRef idx="2">
            <a:schemeClr val="dk1"/>
          </a:lnRef>
          <a:fillRef idx="1">
            <a:schemeClr val="lt1"/>
          </a:fillRef>
          <a:effectRef idx="0">
            <a:schemeClr val="dk1"/>
          </a:effectRef>
          <a:fontRef idx="minor">
            <a:schemeClr val="dk1"/>
          </a:fontRef>
        </p:style>
        <p:txBody>
          <a:bodyPr>
            <a:normAutofit/>
          </a:bodyPr>
          <a:lstStyle/>
          <a:p>
            <a:pPr algn="just"/>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 order to satisfy these needs, the HR Manager will contribute to Toyota Motors Management Ltd.'s overall company strategy and plan for developing an HR strategy and operational plan. </a:t>
            </a:r>
            <a:endParaRPr lang="en-US" b="0" i="0" dirty="0">
              <a:solidFill>
                <a:srgbClr val="2D2D2D"/>
              </a:solidFill>
              <a:effectLst/>
              <a:highlight>
                <a:srgbClr val="FFFFFF"/>
              </a:highlight>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Oversee the maintenance and advancement of HR systems, payroll, employee relations, HR administration, learning and development, internal recruiting, and employee engagement, among other basic HR departmental areas.</a:t>
            </a:r>
            <a:endParaRPr lang="en-US" sz="1900" b="0" i="0" dirty="0">
              <a:solidFill>
                <a:srgbClr val="212529"/>
              </a:solidFill>
              <a:effectLst/>
              <a:highlight>
                <a:srgbClr val="FFFFFF"/>
              </a:highlight>
              <a:latin typeface="Times New Roman" panose="02020603050405020304" pitchFamily="18" charset="0"/>
              <a:cs typeface="Times New Roman" panose="02020603050405020304" pitchFamily="18" charset="0"/>
            </a:endParaRPr>
          </a:p>
          <a:p>
            <a:pPr algn="just"/>
            <a:r>
              <a:rPr lang="en-US" b="0" i="0" dirty="0">
                <a:solidFill>
                  <a:srgbClr val="2D2D2D"/>
                </a:solidFill>
                <a:effectLst/>
                <a:highlight>
                  <a:srgbClr val="FFFFFF"/>
                </a:highlight>
                <a:latin typeface="Times New Roman" panose="02020603050405020304" pitchFamily="18" charset="0"/>
                <a:cs typeface="Times New Roman" panose="02020603050405020304" pitchFamily="18" charset="0"/>
              </a:rPr>
              <a:t>When it comes to job goals, budgetary constraints, employee resources, organizational structure, and personnel management, provide the HR team guidance and direction.</a:t>
            </a:r>
          </a:p>
          <a:p>
            <a:pPr algn="just"/>
            <a:r>
              <a:rPr lang="en-US" b="0" i="0" dirty="0">
                <a:solidFill>
                  <a:srgbClr val="2D2D2D"/>
                </a:solidFill>
                <a:effectLst/>
                <a:highlight>
                  <a:srgbClr val="FFFFFF"/>
                </a:highlight>
                <a:latin typeface="Times New Roman" panose="02020603050405020304" pitchFamily="18" charset="0"/>
                <a:cs typeface="Times New Roman" panose="02020603050405020304" pitchFamily="18" charset="0"/>
              </a:rPr>
              <a:t>By forging strong alliances with the Operations and Head Office Teams, the HR Manager will continuously provide the company with proactive and competent HR support, ensuring that HR becomes a crucial component of the Toyota Motors Management Team.</a:t>
            </a:r>
          </a:p>
        </p:txBody>
      </p:sp>
      <p:pic>
        <p:nvPicPr>
          <p:cNvPr id="14" name="Content Placeholder 13">
            <a:extLst>
              <a:ext uri="{FF2B5EF4-FFF2-40B4-BE49-F238E27FC236}">
                <a16:creationId xmlns:a16="http://schemas.microsoft.com/office/drawing/2014/main" id="{01E96482-95E7-E4A3-D511-01C4C525E19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9570947" y="2551496"/>
            <a:ext cx="2297294" cy="3643532"/>
          </a:xfrm>
        </p:spPr>
      </p:pic>
      <p:sp>
        <p:nvSpPr>
          <p:cNvPr id="9" name="Oval 8">
            <a:extLst>
              <a:ext uri="{FF2B5EF4-FFF2-40B4-BE49-F238E27FC236}">
                <a16:creationId xmlns:a16="http://schemas.microsoft.com/office/drawing/2014/main" id="{BBD3ADAE-A597-71A3-8ECF-8B3606A62ED7}"/>
              </a:ext>
            </a:extLst>
          </p:cNvPr>
          <p:cNvSpPr/>
          <p:nvPr/>
        </p:nvSpPr>
        <p:spPr>
          <a:xfrm flipV="1">
            <a:off x="709717" y="2481484"/>
            <a:ext cx="184282" cy="167835"/>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9E01C54-3D3A-B0A3-4387-F9A4F7626DDD}"/>
              </a:ext>
            </a:extLst>
          </p:cNvPr>
          <p:cNvSpPr/>
          <p:nvPr/>
        </p:nvSpPr>
        <p:spPr>
          <a:xfrm>
            <a:off x="695650" y="3468564"/>
            <a:ext cx="184282" cy="167835"/>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3258FD0A-FFFF-59B7-2BB6-220A24B9BC3A}"/>
              </a:ext>
            </a:extLst>
          </p:cNvPr>
          <p:cNvSpPr/>
          <p:nvPr/>
        </p:nvSpPr>
        <p:spPr>
          <a:xfrm rot="171438">
            <a:off x="713786" y="4479799"/>
            <a:ext cx="184282" cy="167835"/>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E8D1AEA1-A3CE-440C-059B-B268A5C2EABE}"/>
              </a:ext>
            </a:extLst>
          </p:cNvPr>
          <p:cNvSpPr/>
          <p:nvPr/>
        </p:nvSpPr>
        <p:spPr>
          <a:xfrm>
            <a:off x="723786" y="5154374"/>
            <a:ext cx="184282" cy="167835"/>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9773928D-5561-1FFA-1E50-25BA0B54BB7F}"/>
              </a:ext>
            </a:extLst>
          </p:cNvPr>
          <p:cNvSpPr txBox="1"/>
          <p:nvPr/>
        </p:nvSpPr>
        <p:spPr>
          <a:xfrm>
            <a:off x="9748838" y="5187482"/>
            <a:ext cx="1941512" cy="230832"/>
          </a:xfrm>
          <a:prstGeom prst="rect">
            <a:avLst/>
          </a:prstGeom>
          <a:noFill/>
        </p:spPr>
        <p:txBody>
          <a:bodyPr wrap="square" rtlCol="0">
            <a:spAutoFit/>
          </a:bodyPr>
          <a:lstStyle/>
          <a:p>
            <a:r>
              <a:rPr lang="en-US" sz="900" dirty="0">
                <a:hlinkClick r:id="rId3" tooltip="https://freepngimg.com/png/16737-jobs-png-pic"/>
              </a:rPr>
              <a:t>This Pho</a:t>
            </a:r>
            <a:endParaRPr lang="en-US" sz="900" dirty="0"/>
          </a:p>
        </p:txBody>
      </p:sp>
    </p:spTree>
    <p:extLst>
      <p:ext uri="{BB962C8B-B14F-4D97-AF65-F5344CB8AC3E}">
        <p14:creationId xmlns:p14="http://schemas.microsoft.com/office/powerpoint/2010/main" val="320287976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D46B3-617A-1019-5414-024C67DAF246}"/>
              </a:ext>
            </a:extLst>
          </p:cNvPr>
          <p:cNvSpPr>
            <a:spLocks noGrp="1"/>
          </p:cNvSpPr>
          <p:nvPr>
            <p:ph type="title"/>
          </p:nvPr>
        </p:nvSpPr>
        <p:spPr>
          <a:xfrm>
            <a:off x="829759" y="2095500"/>
            <a:ext cx="3443550" cy="1600200"/>
          </a:xfrm>
        </p:spPr>
        <p:txBody>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Person </a:t>
            </a:r>
            <a:br>
              <a:rPr lang="en-US" sz="4400" b="1" dirty="0">
                <a:latin typeface="Calibri" panose="020F0502020204030204" pitchFamily="34" charset="0"/>
                <a:ea typeface="Calibri" panose="020F0502020204030204" pitchFamily="34" charset="0"/>
                <a:cs typeface="Calibri" panose="020F0502020204030204" pitchFamily="34" charset="0"/>
              </a:rPr>
            </a:br>
            <a:r>
              <a:rPr lang="en-US" sz="4400" b="1" dirty="0">
                <a:latin typeface="Calibri" panose="020F0502020204030204" pitchFamily="34" charset="0"/>
                <a:ea typeface="Calibri" panose="020F0502020204030204" pitchFamily="34" charset="0"/>
                <a:cs typeface="Calibri" panose="020F0502020204030204" pitchFamily="34" charset="0"/>
              </a:rPr>
              <a:t>Specification </a:t>
            </a:r>
            <a:endParaRPr lang="en-US" sz="4400" dirty="0"/>
          </a:p>
        </p:txBody>
      </p:sp>
      <p:sp>
        <p:nvSpPr>
          <p:cNvPr id="4" name="Content Placeholder 3">
            <a:extLst>
              <a:ext uri="{FF2B5EF4-FFF2-40B4-BE49-F238E27FC236}">
                <a16:creationId xmlns:a16="http://schemas.microsoft.com/office/drawing/2014/main" id="{193F7074-3743-D2C2-298E-ED1824389F06}"/>
              </a:ext>
            </a:extLst>
          </p:cNvPr>
          <p:cNvSpPr>
            <a:spLocks noGrp="1"/>
          </p:cNvSpPr>
          <p:nvPr>
            <p:ph idx="1"/>
          </p:nvPr>
        </p:nvSpPr>
        <p:spPr>
          <a:xfrm>
            <a:off x="5436201" y="691075"/>
            <a:ext cx="5691344" cy="3524933"/>
          </a:xfrm>
        </p:spPr>
        <p:txBody>
          <a:bodyPr>
            <a:normAutofit/>
          </a:bodyPr>
          <a:lstStyle/>
          <a:p>
            <a:pPr marL="0" indent="0">
              <a:lnSpc>
                <a:spcPct val="170000"/>
              </a:lnSpc>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615D74C2-BCF8-0C13-59F4-BEB3E6CA900F}"/>
              </a:ext>
            </a:extLst>
          </p:cNvPr>
          <p:cNvSpPr>
            <a:spLocks noGrp="1"/>
          </p:cNvSpPr>
          <p:nvPr>
            <p:ph type="body" sz="half" idx="2"/>
          </p:nvPr>
        </p:nvSpPr>
        <p:spPr>
          <a:xfrm>
            <a:off x="5895767" y="4515729"/>
            <a:ext cx="2793158" cy="2042550"/>
          </a:xfrm>
        </p:spPr>
        <p:txBody>
          <a:bodyPr/>
          <a:lstStyle/>
          <a:p>
            <a:endParaRPr lang="en-US" dirty="0"/>
          </a:p>
        </p:txBody>
      </p:sp>
      <p:pic>
        <p:nvPicPr>
          <p:cNvPr id="6" name="Picture 5">
            <a:extLst>
              <a:ext uri="{FF2B5EF4-FFF2-40B4-BE49-F238E27FC236}">
                <a16:creationId xmlns:a16="http://schemas.microsoft.com/office/drawing/2014/main" id="{C971581D-41B9-22C2-BD6C-096AD1CFAF16}"/>
              </a:ext>
            </a:extLst>
          </p:cNvPr>
          <p:cNvPicPr>
            <a:picLocks noChangeAspect="1"/>
          </p:cNvPicPr>
          <p:nvPr/>
        </p:nvPicPr>
        <p:blipFill>
          <a:blip r:embed="rId2"/>
          <a:stretch>
            <a:fillRect/>
          </a:stretch>
        </p:blipFill>
        <p:spPr>
          <a:xfrm>
            <a:off x="5375142" y="4515729"/>
            <a:ext cx="3834408" cy="2042550"/>
          </a:xfrm>
          <a:prstGeom prst="rect">
            <a:avLst/>
          </a:prstGeom>
        </p:spPr>
      </p:pic>
      <p:sp>
        <p:nvSpPr>
          <p:cNvPr id="7" name="TextBox 6">
            <a:extLst>
              <a:ext uri="{FF2B5EF4-FFF2-40B4-BE49-F238E27FC236}">
                <a16:creationId xmlns:a16="http://schemas.microsoft.com/office/drawing/2014/main" id="{B665A100-5ACB-7D09-6432-C9BD1CA75A74}"/>
              </a:ext>
            </a:extLst>
          </p:cNvPr>
          <p:cNvSpPr txBox="1"/>
          <p:nvPr/>
        </p:nvSpPr>
        <p:spPr>
          <a:xfrm>
            <a:off x="5029201" y="1248876"/>
            <a:ext cx="6098344" cy="2446824"/>
          </a:xfrm>
          <a:prstGeom prst="rect">
            <a:avLst/>
          </a:prstGeom>
          <a:noFill/>
        </p:spPr>
        <p:txBody>
          <a:bodyPr wrap="square">
            <a:spAutoFit/>
          </a:bodyPr>
          <a:lstStyle/>
          <a:p>
            <a:pPr>
              <a:lnSpc>
                <a:spcPct val="150000"/>
              </a:lnSpc>
            </a:pPr>
            <a:r>
              <a:rPr lang="en-US" dirty="0">
                <a:solidFill>
                  <a:srgbClr val="2D2D2D"/>
                </a:solidFill>
                <a:highlight>
                  <a:srgbClr val="FFFFFF"/>
                </a:highlight>
                <a:latin typeface="Times New Roman" panose="02020603050405020304" pitchFamily="18" charset="0"/>
                <a:cs typeface="Times New Roman" panose="02020603050405020304" pitchFamily="18" charset="0"/>
              </a:rPr>
              <a:t>* </a:t>
            </a:r>
            <a:r>
              <a:rPr lang="en-US" i="0" dirty="0">
                <a:solidFill>
                  <a:srgbClr val="2D2D2D"/>
                </a:solidFill>
                <a:effectLst/>
                <a:highlight>
                  <a:srgbClr val="FFFFFF"/>
                </a:highlight>
                <a:latin typeface="Times New Roman" panose="02020603050405020304" pitchFamily="18" charset="0"/>
                <a:cs typeface="Times New Roman" panose="02020603050405020304" pitchFamily="18" charset="0"/>
              </a:rPr>
              <a:t>Bachelor’s degree (or equivalent) in human resources</a:t>
            </a:r>
          </a:p>
          <a:p>
            <a:pPr>
              <a:lnSpc>
                <a:spcPct val="150000"/>
              </a:lnSpc>
            </a:pPr>
            <a:r>
              <a:rPr lang="en-US" i="0" dirty="0">
                <a:solidFill>
                  <a:srgbClr val="2D2D2D"/>
                </a:solidFill>
                <a:effectLst/>
                <a:highlight>
                  <a:srgbClr val="FFFFFF"/>
                </a:highlight>
                <a:latin typeface="Times New Roman" panose="02020603050405020304" pitchFamily="18" charset="0"/>
                <a:cs typeface="Times New Roman" panose="02020603050405020304" pitchFamily="18" charset="0"/>
              </a:rPr>
              <a:t>* At least five or more years of experience in human resources</a:t>
            </a:r>
          </a:p>
          <a:p>
            <a:pPr>
              <a:lnSpc>
                <a:spcPct val="150000"/>
              </a:lnSpc>
            </a:pPr>
            <a:r>
              <a:rPr lang="en-US" i="0" dirty="0">
                <a:solidFill>
                  <a:srgbClr val="2D2D2D"/>
                </a:solidFill>
                <a:effectLst/>
                <a:highlight>
                  <a:srgbClr val="FFFFFF"/>
                </a:highlight>
                <a:latin typeface="Times New Roman" panose="02020603050405020304" pitchFamily="18" charset="0"/>
                <a:cs typeface="Times New Roman" panose="02020603050405020304" pitchFamily="18" charset="0"/>
              </a:rPr>
              <a:t>* Personal Competencies and Skills</a:t>
            </a:r>
          </a:p>
          <a:p>
            <a:pPr>
              <a:lnSpc>
                <a:spcPct val="150000"/>
              </a:lnSpc>
            </a:pPr>
            <a:r>
              <a:rPr lang="en-US" i="0" dirty="0">
                <a:solidFill>
                  <a:srgbClr val="2D2D2D"/>
                </a:solidFill>
                <a:effectLst/>
                <a:highlight>
                  <a:srgbClr val="FFFFFF"/>
                </a:highlight>
                <a:latin typeface="Times New Roman" panose="02020603050405020304" pitchFamily="18" charset="0"/>
                <a:cs typeface="Times New Roman" panose="02020603050405020304" pitchFamily="18" charset="0"/>
              </a:rPr>
              <a:t>* HR Knowledge &amp; Competencies</a:t>
            </a:r>
          </a:p>
          <a:p>
            <a:pPr>
              <a:lnSpc>
                <a:spcPct val="150000"/>
              </a:lnSpc>
            </a:pPr>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Approachable and open manner.</a:t>
            </a:r>
          </a:p>
          <a:p>
            <a:endParaRPr lang="en-US" sz="1800" dirty="0">
              <a:solidFill>
                <a:srgbClr val="2D2D2D"/>
              </a:solidFill>
              <a:highlight>
                <a:srgbClr val="FFFFFF"/>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02979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5F967-6DFC-312F-D6F7-CA28305E2913}"/>
              </a:ext>
            </a:extLst>
          </p:cNvPr>
          <p:cNvSpPr>
            <a:spLocks noGrp="1"/>
          </p:cNvSpPr>
          <p:nvPr>
            <p:ph type="title"/>
          </p:nvPr>
        </p:nvSpPr>
        <p:spPr/>
        <p:txBody>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Required skills </a:t>
            </a:r>
            <a:endParaRPr lang="en-US" sz="4400" dirty="0"/>
          </a:p>
        </p:txBody>
      </p:sp>
      <p:sp>
        <p:nvSpPr>
          <p:cNvPr id="3" name="Content Placeholder 2">
            <a:extLst>
              <a:ext uri="{FF2B5EF4-FFF2-40B4-BE49-F238E27FC236}">
                <a16:creationId xmlns:a16="http://schemas.microsoft.com/office/drawing/2014/main" id="{B8F8DC4C-5DA7-AF10-C8D1-9CC2EBBD03B6}"/>
              </a:ext>
            </a:extLst>
          </p:cNvPr>
          <p:cNvSpPr>
            <a:spLocks noGrp="1"/>
          </p:cNvSpPr>
          <p:nvPr>
            <p:ph idx="1"/>
          </p:nvPr>
        </p:nvSpPr>
        <p:spPr>
          <a:xfrm>
            <a:off x="845466" y="2744177"/>
            <a:ext cx="8761412" cy="3416300"/>
          </a:xfrm>
        </p:spPr>
        <p:txBody>
          <a:bodyPr>
            <a:normAutofit/>
          </a:bodyPr>
          <a:lstStyle/>
          <a:p>
            <a:r>
              <a:rPr lang="en-US" sz="1900" b="0" i="0" dirty="0">
                <a:solidFill>
                  <a:srgbClr val="0B0D03"/>
                </a:solidFill>
                <a:effectLst/>
                <a:highlight>
                  <a:srgbClr val="FFFFFF"/>
                </a:highlight>
                <a:latin typeface="Times New Roman" panose="02020603050405020304" pitchFamily="18" charset="0"/>
                <a:cs typeface="Times New Roman" panose="02020603050405020304" pitchFamily="18" charset="0"/>
              </a:rPr>
              <a:t>Excellent communication skills and the ability to influence and work well with others.</a:t>
            </a:r>
            <a:endParaRPr lang="en-US" sz="1900" b="1" i="0" dirty="0">
              <a:solidFill>
                <a:srgbClr val="0B0D03"/>
              </a:solidFill>
              <a:effectLst/>
              <a:highlight>
                <a:srgbClr val="FFFFFF"/>
              </a:highlight>
              <a:latin typeface="Times New Roman" panose="02020603050405020304" pitchFamily="18" charset="0"/>
              <a:cs typeface="Times New Roman" panose="02020603050405020304" pitchFamily="18" charset="0"/>
            </a:endParaRPr>
          </a:p>
          <a:p>
            <a:pPr algn="l"/>
            <a:r>
              <a:rPr lang="en-US" sz="1900" b="0" i="0" dirty="0">
                <a:solidFill>
                  <a:srgbClr val="0B0D03"/>
                </a:solidFill>
                <a:effectLst/>
                <a:highlight>
                  <a:srgbClr val="FFFFFF"/>
                </a:highlight>
                <a:latin typeface="Times New Roman" panose="02020603050405020304" pitchFamily="18" charset="0"/>
                <a:cs typeface="Times New Roman" panose="02020603050405020304" pitchFamily="18" charset="0"/>
              </a:rPr>
              <a:t>Ability to exercise good judgment, and a high degree of confidentiality in all matters.</a:t>
            </a:r>
          </a:p>
          <a:p>
            <a:pPr algn="l"/>
            <a:r>
              <a:rPr lang="en-US" sz="1900" b="0" i="0" dirty="0">
                <a:solidFill>
                  <a:srgbClr val="0B0D03"/>
                </a:solidFill>
                <a:effectLst/>
                <a:highlight>
                  <a:srgbClr val="FFFFFF"/>
                </a:highlight>
                <a:latin typeface="Times New Roman" panose="02020603050405020304" pitchFamily="18" charset="0"/>
                <a:cs typeface="Times New Roman" panose="02020603050405020304" pitchFamily="18" charset="0"/>
              </a:rPr>
              <a:t>Strong understanding of employment law.</a:t>
            </a:r>
          </a:p>
          <a:p>
            <a:pPr algn="l"/>
            <a:r>
              <a:rPr lang="en-US" sz="1900" b="0" i="0" dirty="0">
                <a:solidFill>
                  <a:srgbClr val="0B0D03"/>
                </a:solidFill>
                <a:effectLst/>
                <a:highlight>
                  <a:srgbClr val="FFFFFF"/>
                </a:highlight>
                <a:latin typeface="Times New Roman" panose="02020603050405020304" pitchFamily="18" charset="0"/>
                <a:cs typeface="Times New Roman" panose="02020603050405020304" pitchFamily="18" charset="0"/>
              </a:rPr>
              <a:t>High level of professionalism.</a:t>
            </a:r>
          </a:p>
          <a:p>
            <a:endParaRPr lang="en-US" dirty="0"/>
          </a:p>
        </p:txBody>
      </p:sp>
    </p:spTree>
    <p:extLst>
      <p:ext uri="{BB962C8B-B14F-4D97-AF65-F5344CB8AC3E}">
        <p14:creationId xmlns:p14="http://schemas.microsoft.com/office/powerpoint/2010/main" val="101561677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4C866-8A40-26E2-A34B-3FFBDC5FA3C1}"/>
              </a:ext>
            </a:extLst>
          </p:cNvPr>
          <p:cNvSpPr>
            <a:spLocks noGrp="1"/>
          </p:cNvSpPr>
          <p:nvPr>
            <p:ph type="title"/>
          </p:nvPr>
        </p:nvSpPr>
        <p:spPr>
          <a:xfrm>
            <a:off x="888876" y="3797761"/>
            <a:ext cx="3736133" cy="1600200"/>
          </a:xfrm>
        </p:spPr>
        <p:txBody>
          <a:bodyPr/>
          <a:lstStyle/>
          <a:p>
            <a:r>
              <a:rPr lang="en-US" sz="6000" b="1" dirty="0">
                <a:latin typeface="Calibri" panose="020F0502020204030204" pitchFamily="34" charset="0"/>
                <a:ea typeface="Calibri" panose="020F0502020204030204" pitchFamily="34" charset="0"/>
                <a:cs typeface="Calibri" panose="020F0502020204030204" pitchFamily="34" charset="0"/>
              </a:rPr>
              <a:t>Pay and </a:t>
            </a:r>
            <a:br>
              <a:rPr lang="en-US" sz="6000" b="1" dirty="0">
                <a:latin typeface="Calibri" panose="020F0502020204030204" pitchFamily="34" charset="0"/>
                <a:ea typeface="Calibri" panose="020F0502020204030204" pitchFamily="34" charset="0"/>
                <a:cs typeface="Calibri" panose="020F0502020204030204" pitchFamily="34" charset="0"/>
              </a:rPr>
            </a:br>
            <a:r>
              <a:rPr lang="en-US" sz="6000" b="1" dirty="0">
                <a:latin typeface="Calibri" panose="020F0502020204030204" pitchFamily="34" charset="0"/>
                <a:ea typeface="Calibri" panose="020F0502020204030204" pitchFamily="34" charset="0"/>
                <a:cs typeface="Calibri" panose="020F0502020204030204" pitchFamily="34" charset="0"/>
              </a:rPr>
              <a:t>working Conditions </a:t>
            </a:r>
            <a:endParaRPr lang="en-US" sz="4400" dirty="0"/>
          </a:p>
        </p:txBody>
      </p:sp>
      <p:pic>
        <p:nvPicPr>
          <p:cNvPr id="3" name="Content Placeholder 2">
            <a:extLst>
              <a:ext uri="{FF2B5EF4-FFF2-40B4-BE49-F238E27FC236}">
                <a16:creationId xmlns:a16="http://schemas.microsoft.com/office/drawing/2014/main" id="{C38F77E6-B8F5-E41E-E62E-3EFCA9CA7AE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54953" y="4897652"/>
            <a:ext cx="2025748" cy="1199251"/>
          </a:xfrm>
        </p:spPr>
      </p:pic>
      <p:sp>
        <p:nvSpPr>
          <p:cNvPr id="15" name="Text Placeholder 14">
            <a:extLst>
              <a:ext uri="{FF2B5EF4-FFF2-40B4-BE49-F238E27FC236}">
                <a16:creationId xmlns:a16="http://schemas.microsoft.com/office/drawing/2014/main" id="{59CC925B-6D82-9CA3-3B25-93D218AD5F04}"/>
              </a:ext>
            </a:extLst>
          </p:cNvPr>
          <p:cNvSpPr>
            <a:spLocks noGrp="1"/>
          </p:cNvSpPr>
          <p:nvPr>
            <p:ph type="body" sz="half" idx="2"/>
          </p:nvPr>
        </p:nvSpPr>
        <p:spPr>
          <a:xfrm>
            <a:off x="4891086" y="1394143"/>
            <a:ext cx="6564923" cy="5335806"/>
          </a:xfrm>
        </p:spPr>
        <p:txBody>
          <a:bodyPr>
            <a:normAutofit/>
          </a:bodyPr>
          <a:lstStyle/>
          <a:p>
            <a:pPr marL="0" indent="0">
              <a:buNone/>
            </a:pPr>
            <a:r>
              <a:rPr lang="en-US" sz="2000" b="1" u="sng" dirty="0">
                <a:solidFill>
                  <a:srgbClr val="0B0D03"/>
                </a:solidFill>
                <a:latin typeface="Times New Roman" panose="02020603050405020304" pitchFamily="18" charset="0"/>
                <a:cs typeface="Times New Roman" panose="02020603050405020304" pitchFamily="18" charset="0"/>
              </a:rPr>
              <a:t>Pay</a:t>
            </a:r>
            <a:r>
              <a:rPr lang="en-US" sz="2000" b="1" dirty="0">
                <a:solidFill>
                  <a:srgbClr val="0B0D03"/>
                </a:solidFill>
                <a:latin typeface="Times New Roman" panose="02020603050405020304" pitchFamily="18" charset="0"/>
                <a:cs typeface="Times New Roman" panose="02020603050405020304" pitchFamily="18" charset="0"/>
              </a:rPr>
              <a:t>: </a:t>
            </a:r>
            <a:r>
              <a:rPr lang="en-US" sz="1800" dirty="0">
                <a:solidFill>
                  <a:srgbClr val="0B0D03"/>
                </a:solidFill>
                <a:latin typeface="Times New Roman" panose="02020603050405020304" pitchFamily="18" charset="0"/>
                <a:cs typeface="Times New Roman" panose="02020603050405020304" pitchFamily="18" charset="0"/>
              </a:rPr>
              <a:t>Competitive salary with incentives on the basis of performance.</a:t>
            </a:r>
          </a:p>
          <a:p>
            <a:pPr marL="0" indent="0">
              <a:buNone/>
            </a:pPr>
            <a:r>
              <a:rPr lang="en-US" sz="1800" dirty="0">
                <a:solidFill>
                  <a:srgbClr val="0B0D03"/>
                </a:solidFill>
                <a:highlight>
                  <a:srgbClr val="FFFFFF"/>
                </a:highlight>
                <a:latin typeface="Times New Roman" panose="02020603050405020304" pitchFamily="18" charset="0"/>
                <a:cs typeface="Times New Roman" panose="02020603050405020304" pitchFamily="18" charset="0"/>
              </a:rPr>
              <a:t>Annual Salary:</a:t>
            </a:r>
            <a:r>
              <a:rPr lang="en-US" sz="1800" b="0" i="0" dirty="0">
                <a:solidFill>
                  <a:srgbClr val="0B0D03"/>
                </a:solidFill>
                <a:effectLst/>
                <a:highlight>
                  <a:srgbClr val="FFFFFF"/>
                </a:highlight>
                <a:latin typeface="Times New Roman" panose="02020603050405020304" pitchFamily="18" charset="0"/>
                <a:cs typeface="Times New Roman" panose="02020603050405020304" pitchFamily="18" charset="0"/>
              </a:rPr>
              <a:t> £55,000.00-£70,000.00</a:t>
            </a:r>
          </a:p>
          <a:p>
            <a:pPr marL="0" indent="0">
              <a:buNone/>
            </a:pPr>
            <a:endParaRPr lang="en-US" sz="1800" b="1" u="sng" dirty="0">
              <a:solidFill>
                <a:srgbClr val="0B0D03"/>
              </a:solidFill>
              <a:latin typeface="Times New Roman" panose="02020603050405020304" pitchFamily="18" charset="0"/>
              <a:cs typeface="Times New Roman" panose="02020603050405020304" pitchFamily="18" charset="0"/>
            </a:endParaRPr>
          </a:p>
          <a:p>
            <a:r>
              <a:rPr lang="en-US" sz="2000" b="1" u="sng" dirty="0">
                <a:solidFill>
                  <a:srgbClr val="0B0D03"/>
                </a:solidFill>
                <a:latin typeface="Times New Roman" panose="02020603050405020304" pitchFamily="18" charset="0"/>
                <a:cs typeface="Times New Roman" panose="02020603050405020304" pitchFamily="18" charset="0"/>
              </a:rPr>
              <a:t>Working Condition:</a:t>
            </a:r>
            <a:endParaRPr lang="en-US" sz="2800" b="0" i="0" dirty="0">
              <a:solidFill>
                <a:srgbClr val="595959"/>
              </a:solidFill>
              <a:effectLst/>
              <a:highlight>
                <a:srgbClr val="FFFFFF"/>
              </a:highlight>
              <a:latin typeface="Times New Roman" panose="02020603050405020304" pitchFamily="18" charset="0"/>
              <a:cs typeface="Times New Roman" panose="02020603050405020304" pitchFamily="18" charset="0"/>
            </a:endParaRPr>
          </a:p>
          <a:p>
            <a:r>
              <a:rPr lang="en-US" sz="1800" dirty="0">
                <a:solidFill>
                  <a:srgbClr val="0B0D03"/>
                </a:solidFill>
                <a:highlight>
                  <a:srgbClr val="FFFFFF"/>
                </a:highlight>
                <a:latin typeface="Times New Roman" panose="02020603050405020304" pitchFamily="18" charset="0"/>
                <a:cs typeface="Times New Roman" panose="02020603050405020304" pitchFamily="18" charset="0"/>
              </a:rPr>
              <a:t>* Plan to move before starting employment, or commute with   consistency.</a:t>
            </a:r>
          </a:p>
          <a:p>
            <a:pPr algn="l"/>
            <a:r>
              <a:rPr lang="en-US" sz="1800" dirty="0">
                <a:solidFill>
                  <a:srgbClr val="0B0D03"/>
                </a:solidFill>
                <a:latin typeface="Times New Roman" panose="02020603050405020304" pitchFamily="18" charset="0"/>
                <a:cs typeface="Times New Roman" panose="02020603050405020304" pitchFamily="18" charset="0"/>
              </a:rPr>
              <a:t>* Regular working hours with occasional overtime required during      campaign launches and deadlines.</a:t>
            </a:r>
          </a:p>
          <a:p>
            <a:r>
              <a:rPr lang="en-US" sz="1800" dirty="0">
                <a:solidFill>
                  <a:srgbClr val="0B0D03"/>
                </a:solidFill>
                <a:latin typeface="Times New Roman" panose="02020603050405020304" pitchFamily="18" charset="0"/>
                <a:cs typeface="Times New Roman" panose="02020603050405020304" pitchFamily="18" charset="0"/>
              </a:rPr>
              <a:t>* A collaborative and supportive work atmosphere.</a:t>
            </a:r>
          </a:p>
          <a:p>
            <a:pPr algn="l"/>
            <a:endParaRPr lang="en-US" sz="1600" b="0" i="0" dirty="0">
              <a:solidFill>
                <a:srgbClr val="0B0D03"/>
              </a:solidFill>
              <a:effectLst/>
              <a:highlight>
                <a:srgbClr val="FFFFFF"/>
              </a:highlight>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FE106812-F79D-448D-BC05-8236B9638EC9}"/>
              </a:ext>
            </a:extLst>
          </p:cNvPr>
          <p:cNvSpPr txBox="1">
            <a:spLocks/>
          </p:cNvSpPr>
          <p:nvPr/>
        </p:nvSpPr>
        <p:spPr bwMode="gray">
          <a:xfrm>
            <a:off x="1154953" y="761097"/>
            <a:ext cx="8761413" cy="1554591"/>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68340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9972" y="1098446"/>
            <a:ext cx="8761413" cy="706964"/>
          </a:xfrm>
        </p:spPr>
        <p:txBody>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Flexible working arrangement with justifications </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6328" y="3062028"/>
            <a:ext cx="7517131" cy="3712845"/>
          </a:xfrm>
        </p:spPr>
        <p:txBody>
          <a:bodyPr/>
          <a:lstStyle/>
          <a:p>
            <a:pPr marL="0" indent="0">
              <a:buNone/>
            </a:pPr>
            <a:endParaRPr lang="en-US" sz="2000" b="1" i="0" dirty="0">
              <a:solidFill>
                <a:schemeClr val="tx1"/>
              </a:solidFill>
              <a:effectLst/>
              <a:latin typeface="Open Sans"/>
            </a:endParaRPr>
          </a:p>
          <a:p>
            <a:pPr marL="0" indent="0">
              <a:buNone/>
            </a:pPr>
            <a:endParaRPr lang="en-US" b="1" u="sng"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39AD7C3-8327-83DD-0097-225E3912B9CB}"/>
              </a:ext>
            </a:extLst>
          </p:cNvPr>
          <p:cNvSpPr txBox="1"/>
          <p:nvPr/>
        </p:nvSpPr>
        <p:spPr>
          <a:xfrm>
            <a:off x="5177328" y="2959644"/>
            <a:ext cx="6098344" cy="3231654"/>
          </a:xfrm>
          <a:prstGeom prst="rect">
            <a:avLst/>
          </a:prstGeom>
          <a:noFill/>
        </p:spPr>
        <p:txBody>
          <a:bodyPr wrap="square">
            <a:spAutoFit/>
          </a:bodyPr>
          <a:lstStyle/>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25 days holiday + 8 days bank holiday</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Private Medical Cover</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Discounts on Toyota &amp; Lexus cars</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Free fruit in the office</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Discounts on Toyota &amp; Lexus cars</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Free onsite car parking</a:t>
            </a:r>
          </a:p>
          <a:p>
            <a:pPr algn="l"/>
            <a:r>
              <a:rPr lang="en-US" b="0" i="0" dirty="0">
                <a:solidFill>
                  <a:srgbClr val="0B0D03"/>
                </a:solidFill>
                <a:effectLst/>
                <a:highlight>
                  <a:srgbClr val="FFFFFF"/>
                </a:highlight>
                <a:latin typeface="Times New Roman" panose="02020603050405020304" pitchFamily="18" charset="0"/>
                <a:cs typeface="Times New Roman" panose="02020603050405020304" pitchFamily="18" charset="0"/>
              </a:rPr>
              <a:t>* Working Hours 37.5 per week Monday - Friday</a:t>
            </a:r>
            <a:endParaRPr lang="en-US" sz="1800" b="0" i="0" dirty="0">
              <a:solidFill>
                <a:srgbClr val="0B0D03"/>
              </a:solidFill>
              <a:effectLst/>
              <a:highlight>
                <a:srgbClr val="FFFFFF"/>
              </a:highlight>
              <a:latin typeface="Times New Roman" panose="02020603050405020304" pitchFamily="18" charset="0"/>
              <a:cs typeface="Times New Roman" panose="02020603050405020304" pitchFamily="18" charset="0"/>
            </a:endParaRPr>
          </a:p>
          <a:p>
            <a:pPr algn="l"/>
            <a:r>
              <a:rPr lang="en-US" sz="1800" b="0" i="0" dirty="0">
                <a:solidFill>
                  <a:srgbClr val="0B0D03"/>
                </a:solidFill>
                <a:effectLst/>
                <a:highlight>
                  <a:srgbClr val="FFFFFF"/>
                </a:highlight>
                <a:latin typeface="Times New Roman" panose="02020603050405020304" pitchFamily="18" charset="0"/>
                <a:cs typeface="Times New Roman" panose="02020603050405020304" pitchFamily="18" charset="0"/>
              </a:rPr>
              <a:t>* Hybrid working policy 2 days from home each week should you want to</a:t>
            </a:r>
          </a:p>
          <a:p>
            <a:br>
              <a:rPr lang="en-US" sz="2400" dirty="0"/>
            </a:br>
            <a:endParaRPr lang="en-US" sz="1800" b="1" u="sng" dirty="0">
              <a:solidFill>
                <a:srgbClr val="0B0D03"/>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FBC3EED-D018-520A-7F4E-D166564C0E7C}"/>
              </a:ext>
            </a:extLst>
          </p:cNvPr>
          <p:cNvPicPr>
            <a:picLocks noChangeAspect="1"/>
          </p:cNvPicPr>
          <p:nvPr/>
        </p:nvPicPr>
        <p:blipFill>
          <a:blip r:embed="rId2"/>
          <a:stretch>
            <a:fillRect/>
          </a:stretch>
        </p:blipFill>
        <p:spPr>
          <a:xfrm>
            <a:off x="670498" y="2354718"/>
            <a:ext cx="3856532" cy="3712845"/>
          </a:xfrm>
          <a:prstGeom prst="rect">
            <a:avLst/>
          </a:prstGeom>
        </p:spPr>
      </p:pic>
    </p:spTree>
    <p:extLst>
      <p:ext uri="{BB962C8B-B14F-4D97-AF65-F5344CB8AC3E}">
        <p14:creationId xmlns:p14="http://schemas.microsoft.com/office/powerpoint/2010/main" val="39760148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712" y="1219186"/>
            <a:ext cx="8825658" cy="2297530"/>
          </a:xfrm>
        </p:spPr>
        <p:txBody>
          <a:bodyPr/>
          <a:lstStyle/>
          <a:p>
            <a:pPr algn="just"/>
            <a:r>
              <a:rPr lang="en-US" sz="2000" dirty="0">
                <a:solidFill>
                  <a:schemeClr val="bg1"/>
                </a:solidFill>
                <a:latin typeface="Arial" panose="020B0604020202020204" pitchFamily="34" charset="0"/>
                <a:cs typeface="Arial" panose="020B0604020202020204" pitchFamily="34" charset="0"/>
              </a:rPr>
              <a:t>Toyota is a strong brand in the worldwide car industry, and providing exceptional customer service support and assistance is critical to the company's success. Toyota is one of the most competitive and successful companies in the world thanks to its reliable products, high productivity and increasing profitability every year.</a:t>
            </a:r>
          </a:p>
        </p:txBody>
      </p:sp>
      <p:sp>
        <p:nvSpPr>
          <p:cNvPr id="4" name="Subtitle 3">
            <a:extLst>
              <a:ext uri="{FF2B5EF4-FFF2-40B4-BE49-F238E27FC236}">
                <a16:creationId xmlns:a16="http://schemas.microsoft.com/office/drawing/2014/main" id="{B64D4880-A730-9E63-2D03-5B9F5758F7B7}"/>
              </a:ext>
            </a:extLst>
          </p:cNvPr>
          <p:cNvSpPr>
            <a:spLocks noGrp="1"/>
          </p:cNvSpPr>
          <p:nvPr>
            <p:ph type="subTitle" idx="1"/>
          </p:nvPr>
        </p:nvSpPr>
        <p:spPr>
          <a:xfrm>
            <a:off x="4295721" y="788476"/>
            <a:ext cx="4503722" cy="861420"/>
          </a:xfrm>
        </p:spPr>
        <p:txBody>
          <a:bodyPr>
            <a:normAutofit/>
          </a:bodyPr>
          <a:lstStyle/>
          <a:p>
            <a:r>
              <a:rPr lang="en-US" sz="4800" b="1" dirty="0">
                <a:solidFill>
                  <a:schemeClr val="bg1"/>
                </a:solidFill>
                <a:latin typeface="Calibri" panose="020F0502020204030204" pitchFamily="34" charset="0"/>
                <a:ea typeface="Calibri" panose="020F0502020204030204" pitchFamily="34" charset="0"/>
                <a:cs typeface="Calibri" panose="020F0502020204030204" pitchFamily="34" charset="0"/>
              </a:rPr>
              <a:t>Conclusion</a:t>
            </a:r>
            <a:r>
              <a:rPr lang="en-US" sz="4800" b="1" dirty="0">
                <a:solidFill>
                  <a:schemeClr val="bg1"/>
                </a:solidFill>
              </a:rPr>
              <a:t> </a:t>
            </a:r>
            <a:endParaRPr lang="en-US" sz="4800" dirty="0">
              <a:solidFill>
                <a:schemeClr val="bg1"/>
              </a:solidFill>
            </a:endParaRPr>
          </a:p>
        </p:txBody>
      </p:sp>
      <p:pic>
        <p:nvPicPr>
          <p:cNvPr id="7" name="Picture 6">
            <a:extLst>
              <a:ext uri="{FF2B5EF4-FFF2-40B4-BE49-F238E27FC236}">
                <a16:creationId xmlns:a16="http://schemas.microsoft.com/office/drawing/2014/main" id="{FD167092-9DA8-1F63-670E-9B367F5C9D44}"/>
              </a:ext>
            </a:extLst>
          </p:cNvPr>
          <p:cNvPicPr>
            <a:picLocks noChangeAspect="1"/>
          </p:cNvPicPr>
          <p:nvPr/>
        </p:nvPicPr>
        <p:blipFill>
          <a:blip r:embed="rId2"/>
          <a:stretch>
            <a:fillRect/>
          </a:stretch>
        </p:blipFill>
        <p:spPr>
          <a:xfrm>
            <a:off x="4797596" y="4145473"/>
            <a:ext cx="3347598" cy="2297529"/>
          </a:xfrm>
          <a:prstGeom prst="rect">
            <a:avLst/>
          </a:prstGeom>
        </p:spPr>
      </p:pic>
    </p:spTree>
    <p:extLst>
      <p:ext uri="{BB962C8B-B14F-4D97-AF65-F5344CB8AC3E}">
        <p14:creationId xmlns:p14="http://schemas.microsoft.com/office/powerpoint/2010/main" val="22967267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7D98-93E4-69BF-3D6F-C92A61F413C6}"/>
              </a:ext>
            </a:extLst>
          </p:cNvPr>
          <p:cNvSpPr>
            <a:spLocks noGrp="1"/>
          </p:cNvSpPr>
          <p:nvPr>
            <p:ph type="title"/>
          </p:nvPr>
        </p:nvSpPr>
        <p:spPr/>
        <p:txBody>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References</a:t>
            </a:r>
            <a:endParaRPr lang="en-US" sz="4400" dirty="0"/>
          </a:p>
        </p:txBody>
      </p:sp>
      <p:sp>
        <p:nvSpPr>
          <p:cNvPr id="7" name="Content Placeholder 6">
            <a:extLst>
              <a:ext uri="{FF2B5EF4-FFF2-40B4-BE49-F238E27FC236}">
                <a16:creationId xmlns:a16="http://schemas.microsoft.com/office/drawing/2014/main" id="{8A1A9C91-5C79-C847-1F6E-28E391A366FB}"/>
              </a:ext>
            </a:extLst>
          </p:cNvPr>
          <p:cNvSpPr>
            <a:spLocks noGrp="1"/>
          </p:cNvSpPr>
          <p:nvPr>
            <p:ph idx="1"/>
          </p:nvPr>
        </p:nvSpPr>
        <p:spPr>
          <a:xfrm>
            <a:off x="358747" y="2363371"/>
            <a:ext cx="10353823" cy="4332849"/>
          </a:xfrm>
        </p:spPr>
        <p:txBody>
          <a:bodyPr>
            <a:normAutofit/>
          </a:bodyPr>
          <a:lstStyle/>
          <a:p>
            <a:pPr marR="3372485" lvl="1">
              <a:lnSpc>
                <a:spcPct val="92000"/>
              </a:lnSpc>
              <a:spcBef>
                <a:spcPts val="3940"/>
              </a:spcBef>
              <a:buSzPts val="1200"/>
              <a:tabLst>
                <a:tab pos="777240" algn="l"/>
              </a:tabLst>
            </a:pPr>
            <a:r>
              <a:rPr lang="en-US" sz="1200" dirty="0" err="1">
                <a:solidFill>
                  <a:srgbClr val="0B0D03"/>
                </a:solidFill>
                <a:effectLst/>
                <a:latin typeface="DejaVu Sans"/>
                <a:ea typeface="Times New Roman" panose="02020603050405020304" pitchFamily="18" charset="0"/>
                <a:cs typeface="Times New Roman" panose="02020603050405020304" pitchFamily="18" charset="0"/>
              </a:rPr>
              <a:t>Carlier,M</a:t>
            </a:r>
            <a:r>
              <a:rPr lang="en-US" sz="1200" dirty="0">
                <a:solidFill>
                  <a:srgbClr val="0B0D03"/>
                </a:solidFill>
                <a:effectLst/>
                <a:latin typeface="DejaVu Sans"/>
                <a:ea typeface="Times New Roman" panose="02020603050405020304" pitchFamily="18" charset="0"/>
                <a:cs typeface="Times New Roman" panose="02020603050405020304" pitchFamily="18" charset="0"/>
              </a:rPr>
              <a:t> .,2024,</a:t>
            </a:r>
            <a:r>
              <a:rPr lang="en-US" sz="1200" i="1" dirty="0">
                <a:solidFill>
                  <a:srgbClr val="0B0D03"/>
                </a:solidFill>
                <a:effectLst/>
                <a:latin typeface="DejaVu Sans"/>
                <a:ea typeface="Times New Roman" panose="02020603050405020304" pitchFamily="18" charset="0"/>
                <a:cs typeface="Times New Roman" panose="02020603050405020304" pitchFamily="18" charset="0"/>
              </a:rPr>
              <a:t>Toyota Motor Corporation's net revenue from FY 2012 to FY 2024</a:t>
            </a:r>
            <a:r>
              <a:rPr lang="en-US" sz="1200" dirty="0">
                <a:solidFill>
                  <a:srgbClr val="0B0D03"/>
                </a:solidFill>
                <a:effectLst/>
                <a:latin typeface="DejaVu Sans"/>
                <a:ea typeface="Times New Roman" panose="02020603050405020304" pitchFamily="18" charset="0"/>
                <a:cs typeface="Times New Roman" panose="02020603050405020304" pitchFamily="18" charset="0"/>
              </a:rPr>
              <a:t>,Available at: </a:t>
            </a:r>
            <a:r>
              <a:rPr lang="en-US" sz="1200" u="sng" spc="-4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https://w</a:t>
            </a:r>
            <a:r>
              <a:rPr lang="en-US" sz="1200" u="sng" spc="-7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 </a:t>
            </a:r>
            <a:r>
              <a:rPr lang="en-US" sz="1200" u="sng" spc="-4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w</a:t>
            </a:r>
            <a:r>
              <a:rPr lang="en-US" sz="1200" u="sng" spc="-7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 </a:t>
            </a:r>
            <a:r>
              <a:rPr lang="en-US" sz="1200" u="sng" spc="-40" dirty="0" err="1">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w</a:t>
            </a:r>
            <a:r>
              <a:rPr lang="en-US" sz="1200" u="sng" spc="-215"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 </a:t>
            </a:r>
            <a:r>
              <a:rPr lang="en-US" sz="1200" u="sng" spc="-4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.statista.com</a:t>
            </a:r>
            <a:r>
              <a:rPr lang="en-US" sz="1200" u="sng" spc="175"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 </a:t>
            </a:r>
            <a:r>
              <a:rPr lang="en-US" sz="1200" u="sng" spc="-40" dirty="0">
                <a:solidFill>
                  <a:schemeClr val="tx1"/>
                </a:solidFill>
                <a:latin typeface="DejaVu Sans"/>
                <a:ea typeface="Arial" panose="020B0604020202020204" pitchFamily="34" charset="0"/>
                <a:hlinkClick r:id="rId3">
                  <a:extLst>
                    <a:ext uri="{A12FA001-AC4F-418D-AE19-62706E023703}">
                      <ahyp:hlinkClr xmlns:ahyp="http://schemas.microsoft.com/office/drawing/2018/hyperlinkcolor" val="tx"/>
                    </a:ext>
                  </a:extLst>
                </a:hlinkClick>
              </a:rPr>
              <a:t>/statistics/262752/total-net-revenues-of</a:t>
            </a:r>
            <a:r>
              <a:rPr lang="en-US" sz="1200" u="sng" spc="-40" dirty="0">
                <a:solidFill>
                  <a:schemeClr val="tx1"/>
                </a:solidFill>
                <a:effectLst/>
                <a:uFill>
                  <a:solidFill>
                    <a:srgbClr val="467785"/>
                  </a:solidFill>
                </a:uFill>
                <a:latin typeface="DejaVu Sans"/>
                <a:ea typeface="Arial" panose="020B0604020202020204" pitchFamily="34" charset="0"/>
              </a:rPr>
              <a:t>-</a:t>
            </a:r>
            <a:r>
              <a:rPr lang="en-US" sz="1200" u="sng" spc="-40" dirty="0" err="1">
                <a:solidFill>
                  <a:schemeClr val="tx1"/>
                </a:solidFill>
                <a:latin typeface="DejaVu Sans"/>
                <a:ea typeface="Times New Roman" panose="02020603050405020304" pitchFamily="18" charset="0"/>
              </a:rPr>
              <a:t>toyota</a:t>
            </a:r>
            <a:r>
              <a:rPr lang="en-US" sz="1200" u="sng" spc="-40" dirty="0">
                <a:solidFill>
                  <a:schemeClr val="tx1"/>
                </a:solidFill>
                <a:latin typeface="DejaVu Sans"/>
                <a:ea typeface="Times New Roman" panose="02020603050405020304" pitchFamily="18" charset="0"/>
              </a:rPr>
              <a:t>/#</a:t>
            </a:r>
            <a:r>
              <a:rPr lang="en-US" sz="1200" u="sng" spc="-100" dirty="0">
                <a:solidFill>
                  <a:schemeClr val="tx1"/>
                </a:solidFill>
                <a:latin typeface="DejaVu Sans"/>
                <a:ea typeface="Times New Roman" panose="02020603050405020304" pitchFamily="18" charset="0"/>
              </a:rPr>
              <a:t> </a:t>
            </a:r>
            <a:r>
              <a:rPr lang="en-US" sz="1200" u="sng" spc="-40" dirty="0">
                <a:solidFill>
                  <a:schemeClr val="tx1"/>
                </a:solidFill>
                <a:latin typeface="DejaVu Sans"/>
                <a:ea typeface="Times New Roman" panose="02020603050405020304" pitchFamily="18" charset="0"/>
              </a:rPr>
              <a:t>:~</a:t>
            </a:r>
            <a:r>
              <a:rPr lang="en-US" sz="1200" u="sng" spc="-100" dirty="0">
                <a:solidFill>
                  <a:schemeClr val="tx1"/>
                </a:solidFill>
                <a:latin typeface="DejaVu Sans"/>
                <a:ea typeface="Times New Roman" panose="02020603050405020304" pitchFamily="18" charset="0"/>
              </a:rPr>
              <a:t> </a:t>
            </a:r>
            <a:r>
              <a:rPr lang="en-US" sz="1200" u="sng" spc="-40" dirty="0">
                <a:solidFill>
                  <a:schemeClr val="tx1"/>
                </a:solidFill>
                <a:latin typeface="DejaVu Sans"/>
                <a:ea typeface="Times New Roman" panose="02020603050405020304" pitchFamily="18" charset="0"/>
              </a:rPr>
              <a:t>:text= </a:t>
            </a:r>
            <a:r>
              <a:rPr lang="en-US" sz="1200" spc="-40" dirty="0">
                <a:effectLst/>
                <a:latin typeface="DejaVu Sans"/>
                <a:ea typeface="Times New Roman" panose="02020603050405020304" pitchFamily="18" charset="0"/>
              </a:rPr>
              <a:t>[Accessed on </a:t>
            </a:r>
            <a:r>
              <a:rPr lang="en-US" sz="1200" spc="-10" dirty="0">
                <a:effectLst/>
                <a:latin typeface="DejaVu Sans"/>
                <a:ea typeface="Times New Roman" panose="02020603050405020304" pitchFamily="18" charset="0"/>
              </a:rPr>
              <a:t>13/07/2024]</a:t>
            </a:r>
            <a:endParaRPr lang="en-US" sz="900" u="sng" dirty="0">
              <a:solidFill>
                <a:srgbClr val="0B0D03"/>
              </a:solidFill>
              <a:latin typeface="Times New Roman" panose="02020603050405020304" pitchFamily="18" charset="0"/>
              <a:ea typeface="Times New Roman" panose="02020603050405020304" pitchFamily="18" charset="0"/>
            </a:endParaRPr>
          </a:p>
          <a:p>
            <a:pPr marR="733425" lvl="1">
              <a:lnSpc>
                <a:spcPct val="92000"/>
              </a:lnSpc>
              <a:spcBef>
                <a:spcPts val="975"/>
              </a:spcBef>
              <a:buSzPts val="1200"/>
              <a:tabLst>
                <a:tab pos="777240" algn="l"/>
              </a:tabLst>
            </a:pPr>
            <a:r>
              <a:rPr lang="en-US" sz="1200" spc="-20" dirty="0">
                <a:effectLst/>
                <a:latin typeface="DejaVu Sans"/>
                <a:ea typeface="Arial" panose="020B0604020202020204" pitchFamily="34" charset="0"/>
              </a:rPr>
              <a:t>Toyota,2024a,</a:t>
            </a:r>
            <a:r>
              <a:rPr lang="en-US" sz="1200" i="1" spc="-20" dirty="0">
                <a:effectLst/>
                <a:latin typeface="DejaVu Sans"/>
                <a:ea typeface="Arial" panose="020B0604020202020204" pitchFamily="34" charset="0"/>
              </a:rPr>
              <a:t>Toyota vision and </a:t>
            </a:r>
            <a:r>
              <a:rPr lang="en-US" sz="1200" i="1" spc="-20" dirty="0" err="1">
                <a:effectLst/>
                <a:latin typeface="DejaVu Sans"/>
                <a:ea typeface="Arial" panose="020B0604020202020204" pitchFamily="34" charset="0"/>
              </a:rPr>
              <a:t>philosophy</a:t>
            </a:r>
            <a:r>
              <a:rPr lang="en-US" sz="1200" spc="-20" dirty="0" err="1">
                <a:effectLst/>
                <a:latin typeface="DejaVu Sans"/>
                <a:ea typeface="Arial" panose="020B0604020202020204" pitchFamily="34" charset="0"/>
              </a:rPr>
              <a:t>,Available</a:t>
            </a:r>
            <a:r>
              <a:rPr lang="en-US" sz="1200" spc="-20" dirty="0">
                <a:effectLst/>
                <a:latin typeface="DejaVu Sans"/>
                <a:ea typeface="Arial" panose="020B0604020202020204" pitchFamily="34" charset="0"/>
              </a:rPr>
              <a:t> </a:t>
            </a:r>
            <a:r>
              <a:rPr lang="en-US" sz="1200" spc="-20" dirty="0" err="1">
                <a:effectLst/>
                <a:latin typeface="DejaVu Sans"/>
                <a:ea typeface="Arial" panose="020B0604020202020204" pitchFamily="34" charset="0"/>
              </a:rPr>
              <a:t>at:</a:t>
            </a:r>
            <a:r>
              <a:rPr lang="en-US" sz="1200" u="sng" spc="-20" dirty="0" err="1">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https</a:t>
            </a:r>
            <a:r>
              <a:rPr lang="en-US" sz="1200" u="sng" spc="-2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://w </a:t>
            </a:r>
            <a:r>
              <a:rPr lang="en-US" sz="1200" u="sng" spc="-20" dirty="0" err="1">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w</a:t>
            </a:r>
            <a:r>
              <a:rPr lang="en-US" sz="1200" u="sng" spc="-2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 </a:t>
            </a:r>
            <a:r>
              <a:rPr lang="en-US" sz="1200" u="sng" spc="-20" dirty="0" err="1">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w</a:t>
            </a:r>
            <a:r>
              <a:rPr lang="en-US" sz="1200" u="sng" spc="-10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 </a:t>
            </a:r>
            <a:r>
              <a:rPr lang="en-US" sz="1200" u="sng" spc="-2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.toyota-europe.com</a:t>
            </a:r>
            <a:r>
              <a:rPr lang="en-US" sz="1200" u="sng" spc="20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 </a:t>
            </a:r>
            <a:r>
              <a:rPr lang="en-US" sz="1200" u="sng" spc="-2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/about-us/</a:t>
            </a:r>
            <a:r>
              <a:rPr lang="en-US" sz="1200" u="sng" spc="-20" dirty="0" err="1">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toyota</a:t>
            </a:r>
            <a:r>
              <a:rPr lang="en-US" sz="1200" u="sng" spc="-20" dirty="0">
                <a:solidFill>
                  <a:schemeClr val="tx1"/>
                </a:solidFill>
                <a:effectLst/>
                <a:latin typeface="DejaVu Sans"/>
                <a:ea typeface="Arial" panose="020B0604020202020204" pitchFamily="34" charset="0"/>
                <a:hlinkClick r:id="rId4">
                  <a:extLst>
                    <a:ext uri="{A12FA001-AC4F-418D-AE19-62706E023703}">
                      <ahyp:hlinkClr xmlns:ahyp="http://schemas.microsoft.com/office/drawing/2018/hyperlinkcolor" val="tx"/>
                    </a:ext>
                  </a:extLst>
                </a:hlinkClick>
              </a:rPr>
              <a:t>-vision-and</a:t>
            </a:r>
            <a:r>
              <a:rPr lang="en-US" sz="1200" u="sng" spc="-20" dirty="0">
                <a:solidFill>
                  <a:schemeClr val="tx1"/>
                </a:solidFill>
                <a:effectLst/>
                <a:uFill>
                  <a:solidFill>
                    <a:srgbClr val="467785"/>
                  </a:solidFill>
                </a:uFill>
                <a:latin typeface="DejaVu Sans"/>
                <a:ea typeface="Arial" panose="020B0604020202020204" pitchFamily="34" charset="0"/>
              </a:rPr>
              <a:t>-</a:t>
            </a:r>
            <a:r>
              <a:rPr lang="en-US" sz="1200" spc="-20" dirty="0">
                <a:solidFill>
                  <a:schemeClr val="tx1"/>
                </a:solidFill>
                <a:effectLst/>
                <a:latin typeface="DejaVu Sans"/>
                <a:ea typeface="Arial" panose="020B0604020202020204" pitchFamily="34" charset="0"/>
              </a:rPr>
              <a:t> </a:t>
            </a:r>
            <a:r>
              <a:rPr lang="en-US" sz="1200" u="sng" dirty="0">
                <a:solidFill>
                  <a:schemeClr val="tx1"/>
                </a:solidFill>
                <a:latin typeface="DejaVu Sans"/>
                <a:ea typeface="Arial" panose="020B0604020202020204" pitchFamily="34" charset="0"/>
              </a:rPr>
              <a:t>philosophy#</a:t>
            </a:r>
            <a:r>
              <a:rPr lang="en-US" sz="1200" u="sng" spc="-65" dirty="0">
                <a:solidFill>
                  <a:schemeClr val="tx1"/>
                </a:solidFill>
                <a:latin typeface="DejaVu Sans"/>
                <a:ea typeface="Arial" panose="020B0604020202020204" pitchFamily="34" charset="0"/>
              </a:rPr>
              <a:t> </a:t>
            </a:r>
            <a:r>
              <a:rPr lang="en-US" sz="1200" u="sng" dirty="0">
                <a:solidFill>
                  <a:schemeClr val="tx1"/>
                </a:solidFill>
                <a:latin typeface="DejaVu Sans"/>
                <a:ea typeface="Arial" panose="020B0604020202020204" pitchFamily="34" charset="0"/>
              </a:rPr>
              <a:t>:~</a:t>
            </a:r>
            <a:r>
              <a:rPr lang="en-US" sz="1200" u="sng" spc="-60" dirty="0">
                <a:solidFill>
                  <a:schemeClr val="tx1"/>
                </a:solidFill>
                <a:latin typeface="DejaVu Sans"/>
                <a:ea typeface="Arial" panose="020B0604020202020204" pitchFamily="34" charset="0"/>
              </a:rPr>
              <a:t> </a:t>
            </a:r>
            <a:r>
              <a:rPr lang="en-US" sz="1200" u="sng" dirty="0">
                <a:solidFill>
                  <a:schemeClr val="tx1"/>
                </a:solidFill>
                <a:latin typeface="DejaVu Sans"/>
                <a:ea typeface="Arial" panose="020B0604020202020204" pitchFamily="34" charset="0"/>
              </a:rPr>
              <a:t>:text=</a:t>
            </a:r>
            <a:r>
              <a:rPr lang="en-US" sz="1200" u="sng" spc="-60" dirty="0">
                <a:solidFill>
                  <a:schemeClr val="tx1"/>
                </a:solidFill>
                <a:latin typeface="DejaVu Sans"/>
                <a:ea typeface="Arial" panose="020B0604020202020204" pitchFamily="34" charset="0"/>
              </a:rPr>
              <a:t> </a:t>
            </a:r>
            <a:r>
              <a:rPr lang="en-US" sz="1200" spc="0" dirty="0">
                <a:effectLst/>
                <a:latin typeface="DejaVu Sans"/>
                <a:ea typeface="Arial" panose="020B0604020202020204" pitchFamily="34" charset="0"/>
              </a:rPr>
              <a:t>[Accessed</a:t>
            </a:r>
            <a:r>
              <a:rPr lang="en-US" sz="1200" spc="-70" dirty="0">
                <a:effectLst/>
                <a:latin typeface="DejaVu Sans"/>
                <a:ea typeface="Arial" panose="020B0604020202020204" pitchFamily="34" charset="0"/>
              </a:rPr>
              <a:t> </a:t>
            </a:r>
            <a:r>
              <a:rPr lang="en-US" sz="1200" spc="0" dirty="0">
                <a:effectLst/>
                <a:latin typeface="DejaVu Sans"/>
                <a:ea typeface="Arial" panose="020B0604020202020204" pitchFamily="34" charset="0"/>
              </a:rPr>
              <a:t>on</a:t>
            </a:r>
            <a:r>
              <a:rPr lang="en-US" sz="1200" spc="-70" dirty="0">
                <a:effectLst/>
                <a:latin typeface="DejaVu Sans"/>
                <a:ea typeface="Arial" panose="020B0604020202020204" pitchFamily="34" charset="0"/>
              </a:rPr>
              <a:t> </a:t>
            </a:r>
            <a:r>
              <a:rPr lang="en-US" sz="1200" spc="0" dirty="0">
                <a:effectLst/>
                <a:latin typeface="DejaVu Sans"/>
                <a:ea typeface="Arial" panose="020B0604020202020204" pitchFamily="34" charset="0"/>
              </a:rPr>
              <a:t>13/07/2024]</a:t>
            </a:r>
            <a:endParaRPr lang="en-US" sz="1200" spc="0" dirty="0">
              <a:effectLst/>
              <a:latin typeface="Times New Roman" panose="02020603050405020304" pitchFamily="18" charset="0"/>
              <a:ea typeface="Arial" panose="020B0604020202020204" pitchFamily="34" charset="0"/>
            </a:endParaRPr>
          </a:p>
          <a:p>
            <a:pPr marR="746125" lvl="1">
              <a:lnSpc>
                <a:spcPct val="92000"/>
              </a:lnSpc>
              <a:spcBef>
                <a:spcPts val="975"/>
              </a:spcBef>
              <a:buSzPts val="1200"/>
              <a:tabLst>
                <a:tab pos="777240" algn="l"/>
              </a:tabLst>
            </a:pPr>
            <a:r>
              <a:rPr lang="en-US" sz="1200" spc="0" dirty="0">
                <a:effectLst/>
                <a:latin typeface="DejaVu Sans"/>
                <a:ea typeface="Arial" panose="020B0604020202020204" pitchFamily="34" charset="0"/>
              </a:rPr>
              <a:t>Toyota,2024b,</a:t>
            </a:r>
            <a:r>
              <a:rPr lang="en-US" sz="1200" i="1" spc="0" dirty="0">
                <a:effectLst/>
                <a:latin typeface="DejaVu Sans"/>
                <a:ea typeface="Arial" panose="020B0604020202020204" pitchFamily="34" charset="0"/>
              </a:rPr>
              <a:t>Goals</a:t>
            </a:r>
            <a:r>
              <a:rPr lang="en-US" sz="1200" i="1" spc="-100" dirty="0">
                <a:effectLst/>
                <a:latin typeface="DejaVu Sans"/>
                <a:ea typeface="Arial" panose="020B0604020202020204" pitchFamily="34" charset="0"/>
              </a:rPr>
              <a:t> </a:t>
            </a:r>
            <a:r>
              <a:rPr lang="en-US" sz="1200" i="1" spc="0" dirty="0">
                <a:effectLst/>
                <a:latin typeface="DejaVu Sans"/>
                <a:ea typeface="Arial" panose="020B0604020202020204" pitchFamily="34" charset="0"/>
              </a:rPr>
              <a:t>&amp;</a:t>
            </a:r>
            <a:r>
              <a:rPr lang="en-US" sz="1200" i="1" spc="-95" dirty="0">
                <a:effectLst/>
                <a:latin typeface="DejaVu Sans"/>
                <a:ea typeface="Arial" panose="020B0604020202020204" pitchFamily="34" charset="0"/>
              </a:rPr>
              <a:t> </a:t>
            </a:r>
            <a:r>
              <a:rPr lang="en-US" sz="1200" i="1" spc="0" dirty="0" err="1">
                <a:effectLst/>
                <a:latin typeface="DejaVu Sans"/>
                <a:ea typeface="Arial" panose="020B0604020202020204" pitchFamily="34" charset="0"/>
              </a:rPr>
              <a:t>Targets</a:t>
            </a:r>
            <a:r>
              <a:rPr lang="en-US" sz="1200" spc="0" dirty="0" err="1">
                <a:effectLst/>
                <a:latin typeface="DejaVu Sans"/>
                <a:ea typeface="Arial" panose="020B0604020202020204" pitchFamily="34" charset="0"/>
              </a:rPr>
              <a:t>,Available</a:t>
            </a:r>
            <a:r>
              <a:rPr lang="en-US" sz="1200" spc="-80" dirty="0">
                <a:effectLst/>
                <a:latin typeface="DejaVu Sans"/>
                <a:ea typeface="Arial" panose="020B0604020202020204" pitchFamily="34" charset="0"/>
              </a:rPr>
              <a:t> </a:t>
            </a:r>
            <a:r>
              <a:rPr lang="en-US" sz="1200" spc="0" dirty="0" err="1">
                <a:effectLst/>
                <a:latin typeface="DejaVu Sans"/>
                <a:ea typeface="Arial" panose="020B0604020202020204" pitchFamily="34" charset="0"/>
              </a:rPr>
              <a:t>at:</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https</a:t>
            </a:r>
            <a:r>
              <a:rPr lang="en-US" sz="1200" u="sng" spc="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://w</a:t>
            </a:r>
            <a:r>
              <a:rPr lang="en-US" sz="1200" u="sng" spc="-125"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w</a:t>
            </a:r>
            <a:r>
              <a:rPr lang="en-US" sz="1200" u="sng" spc="-125"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w</a:t>
            </a:r>
            <a:r>
              <a:rPr lang="en-US" sz="1200" u="sng" spc="-235"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u="sng" spc="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.toyota.com</a:t>
            </a:r>
            <a:r>
              <a:rPr lang="en-US" sz="1200" u="sng" spc="-1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u="sng" spc="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usa</a:t>
            </a:r>
            <a:r>
              <a:rPr lang="en-US" sz="1200" u="sng" spc="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environm</a:t>
            </a:r>
            <a:r>
              <a:rPr lang="en-US" sz="1200" u="sng" spc="-5"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u="sng" spc="0" dirty="0" err="1">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entalsustainability</a:t>
            </a:r>
            <a:r>
              <a:rPr lang="en-US" sz="1200" u="sng" spc="0" dirty="0">
                <a:solidFill>
                  <a:schemeClr val="tx1"/>
                </a:solidFill>
                <a:effectLst/>
                <a:latin typeface="DejaVu Sans"/>
                <a:ea typeface="Arial" panose="020B0604020202020204" pitchFamily="34" charset="0"/>
                <a:hlinkClick r:id="rId5">
                  <a:extLst>
                    <a:ext uri="{A12FA001-AC4F-418D-AE19-62706E023703}">
                      <ahyp:hlinkClr xmlns:ahyp="http://schemas.microsoft.com/office/drawing/2018/hyperlinkcolor" val="tx"/>
                    </a:ext>
                  </a:extLst>
                </a:hlinkClick>
              </a:rPr>
              <a:t>/goals-and-targets</a:t>
            </a:r>
            <a:r>
              <a:rPr lang="en-US" sz="1200" spc="0" dirty="0">
                <a:effectLst/>
                <a:latin typeface="DejaVu Sans"/>
                <a:ea typeface="Arial" panose="020B0604020202020204" pitchFamily="34" charset="0"/>
              </a:rPr>
              <a:t>.[Accessed on 13/07/2024]</a:t>
            </a:r>
            <a:endParaRPr lang="en-US" sz="1200" spc="0" dirty="0">
              <a:effectLst/>
              <a:latin typeface="Times New Roman" panose="02020603050405020304" pitchFamily="18" charset="0"/>
              <a:ea typeface="Arial" panose="020B0604020202020204" pitchFamily="34" charset="0"/>
            </a:endParaRPr>
          </a:p>
          <a:p>
            <a:pPr marR="3372485" lvl="1">
              <a:lnSpc>
                <a:spcPct val="92000"/>
              </a:lnSpc>
              <a:spcBef>
                <a:spcPts val="3940"/>
              </a:spcBef>
              <a:buSzPts val="1200"/>
              <a:tabLst>
                <a:tab pos="777240" algn="l"/>
              </a:tabLst>
            </a:pPr>
            <a:r>
              <a:rPr lang="en-US" sz="1200" spc="-40" dirty="0">
                <a:solidFill>
                  <a:srgbClr val="0B0D03"/>
                </a:solidFill>
                <a:latin typeface="DejaVu Sans"/>
                <a:ea typeface="Times New Roman" panose="02020603050405020304" pitchFamily="18" charset="0"/>
              </a:rPr>
              <a:t>Available at: </a:t>
            </a:r>
            <a:r>
              <a:rPr lang="en-US" sz="1200" spc="-40" dirty="0">
                <a:solidFill>
                  <a:schemeClr val="tx1"/>
                </a:solidFill>
                <a:latin typeface="DejaVu Sans"/>
                <a:ea typeface="Times New Roman" panose="02020603050405020304" pitchFamily="18" charset="0"/>
                <a:hlinkClick r:id="rId6">
                  <a:extLst>
                    <a:ext uri="{A12FA001-AC4F-418D-AE19-62706E023703}">
                      <ahyp:hlinkClr xmlns:ahyp="http://schemas.microsoft.com/office/drawing/2018/hyperlinkcolor" val="tx"/>
                    </a:ext>
                  </a:extLst>
                </a:hlinkClick>
              </a:rPr>
              <a:t>https://uk.indeed.com/hire/job-description/hr-manager?gad_source</a:t>
            </a:r>
            <a:r>
              <a:rPr lang="en-US" sz="1200" spc="-40" dirty="0">
                <a:solidFill>
                  <a:schemeClr val="tx1"/>
                </a:solidFill>
                <a:latin typeface="DejaVu Sans"/>
                <a:ea typeface="Times New Roman" panose="02020603050405020304" pitchFamily="18" charset="0"/>
              </a:rPr>
              <a:t> </a:t>
            </a:r>
            <a:r>
              <a:rPr lang="en-US" sz="1200" spc="-40" dirty="0">
                <a:solidFill>
                  <a:srgbClr val="0B0D03"/>
                </a:solidFill>
                <a:latin typeface="DejaVu Sans"/>
                <a:ea typeface="Times New Roman" panose="02020603050405020304" pitchFamily="18" charset="0"/>
              </a:rPr>
              <a:t>[Accessed on 27/07/2024]</a:t>
            </a:r>
          </a:p>
          <a:p>
            <a:pPr marR="3372485" lvl="1">
              <a:lnSpc>
                <a:spcPct val="92000"/>
              </a:lnSpc>
              <a:spcBef>
                <a:spcPts val="3940"/>
              </a:spcBef>
              <a:buSzPts val="1200"/>
              <a:tabLst>
                <a:tab pos="777240" algn="l"/>
              </a:tabLst>
            </a:pPr>
            <a:r>
              <a:rPr lang="en-US" sz="1200" b="0" i="0" dirty="0" err="1">
                <a:solidFill>
                  <a:srgbClr val="000000"/>
                </a:solidFill>
                <a:effectLst/>
                <a:highlight>
                  <a:srgbClr val="FFFFFF"/>
                </a:highlight>
                <a:latin typeface="DejaVu Sans"/>
              </a:rPr>
              <a:t>Benkarim</a:t>
            </a:r>
            <a:r>
              <a:rPr lang="en-US" sz="1200" b="0" i="0" dirty="0">
                <a:solidFill>
                  <a:srgbClr val="000000"/>
                </a:solidFill>
                <a:effectLst/>
                <a:highlight>
                  <a:srgbClr val="FFFFFF"/>
                </a:highlight>
                <a:latin typeface="DejaVu Sans"/>
              </a:rPr>
              <a:t>, A. and Imbeau, D. (2022). </a:t>
            </a:r>
            <a:r>
              <a:rPr lang="en-US" sz="1200" b="0" i="1" dirty="0">
                <a:solidFill>
                  <a:srgbClr val="000000"/>
                </a:solidFill>
                <a:effectLst/>
                <a:highlight>
                  <a:srgbClr val="FFFFFF"/>
                </a:highlight>
                <a:latin typeface="DejaVu Sans"/>
              </a:rPr>
              <a:t>Investigating the Implementation of Toyota’s Human Resources Management Practices in the Aerospace Industry.</a:t>
            </a:r>
            <a:r>
              <a:rPr lang="en-US" sz="1200" b="0" i="0" dirty="0">
                <a:solidFill>
                  <a:srgbClr val="000000"/>
                </a:solidFill>
                <a:effectLst/>
                <a:highlight>
                  <a:srgbClr val="FFFFFF"/>
                </a:highlight>
                <a:latin typeface="DejaVu Sans"/>
              </a:rPr>
              <a:t> </a:t>
            </a:r>
            <a:r>
              <a:rPr lang="en-US" sz="1200" b="0" i="1" dirty="0">
                <a:solidFill>
                  <a:srgbClr val="000000"/>
                </a:solidFill>
                <a:effectLst/>
                <a:highlight>
                  <a:srgbClr val="FFFFFF"/>
                </a:highlight>
                <a:latin typeface="DejaVu Sans"/>
              </a:rPr>
              <a:t>Merits</a:t>
            </a:r>
            <a:r>
              <a:rPr lang="en-US" sz="1200" b="0" i="0" dirty="0">
                <a:solidFill>
                  <a:srgbClr val="000000"/>
                </a:solidFill>
                <a:effectLst/>
                <a:highlight>
                  <a:srgbClr val="FFFFFF"/>
                </a:highlight>
                <a:latin typeface="DejaVu Sans"/>
              </a:rPr>
              <a:t>, [online] 2(3), pp.126–145. Available </a:t>
            </a:r>
            <a:r>
              <a:rPr lang="en-US" sz="1200" b="0" i="0" dirty="0" err="1">
                <a:solidFill>
                  <a:srgbClr val="000000"/>
                </a:solidFill>
                <a:effectLst/>
                <a:highlight>
                  <a:srgbClr val="FFFFFF"/>
                </a:highlight>
                <a:latin typeface="DejaVu Sans"/>
              </a:rPr>
              <a:t>at:</a:t>
            </a:r>
            <a:r>
              <a:rPr lang="en-US" sz="1200" b="0" i="0" u="sng" dirty="0" err="1">
                <a:solidFill>
                  <a:srgbClr val="000000"/>
                </a:solidFill>
                <a:effectLst/>
                <a:highlight>
                  <a:srgbClr val="FFFFFF"/>
                </a:highlight>
                <a:latin typeface="DejaVu Sans"/>
              </a:rPr>
              <a:t>https</a:t>
            </a:r>
            <a:r>
              <a:rPr lang="en-US" sz="1200" b="0" i="0" u="sng" dirty="0">
                <a:solidFill>
                  <a:srgbClr val="000000"/>
                </a:solidFill>
                <a:effectLst/>
                <a:highlight>
                  <a:srgbClr val="FFFFFF"/>
                </a:highlight>
                <a:latin typeface="DejaVu Sans"/>
              </a:rPr>
              <a:t>://www.mdpi.com/2673-8104/2/3/10 [Accessed on 27/07/2024]</a:t>
            </a:r>
          </a:p>
          <a:p>
            <a:pPr marR="3372485" lvl="1">
              <a:lnSpc>
                <a:spcPct val="92000"/>
              </a:lnSpc>
              <a:spcBef>
                <a:spcPts val="3940"/>
              </a:spcBef>
              <a:buSzPts val="1200"/>
              <a:tabLst>
                <a:tab pos="777240" algn="l"/>
              </a:tabLst>
            </a:pPr>
            <a:endParaRPr lang="en-US" sz="1600" b="0" i="0" dirty="0">
              <a:solidFill>
                <a:srgbClr val="000000"/>
              </a:solidFill>
              <a:effectLst/>
              <a:highlight>
                <a:srgbClr val="FFFFFF"/>
              </a:highlight>
              <a:latin typeface="Times New Roman" panose="02020603050405020304" pitchFamily="18" charset="0"/>
            </a:endParaRPr>
          </a:p>
          <a:p>
            <a:pPr marR="3372485" lvl="1">
              <a:lnSpc>
                <a:spcPct val="92000"/>
              </a:lnSpc>
              <a:spcBef>
                <a:spcPts val="3940"/>
              </a:spcBef>
              <a:buSzPts val="1200"/>
              <a:tabLst>
                <a:tab pos="777240" algn="l"/>
              </a:tabLst>
            </a:pPr>
            <a:endParaRPr lang="en-US" sz="1400" spc="-40" dirty="0">
              <a:solidFill>
                <a:srgbClr val="0B0D03"/>
              </a:solidFill>
              <a:latin typeface="DejaVu Sans"/>
              <a:ea typeface="Times New Roman" panose="02020603050405020304" pitchFamily="18" charset="0"/>
            </a:endParaRPr>
          </a:p>
        </p:txBody>
      </p:sp>
    </p:spTree>
    <p:extLst>
      <p:ext uri="{BB962C8B-B14F-4D97-AF65-F5344CB8AC3E}">
        <p14:creationId xmlns:p14="http://schemas.microsoft.com/office/powerpoint/2010/main" val="4537648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6F9C576-E60D-DC6A-E1BF-6EA657516F71}"/>
              </a:ext>
            </a:extLst>
          </p:cNvPr>
          <p:cNvSpPr>
            <a:spLocks noGrp="1"/>
          </p:cNvSpPr>
          <p:nvPr>
            <p:ph type="title"/>
          </p:nvPr>
        </p:nvSpPr>
        <p:spPr/>
        <p:txBody>
          <a:bodyPr/>
          <a:lstStyle/>
          <a:p>
            <a:endParaRPr lang="en-US"/>
          </a:p>
        </p:txBody>
      </p:sp>
      <p:sp>
        <p:nvSpPr>
          <p:cNvPr id="14" name="Text Placeholder 13">
            <a:extLst>
              <a:ext uri="{FF2B5EF4-FFF2-40B4-BE49-F238E27FC236}">
                <a16:creationId xmlns:a16="http://schemas.microsoft.com/office/drawing/2014/main" id="{698DCE0D-7DFF-6E1A-A12B-036C77A7C16C}"/>
              </a:ext>
            </a:extLst>
          </p:cNvPr>
          <p:cNvSpPr>
            <a:spLocks noGrp="1"/>
          </p:cNvSpPr>
          <p:nvPr>
            <p:ph type="body" idx="1"/>
          </p:nvPr>
        </p:nvSpPr>
        <p:spPr/>
        <p:txBody>
          <a:bodyPr/>
          <a:lstStyle/>
          <a:p>
            <a:endParaRPr lang="en-US"/>
          </a:p>
        </p:txBody>
      </p:sp>
      <p:pic>
        <p:nvPicPr>
          <p:cNvPr id="7" name="Picture 6">
            <a:extLst>
              <a:ext uri="{FF2B5EF4-FFF2-40B4-BE49-F238E27FC236}">
                <a16:creationId xmlns:a16="http://schemas.microsoft.com/office/drawing/2014/main" id="{C776EF12-E0CE-4C2A-B049-C422E947FD22}"/>
              </a:ext>
            </a:extLst>
          </p:cNvPr>
          <p:cNvPicPr>
            <a:picLocks noChangeAspect="1"/>
          </p:cNvPicPr>
          <p:nvPr/>
        </p:nvPicPr>
        <p:blipFill>
          <a:blip r:embed="rId2"/>
          <a:stretch>
            <a:fillRect/>
          </a:stretch>
        </p:blipFill>
        <p:spPr>
          <a:xfrm>
            <a:off x="384314" y="382979"/>
            <a:ext cx="11352466" cy="6092041"/>
          </a:xfrm>
          <a:prstGeom prst="rect">
            <a:avLst/>
          </a:prstGeom>
        </p:spPr>
      </p:pic>
    </p:spTree>
    <p:extLst>
      <p:ext uri="{BB962C8B-B14F-4D97-AF65-F5344CB8AC3E}">
        <p14:creationId xmlns:p14="http://schemas.microsoft.com/office/powerpoint/2010/main" val="260544100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2895</TotalTime>
  <Words>906</Words>
  <Application>Microsoft Office PowerPoint</Application>
  <PresentationFormat>Widescreen</PresentationFormat>
  <Paragraphs>89</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Century Gothic</vt:lpstr>
      <vt:lpstr>DejaVu Sans</vt:lpstr>
      <vt:lpstr>Open Sans</vt:lpstr>
      <vt:lpstr>Times New Roman</vt:lpstr>
      <vt:lpstr>Wingdings 3</vt:lpstr>
      <vt:lpstr>Ion Boardroom</vt:lpstr>
      <vt:lpstr>Student Name: Md Sohanur Rahman Student Number: 2310737 Course Name: Human Capital management  Lecturer Name: Nishi Ramsurrun Session: June 2024 Term </vt:lpstr>
      <vt:lpstr>Table of Contents </vt:lpstr>
      <vt:lpstr>Introduction of Toyota Motors </vt:lpstr>
      <vt:lpstr>      Strategic Goal of Toyota Company</vt:lpstr>
      <vt:lpstr>Job Analysis/ Position </vt:lpstr>
      <vt:lpstr>Job Description </vt:lpstr>
      <vt:lpstr>Person  Specification </vt:lpstr>
      <vt:lpstr>Required skills </vt:lpstr>
      <vt:lpstr>Pay and  working Conditions </vt:lpstr>
      <vt:lpstr>Flexible working arrangement with justifications </vt:lpstr>
      <vt:lpstr>Toyota is a strong brand in the worldwide car industry, and providing exceptional customer service support and assistance is critical to the company's success. Toyota is one of the most competitive and successful companies in the world thanks to its reliable products, high productivity and increasing profitability every year.</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Jahid Hasan</dc:creator>
  <cp:lastModifiedBy>Md Sohanur Rahman</cp:lastModifiedBy>
  <cp:revision>77</cp:revision>
  <dcterms:created xsi:type="dcterms:W3CDTF">2019-03-22T18:40:21Z</dcterms:created>
  <dcterms:modified xsi:type="dcterms:W3CDTF">2024-08-01T12:41:22Z</dcterms:modified>
</cp:coreProperties>
</file>