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7" r:id="rId8"/>
    <p:sldId id="268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6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75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49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67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5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2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8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4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3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725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3217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070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311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80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10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stainablefloristry.org/resources/a-florists-sustainability-strategy/" TargetMode="External"/><Relationship Id="rId2" Type="http://schemas.openxmlformats.org/officeDocument/2006/relationships/hyperlink" Target="https://calculatorultra.com/en/tool/drop-in-sales-calculator.html#google_vignett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NAME: PROBLEM SOLVING AND DECISION MAKING.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CODE: LCLM4004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 : GRACE BASSOKO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ID: 2441387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LECTURER: ANITA NAN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Introduction </a:t>
            </a:r>
          </a:p>
          <a:p>
            <a:r>
              <a:rPr lang="en-GB" sz="2400" b="1" dirty="0"/>
              <a:t>Company background</a:t>
            </a:r>
          </a:p>
          <a:p>
            <a:r>
              <a:rPr lang="en-GB" sz="2400" b="1" dirty="0"/>
              <a:t>Problem: nature and scope</a:t>
            </a:r>
          </a:p>
          <a:p>
            <a:r>
              <a:rPr lang="en-GB" sz="2400" b="1" dirty="0"/>
              <a:t>PESTLE ANALYSIS: Green Haven Florists</a:t>
            </a:r>
          </a:p>
          <a:p>
            <a:r>
              <a:rPr lang="en-GB" sz="2400" b="1" dirty="0"/>
              <a:t>Cause and effect analysis: Fishbone diagram</a:t>
            </a:r>
          </a:p>
          <a:p>
            <a:r>
              <a:rPr lang="en-GB" sz="2400" b="1" dirty="0"/>
              <a:t>Conclusion</a:t>
            </a:r>
          </a:p>
          <a:p>
            <a:r>
              <a:rPr lang="en-GB" sz="24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/>
          <a:lstStyle/>
          <a:p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DROP IN SALES- "decrease in the amount sold or revenue generated between two periods" ( Calculator Ultra, 2025)</a:t>
            </a:r>
          </a:p>
          <a:p>
            <a:endParaRPr lang="en-GB" sz="1500" b="1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However, over the past year, Green Haven Florist has experienced a significant downturn in revenue and foot traffic.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With rising operational cost and increased competition from online flower delivery services, the business is struggling to maintain profitability.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In the last 12 months, Green Haven florist has seen a 30% decline in in-store sales.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Mixed reviews  from  customer services in flexible delivery process.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Poor location  in poor area. 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>
            <a:normAutofit lnSpcReduction="10000"/>
          </a:bodyPr>
          <a:lstStyle/>
          <a:p>
            <a:r>
              <a:rPr lang="en-GB" sz="2400" b="1" dirty="0"/>
              <a:t>Green Haven Florists</a:t>
            </a:r>
            <a:endParaRPr lang="en-GB" sz="2400" dirty="0">
              <a:solidFill>
                <a:srgbClr val="000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Founded in.... Green Haven Florist Was founded in 2016.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Owners: Liam and Priya Patel but their life remains secret that no details was given about them. 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Sells … Green haven Florist is involved in the flower business that’s worth 1 billion pounds in the UK. According to ONS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 </a:t>
            </a:r>
            <a:r>
              <a:rPr lang="en-GB" dirty="0"/>
              <a:t>Department for Environment, Food and Rural Affairs (2024) Agricultural statistics: Value of output and income, 2024. UK Government. Available at: https://www.gov.uk/government/statistics/ (Accessed: 9 November 2025).</a:t>
            </a:r>
            <a:endParaRPr lang="en-GB" b="1" dirty="0"/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ea typeface="+mn-lt"/>
                <a:cs typeface="+mn-lt"/>
              </a:rPr>
              <a:t>strong community ties: </a:t>
            </a: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9380" y="-4543052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 fontScale="85000" lnSpcReduction="20000"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Who: </a:t>
            </a:r>
            <a:r>
              <a:rPr lang="en-GB" sz="2800" dirty="0">
                <a:solidFill>
                  <a:schemeClr val="tx1"/>
                </a:solidFill>
                <a:ea typeface="+mn-lt"/>
                <a:cs typeface="+mn-lt"/>
              </a:rPr>
              <a:t>Liam and Priya Patel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What:….. The business is experiencing a significant decline in in-store sales 30% over the past year.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Where:…. Norwich, UK is a county  the city is very rich history dating back on the </a:t>
            </a:r>
            <a:r>
              <a:rPr lang="en-GB" sz="2800" dirty="0" err="1">
                <a:solidFill>
                  <a:schemeClr val="tx1"/>
                </a:solidFill>
              </a:rPr>
              <a:t>Iceni</a:t>
            </a:r>
            <a:r>
              <a:rPr lang="en-GB" sz="2800" dirty="0">
                <a:solidFill>
                  <a:schemeClr val="tx1"/>
                </a:solidFill>
              </a:rPr>
              <a:t> tribe and Roman invasion. It was a minor medieval town, famous for its medieval hall.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When: over the past year have intensified over the past, driven by both external market conditions and internal operations struggles. 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How: on sets of online shopping and smart phones people are more content to shop online. This has resulted in a decrease in foot traffic at their physical location.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4623816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POLITICAL: changes and regulations can impact local businesses like green Haven Florists. </a:t>
            </a:r>
            <a:endParaRPr lang="en-GB" b="1" dirty="0">
              <a:solidFill>
                <a:srgbClr val="FF0000"/>
              </a:solidFill>
            </a:endParaRPr>
          </a:p>
          <a:p>
            <a:endParaRPr lang="en-GB" b="1" dirty="0"/>
          </a:p>
          <a:p>
            <a:r>
              <a:rPr lang="en-GB" b="1" dirty="0"/>
              <a:t>ECONOMIC: Inflation. Supply chain disruptions</a:t>
            </a:r>
          </a:p>
          <a:p>
            <a:r>
              <a:rPr lang="en-GB" b="1" dirty="0"/>
              <a:t> rising cost a lot more this days </a:t>
            </a:r>
          </a:p>
          <a:p>
            <a:endParaRPr lang="en-GB" b="1" dirty="0"/>
          </a:p>
          <a:p>
            <a:r>
              <a:rPr lang="en-GB" b="1" dirty="0"/>
              <a:t>SOCIAL:  Social trends indicate a market shift consumer behaviour towards online shopping. So many more discount online that most consumers feel good to be true. </a:t>
            </a:r>
          </a:p>
          <a:p>
            <a:r>
              <a:rPr lang="en-GB" b="1" dirty="0"/>
              <a:t>Strong ties with communities.</a:t>
            </a:r>
          </a:p>
          <a:p>
            <a:endParaRPr lang="en-GB" b="1" dirty="0"/>
          </a:p>
          <a:p>
            <a:r>
              <a:rPr lang="en-GB" b="1" dirty="0"/>
              <a:t>According to Rebecca </a:t>
            </a:r>
            <a:r>
              <a:rPr lang="en-GB" b="1" dirty="0" err="1"/>
              <a:t>Wearn</a:t>
            </a:r>
            <a:r>
              <a:rPr lang="en-GB" b="1"/>
              <a:t> </a:t>
            </a:r>
            <a:r>
              <a:rPr lang="en-GB" b="1" dirty="0"/>
              <a:t>hundred of Mother’s Day bouquets ordered online have either failed to turn up or been of very poor quality, the BBC has been told. </a:t>
            </a:r>
          </a:p>
          <a:p>
            <a:endParaRPr lang="en-GB" b="1" dirty="0"/>
          </a:p>
          <a:p>
            <a:r>
              <a:rPr lang="en-GB" dirty="0" err="1">
                <a:solidFill>
                  <a:srgbClr val="111111"/>
                </a:solidFill>
                <a:effectLst/>
                <a:latin typeface=".AppleSystemUIFont"/>
              </a:rPr>
              <a:t>Wearn</a:t>
            </a:r>
            <a:r>
              <a:rPr lang="en-GB" dirty="0">
                <a:solidFill>
                  <a:srgbClr val="111111"/>
                </a:solidFill>
                <a:effectLst/>
                <a:latin typeface=".AppleSystemUIFont"/>
              </a:rPr>
              <a:t> , R. (2021) Mother’s Day flower deliveries fail to turn up or arrive in poor condition. BBC News, 15 March. Available at: https://</a:t>
            </a:r>
            <a:r>
              <a:rPr lang="en-GB" dirty="0" err="1">
                <a:solidFill>
                  <a:srgbClr val="111111"/>
                </a:solidFill>
                <a:effectLst/>
                <a:latin typeface=".AppleSystemUIFont"/>
              </a:rPr>
              <a:t>www.bbc.com</a:t>
            </a:r>
            <a:r>
              <a:rPr lang="en-GB" dirty="0">
                <a:solidFill>
                  <a:srgbClr val="111111"/>
                </a:solidFill>
                <a:effectLst/>
                <a:latin typeface=".AppleSystemUIFont"/>
              </a:rPr>
              <a:t>/news/business-56410078 (Accessed: 9 November 2025).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998" y="1705138"/>
            <a:ext cx="9634011" cy="3777622"/>
          </a:xfrm>
        </p:spPr>
        <p:txBody>
          <a:bodyPr/>
          <a:lstStyle/>
          <a:p>
            <a:r>
              <a:rPr lang="en-GB" b="1" dirty="0"/>
              <a:t>TECHNOLOGICAL: Advancements are crucial for Green Haven to remain competitive. 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LEGAL: Regulation or government policy. 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ENVIRONMENTAL:  Considerations are becoming increasingly important. 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4691" y="651981"/>
            <a:ext cx="2673681" cy="849432"/>
          </a:xfrm>
        </p:spPr>
        <p:txBody>
          <a:bodyPr/>
          <a:lstStyle/>
          <a:p>
            <a:pPr marL="342900" indent="-342900">
              <a:buFont typeface="Wingdings" pitchFamily="2" charset="2"/>
              <a:buChar char="v"/>
            </a:pPr>
            <a:r>
              <a:rPr lang="en-GB" sz="1600"/>
              <a:t>Outdated digital presence</a:t>
            </a:r>
            <a:endParaRPr lang="en-US" sz="1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3" y="821132"/>
            <a:ext cx="11003868" cy="4717290"/>
          </a:xfrm>
        </p:spPr>
        <p:txBody>
          <a:bodyPr/>
          <a:lstStyle/>
          <a:p>
            <a:pPr marL="342900" indent="-3429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5" name="Delay 4">
            <a:extLst>
              <a:ext uri="{FF2B5EF4-FFF2-40B4-BE49-F238E27FC236}">
                <a16:creationId xmlns:a16="http://schemas.microsoft.com/office/drawing/2014/main" id="{399546E1-7936-5B4F-C171-926E5DEC9605}"/>
              </a:ext>
            </a:extLst>
          </p:cNvPr>
          <p:cNvSpPr/>
          <p:nvPr/>
        </p:nvSpPr>
        <p:spPr>
          <a:xfrm flipV="1">
            <a:off x="7762843" y="2114061"/>
            <a:ext cx="1786394" cy="1950680"/>
          </a:xfrm>
          <a:prstGeom prst="flowChartDelay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73C4700-4970-1C5A-D0CD-CBF59566BD14}"/>
              </a:ext>
            </a:extLst>
          </p:cNvPr>
          <p:cNvCxnSpPr>
            <a:cxnSpLocks/>
          </p:cNvCxnSpPr>
          <p:nvPr/>
        </p:nvCxnSpPr>
        <p:spPr>
          <a:xfrm flipV="1">
            <a:off x="2858977" y="2933508"/>
            <a:ext cx="4849628" cy="907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FFB0B1A-5B4C-580A-1AAA-A294A7F59365}"/>
              </a:ext>
            </a:extLst>
          </p:cNvPr>
          <p:cNvCxnSpPr>
            <a:cxnSpLocks/>
          </p:cNvCxnSpPr>
          <p:nvPr/>
        </p:nvCxnSpPr>
        <p:spPr>
          <a:xfrm>
            <a:off x="5684691" y="946546"/>
            <a:ext cx="1570180" cy="1977891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FAC4320-297E-F294-A42B-1AE7F731E9BC}"/>
              </a:ext>
            </a:extLst>
          </p:cNvPr>
          <p:cNvCxnSpPr>
            <a:cxnSpLocks/>
          </p:cNvCxnSpPr>
          <p:nvPr/>
        </p:nvCxnSpPr>
        <p:spPr>
          <a:xfrm flipH="1">
            <a:off x="5176633" y="2933507"/>
            <a:ext cx="2103931" cy="2257060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DA8FD7B-1876-8A07-038C-31DF45A289EE}"/>
              </a:ext>
            </a:extLst>
          </p:cNvPr>
          <p:cNvCxnSpPr>
            <a:cxnSpLocks/>
          </p:cNvCxnSpPr>
          <p:nvPr/>
        </p:nvCxnSpPr>
        <p:spPr>
          <a:xfrm flipH="1" flipV="1">
            <a:off x="3576506" y="1233782"/>
            <a:ext cx="2008594" cy="171786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4EB3010-3270-2926-2694-5B54BF8CF34B}"/>
              </a:ext>
            </a:extLst>
          </p:cNvPr>
          <p:cNvCxnSpPr>
            <a:cxnSpLocks/>
          </p:cNvCxnSpPr>
          <p:nvPr/>
        </p:nvCxnSpPr>
        <p:spPr>
          <a:xfrm flipH="1">
            <a:off x="3570697" y="2960719"/>
            <a:ext cx="2103931" cy="197731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Decision 64">
            <a:extLst>
              <a:ext uri="{FF2B5EF4-FFF2-40B4-BE49-F238E27FC236}">
                <a16:creationId xmlns:a16="http://schemas.microsoft.com/office/drawing/2014/main" id="{D0476DD0-7908-D6CD-0303-6B07C9004235}"/>
              </a:ext>
            </a:extLst>
          </p:cNvPr>
          <p:cNvSpPr/>
          <p:nvPr/>
        </p:nvSpPr>
        <p:spPr>
          <a:xfrm>
            <a:off x="1121320" y="2329930"/>
            <a:ext cx="1828800" cy="1225296"/>
          </a:xfrm>
          <a:prstGeom prst="flowChartDecisi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9E605B4-157B-92CB-B980-8179E94A82A7}"/>
              </a:ext>
            </a:extLst>
          </p:cNvPr>
          <p:cNvSpPr txBox="1"/>
          <p:nvPr/>
        </p:nvSpPr>
        <p:spPr>
          <a:xfrm>
            <a:off x="3049477" y="2924437"/>
            <a:ext cx="18288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dirty="0"/>
              <a:t>An Ineffective websites 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0A9185-3F6D-007D-B8F6-044755BA75D7}"/>
              </a:ext>
            </a:extLst>
          </p:cNvPr>
          <p:cNvSpPr txBox="1"/>
          <p:nvPr/>
        </p:nvSpPr>
        <p:spPr>
          <a:xfrm>
            <a:off x="5585100" y="4704599"/>
            <a:ext cx="21777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GB" dirty="0"/>
              <a:t>Lack of of digital marketing efforts 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0976416-1764-1C5E-3821-A39C410592A2}"/>
              </a:ext>
            </a:extLst>
          </p:cNvPr>
          <p:cNvSpPr txBox="1"/>
          <p:nvPr/>
        </p:nvSpPr>
        <p:spPr>
          <a:xfrm>
            <a:off x="3762744" y="1038442"/>
            <a:ext cx="46665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GB" dirty="0"/>
              <a:t>Sales growth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>
            <a:normAutofit/>
          </a:bodyPr>
          <a:lstStyle/>
          <a:p>
            <a:r>
              <a:rPr lang="en-GB" sz="1800" dirty="0"/>
              <a:t>Given the difficulties currently confronting Green Haven Florists, it is essential for Liam and Priya to implement a clear and proactive strategy to restore the business’s performance. By identifying the underlying causes of decline and adopting well-planned strategic measures, they can effectively respond to evolving customer preferences and market competition, thereby securing the company’s long-term sustainability and growth.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39328" y="-4396350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>
            <a:normAutofit/>
          </a:bodyPr>
          <a:lstStyle/>
          <a:p>
            <a:r>
              <a:rPr lang="en-GB" sz="1800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Calculator Ultra (2025)</a:t>
            </a:r>
            <a:r>
              <a:rPr lang="en-GB" sz="1800" b="1" i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 </a:t>
            </a:r>
            <a:r>
              <a:rPr lang="en-GB" sz="1800" b="1" i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Find More Calculator</a:t>
            </a:r>
            <a:r>
              <a:rPr lang="en-GB" sz="1800" b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 Available at: </a:t>
            </a:r>
            <a:r>
              <a:rPr lang="en-GB" sz="1800" dirty="0">
                <a:solidFill>
                  <a:srgbClr val="1D4ED8"/>
                </a:solidFill>
                <a:latin typeface="Arial"/>
                <a:ea typeface="+mn-lt"/>
                <a:cs typeface="+mn-lt"/>
                <a:hlinkClick r:id="rId2"/>
              </a:rPr>
              <a:t>Drop in Sales Calculator &amp; Formula Online Calculator Ultra</a:t>
            </a:r>
            <a:r>
              <a:rPr lang="en-GB" sz="1800" b="1" i="1" dirty="0">
                <a:latin typeface="Arial"/>
                <a:ea typeface="Roboto"/>
                <a:cs typeface="Roboto"/>
              </a:rPr>
              <a:t> </a:t>
            </a:r>
            <a:r>
              <a:rPr lang="en-GB" sz="1800" b="1" dirty="0">
                <a:latin typeface="Arial"/>
                <a:ea typeface="Roboto"/>
                <a:cs typeface="Roboto"/>
              </a:rPr>
              <a:t>(Accessed:  6 October 2025).</a:t>
            </a:r>
          </a:p>
          <a:p>
            <a:br>
              <a:rPr lang="en-GB" sz="1800" b="1" dirty="0">
                <a:latin typeface="Arial"/>
                <a:ea typeface="Roboto"/>
                <a:cs typeface="Roboto"/>
              </a:rPr>
            </a:br>
            <a:r>
              <a:rPr lang="en-GB" sz="1800" dirty="0"/>
              <a:t>Sustainable Floristry Network. (2023). A florist’s sustainability strategy. </a:t>
            </a:r>
            <a:r>
              <a:rPr lang="en-GB" sz="1800" dirty="0">
                <a:hlinkClick r:id="rId3"/>
              </a:rPr>
              <a:t>https://www.sustainablefloristry.org/resources/a-florists-sustainability-strategy/</a:t>
            </a:r>
            <a:endParaRPr lang="en-GB" sz="1800" dirty="0"/>
          </a:p>
          <a:p>
            <a:endParaRPr lang="en-GB" sz="1800" dirty="0"/>
          </a:p>
          <a:p>
            <a:r>
              <a:rPr lang="en-GB" sz="1600" dirty="0" err="1">
                <a:solidFill>
                  <a:srgbClr val="111111"/>
                </a:solidFill>
                <a:effectLst/>
                <a:latin typeface=".AppleSystemUIFont"/>
              </a:rPr>
              <a:t>Wearn</a:t>
            </a:r>
            <a:r>
              <a:rPr lang="en-GB" sz="1600" dirty="0">
                <a:solidFill>
                  <a:srgbClr val="111111"/>
                </a:solidFill>
                <a:effectLst/>
                <a:latin typeface=".AppleSystemUIFont"/>
              </a:rPr>
              <a:t>, R. (2021) Mother’s Day flower deliveries fail to turn up or arrive in poor condition. BBC News, 15 March. Available at: https://</a:t>
            </a:r>
            <a:r>
              <a:rPr lang="en-GB" sz="1600" dirty="0" err="1">
                <a:solidFill>
                  <a:srgbClr val="111111"/>
                </a:solidFill>
                <a:effectLst/>
                <a:latin typeface=".AppleSystemUIFont"/>
              </a:rPr>
              <a:t>www.bbc.com</a:t>
            </a:r>
            <a:r>
              <a:rPr lang="en-GB" sz="1600" dirty="0">
                <a:solidFill>
                  <a:srgbClr val="111111"/>
                </a:solidFill>
                <a:effectLst/>
                <a:latin typeface=".AppleSystemUIFont"/>
              </a:rPr>
              <a:t>/news/business-56410078 (Accessed: 9 November 2025). </a:t>
            </a:r>
          </a:p>
          <a:p>
            <a:endParaRPr lang="en-GB" sz="1600" dirty="0">
              <a:solidFill>
                <a:srgbClr val="111111"/>
              </a:solidFill>
              <a:effectLst/>
              <a:latin typeface=".AppleSystemUIFont"/>
            </a:endParaRPr>
          </a:p>
          <a:p>
            <a:r>
              <a:rPr lang="en-GB" sz="1400" dirty="0"/>
              <a:t>National Florist Day (n.d.) Example: Only 14–16% of flowers sold in the UK are domestically grown, with the remainder imported from countries like the Netherlands, Kenya, Colombia, and Ecuador (National florist day, n.d). </a:t>
            </a:r>
          </a:p>
          <a:p>
            <a:r>
              <a:rPr lang="en-GB" sz="1200" dirty="0"/>
              <a:t>ITV News (2022) Example: Although UK production is increasing, 90% of cut flowers sold are still imported (ITV News, 2022).. </a:t>
            </a:r>
          </a:p>
          <a:p>
            <a:endParaRPr lang="en-GB" sz="1400" dirty="0"/>
          </a:p>
          <a:p>
            <a:endParaRPr lang="en-GB" sz="1600" dirty="0">
              <a:solidFill>
                <a:srgbClr val="111111"/>
              </a:solidFill>
              <a:effectLst/>
              <a:latin typeface=".AppleSystemUIFont"/>
            </a:endParaRPr>
          </a:p>
          <a:p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7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4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8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0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2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3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4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5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6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7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8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9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11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2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3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4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5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6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7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8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9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0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1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2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23" name="Rectangle 1122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2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97A5CE44-9D07-4AD7-B94C-7C9351367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9" name="Rectangle 1068">
            <a:extLst>
              <a:ext uri="{FF2B5EF4-FFF2-40B4-BE49-F238E27FC236}">
                <a16:creationId xmlns:a16="http://schemas.microsoft.com/office/drawing/2014/main" id="{1A703601-C9B7-448F-B403-01CBCB088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047" y="935646"/>
            <a:ext cx="4851190" cy="4968016"/>
          </a:xfrm>
          <a:prstGeom prst="rect">
            <a:avLst/>
          </a:prstGeom>
          <a:solidFill>
            <a:srgbClr val="FFFFFF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1" name="Group 1070">
            <a:extLst>
              <a:ext uri="{FF2B5EF4-FFF2-40B4-BE49-F238E27FC236}">
                <a16:creationId xmlns:a16="http://schemas.microsoft.com/office/drawing/2014/main" id="{7923CDCA-D161-4CE7-BA92-92AE20B96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072" name="Freeform 11">
              <a:extLst>
                <a:ext uri="{FF2B5EF4-FFF2-40B4-BE49-F238E27FC236}">
                  <a16:creationId xmlns:a16="http://schemas.microsoft.com/office/drawing/2014/main" id="{AFFB0997-74F4-42F6-80A7-7C1B6BD37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3" name="Freeform 12">
              <a:extLst>
                <a:ext uri="{FF2B5EF4-FFF2-40B4-BE49-F238E27FC236}">
                  <a16:creationId xmlns:a16="http://schemas.microsoft.com/office/drawing/2014/main" id="{A14E1792-3BAD-41B1-A563-2180A26E6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4" name="Freeform 13">
              <a:extLst>
                <a:ext uri="{FF2B5EF4-FFF2-40B4-BE49-F238E27FC236}">
                  <a16:creationId xmlns:a16="http://schemas.microsoft.com/office/drawing/2014/main" id="{C30D05BD-CE6E-4143-946E-A2C5EC7C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5" name="Freeform 14">
              <a:extLst>
                <a:ext uri="{FF2B5EF4-FFF2-40B4-BE49-F238E27FC236}">
                  <a16:creationId xmlns:a16="http://schemas.microsoft.com/office/drawing/2014/main" id="{4317EBD8-70E0-492B-B401-C72697C7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6" name="Freeform 15">
              <a:extLst>
                <a:ext uri="{FF2B5EF4-FFF2-40B4-BE49-F238E27FC236}">
                  <a16:creationId xmlns:a16="http://schemas.microsoft.com/office/drawing/2014/main" id="{60545381-EDB5-47D8-9497-D5802F5A4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7" name="Freeform 16">
              <a:extLst>
                <a:ext uri="{FF2B5EF4-FFF2-40B4-BE49-F238E27FC236}">
                  <a16:creationId xmlns:a16="http://schemas.microsoft.com/office/drawing/2014/main" id="{E67012E4-2FDC-4F96-A145-1E426784C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8" name="Freeform 17">
              <a:extLst>
                <a:ext uri="{FF2B5EF4-FFF2-40B4-BE49-F238E27FC236}">
                  <a16:creationId xmlns:a16="http://schemas.microsoft.com/office/drawing/2014/main" id="{C088EA8D-BA27-4043-967F-595BE451C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9" name="Freeform 18">
              <a:extLst>
                <a:ext uri="{FF2B5EF4-FFF2-40B4-BE49-F238E27FC236}">
                  <a16:creationId xmlns:a16="http://schemas.microsoft.com/office/drawing/2014/main" id="{7D7B306D-2572-4DF7-BC2E-675203317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0" name="Freeform 19">
              <a:extLst>
                <a:ext uri="{FF2B5EF4-FFF2-40B4-BE49-F238E27FC236}">
                  <a16:creationId xmlns:a16="http://schemas.microsoft.com/office/drawing/2014/main" id="{EBFED6A3-D5D7-4F26-B6EB-091492A9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1" name="Freeform 20">
              <a:extLst>
                <a:ext uri="{FF2B5EF4-FFF2-40B4-BE49-F238E27FC236}">
                  <a16:creationId xmlns:a16="http://schemas.microsoft.com/office/drawing/2014/main" id="{57CA315F-B9C5-4899-A337-C1389083C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2" name="Freeform 21">
              <a:extLst>
                <a:ext uri="{FF2B5EF4-FFF2-40B4-BE49-F238E27FC236}">
                  <a16:creationId xmlns:a16="http://schemas.microsoft.com/office/drawing/2014/main" id="{F3C62C3A-023D-428B-AEEA-68C9B037B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3" name="Freeform 22">
              <a:extLst>
                <a:ext uri="{FF2B5EF4-FFF2-40B4-BE49-F238E27FC236}">
                  <a16:creationId xmlns:a16="http://schemas.microsoft.com/office/drawing/2014/main" id="{6132B97B-0D55-426A-8D75-9E7F8FCE7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85" name="Group 1084">
            <a:extLst>
              <a:ext uri="{FF2B5EF4-FFF2-40B4-BE49-F238E27FC236}">
                <a16:creationId xmlns:a16="http://schemas.microsoft.com/office/drawing/2014/main" id="{B28C8CE4-C5A6-4B6C-B428-1D2852C39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086" name="Freeform 27">
              <a:extLst>
                <a:ext uri="{FF2B5EF4-FFF2-40B4-BE49-F238E27FC236}">
                  <a16:creationId xmlns:a16="http://schemas.microsoft.com/office/drawing/2014/main" id="{6C6C0EAF-AF4D-4E28-B480-93C9A324D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7" name="Freeform 28">
              <a:extLst>
                <a:ext uri="{FF2B5EF4-FFF2-40B4-BE49-F238E27FC236}">
                  <a16:creationId xmlns:a16="http://schemas.microsoft.com/office/drawing/2014/main" id="{C254D393-7673-4399-AE7D-933ED61B1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8" name="Freeform 29">
              <a:extLst>
                <a:ext uri="{FF2B5EF4-FFF2-40B4-BE49-F238E27FC236}">
                  <a16:creationId xmlns:a16="http://schemas.microsoft.com/office/drawing/2014/main" id="{76A48428-8958-41F8-BCFD-F9EB16A17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9" name="Freeform 30">
              <a:extLst>
                <a:ext uri="{FF2B5EF4-FFF2-40B4-BE49-F238E27FC236}">
                  <a16:creationId xmlns:a16="http://schemas.microsoft.com/office/drawing/2014/main" id="{F895B04F-691C-404F-A9F1-47B315756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0" name="Freeform 31">
              <a:extLst>
                <a:ext uri="{FF2B5EF4-FFF2-40B4-BE49-F238E27FC236}">
                  <a16:creationId xmlns:a16="http://schemas.microsoft.com/office/drawing/2014/main" id="{38BAB3B8-E8BB-4327-9E73-FFAD5597B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1" name="Freeform 32">
              <a:extLst>
                <a:ext uri="{FF2B5EF4-FFF2-40B4-BE49-F238E27FC236}">
                  <a16:creationId xmlns:a16="http://schemas.microsoft.com/office/drawing/2014/main" id="{88ED23AE-358F-4EEC-8D62-917EBED71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2" name="Freeform 33">
              <a:extLst>
                <a:ext uri="{FF2B5EF4-FFF2-40B4-BE49-F238E27FC236}">
                  <a16:creationId xmlns:a16="http://schemas.microsoft.com/office/drawing/2014/main" id="{776F07C9-FA92-406A-B934-95BE8CAE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3" name="Freeform 34">
              <a:extLst>
                <a:ext uri="{FF2B5EF4-FFF2-40B4-BE49-F238E27FC236}">
                  <a16:creationId xmlns:a16="http://schemas.microsoft.com/office/drawing/2014/main" id="{BDA1CEAF-E0AD-4A46-8E40-9251837CB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4" name="Freeform 35">
              <a:extLst>
                <a:ext uri="{FF2B5EF4-FFF2-40B4-BE49-F238E27FC236}">
                  <a16:creationId xmlns:a16="http://schemas.microsoft.com/office/drawing/2014/main" id="{53D21C6F-F2ED-4F73-8B4D-9E2FECBB9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5" name="Freeform 36">
              <a:extLst>
                <a:ext uri="{FF2B5EF4-FFF2-40B4-BE49-F238E27FC236}">
                  <a16:creationId xmlns:a16="http://schemas.microsoft.com/office/drawing/2014/main" id="{2FED37FF-C037-4A76-A8D6-33525D19B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6" name="Freeform 37">
              <a:extLst>
                <a:ext uri="{FF2B5EF4-FFF2-40B4-BE49-F238E27FC236}">
                  <a16:creationId xmlns:a16="http://schemas.microsoft.com/office/drawing/2014/main" id="{8DE0DC4B-718F-4E78-A0AB-8442F28A8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7" name="Freeform 38">
              <a:extLst>
                <a:ext uri="{FF2B5EF4-FFF2-40B4-BE49-F238E27FC236}">
                  <a16:creationId xmlns:a16="http://schemas.microsoft.com/office/drawing/2014/main" id="{8F80CA79-E2F4-4B1D-97DE-04F9215B0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9" name="Rectangle 1098">
            <a:extLst>
              <a:ext uri="{FF2B5EF4-FFF2-40B4-BE49-F238E27FC236}">
                <a16:creationId xmlns:a16="http://schemas.microsoft.com/office/drawing/2014/main" id="{E15F4FDF-1B24-4F56-AF01-4D0645A8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01" name="Freeform 33">
            <a:extLst>
              <a:ext uri="{FF2B5EF4-FFF2-40B4-BE49-F238E27FC236}">
                <a16:creationId xmlns:a16="http://schemas.microsoft.com/office/drawing/2014/main" id="{4FD76CDA-1C6B-40B2-9A61-FD38CE1B4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219</TotalTime>
  <Words>173</Words>
  <Application>Microsoft Office PowerPoint</Application>
  <PresentationFormat>Widescreen</PresentationFormat>
  <Paragraphs>47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Wisp</vt:lpstr>
      <vt:lpstr>MODULE NAME: PROBLEM SOLVING AND DECISION MAKING.  MODULE CODE: LCLM4004 STUDENT NAME : GRACE BASSOKO  STUDENT ID: 2441387 LECTURER: ANITA NAN 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PESTLE ANALYSIS: Green Haven Florists </vt:lpstr>
      <vt:lpstr>Outdated digital presence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NAME: PROBLEM SOLVING AND DECISION MAKING.  MODULE CODE: LCLM4004 STUDENT NAME : GRACE BASSOKO  STUDENT ID: 2441387 LECTURER: ANITA NAN  Assignment 1: Presentation</dc:title>
  <dc:creator>Anita Nan</dc:creator>
  <cp:lastModifiedBy>Grace Bassoko (2441387)</cp:lastModifiedBy>
  <cp:revision>94</cp:revision>
  <dcterms:created xsi:type="dcterms:W3CDTF">2024-10-08T15:58:04Z</dcterms:created>
  <dcterms:modified xsi:type="dcterms:W3CDTF">2025-11-10T00:29:49Z</dcterms:modified>
</cp:coreProperties>
</file>