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4157FAD-326E-8141-9D3B-892DB04DA14E}"/>
              </a:ext>
            </a:extLst>
          </p:cNvPr>
          <p:cNvSpPr txBox="1"/>
          <p:nvPr/>
        </p:nvSpPr>
        <p:spPr>
          <a:xfrm>
            <a:off x="501129" y="2406416"/>
            <a:ext cx="6603907" cy="1323439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1600" u="sng" dirty="0" err="1">
                <a:latin typeface="Calibri" panose="020F0502020204030204" pitchFamily="34" charset="0"/>
              </a:rPr>
              <a:t>Profiad</a:t>
            </a:r>
            <a:r>
              <a:rPr lang="en-US" sz="1600" u="sng" dirty="0">
                <a:latin typeface="Calibri" panose="020F0502020204030204" pitchFamily="34" charset="0"/>
              </a:rPr>
              <a:t> </a:t>
            </a:r>
            <a:r>
              <a:rPr lang="en-US" sz="1600" u="sng" dirty="0" err="1">
                <a:latin typeface="Calibri" panose="020F0502020204030204" pitchFamily="34" charset="0"/>
              </a:rPr>
              <a:t>Addysgu</a:t>
            </a:r>
            <a:r>
              <a:rPr lang="en-US" sz="1600" u="sng" dirty="0">
                <a:latin typeface="Calibri" panose="020F0502020204030204" pitchFamily="34" charset="0"/>
              </a:rPr>
              <a:t> </a:t>
            </a:r>
            <a:r>
              <a:rPr lang="en-US" sz="1600" u="sng" dirty="0" err="1">
                <a:latin typeface="Calibri" panose="020F0502020204030204" pitchFamily="34" charset="0"/>
              </a:rPr>
              <a:t>Blaenorol</a:t>
            </a:r>
            <a:endParaRPr lang="cy-GB" sz="1600" u="sng" dirty="0">
              <a:latin typeface="Calibri" panose="020F0502020204030204" pitchFamily="34" charset="0"/>
            </a:endParaRPr>
          </a:p>
          <a:p>
            <a:r>
              <a:rPr lang="en-US" sz="1600" dirty="0" err="1">
                <a:latin typeface="Calibri" panose="020F0502020204030204" pitchFamily="34" charset="0"/>
              </a:rPr>
              <a:t>Profiad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gwaith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yn</a:t>
            </a:r>
            <a:r>
              <a:rPr lang="en-US" sz="1600" dirty="0">
                <a:latin typeface="Calibri" panose="020F0502020204030204" pitchFamily="34" charset="0"/>
              </a:rPr>
              <a:t> Ysgol </a:t>
            </a:r>
            <a:r>
              <a:rPr lang="en-US" sz="1600" dirty="0" err="1">
                <a:latin typeface="Calibri" panose="020F0502020204030204" pitchFamily="34" charset="0"/>
              </a:rPr>
              <a:t>Dyffryn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Aman</a:t>
            </a:r>
            <a:r>
              <a:rPr lang="en-US" sz="1600" dirty="0">
                <a:latin typeface="Calibri" panose="020F0502020204030204" pitchFamily="34" charset="0"/>
              </a:rPr>
              <a:t> am </a:t>
            </a:r>
            <a:r>
              <a:rPr lang="en-US" sz="1600" dirty="0" err="1">
                <a:latin typeface="Calibri" panose="020F0502020204030204" pitchFamily="34" charset="0"/>
              </a:rPr>
              <a:t>wythnos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cyn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dechrau’r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cwrs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yn</a:t>
            </a:r>
            <a:r>
              <a:rPr lang="en-US" sz="1600" dirty="0">
                <a:latin typeface="Calibri" panose="020F0502020204030204" pitchFamily="34" charset="0"/>
              </a:rPr>
              <a:t> yr </a:t>
            </a:r>
            <a:r>
              <a:rPr lang="en-US" sz="1600" dirty="0" err="1">
                <a:latin typeface="Calibri" panose="020F0502020204030204" pitchFamily="34" charset="0"/>
              </a:rPr>
              <a:t>adran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Daearyddiaeth.Hefyd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mae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gen</a:t>
            </a:r>
            <a:r>
              <a:rPr lang="en-US" sz="1600" dirty="0">
                <a:latin typeface="Calibri" panose="020F0502020204030204" pitchFamily="34" charset="0"/>
              </a:rPr>
              <a:t> i </a:t>
            </a:r>
            <a:r>
              <a:rPr lang="en-US" sz="1600" dirty="0" err="1">
                <a:latin typeface="Calibri" panose="020F0502020204030204" pitchFamily="34" charset="0"/>
              </a:rPr>
              <a:t>frawd</a:t>
            </a:r>
            <a:r>
              <a:rPr lang="en-US" sz="1600" dirty="0">
                <a:latin typeface="Calibri" panose="020F0502020204030204" pitchFamily="34" charset="0"/>
              </a:rPr>
              <a:t> a </a:t>
            </a:r>
            <a:r>
              <a:rPr lang="en-US" sz="1600" dirty="0" err="1">
                <a:latin typeface="Calibri" panose="020F0502020204030204" pitchFamily="34" charset="0"/>
              </a:rPr>
              <a:t>chwaer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yn</a:t>
            </a:r>
            <a:r>
              <a:rPr lang="en-US" sz="1600" dirty="0">
                <a:latin typeface="Calibri" panose="020F0502020204030204" pitchFamily="34" charset="0"/>
              </a:rPr>
              <a:t> eu </a:t>
            </a:r>
            <a:r>
              <a:rPr lang="en-US" sz="1600" dirty="0" err="1">
                <a:latin typeface="Calibri" panose="020F0502020204030204" pitchFamily="34" charset="0"/>
              </a:rPr>
              <a:t>harddegau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sy'n</a:t>
            </a:r>
            <a:r>
              <a:rPr lang="en-US" sz="1600" dirty="0">
                <a:latin typeface="Calibri" panose="020F0502020204030204" pitchFamily="34" charset="0"/>
              </a:rPr>
              <a:t> aml </a:t>
            </a:r>
            <a:r>
              <a:rPr lang="en-US" sz="1600" dirty="0" err="1">
                <a:latin typeface="Calibri" panose="020F0502020204030204" pitchFamily="34" charset="0"/>
              </a:rPr>
              <a:t>yn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gofyn</a:t>
            </a:r>
            <a:r>
              <a:rPr lang="en-US" sz="1600" dirty="0">
                <a:latin typeface="Calibri" panose="020F0502020204030204" pitchFamily="34" charset="0"/>
              </a:rPr>
              <a:t> am </a:t>
            </a:r>
            <a:r>
              <a:rPr lang="en-US" sz="1600" dirty="0" err="1">
                <a:latin typeface="Calibri" panose="020F0502020204030204" pitchFamily="34" charset="0"/>
              </a:rPr>
              <a:t>diwtor</a:t>
            </a:r>
            <a:r>
              <a:rPr lang="en-US" sz="1600" dirty="0">
                <a:latin typeface="Calibri" panose="020F0502020204030204" pitchFamily="34" charset="0"/>
              </a:rPr>
              <a:t> ac </a:t>
            </a:r>
            <a:r>
              <a:rPr lang="en-US" sz="1600" dirty="0" err="1">
                <a:latin typeface="Calibri" panose="020F0502020204030204" pitchFamily="34" charset="0"/>
              </a:rPr>
              <a:t>adolygu</a:t>
            </a:r>
            <a:r>
              <a:rPr lang="en-US" sz="1600" dirty="0">
                <a:latin typeface="Calibri" panose="020F0502020204030204" pitchFamily="34" charset="0"/>
              </a:rPr>
              <a:t> o </a:t>
            </a:r>
            <a:r>
              <a:rPr lang="en-US" sz="1600" dirty="0" err="1">
                <a:latin typeface="Calibri" panose="020F0502020204030204" pitchFamily="34" charset="0"/>
              </a:rPr>
              <a:t>amgylch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oriau</a:t>
            </a:r>
            <a:r>
              <a:rPr lang="en-US" sz="1600" dirty="0">
                <a:latin typeface="Calibri" panose="020F0502020204030204" pitchFamily="34" charset="0"/>
              </a:rPr>
              <a:t> ysgol </a:t>
            </a:r>
            <a:r>
              <a:rPr lang="en-US" sz="1600" dirty="0" err="1">
                <a:latin typeface="Calibri" panose="020F0502020204030204" pitchFamily="34" charset="0"/>
              </a:rPr>
              <a:t>mewn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sawl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pwnc</a:t>
            </a:r>
            <a:r>
              <a:rPr lang="en-US" sz="1600" dirty="0">
                <a:latin typeface="Calibri" panose="020F0502020204030204" pitchFamily="34" charset="0"/>
              </a:rPr>
              <a:t>. </a:t>
            </a:r>
            <a:r>
              <a:rPr lang="en-US" sz="1600" dirty="0" err="1">
                <a:latin typeface="Calibri" panose="020F0502020204030204" pitchFamily="34" charset="0"/>
              </a:rPr>
              <a:t>Rydw</a:t>
            </a:r>
            <a:r>
              <a:rPr lang="en-US" sz="1600" dirty="0">
                <a:latin typeface="Calibri" panose="020F0502020204030204" pitchFamily="34" charset="0"/>
              </a:rPr>
              <a:t> i'n </a:t>
            </a:r>
            <a:r>
              <a:rPr lang="en-US" sz="1600" dirty="0" err="1">
                <a:latin typeface="Calibri" panose="020F0502020204030204" pitchFamily="34" charset="0"/>
              </a:rPr>
              <a:t>mwynhau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gwella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fy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ngwybodaeth</a:t>
            </a:r>
            <a:r>
              <a:rPr lang="en-US" sz="1600" dirty="0">
                <a:latin typeface="Calibri" panose="020F0502020204030204" pitchFamily="34" charset="0"/>
              </a:rPr>
              <a:t> ac </a:t>
            </a:r>
            <a:r>
              <a:rPr lang="en-US" sz="1600" dirty="0" err="1">
                <a:latin typeface="Calibri" panose="020F0502020204030204" pitchFamily="34" charset="0"/>
              </a:rPr>
              <a:t>esboniadau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fy</a:t>
            </a:r>
            <a:r>
              <a:rPr lang="en-US" sz="1600" dirty="0">
                <a:latin typeface="Calibri" panose="020F0502020204030204" pitchFamily="34" charset="0"/>
              </a:rPr>
              <a:t> hun.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C1F86E-ACCE-FC47-88AE-4A896C98F75E}"/>
              </a:ext>
            </a:extLst>
          </p:cNvPr>
          <p:cNvSpPr txBox="1"/>
          <p:nvPr/>
        </p:nvSpPr>
        <p:spPr>
          <a:xfrm>
            <a:off x="2570079" y="243513"/>
            <a:ext cx="3981283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 err="1"/>
              <a:t>Amdana</a:t>
            </a:r>
            <a:r>
              <a:rPr lang="en-US" sz="1400" dirty="0"/>
              <a:t> I</a:t>
            </a:r>
            <a:endParaRPr lang="cy-GB" sz="1400" dirty="0"/>
          </a:p>
          <a:p>
            <a:r>
              <a:rPr lang="cy-GB" sz="1400" dirty="0"/>
              <a:t>D</a:t>
            </a:r>
            <a:r>
              <a:rPr lang="en-US" sz="1400" dirty="0"/>
              <a:t>wi’n dod o </a:t>
            </a:r>
            <a:r>
              <a:rPr lang="en-US" sz="1400" dirty="0" err="1"/>
              <a:t>bentref</a:t>
            </a:r>
            <a:r>
              <a:rPr lang="en-US" sz="1400" dirty="0"/>
              <a:t> </a:t>
            </a:r>
            <a:r>
              <a:rPr lang="en-US" sz="1400" dirty="0" err="1"/>
              <a:t>bach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droed</a:t>
            </a:r>
            <a:r>
              <a:rPr lang="en-US" sz="1400" dirty="0"/>
              <a:t> y </a:t>
            </a:r>
            <a:r>
              <a:rPr lang="en-US" sz="1400" dirty="0" err="1"/>
              <a:t>Mynydd</a:t>
            </a:r>
            <a:r>
              <a:rPr lang="en-US" sz="1400" dirty="0"/>
              <a:t> Du, </a:t>
            </a:r>
            <a:r>
              <a:rPr lang="en-US" sz="1400" dirty="0" err="1"/>
              <a:t>Brynaman</a:t>
            </a:r>
            <a:r>
              <a:rPr lang="en-US" sz="1400" dirty="0"/>
              <a:t>. Mae’n </a:t>
            </a:r>
            <a:r>
              <a:rPr lang="en-US" sz="1400" dirty="0" err="1"/>
              <a:t>ardal</a:t>
            </a:r>
            <a:r>
              <a:rPr lang="en-US" sz="1400" dirty="0"/>
              <a:t> </a:t>
            </a:r>
            <a:r>
              <a:rPr lang="en-US" sz="1400" dirty="0" err="1"/>
              <a:t>naturiol</a:t>
            </a:r>
            <a:r>
              <a:rPr lang="en-US" sz="1400" dirty="0"/>
              <a:t> </a:t>
            </a:r>
            <a:r>
              <a:rPr lang="en-US" sz="1400" dirty="0" err="1"/>
              <a:t>iawn</a:t>
            </a:r>
            <a:r>
              <a:rPr lang="en-US" sz="1400" dirty="0"/>
              <a:t> ac </a:t>
            </a:r>
            <a:r>
              <a:rPr lang="en-US" sz="1400" dirty="0" err="1"/>
              <a:t>wedi</a:t>
            </a:r>
            <a:r>
              <a:rPr lang="en-US" sz="1400" dirty="0"/>
              <a:t> </a:t>
            </a:r>
            <a:r>
              <a:rPr lang="en-US" sz="1400" dirty="0" err="1"/>
              <a:t>annog</a:t>
            </a:r>
            <a:r>
              <a:rPr lang="en-US" sz="1400" dirty="0"/>
              <a:t> </a:t>
            </a:r>
            <a:r>
              <a:rPr lang="en-US" sz="1400" dirty="0" err="1"/>
              <a:t>fy</a:t>
            </a:r>
            <a:r>
              <a:rPr lang="en-US" sz="1400" dirty="0"/>
              <a:t> </a:t>
            </a:r>
            <a:r>
              <a:rPr lang="en-US" sz="1400" dirty="0" err="1"/>
              <a:t>niddordeb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yr </a:t>
            </a:r>
            <a:r>
              <a:rPr lang="en-US" sz="1400" dirty="0" err="1"/>
              <a:t>amgylchedd</a:t>
            </a:r>
            <a:r>
              <a:rPr lang="en-US" sz="1400" dirty="0"/>
              <a:t> ac </a:t>
            </a:r>
            <a:r>
              <a:rPr lang="en-US" sz="1400" dirty="0" err="1"/>
              <a:t>anifeiliaid</a:t>
            </a:r>
            <a:r>
              <a:rPr lang="en-US" sz="1400" dirty="0"/>
              <a:t>. Mae </a:t>
            </a:r>
            <a:r>
              <a:rPr lang="en-US" sz="1400" dirty="0" err="1"/>
              <a:t>gen</a:t>
            </a:r>
            <a:r>
              <a:rPr lang="en-US" sz="1400" dirty="0"/>
              <a:t> i </a:t>
            </a:r>
            <a:r>
              <a:rPr lang="en-US" sz="1400" dirty="0" err="1"/>
              <a:t>ddiddordeb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darllen</a:t>
            </a:r>
            <a:r>
              <a:rPr lang="en-US" sz="1400" dirty="0"/>
              <a:t> a </a:t>
            </a:r>
            <a:r>
              <a:rPr lang="en-US" sz="1400" dirty="0" err="1"/>
              <a:t>gwylio</a:t>
            </a:r>
            <a:r>
              <a:rPr lang="en-US" sz="1400" dirty="0"/>
              <a:t> </a:t>
            </a:r>
            <a:r>
              <a:rPr lang="en-US" sz="1400" dirty="0" err="1"/>
              <a:t>ffilmiau</a:t>
            </a:r>
            <a:r>
              <a:rPr lang="en-US" sz="1400" dirty="0"/>
              <a:t> </a:t>
            </a:r>
            <a:r>
              <a:rPr lang="en-US" sz="1400" dirty="0" err="1"/>
              <a:t>dogfen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fy</a:t>
            </a:r>
            <a:r>
              <a:rPr lang="en-US" sz="1400" dirty="0"/>
              <a:t> </a:t>
            </a:r>
            <a:r>
              <a:rPr lang="en-US" sz="1400" dirty="0" err="1"/>
              <a:t>amser</a:t>
            </a:r>
            <a:r>
              <a:rPr lang="en-US" sz="1400" dirty="0"/>
              <a:t> </a:t>
            </a:r>
            <a:r>
              <a:rPr lang="en-US" sz="1400" dirty="0" err="1"/>
              <a:t>rhydd</a:t>
            </a:r>
            <a:r>
              <a:rPr lang="en-US" sz="1400" dirty="0"/>
              <a:t>. </a:t>
            </a:r>
            <a:r>
              <a:rPr lang="en-US" sz="1400" dirty="0" err="1"/>
              <a:t>Rwy’n</a:t>
            </a:r>
            <a:r>
              <a:rPr lang="en-US" sz="1400" dirty="0"/>
              <a:t> </a:t>
            </a:r>
            <a:r>
              <a:rPr lang="en-US" sz="1400" dirty="0" err="1"/>
              <a:t>hoffi</a:t>
            </a:r>
            <a:r>
              <a:rPr lang="en-US" sz="1400" dirty="0"/>
              <a:t> </a:t>
            </a:r>
            <a:r>
              <a:rPr lang="en-US" sz="1400" dirty="0" err="1"/>
              <a:t>teithio</a:t>
            </a:r>
            <a:r>
              <a:rPr lang="en-US" sz="1400" dirty="0"/>
              <a:t> ac </a:t>
            </a:r>
            <a:r>
              <a:rPr lang="en-US" sz="1400" dirty="0" err="1"/>
              <a:t>ymweld</a:t>
            </a:r>
            <a:r>
              <a:rPr lang="en-US" sz="1400" dirty="0"/>
              <a:t> a </a:t>
            </a:r>
            <a:r>
              <a:rPr lang="en-US" sz="1400" dirty="0" err="1"/>
              <a:t>weldydd</a:t>
            </a:r>
            <a:r>
              <a:rPr lang="en-US" sz="1400" dirty="0"/>
              <a:t> </a:t>
            </a:r>
            <a:r>
              <a:rPr lang="en-US" sz="1400" dirty="0" err="1"/>
              <a:t>gwahanol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wyliau</a:t>
            </a:r>
            <a:r>
              <a:rPr lang="en-US" sz="1400" dirty="0"/>
              <a:t>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A004242-E191-F44B-9226-90EA7B12394E}"/>
              </a:ext>
            </a:extLst>
          </p:cNvPr>
          <p:cNvSpPr txBox="1"/>
          <p:nvPr/>
        </p:nvSpPr>
        <p:spPr>
          <a:xfrm>
            <a:off x="7422536" y="190425"/>
            <a:ext cx="4588897" cy="353943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y-GB" sz="1400" dirty="0">
                <a:latin typeface="Calibri" panose="020F0502020204030204" pitchFamily="34" charset="0"/>
              </a:rPr>
              <a:t>Rhesymau dros ddewis addysg fel professiwn</a:t>
            </a:r>
          </a:p>
          <a:p>
            <a:r>
              <a:rPr lang="cy-GB" sz="1400" dirty="0">
                <a:latin typeface="Calibri" panose="020F0502020204030204" pitchFamily="34" charset="0"/>
              </a:rPr>
              <a:t>Cefais brofiad cymysg iawn o athrawon yn fy mlynyddoedd ysgol, ond fe wnaeth y ganran leiafrifol o athrawon gwirioneddol ysbrydoledig fy annog i barhau i addysg bellach, a chwblhau prifysgol sydd wedi bod fy nghyflawniad mwyaf mewn bywyd hyd yn hyn. Ar ôl hyn roeddwn yn dymuno aros mewn addysg ond o rôl wahanol,a byddwn wrth fy modd yn rhan o ffordd newydd o addysgu, cwricwlwm newydd, a'r chwyldro digidol sydd wedi newid y ffordd yr ydym yn edrych ar ddysgu.O wylio ffrindiau a theulu yn ei chael hi'n anodd datblygu mewn system addysg “un maint i bawb”, rwy'n credu'n gryf mewn addysgu addasol ac atblygol, yn ogystal â gwell ymwybyddiaeth mewn addysg ar gyfer anghenion dysgu ychwanegol, materion iechyd meddwl a gwahaniaethu yn yr ystafell ddosbarth.</a:t>
            </a:r>
            <a:endParaRPr lang="en-US" sz="1400" dirty="0">
              <a:latin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AB03058-340E-C146-942E-05C19A8BD901}"/>
              </a:ext>
            </a:extLst>
          </p:cNvPr>
          <p:cNvSpPr txBox="1"/>
          <p:nvPr/>
        </p:nvSpPr>
        <p:spPr>
          <a:xfrm>
            <a:off x="1076242" y="3936830"/>
            <a:ext cx="4588897" cy="255454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y-GB" sz="1600" dirty="0">
                <a:latin typeface="Calibri" panose="020F0502020204030204" pitchFamily="34" charset="0"/>
              </a:rPr>
              <a:t>Cefndir Academaidd</a:t>
            </a:r>
          </a:p>
          <a:p>
            <a:r>
              <a:rPr lang="cy-GB" sz="1600" dirty="0">
                <a:latin typeface="Calibri" panose="020F0502020204030204" pitchFamily="34" charset="0"/>
              </a:rPr>
              <a:t>C</a:t>
            </a:r>
            <a:r>
              <a:rPr lang="en-US" sz="1600" dirty="0" err="1">
                <a:latin typeface="Calibri" panose="020F0502020204030204" pitchFamily="34" charset="0"/>
              </a:rPr>
              <a:t>wblheais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fy</a:t>
            </a:r>
            <a:r>
              <a:rPr lang="en-US" sz="1600" dirty="0">
                <a:latin typeface="Calibri" panose="020F0502020204030204" pitchFamily="34" charset="0"/>
              </a:rPr>
              <a:t> TGAU </a:t>
            </a:r>
            <a:r>
              <a:rPr lang="en-US" sz="1600" dirty="0" err="1">
                <a:latin typeface="Calibri" panose="020F0502020204030204" pitchFamily="34" charset="0"/>
              </a:rPr>
              <a:t>yn</a:t>
            </a:r>
            <a:r>
              <a:rPr lang="en-US" sz="1600" dirty="0">
                <a:latin typeface="Calibri" panose="020F0502020204030204" pitchFamily="34" charset="0"/>
              </a:rPr>
              <a:t> 2016 a </a:t>
            </a:r>
            <a:r>
              <a:rPr lang="en-US" sz="1600" dirty="0" err="1">
                <a:latin typeface="Calibri" panose="020F0502020204030204" pitchFamily="34" charset="0"/>
              </a:rPr>
              <a:t>dilynais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gyda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Lefel</a:t>
            </a:r>
            <a:r>
              <a:rPr lang="en-US" sz="1600" dirty="0">
                <a:latin typeface="Calibri" panose="020F0502020204030204" pitchFamily="34" charset="0"/>
              </a:rPr>
              <a:t> A </a:t>
            </a:r>
            <a:r>
              <a:rPr lang="en-US" sz="1600" dirty="0" err="1">
                <a:latin typeface="Calibri" panose="020F0502020204030204" pitchFamily="34" charset="0"/>
              </a:rPr>
              <a:t>mewn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Daearyddiaeth</a:t>
            </a:r>
            <a:r>
              <a:rPr lang="en-US" sz="1600" dirty="0">
                <a:latin typeface="Calibri" panose="020F0502020204030204" pitchFamily="34" charset="0"/>
              </a:rPr>
              <a:t>, </a:t>
            </a:r>
            <a:r>
              <a:rPr lang="en-US" sz="1600" dirty="0" err="1">
                <a:latin typeface="Calibri" panose="020F0502020204030204" pitchFamily="34" charset="0"/>
              </a:rPr>
              <a:t>Cymdeithaseg</a:t>
            </a:r>
            <a:r>
              <a:rPr lang="en-US" sz="1600" dirty="0">
                <a:latin typeface="Calibri" panose="020F0502020204030204" pitchFamily="34" charset="0"/>
              </a:rPr>
              <a:t> a </a:t>
            </a:r>
            <a:r>
              <a:rPr lang="en-US" sz="1600" dirty="0" err="1">
                <a:latin typeface="Calibri" panose="020F0502020204030204" pitchFamily="34" charset="0"/>
              </a:rPr>
              <a:t>Llenyddiaeth</a:t>
            </a:r>
            <a:r>
              <a:rPr lang="en-US" sz="1600" dirty="0">
                <a:latin typeface="Calibri" panose="020F0502020204030204" pitchFamily="34" charset="0"/>
              </a:rPr>
              <a:t> ac </a:t>
            </a:r>
            <a:r>
              <a:rPr lang="en-US" sz="1600" dirty="0" err="1">
                <a:latin typeface="Calibri" panose="020F0502020204030204" pitchFamily="34" charset="0"/>
              </a:rPr>
              <a:t>Iaith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Saesneg</a:t>
            </a:r>
            <a:r>
              <a:rPr lang="en-US" sz="1600" dirty="0">
                <a:latin typeface="Calibri" panose="020F0502020204030204" pitchFamily="34" charset="0"/>
              </a:rPr>
              <a:t>. </a:t>
            </a:r>
            <a:r>
              <a:rPr lang="en-US" sz="1600" dirty="0" err="1">
                <a:latin typeface="Calibri" panose="020F0502020204030204" pitchFamily="34" charset="0"/>
              </a:rPr>
              <a:t>Yna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dechreuais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radd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mewn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Daearyddiaeth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Ddynol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ym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Mhrifysgol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Caerdydd</a:t>
            </a:r>
            <a:r>
              <a:rPr lang="en-US" sz="1600" dirty="0">
                <a:latin typeface="Calibri" panose="020F0502020204030204" pitchFamily="34" charset="0"/>
              </a:rPr>
              <a:t>, </a:t>
            </a:r>
            <a:r>
              <a:rPr lang="en-US" sz="1600" dirty="0" err="1">
                <a:latin typeface="Calibri" panose="020F0502020204030204" pitchFamily="34" charset="0"/>
              </a:rPr>
              <a:t>ond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oherwydd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materion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personol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yn</a:t>
            </a:r>
            <a:r>
              <a:rPr lang="en-US" sz="1600" dirty="0">
                <a:latin typeface="Calibri" panose="020F0502020204030204" pitchFamily="34" charset="0"/>
              </a:rPr>
              <a:t> y </a:t>
            </a:r>
            <a:r>
              <a:rPr lang="en-US" sz="1600" dirty="0" err="1">
                <a:latin typeface="Calibri" panose="020F0502020204030204" pitchFamily="34" charset="0"/>
              </a:rPr>
              <a:t>flwyddyn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gyntaf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trosglwyddais</a:t>
            </a:r>
            <a:r>
              <a:rPr lang="en-US" sz="1600" dirty="0">
                <a:latin typeface="Calibri" panose="020F0502020204030204" pitchFamily="34" charset="0"/>
              </a:rPr>
              <a:t> a </a:t>
            </a:r>
            <a:r>
              <a:rPr lang="en-US" sz="1600" dirty="0" err="1">
                <a:latin typeface="Calibri" panose="020F0502020204030204" pitchFamily="34" charset="0"/>
              </a:rPr>
              <a:t>pharhau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fy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ngradd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mewn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Daearyddiaeth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ym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Mhrifysgol</a:t>
            </a:r>
            <a:r>
              <a:rPr lang="en-US" sz="1600" dirty="0">
                <a:latin typeface="Calibri" panose="020F0502020204030204" pitchFamily="34" charset="0"/>
              </a:rPr>
              <a:t> Abertawe </a:t>
            </a:r>
            <a:r>
              <a:rPr lang="en-US" sz="1600" dirty="0" err="1">
                <a:latin typeface="Calibri" panose="020F0502020204030204" pitchFamily="34" charset="0"/>
              </a:rPr>
              <a:t>yn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lle</a:t>
            </a:r>
            <a:r>
              <a:rPr lang="en-US" sz="1600" dirty="0">
                <a:latin typeface="Calibri" panose="020F0502020204030204" pitchFamily="34" charset="0"/>
              </a:rPr>
              <a:t>. </a:t>
            </a:r>
            <a:r>
              <a:rPr lang="en-US" sz="1600" dirty="0" err="1">
                <a:latin typeface="Calibri" panose="020F0502020204030204" pitchFamily="34" charset="0"/>
              </a:rPr>
              <a:t>Graddiais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yn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Haf</a:t>
            </a:r>
            <a:r>
              <a:rPr lang="en-US" sz="1600" dirty="0">
                <a:latin typeface="Calibri" panose="020F0502020204030204" pitchFamily="34" charset="0"/>
              </a:rPr>
              <a:t> 2019 </a:t>
            </a:r>
            <a:r>
              <a:rPr lang="en-US" sz="1600" dirty="0" err="1">
                <a:latin typeface="Calibri" panose="020F0502020204030204" pitchFamily="34" charset="0"/>
              </a:rPr>
              <a:t>gyda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Bsc</a:t>
            </a:r>
            <a:r>
              <a:rPr lang="en-US" sz="1600" dirty="0">
                <a:latin typeface="Calibri" panose="020F0502020204030204" pitchFamily="34" charset="0"/>
              </a:rPr>
              <a:t> 2: 1 ac </a:t>
            </a:r>
            <a:r>
              <a:rPr lang="en-US" sz="1600" dirty="0" err="1">
                <a:latin typeface="Calibri" panose="020F0502020204030204" pitchFamily="34" charset="0"/>
              </a:rPr>
              <a:t>arweiniodd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hyn</a:t>
            </a:r>
            <a:r>
              <a:rPr lang="en-US" sz="1600" dirty="0">
                <a:latin typeface="Calibri" panose="020F0502020204030204" pitchFamily="34" charset="0"/>
              </a:rPr>
              <a:t> at </a:t>
            </a:r>
            <a:r>
              <a:rPr lang="en-US" sz="1600" dirty="0" err="1">
                <a:latin typeface="Calibri" panose="020F0502020204030204" pitchFamily="34" charset="0"/>
              </a:rPr>
              <a:t>ddechrau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fy</a:t>
            </a:r>
            <a:r>
              <a:rPr lang="en-US" sz="1600" dirty="0">
                <a:latin typeface="Calibri" panose="020F0502020204030204" pitchFamily="34" charset="0"/>
              </a:rPr>
              <a:t> TAR </a:t>
            </a:r>
            <a:r>
              <a:rPr lang="en-US" sz="1600" dirty="0" err="1">
                <a:latin typeface="Calibri" panose="020F0502020204030204" pitchFamily="34" charset="0"/>
              </a:rPr>
              <a:t>yn</a:t>
            </a:r>
            <a:r>
              <a:rPr lang="en-US" sz="1600" dirty="0">
                <a:latin typeface="Calibri" panose="020F0502020204030204" pitchFamily="34" charset="0"/>
              </a:rPr>
              <a:t> UWTSD.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712600A-5E7F-3E48-8768-4DD3D7125E70}"/>
              </a:ext>
            </a:extLst>
          </p:cNvPr>
          <p:cNvSpPr txBox="1"/>
          <p:nvPr/>
        </p:nvSpPr>
        <p:spPr>
          <a:xfrm>
            <a:off x="10026503" y="3813720"/>
            <a:ext cx="1984930" cy="280076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y-GB" sz="1600" u="sng" dirty="0">
                <a:latin typeface="Calibri" panose="020F0502020204030204" pitchFamily="34" charset="0"/>
              </a:rPr>
              <a:t>Pynciau medraf eu addysgu</a:t>
            </a:r>
          </a:p>
          <a:p>
            <a:r>
              <a:rPr lang="cy-GB" sz="1600" dirty="0">
                <a:latin typeface="Calibri" panose="020F0502020204030204" pitchFamily="34" charset="0"/>
              </a:rPr>
              <a:t>Hoffwn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cy-GB" sz="1600" dirty="0">
                <a:latin typeface="Calibri" panose="020F0502020204030204" pitchFamily="34" charset="0"/>
              </a:rPr>
              <a:t>addysgu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Daearyddiaeth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neu'r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Dyniaethau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yn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gyffredinol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ond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cy-GB" sz="1600" dirty="0">
                <a:latin typeface="Calibri" panose="020F0502020204030204" pitchFamily="34" charset="0"/>
              </a:rPr>
              <a:t>hoffwn ceisio </a:t>
            </a:r>
            <a:r>
              <a:rPr lang="en-US" sz="1600" dirty="0" err="1">
                <a:latin typeface="Calibri" panose="020F0502020204030204" pitchFamily="34" charset="0"/>
              </a:rPr>
              <a:t>dysgu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cy-GB" sz="1600" dirty="0">
                <a:latin typeface="Calibri" panose="020F0502020204030204" pitchFamily="34" charset="0"/>
              </a:rPr>
              <a:t>Saesneg, Cymraeg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neu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Gymdeithaseg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gyda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pharatoi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ymlaen</a:t>
            </a:r>
            <a:r>
              <a:rPr lang="en-US" sz="1600" dirty="0">
                <a:latin typeface="Calibri" panose="020F0502020204030204" pitchFamily="34" charset="0"/>
              </a:rPr>
              <a:t> </a:t>
            </a:r>
            <a:r>
              <a:rPr lang="en-US" sz="1600" dirty="0" err="1">
                <a:latin typeface="Calibri" panose="020F0502020204030204" pitchFamily="34" charset="0"/>
              </a:rPr>
              <a:t>llaw</a:t>
            </a:r>
            <a:endParaRPr lang="en-US" sz="1600" dirty="0">
              <a:latin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3D99AC-BF6C-654D-8212-2677D12CBC20}"/>
              </a:ext>
            </a:extLst>
          </p:cNvPr>
          <p:cNvSpPr txBox="1"/>
          <p:nvPr/>
        </p:nvSpPr>
        <p:spPr>
          <a:xfrm>
            <a:off x="5974658" y="3936831"/>
            <a:ext cx="3742326" cy="2677656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400" u="sng" dirty="0">
                <a:effectLst/>
                <a:latin typeface="Calibri" panose="020F0502020204030204" pitchFamily="34" charset="0"/>
              </a:rPr>
              <a:t>Y math o </a:t>
            </a:r>
            <a:r>
              <a:rPr lang="en-GB" sz="1400" u="sng" dirty="0" err="1">
                <a:effectLst/>
                <a:latin typeface="Calibri" panose="020F0502020204030204" pitchFamily="34" charset="0"/>
              </a:rPr>
              <a:t>athrawes</a:t>
            </a:r>
            <a:r>
              <a:rPr lang="en-GB" sz="1400" u="sng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u="sng" dirty="0" err="1">
                <a:effectLst/>
                <a:latin typeface="Calibri" panose="020F0502020204030204" pitchFamily="34" charset="0"/>
              </a:rPr>
              <a:t>hoffwn</a:t>
            </a:r>
            <a:r>
              <a:rPr lang="en-GB" sz="1400" u="sng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u="sng" dirty="0" err="1">
                <a:effectLst/>
                <a:latin typeface="Calibri" panose="020F0502020204030204" pitchFamily="34" charset="0"/>
              </a:rPr>
              <a:t>fod</a:t>
            </a:r>
            <a:r>
              <a:rPr lang="en-GB" sz="1400" u="sng" dirty="0">
                <a:effectLst/>
                <a:latin typeface="Calibri" panose="020F0502020204030204" pitchFamily="34" charset="0"/>
              </a:rPr>
              <a:t>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</a:rPr>
              <a:t>Hoffwn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ddod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yn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athrawes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rhesymol</a:t>
            </a:r>
            <a:r>
              <a:rPr lang="en-GB" sz="1400" dirty="0">
                <a:effectLst/>
                <a:latin typeface="Calibri" panose="020F0502020204030204" pitchFamily="34" charset="0"/>
              </a:rPr>
              <a:t>,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amyneddgar</a:t>
            </a:r>
            <a:r>
              <a:rPr lang="en-GB" sz="1400" dirty="0">
                <a:effectLst/>
                <a:latin typeface="Calibri" panose="020F0502020204030204" pitchFamily="34" charset="0"/>
              </a:rPr>
              <a:t> a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chynhwysol</a:t>
            </a:r>
            <a:r>
              <a:rPr lang="en-GB" sz="1400" dirty="0">
                <a:effectLst/>
                <a:latin typeface="Calibri" panose="020F0502020204030204" pitchFamily="34" charset="0"/>
              </a:rPr>
              <a:t>.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Rwy'n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credu</a:t>
            </a:r>
            <a:r>
              <a:rPr lang="en-GB" sz="1400" dirty="0">
                <a:effectLst/>
                <a:latin typeface="Calibri" panose="020F0502020204030204" pitchFamily="34" charset="0"/>
              </a:rPr>
              <a:t> bod gan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reoli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amser</a:t>
            </a:r>
            <a:r>
              <a:rPr lang="en-GB" sz="1400" dirty="0">
                <a:effectLst/>
                <a:latin typeface="Calibri" panose="020F0502020204030204" pitchFamily="34" charset="0"/>
              </a:rPr>
              <a:t> a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chynllunio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lawer</a:t>
            </a:r>
            <a:r>
              <a:rPr lang="en-GB" sz="1400" dirty="0">
                <a:effectLst/>
                <a:latin typeface="Calibri" panose="020F0502020204030204" pitchFamily="34" charset="0"/>
              </a:rPr>
              <a:t> i'w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wneud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ag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addysgu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gwych</a:t>
            </a:r>
            <a:r>
              <a:rPr lang="en-GB" sz="1400" dirty="0">
                <a:effectLst/>
                <a:latin typeface="Calibri" panose="020F0502020204030204" pitchFamily="34" charset="0"/>
              </a:rPr>
              <a:t>,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yn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ogystal</a:t>
            </a:r>
            <a:r>
              <a:rPr lang="en-GB" sz="1400" dirty="0">
                <a:effectLst/>
                <a:latin typeface="Calibri" panose="020F0502020204030204" pitchFamily="34" charset="0"/>
              </a:rPr>
              <a:t> â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disgyblaeth</a:t>
            </a:r>
            <a:r>
              <a:rPr lang="en-GB" sz="1400" dirty="0">
                <a:effectLst/>
                <a:latin typeface="Calibri" panose="020F0502020204030204" pitchFamily="34" charset="0"/>
              </a:rPr>
              <a:t> a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pharch</a:t>
            </a:r>
            <a:r>
              <a:rPr lang="en-GB" sz="1400" dirty="0">
                <a:effectLst/>
                <a:latin typeface="Calibri" panose="020F0502020204030204" pitchFamily="34" charset="0"/>
              </a:rPr>
              <a:t>. Yn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dilyn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fy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hyfforddiant</a:t>
            </a:r>
            <a:r>
              <a:rPr lang="en-GB" sz="1400" dirty="0">
                <a:effectLst/>
                <a:latin typeface="Calibri" panose="020F0502020204030204" pitchFamily="34" charset="0"/>
              </a:rPr>
              <a:t>,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byddwn</a:t>
            </a:r>
            <a:r>
              <a:rPr lang="en-GB" sz="1400" dirty="0">
                <a:effectLst/>
                <a:latin typeface="Calibri" panose="020F0502020204030204" pitchFamily="34" charset="0"/>
              </a:rPr>
              <a:t> i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wrth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fy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modd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yn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ymuno</a:t>
            </a:r>
            <a:r>
              <a:rPr lang="en-GB" sz="1400" dirty="0">
                <a:effectLst/>
                <a:latin typeface="Calibri" panose="020F0502020204030204" pitchFamily="34" charset="0"/>
              </a:rPr>
              <a:t> â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chymuned</a:t>
            </a:r>
            <a:r>
              <a:rPr lang="en-GB" sz="1400" dirty="0">
                <a:effectLst/>
                <a:latin typeface="Calibri" panose="020F0502020204030204" pitchFamily="34" charset="0"/>
              </a:rPr>
              <a:t> ysgol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lle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gallaf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gyfrannu</a:t>
            </a:r>
            <a:r>
              <a:rPr lang="en-GB" sz="1400" dirty="0">
                <a:effectLst/>
                <a:latin typeface="Calibri" panose="020F0502020204030204" pitchFamily="34" charset="0"/>
              </a:rPr>
              <a:t> a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bondio</a:t>
            </a:r>
            <a:r>
              <a:rPr lang="en-GB" sz="1400" dirty="0">
                <a:effectLst/>
                <a:latin typeface="Calibri" panose="020F0502020204030204" pitchFamily="34" charset="0"/>
              </a:rPr>
              <a:t> â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myfyrwyr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yn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ystod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gwersi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yn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ogystal</a:t>
            </a:r>
            <a:r>
              <a:rPr lang="en-GB" sz="1400" dirty="0">
                <a:effectLst/>
                <a:latin typeface="Calibri" panose="020F0502020204030204" pitchFamily="34" charset="0"/>
              </a:rPr>
              <a:t> â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gweithgareddau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cwricwlaidd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ychwanegol</a:t>
            </a:r>
            <a:r>
              <a:rPr lang="en-GB" sz="1400" dirty="0">
                <a:effectLst/>
                <a:latin typeface="Calibri" panose="020F0502020204030204" pitchFamily="34" charset="0"/>
              </a:rPr>
              <a:t>, gan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fy</a:t>
            </a:r>
            <a:r>
              <a:rPr lang="en-GB" sz="1400" dirty="0">
                <a:effectLst/>
                <a:latin typeface="Calibri" panose="020F0502020204030204" pitchFamily="34" charset="0"/>
              </a:rPr>
              <a:t> mod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yn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credu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mai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enw</a:t>
            </a:r>
            <a:r>
              <a:rPr lang="en-GB" sz="1400" dirty="0">
                <a:effectLst/>
                <a:latin typeface="Calibri" panose="020F0502020204030204" pitchFamily="34" charset="0"/>
              </a:rPr>
              <a:t> da a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pherthynas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yw'r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prif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gyfrannwr</a:t>
            </a:r>
            <a:r>
              <a:rPr lang="en-GB" sz="1400" dirty="0">
                <a:effectLst/>
                <a:latin typeface="Calibri" panose="020F0502020204030204" pitchFamily="34" charset="0"/>
              </a:rPr>
              <a:t> at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ymddygiad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plentyn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mewn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gwers</a:t>
            </a:r>
            <a:endParaRPr lang="en-GB" sz="1400" dirty="0">
              <a:effectLst/>
              <a:latin typeface="Calibri" panose="020F0502020204030204" pitchFamily="34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D3FF5EE1-CADD-8A4E-A20F-4410F91272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234" y="155261"/>
            <a:ext cx="1666477" cy="2147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832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Circuit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Carys Matthews (1904367)</dc:creator>
  <cp:lastModifiedBy>Carys Matthews (1904367)</cp:lastModifiedBy>
  <cp:revision>1</cp:revision>
  <dcterms:created xsi:type="dcterms:W3CDTF">2019-10-03T16:44:48Z</dcterms:created>
  <dcterms:modified xsi:type="dcterms:W3CDTF">2019-10-03T19:16:39Z</dcterms:modified>
</cp:coreProperties>
</file>