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71" r:id="rId3"/>
    <p:sldId id="264" r:id="rId5"/>
    <p:sldId id="259" r:id="rId6"/>
    <p:sldId id="260" r:id="rId7"/>
    <p:sldId id="258" r:id="rId8"/>
    <p:sldId id="269" r:id="rId9"/>
    <p:sldId id="268" r:id="rId10"/>
    <p:sldId id="278" r:id="rId11"/>
    <p:sldId id="272" r:id="rId12"/>
    <p:sldId id="279" r:id="rId13"/>
    <p:sldId id="276" r:id="rId14"/>
  </p:sldIdLst>
  <p:sldSz cx="12192000" cy="6858000"/>
  <p:notesSz cx="6858000" cy="9144000"/>
  <p:embeddedFontLst>
    <p:embeddedFont>
      <p:font typeface="Lato" panose="020F0502020204030203"/>
      <p:regular r:id="rId18"/>
    </p:embeddedFont>
    <p:embeddedFont>
      <p:font typeface="Merriweather"/>
      <p:regular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defaultTextStyle>
  <p:extLst>
    <p:ext uri="{EFAFB233-063F-42B5-8137-9DF3F51BA10A}">
      <p15:sldGuideLst xmlns:p15="http://schemas.microsoft.com/office/powerpoint/2012/main">
        <p15:guide id="1" orient="horz" pos="2252" userDrawn="1">
          <p15:clr>
            <a:srgbClr val="000000"/>
          </p15:clr>
        </p15:guide>
        <p15:guide id="2" pos="2852" userDrawn="1">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p:normalViewPr>
    <p:restoredLeft sz="15620"/>
    <p:restoredTop sz="94660"/>
  </p:normalViewPr>
  <p:slideViewPr>
    <p:cSldViewPr snapToGrid="0" showGuides="1">
      <p:cViewPr varScale="1">
        <p:scale>
          <a:sx n="100" d="100"/>
          <a:sy n="100" d="100"/>
        </p:scale>
        <p:origin x="0" y="0"/>
      </p:cViewPr>
      <p:guideLst>
        <p:guide orient="horz" pos="2252"/>
        <p:guide pos="2852"/>
      </p:guideLst>
    </p:cSldViewPr>
  </p:slide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font" Target="fonts/font2.fntdata"/><Relationship Id="rId18" Type="http://schemas.openxmlformats.org/officeDocument/2006/relationships/font" Target="fonts/font1.fntdata"/><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80" name="Shape 80"/>
        <p:cNvGrpSpPr/>
        <p:nvPr/>
      </p:nvGrpSpPr>
      <p:grpSpPr>
        <a:xfrm>
          <a:off x="0" y="0"/>
          <a:ext cx="0" cy="0"/>
          <a:chOff x="0" y="0"/>
          <a:chExt cx="0" cy="0"/>
        </a:xfrm>
      </p:grpSpPr>
      <p:sp>
        <p:nvSpPr>
          <p:cNvPr id="81" name="Google Shape;81;p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2" name="Google Shape;82;p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5" name="Shape 115"/>
        <p:cNvGrpSpPr/>
        <p:nvPr/>
      </p:nvGrpSpPr>
      <p:grpSpPr>
        <a:xfrm>
          <a:off x="0" y="0"/>
          <a:ext cx="0" cy="0"/>
          <a:chOff x="0" y="0"/>
          <a:chExt cx="0" cy="0"/>
        </a:xfrm>
      </p:grpSpPr>
      <p:sp>
        <p:nvSpPr>
          <p:cNvPr id="116" name="Google Shape;116;p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17" name="Google Shape;117;p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8" name="Shape 128"/>
        <p:cNvGrpSpPr/>
        <p:nvPr/>
      </p:nvGrpSpPr>
      <p:grpSpPr>
        <a:xfrm>
          <a:off x="0" y="0"/>
          <a:ext cx="0" cy="0"/>
          <a:chOff x="0" y="0"/>
          <a:chExt cx="0" cy="0"/>
        </a:xfrm>
      </p:grpSpPr>
      <p:sp>
        <p:nvSpPr>
          <p:cNvPr id="129" name="Google Shape;129;p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0" name="Google Shape;130;p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96" name="Shape 96"/>
        <p:cNvGrpSpPr/>
        <p:nvPr/>
      </p:nvGrpSpPr>
      <p:grpSpPr>
        <a:xfrm>
          <a:off x="0" y="0"/>
          <a:ext cx="0" cy="0"/>
          <a:chOff x="0" y="0"/>
          <a:chExt cx="0" cy="0"/>
        </a:xfrm>
      </p:grpSpPr>
      <p:sp>
        <p:nvSpPr>
          <p:cNvPr id="97" name="Google Shape;97;p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8" name="Google Shape;98;p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274" name="Shape 274"/>
        <p:cNvGrpSpPr/>
        <p:nvPr/>
      </p:nvGrpSpPr>
      <p:grpSpPr>
        <a:xfrm>
          <a:off x="0" y="0"/>
          <a:ext cx="0" cy="0"/>
          <a:chOff x="0" y="0"/>
          <a:chExt cx="0" cy="0"/>
        </a:xfrm>
      </p:grpSpPr>
      <p:sp>
        <p:nvSpPr>
          <p:cNvPr id="275" name="Google Shape;275;p1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76" name="Google Shape;276;p1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7" name="Shape 287"/>
        <p:cNvGrpSpPr/>
        <p:nvPr/>
      </p:nvGrpSpPr>
      <p:grpSpPr>
        <a:xfrm>
          <a:off x="0" y="0"/>
          <a:ext cx="0" cy="0"/>
          <a:chOff x="0" y="0"/>
          <a:chExt cx="0" cy="0"/>
        </a:xfrm>
      </p:grpSpPr>
      <p:sp>
        <p:nvSpPr>
          <p:cNvPr id="288" name="Google Shape;288;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89" name="Google Shape;289;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305" name="Shape 305"/>
        <p:cNvGrpSpPr/>
        <p:nvPr/>
      </p:nvGrpSpPr>
      <p:grpSpPr>
        <a:xfrm>
          <a:off x="0" y="0"/>
          <a:ext cx="0" cy="0"/>
          <a:chOff x="0" y="0"/>
          <a:chExt cx="0" cy="0"/>
        </a:xfrm>
      </p:grpSpPr>
      <p:sp>
        <p:nvSpPr>
          <p:cNvPr id="306" name="Google Shape;306;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307" name="Google Shape;307;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1" name="Shape 11"/>
        <p:cNvGrpSpPr/>
        <p:nvPr/>
      </p:nvGrpSpPr>
      <p:grpSpPr>
        <a:xfrm>
          <a:off x="0" y="0"/>
          <a:ext cx="0" cy="0"/>
          <a:chOff x="0" y="0"/>
          <a:chExt cx="0" cy="0"/>
        </a:xfrm>
      </p:grpSpPr>
      <p:sp>
        <p:nvSpPr>
          <p:cNvPr id="12" name="Google Shape;12;p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5" name="Shape 15"/>
        <p:cNvGrpSpPr/>
        <p:nvPr/>
      </p:nvGrpSpPr>
      <p:grpSpPr>
        <a:xfrm>
          <a:off x="0" y="0"/>
          <a:ext cx="0" cy="0"/>
          <a:chOff x="0" y="0"/>
          <a:chExt cx="0" cy="0"/>
        </a:xfrm>
      </p:grpSpPr>
      <p:sp>
        <p:nvSpPr>
          <p:cNvPr id="16" name="Google Shape;16;p3"/>
          <p:cNvSpPr txBox="1"/>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3"/>
          <p:cNvSpPr txBox="1"/>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3"/>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3"/>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3"/>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21" name="Shape 21"/>
        <p:cNvGrpSpPr/>
        <p:nvPr/>
      </p:nvGrpSpPr>
      <p:grpSpPr>
        <a:xfrm>
          <a:off x="0" y="0"/>
          <a:ext cx="0" cy="0"/>
          <a:chOff x="0" y="0"/>
          <a:chExt cx="0" cy="0"/>
        </a:xfrm>
      </p:grpSpPr>
      <p:sp>
        <p:nvSpPr>
          <p:cNvPr id="22" name="Google Shape;22;p4"/>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4"/>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24" name="Google Shape;24;p4"/>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4"/>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4"/>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27" name="Shape 27"/>
        <p:cNvGrpSpPr/>
        <p:nvPr/>
      </p:nvGrpSpPr>
      <p:grpSpPr>
        <a:xfrm>
          <a:off x="0" y="0"/>
          <a:ext cx="0" cy="0"/>
          <a:chOff x="0" y="0"/>
          <a:chExt cx="0" cy="0"/>
        </a:xfrm>
      </p:grpSpPr>
      <p:sp>
        <p:nvSpPr>
          <p:cNvPr id="28" name="Google Shape;28;p5"/>
          <p:cNvSpPr txBox="1"/>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5"/>
          <p:cNvSpPr txBox="1"/>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p:txBody>
      </p:sp>
      <p:sp>
        <p:nvSpPr>
          <p:cNvPr id="30" name="Google Shape;30;p5"/>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5"/>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5"/>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33" name="Shape 33"/>
        <p:cNvGrpSpPr/>
        <p:nvPr/>
      </p:nvGrpSpPr>
      <p:grpSpPr>
        <a:xfrm>
          <a:off x="0" y="0"/>
          <a:ext cx="0" cy="0"/>
          <a:chOff x="0" y="0"/>
          <a:chExt cx="0" cy="0"/>
        </a:xfrm>
      </p:grpSpPr>
      <p:sp>
        <p:nvSpPr>
          <p:cNvPr id="34" name="Google Shape;34;p6"/>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6"/>
          <p:cNvSpPr txBox="1"/>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6" name="Google Shape;36;p6"/>
          <p:cNvSpPr txBox="1"/>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37" name="Google Shape;37;p6"/>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6"/>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6"/>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7"/>
          <p:cNvSpPr txBox="1"/>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3" name="Google Shape;43;p7"/>
          <p:cNvSpPr txBox="1"/>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4" name="Google Shape;44;p7"/>
          <p:cNvSpPr txBox="1"/>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5" name="Google Shape;45;p7"/>
          <p:cNvSpPr txBox="1"/>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6" name="Google Shape;46;p7"/>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49" name="Shape 49"/>
        <p:cNvGrpSpPr/>
        <p:nvPr/>
      </p:nvGrpSpPr>
      <p:grpSpPr>
        <a:xfrm>
          <a:off x="0" y="0"/>
          <a:ext cx="0" cy="0"/>
          <a:chOff x="0" y="0"/>
          <a:chExt cx="0" cy="0"/>
        </a:xfrm>
      </p:grpSpPr>
      <p:sp>
        <p:nvSpPr>
          <p:cNvPr id="50" name="Google Shape;50;p8"/>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8"/>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p:txBody>
      </p:sp>
      <p:sp>
        <p:nvSpPr>
          <p:cNvPr id="57" name="Google Shape;57;p9"/>
          <p:cNvSpPr txBox="1"/>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58" name="Google Shape;58;p9"/>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type="pic" idx="2"/>
          </p:nvPr>
        </p:nvSpPr>
        <p:spPr>
          <a:xfrm>
            <a:off x="1792288" y="612775"/>
            <a:ext cx="5486400" cy="4114800"/>
          </a:xfrm>
          <a:prstGeom prst="rect">
            <a:avLst/>
          </a:prstGeom>
          <a:noFill/>
          <a:ln>
            <a:noFill/>
          </a:ln>
        </p:spPr>
      </p:sp>
      <p:sp>
        <p:nvSpPr>
          <p:cNvPr id="64" name="Google Shape;64;p10"/>
          <p:cNvSpPr txBox="1"/>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5" name="Google Shape;65;p10"/>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1" name="Google Shape;71;p1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7" name="Google Shape;77;p12"/>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90204"/>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panose="020B0604020202090204"/>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panose="020B0604020202090204"/>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panose="020B0604020202090204"/>
              <a:buChar char="•"/>
              <a:defRPr sz="2000" b="0" i="0" u="none" strike="noStrike" cap="none">
                <a:solidFill>
                  <a:schemeClr val="dk1"/>
                </a:solidFill>
                <a:latin typeface="Calibri"/>
                <a:ea typeface="Calibri"/>
                <a:cs typeface="Calibri"/>
                <a:sym typeface="Calibri"/>
              </a:defRPr>
            </a:lvl9pPr>
          </a:lstStyle>
          <a:p/>
        </p:txBody>
      </p:sp>
      <p:sp>
        <p:nvSpPr>
          <p:cNvPr id="8" name="Google Shape;8;p1"/>
          <p:cNvSpPr txBox="1"/>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9" name="Google Shape;9;p1"/>
          <p:cNvSpPr txBox="1"/>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p:txBody>
      </p:sp>
      <p:sp>
        <p:nvSpPr>
          <p:cNvPr id="10" name="Google Shape;10;p1"/>
          <p:cNvSpPr txBox="1"/>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fld>
            <a:endParaRPr lang="en-U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1pPr>
      <a:lvl2pPr marR="0" lvl="1"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2pPr>
      <a:lvl3pPr marR="0" lvl="2"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3pPr>
      <a:lvl4pPr marR="0" lvl="3"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4pPr>
      <a:lvl5pPr marR="0" lvl="4"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5pPr>
      <a:lvl6pPr marR="0" lvl="5"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6pPr>
      <a:lvl7pPr marR="0" lvl="6"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7pPr>
      <a:lvl8pPr marR="0" lvl="7"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8pPr>
      <a:lvl9pPr marR="0" lvl="8" algn="l" rtl="0">
        <a:lnSpc>
          <a:spcPct val="100000"/>
        </a:lnSpc>
        <a:spcBef>
          <a:spcPts val="0"/>
        </a:spcBef>
        <a:spcAft>
          <a:spcPts val="0"/>
        </a:spcAft>
        <a:buClr>
          <a:srgbClr val="000000"/>
        </a:buClr>
        <a:buFont typeface="Arial" panose="020B0604020202090204"/>
        <a:defRPr sz="1400" b="0" i="0" u="none" strike="noStrike" cap="none">
          <a:solidFill>
            <a:srgbClr val="000000"/>
          </a:solidFill>
          <a:latin typeface="Arial" panose="020B0604020202090204"/>
          <a:ea typeface="Arial" panose="020B0604020202090204"/>
          <a:cs typeface="Arial" panose="020B0604020202090204"/>
          <a:sym typeface="Arial" panose="020B060402020209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1.xml"/><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1.xml"/><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9" Type="http://schemas.openxmlformats.org/officeDocument/2006/relationships/notesSlide" Target="../notesSlides/notesSlide6.xml"/><Relationship Id="rId8" Type="http://schemas.openxmlformats.org/officeDocument/2006/relationships/slideLayout" Target="../slideLayouts/slideLayout1.xml"/><Relationship Id="rId7" Type="http://schemas.openxmlformats.org/officeDocument/2006/relationships/image" Target="../media/image14.png"/><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2.png"/></Relationships>
</file>

<file path=ppt/slides/_rels/slide7.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1.xml"/><Relationship Id="rId4" Type="http://schemas.openxmlformats.org/officeDocument/2006/relationships/image" Target="../media/image17.png"/><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4" Type="http://schemas.openxmlformats.org/officeDocument/2006/relationships/notesSlide" Target="../notesSlides/notesSlide11.xml"/><Relationship Id="rId3" Type="http://schemas.openxmlformats.org/officeDocument/2006/relationships/slideLayout" Target="../slideLayouts/slideLayout1.xml"/><Relationship Id="rId2" Type="http://schemas.openxmlformats.org/officeDocument/2006/relationships/image" Target="../media/image18.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83" name="Shape 83"/>
        <p:cNvGrpSpPr/>
        <p:nvPr/>
      </p:nvGrpSpPr>
      <p:grpSpPr>
        <a:xfrm>
          <a:off x="0" y="0"/>
          <a:ext cx="0" cy="0"/>
          <a:chOff x="0" y="0"/>
          <a:chExt cx="0" cy="0"/>
        </a:xfrm>
      </p:grpSpPr>
      <p:pic>
        <p:nvPicPr>
          <p:cNvPr id="84" name="Google Shape;84;p13"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85" name="Google Shape;85;p13"/>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6" name="Google Shape;86;p13"/>
          <p:cNvSpPr txBox="1"/>
          <p:nvPr/>
        </p:nvSpPr>
        <p:spPr>
          <a:xfrm>
            <a:off x="295275" y="876300"/>
            <a:ext cx="11601450" cy="21653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endParaRPr lang="en-US" sz="1405" b="1" i="0" u="none" strike="noStrike" cap="none">
              <a:solidFill>
                <a:srgbClr val="3C6382"/>
              </a:solidFill>
              <a:latin typeface="Poppins" panose="00000500000000000000"/>
              <a:ea typeface="Poppins" panose="00000500000000000000"/>
              <a:cs typeface="Poppins" panose="00000500000000000000"/>
              <a:sym typeface="Poppins" panose="00000500000000000000"/>
            </a:endParaRPr>
          </a:p>
        </p:txBody>
      </p:sp>
      <p:sp>
        <p:nvSpPr>
          <p:cNvPr id="87" name="Google Shape;87;p13"/>
          <p:cNvSpPr txBox="1"/>
          <p:nvPr/>
        </p:nvSpPr>
        <p:spPr>
          <a:xfrm>
            <a:off x="295275" y="1343025"/>
            <a:ext cx="11601450" cy="2031365"/>
          </a:xfrm>
          <a:prstGeom prst="rect">
            <a:avLst/>
          </a:prstGeom>
          <a:noFill/>
          <a:ln>
            <a:noFill/>
          </a:ln>
        </p:spPr>
        <p:txBody>
          <a:bodyPr spcFirstLastPara="1" wrap="square" lIns="0" tIns="0" rIns="0" bIns="0" anchor="t" anchorCtr="0">
            <a:spAutoFit/>
          </a:bodyPr>
          <a:lstStyle/>
          <a:p>
            <a:pPr marL="0" marR="0" lvl="0" indent="0" algn="ctr" rtl="0">
              <a:lnSpc>
                <a:spcPct val="110000"/>
              </a:lnSpc>
              <a:spcBef>
                <a:spcPts val="0"/>
              </a:spcBef>
              <a:spcAft>
                <a:spcPts val="0"/>
              </a:spcAft>
              <a:buNone/>
            </a:pPr>
            <a:r>
              <a:rPr lang="en-US" altLang="zh-CN" sz="6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rPr>
              <a:t>COP:Climate finance for developing countries</a:t>
            </a:r>
            <a:endParaRPr lang="en-US" sz="6000" b="1" i="0" u="none" strike="noStrike" cap="none">
              <a:solidFill>
                <a:srgbClr val="3C6382"/>
              </a:solidFill>
              <a:latin typeface="Arial Black" panose="020B0A04020102020204" charset="0"/>
              <a:ea typeface="Poppins" panose="00000500000000000000"/>
              <a:cs typeface="Arial Black" panose="020B0A04020102020204" charset="0"/>
              <a:sym typeface="Poppins" panose="00000500000000000000"/>
            </a:endParaRPr>
          </a:p>
        </p:txBody>
      </p:sp>
      <p:sp>
        <p:nvSpPr>
          <p:cNvPr id="88" name="Google Shape;88;p13"/>
          <p:cNvSpPr/>
          <p:nvPr/>
        </p:nvSpPr>
        <p:spPr>
          <a:xfrm>
            <a:off x="5381625" y="3924300"/>
            <a:ext cx="1428750" cy="38100"/>
          </a:xfrm>
          <a:prstGeom prst="rect">
            <a:avLst/>
          </a:prstGeom>
          <a:solidFill>
            <a:srgbClr val="82CCD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89" name="Google Shape;89;p13"/>
          <p:cNvSpPr txBox="1"/>
          <p:nvPr/>
        </p:nvSpPr>
        <p:spPr>
          <a:xfrm>
            <a:off x="571500" y="4610100"/>
            <a:ext cx="11049000" cy="885825"/>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sz="3600" b="0" i="0" u="none" strike="noStrike" cap="none">
                <a:solidFill>
                  <a:srgbClr val="2C3E50"/>
                </a:solidFill>
                <a:latin typeface="Lato" panose="020F0502020204030203"/>
                <a:ea typeface="Lato" panose="020F0502020204030203"/>
                <a:cs typeface="Lato" panose="020F0502020204030203"/>
                <a:sym typeface="Lato" panose="020F0502020204030203"/>
              </a:rPr>
              <a:t>Zhenwei Yan    2504306</a:t>
            </a:r>
            <a:endParaRPr lang="en-US" sz="3600" b="0" i="0" u="none" strike="noStrike" cap="none">
              <a:solidFill>
                <a:srgbClr val="2C3E50"/>
              </a:solidFill>
              <a:latin typeface="Lato" panose="020F0502020204030203"/>
              <a:ea typeface="Lato" panose="020F0502020204030203"/>
              <a:cs typeface="Lato" panose="020F0502020204030203"/>
              <a:sym typeface="Lato" panose="020F0502020204030203"/>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none" strike="noStrike" cap="none">
                <a:solidFill>
                  <a:srgbClr val="1A365D"/>
                </a:solidFill>
                <a:latin typeface="Merriweather"/>
                <a:ea typeface="Merriweather"/>
                <a:cs typeface="Merriweather"/>
                <a:sym typeface="Merriweather"/>
              </a:rPr>
              <a:t>Climate Finance</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4430395"/>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Climate finance is not a single pot of money. In COP matters it addresses finances to mitigate, adapt, and, in more recent and controversial terms, finance to respond to loss and damage, that is to climate impacts which are neither avoidable nor adaptable. </a:t>
            </a:r>
            <a:endParaRPr lang="en-US" altLang="zh-CN" sz="32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18" name="Shape 118"/>
        <p:cNvGrpSpPr/>
        <p:nvPr/>
      </p:nvGrpSpPr>
      <p:grpSpPr>
        <a:xfrm>
          <a:off x="0" y="0"/>
          <a:ext cx="0" cy="0"/>
          <a:chOff x="0" y="0"/>
          <a:chExt cx="0" cy="0"/>
        </a:xfrm>
      </p:grpSpPr>
      <p:pic>
        <p:nvPicPr>
          <p:cNvPr id="119" name="Google Shape;119;p16"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120" name="Google Shape;120;p16"/>
          <p:cNvSpPr txBox="1"/>
          <p:nvPr/>
        </p:nvSpPr>
        <p:spPr>
          <a:xfrm>
            <a:off x="1143000" y="217424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Commitments</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21" name="Google Shape;121;p16"/>
          <p:cNvSpPr txBox="1"/>
          <p:nvPr/>
        </p:nvSpPr>
        <p:spPr>
          <a:xfrm>
            <a:off x="1143000" y="311150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Institutions</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22" name="Google Shape;122;p16"/>
          <p:cNvSpPr txBox="1"/>
          <p:nvPr/>
        </p:nvSpPr>
        <p:spPr>
          <a:xfrm>
            <a:off x="1143000" y="4048760"/>
            <a:ext cx="10287000" cy="88582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600" b="0" i="0" u="none" strike="noStrike" cap="none">
                <a:solidFill>
                  <a:srgbClr val="2D3748"/>
                </a:solidFill>
                <a:latin typeface="Lato" panose="020F0502020204030203"/>
                <a:ea typeface="Lato" panose="020F0502020204030203"/>
                <a:cs typeface="Lato" panose="020F0502020204030203"/>
                <a:sym typeface="Lato" panose="020F0502020204030203"/>
              </a:rPr>
              <a:t>Delivery</a:t>
            </a:r>
            <a:endParaRPr lang="en-US" sz="36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123" name="Google Shape;123;p16" descr="image.png"/>
          <p:cNvPicPr preferRelativeResize="0"/>
          <p:nvPr/>
        </p:nvPicPr>
        <p:blipFill rotWithShape="1">
          <a:blip r:embed="rId2"/>
          <a:srcRect/>
          <a:stretch>
            <a:fillRect/>
          </a:stretch>
        </p:blipFill>
        <p:spPr>
          <a:xfrm>
            <a:off x="714375" y="3506787"/>
            <a:ext cx="190500" cy="200025"/>
          </a:xfrm>
          <a:prstGeom prst="rect">
            <a:avLst/>
          </a:prstGeom>
          <a:noFill/>
          <a:ln>
            <a:noFill/>
          </a:ln>
        </p:spPr>
      </p:pic>
      <p:pic>
        <p:nvPicPr>
          <p:cNvPr id="124" name="Google Shape;124;p16" descr="image.png"/>
          <p:cNvPicPr preferRelativeResize="0"/>
          <p:nvPr/>
        </p:nvPicPr>
        <p:blipFill rotWithShape="1">
          <a:blip r:embed="rId3"/>
          <a:srcRect/>
          <a:stretch>
            <a:fillRect/>
          </a:stretch>
        </p:blipFill>
        <p:spPr>
          <a:xfrm>
            <a:off x="714375" y="4443412"/>
            <a:ext cx="238125" cy="200025"/>
          </a:xfrm>
          <a:prstGeom prst="rect">
            <a:avLst/>
          </a:prstGeom>
          <a:noFill/>
          <a:ln>
            <a:noFill/>
          </a:ln>
        </p:spPr>
      </p:pic>
      <p:pic>
        <p:nvPicPr>
          <p:cNvPr id="125" name="Google Shape;125;p16" descr="image.png"/>
          <p:cNvPicPr preferRelativeResize="0"/>
          <p:nvPr/>
        </p:nvPicPr>
        <p:blipFill rotWithShape="1">
          <a:blip r:embed="rId4"/>
          <a:srcRect/>
          <a:stretch>
            <a:fillRect/>
          </a:stretch>
        </p:blipFill>
        <p:spPr>
          <a:xfrm>
            <a:off x="666750" y="2669857"/>
            <a:ext cx="238125" cy="200025"/>
          </a:xfrm>
          <a:prstGeom prst="rect">
            <a:avLst/>
          </a:prstGeom>
          <a:noFill/>
          <a:ln>
            <a:noFill/>
          </a:ln>
        </p:spPr>
      </p:pic>
      <p:sp>
        <p:nvSpPr>
          <p:cNvPr id="126" name="Google Shape;126;p1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method of measuring COP progress</a:t>
            </a:r>
            <a:endParaRPr lang="en-US" sz="3300" b="1" i="0" u="none" strike="noStrike" cap="none">
              <a:solidFill>
                <a:srgbClr val="1A365D"/>
              </a:solidFill>
              <a:latin typeface="Merriweather"/>
              <a:ea typeface="Merriweather"/>
              <a:cs typeface="Merriweather"/>
              <a:sym typeface="Merriweather"/>
            </a:endParaRPr>
          </a:p>
        </p:txBody>
      </p:sp>
      <p:sp>
        <p:nvSpPr>
          <p:cNvPr id="127" name="Google Shape;127;p1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31" name="Shape 131"/>
        <p:cNvGrpSpPr/>
        <p:nvPr/>
      </p:nvGrpSpPr>
      <p:grpSpPr>
        <a:xfrm>
          <a:off x="0" y="0"/>
          <a:ext cx="0" cy="0"/>
          <a:chOff x="0" y="0"/>
          <a:chExt cx="0" cy="0"/>
        </a:xfrm>
      </p:grpSpPr>
      <p:pic>
        <p:nvPicPr>
          <p:cNvPr id="132" name="Google Shape;132;p17" descr="image.png"/>
          <p:cNvPicPr preferRelativeResize="0"/>
          <p:nvPr/>
        </p:nvPicPr>
        <p:blipFill rotWithShape="1">
          <a:blip r:embed="rId1"/>
          <a:srcRect/>
          <a:stretch>
            <a:fillRect/>
          </a:stretch>
        </p:blipFill>
        <p:spPr>
          <a:xfrm>
            <a:off x="0" y="0"/>
            <a:ext cx="12192000" cy="6858000"/>
          </a:xfrm>
          <a:prstGeom prst="rect">
            <a:avLst/>
          </a:prstGeom>
          <a:noFill/>
          <a:ln>
            <a:noFill/>
          </a:ln>
        </p:spPr>
      </p:pic>
      <p:pic>
        <p:nvPicPr>
          <p:cNvPr id="133" name="Google Shape;133;p17" descr="image.png"/>
          <p:cNvPicPr preferRelativeResize="0"/>
          <p:nvPr/>
        </p:nvPicPr>
        <p:blipFill rotWithShape="1">
          <a:blip r:embed="rId2"/>
          <a:srcRect/>
          <a:stretch>
            <a:fillRect/>
          </a:stretch>
        </p:blipFill>
        <p:spPr>
          <a:xfrm>
            <a:off x="762000" y="4210050"/>
            <a:ext cx="10668000" cy="1885950"/>
          </a:xfrm>
          <a:prstGeom prst="rect">
            <a:avLst/>
          </a:prstGeom>
          <a:noFill/>
          <a:ln>
            <a:noFill/>
          </a:ln>
        </p:spPr>
      </p:pic>
      <p:pic>
        <p:nvPicPr>
          <p:cNvPr id="134" name="Google Shape;134;p17" descr="image.png"/>
          <p:cNvPicPr preferRelativeResize="0"/>
          <p:nvPr/>
        </p:nvPicPr>
        <p:blipFill rotWithShape="1">
          <a:blip r:embed="rId3"/>
          <a:srcRect/>
          <a:stretch>
            <a:fillRect/>
          </a:stretch>
        </p:blipFill>
        <p:spPr>
          <a:xfrm>
            <a:off x="762000" y="1762125"/>
            <a:ext cx="5048250" cy="2162175"/>
          </a:xfrm>
          <a:prstGeom prst="rect">
            <a:avLst/>
          </a:prstGeom>
          <a:noFill/>
          <a:ln>
            <a:noFill/>
          </a:ln>
        </p:spPr>
      </p:pic>
      <p:pic>
        <p:nvPicPr>
          <p:cNvPr id="135" name="Google Shape;135;p17" descr="image.png"/>
          <p:cNvPicPr preferRelativeResize="0"/>
          <p:nvPr/>
        </p:nvPicPr>
        <p:blipFill rotWithShape="1">
          <a:blip r:embed="rId4"/>
          <a:srcRect/>
          <a:stretch>
            <a:fillRect/>
          </a:stretch>
        </p:blipFill>
        <p:spPr>
          <a:xfrm>
            <a:off x="6381750" y="1762125"/>
            <a:ext cx="5048250" cy="2162175"/>
          </a:xfrm>
          <a:prstGeom prst="rect">
            <a:avLst/>
          </a:prstGeom>
          <a:noFill/>
          <a:ln>
            <a:noFill/>
          </a:ln>
        </p:spPr>
      </p:pic>
      <p:sp>
        <p:nvSpPr>
          <p:cNvPr id="136" name="Google Shape;136;p17"/>
          <p:cNvSpPr txBox="1"/>
          <p:nvPr/>
        </p:nvSpPr>
        <p:spPr>
          <a:xfrm>
            <a:off x="1104900" y="4310380"/>
            <a:ext cx="10481310"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COP28</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37" name="Google Shape;137;p17"/>
          <p:cNvSpPr txBox="1"/>
          <p:nvPr/>
        </p:nvSpPr>
        <p:spPr>
          <a:xfrm>
            <a:off x="1104900" y="4724400"/>
            <a:ext cx="9982200" cy="98488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Began working on operationalising these new arrangements, shifting the agenda away from being a principle to how it works.</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38" name="Google Shape;138;p17"/>
          <p:cNvSpPr txBox="1"/>
          <p:nvPr/>
        </p:nvSpPr>
        <p:spPr>
          <a:xfrm>
            <a:off x="1104900" y="1862455"/>
            <a:ext cx="458057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1" i="0" u="none" strike="noStrike" cap="none">
                <a:solidFill>
                  <a:srgbClr val="1A365D"/>
                </a:solidFill>
                <a:latin typeface="Lato" panose="020F0502020204030203"/>
                <a:ea typeface="Lato" panose="020F0502020204030203"/>
                <a:cs typeface="Lato" panose="020F0502020204030203"/>
                <a:sym typeface="Lato" panose="020F0502020204030203"/>
              </a:rPr>
              <a:t>COP15</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39" name="Google Shape;139;p17"/>
          <p:cNvSpPr txBox="1"/>
          <p:nvPr/>
        </p:nvSpPr>
        <p:spPr>
          <a:xfrm>
            <a:off x="1104900" y="2276475"/>
            <a:ext cx="4362450" cy="147701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The high-profile concept of the mobilisation of USD 100 billion annually.</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40" name="Google Shape;140;p17"/>
          <p:cNvSpPr txBox="1"/>
          <p:nvPr/>
        </p:nvSpPr>
        <p:spPr>
          <a:xfrm>
            <a:off x="6724650" y="1862455"/>
            <a:ext cx="458057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1" i="0" u="none" strike="noStrike" cap="none">
                <a:solidFill>
                  <a:srgbClr val="1A365D"/>
                </a:solidFill>
                <a:latin typeface="Lato" panose="020F0502020204030203"/>
                <a:ea typeface="Lato" panose="020F0502020204030203"/>
                <a:cs typeface="Lato" panose="020F0502020204030203"/>
                <a:sym typeface="Lato" panose="020F0502020204030203"/>
              </a:rPr>
              <a:t>COP27</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141" name="Google Shape;141;p17"/>
          <p:cNvSpPr txBox="1"/>
          <p:nvPr/>
        </p:nvSpPr>
        <p:spPr>
          <a:xfrm>
            <a:off x="6724650" y="2204720"/>
            <a:ext cx="4861560" cy="132905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Including agreement to create a fund, which is an institutional measure to recognize that some harms are beyond adaptation.</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42" name="Google Shape;142;p17"/>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a:solidFill>
                  <a:srgbClr val="1A365D"/>
                </a:solidFill>
                <a:latin typeface="Merriweather"/>
                <a:ea typeface="Merriweather"/>
                <a:cs typeface="Merriweather"/>
                <a:sym typeface="Merriweather"/>
              </a:rPr>
              <a:t>Climate finance has gotten by the previous COPs</a:t>
            </a:r>
            <a:endParaRPr lang="en-US" sz="3300" b="1" i="0" u="none" strike="noStrike" cap="none">
              <a:solidFill>
                <a:srgbClr val="1A365D"/>
              </a:solidFill>
              <a:latin typeface="Merriweather"/>
              <a:ea typeface="Merriweather"/>
              <a:cs typeface="Merriweather"/>
              <a:sym typeface="Merriweather"/>
            </a:endParaRPr>
          </a:p>
        </p:txBody>
      </p:sp>
      <p:sp>
        <p:nvSpPr>
          <p:cNvPr id="143" name="Google Shape;143;p17"/>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99" name="Shape 99"/>
        <p:cNvGrpSpPr/>
        <p:nvPr/>
      </p:nvGrpSpPr>
      <p:grpSpPr>
        <a:xfrm>
          <a:off x="0" y="0"/>
          <a:ext cx="0" cy="0"/>
          <a:chOff x="0" y="0"/>
          <a:chExt cx="0" cy="0"/>
        </a:xfrm>
      </p:grpSpPr>
      <p:pic>
        <p:nvPicPr>
          <p:cNvPr id="100" name="Google Shape;100;p15"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101" name="Google Shape;101;p15"/>
          <p:cNvSpPr txBox="1"/>
          <p:nvPr/>
        </p:nvSpPr>
        <p:spPr>
          <a:xfrm>
            <a:off x="762000" y="1939290"/>
            <a:ext cx="5300662" cy="36893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400" b="1" i="0" u="none" strike="noStrike" cap="none">
                <a:solidFill>
                  <a:srgbClr val="1A365D"/>
                </a:solidFill>
                <a:latin typeface="Merriweather"/>
                <a:ea typeface="Merriweather"/>
                <a:cs typeface="Merriweather"/>
                <a:sym typeface="Merriweather"/>
              </a:rPr>
              <a:t>COP29</a:t>
            </a:r>
            <a:endParaRPr lang="en-US" sz="2400" b="1" i="0" u="none" strike="noStrike" cap="none">
              <a:solidFill>
                <a:srgbClr val="1A365D"/>
              </a:solidFill>
              <a:latin typeface="Merriweather"/>
              <a:ea typeface="Merriweather"/>
              <a:cs typeface="Merriweather"/>
              <a:sym typeface="Merriweather"/>
            </a:endParaRPr>
          </a:p>
        </p:txBody>
      </p:sp>
      <p:sp>
        <p:nvSpPr>
          <p:cNvPr id="102" name="Google Shape;102;p15"/>
          <p:cNvSpPr txBox="1"/>
          <p:nvPr/>
        </p:nvSpPr>
        <p:spPr>
          <a:xfrm>
            <a:off x="762000" y="2308225"/>
            <a:ext cx="5048250" cy="4319270"/>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To triple the amount of finance to developing countries to USD 300 billion per year by 2035;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To ensure attempts to triple the amount of finance to USD 1.3 trillion per year by 2035 of both public and private sources.</a:t>
            </a: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04" name="Google Shape;104;p15"/>
          <p:cNvSpPr txBox="1"/>
          <p:nvPr/>
        </p:nvSpPr>
        <p:spPr>
          <a:xfrm>
            <a:off x="6381750" y="1924685"/>
            <a:ext cx="5300662" cy="368935"/>
          </a:xfrm>
          <a:prstGeom prst="rect">
            <a:avLst/>
          </a:prstGeom>
          <a:noFill/>
          <a:ln>
            <a:noFill/>
          </a:ln>
        </p:spPr>
        <p:txBody>
          <a:bodyPr spcFirstLastPara="1" wrap="square" lIns="0" tIns="0" rIns="0" bIns="0" anchor="t" anchorCtr="0">
            <a:spAutoFit/>
          </a:bodyPr>
          <a:lstStyle/>
          <a:p>
            <a:pPr marL="0" marR="0" lvl="0" algn="l" rtl="0">
              <a:spcBef>
                <a:spcPts val="0"/>
              </a:spcBef>
              <a:spcAft>
                <a:spcPts val="0"/>
              </a:spcAft>
              <a:buSzTx/>
              <a:buNone/>
            </a:pPr>
            <a:r>
              <a:rPr lang="en-US" sz="2400" b="1" i="0" u="none" strike="noStrike" cap="none">
                <a:solidFill>
                  <a:srgbClr val="1A365D"/>
                </a:solidFill>
                <a:latin typeface="Merriweather"/>
                <a:ea typeface="Merriweather"/>
                <a:cs typeface="Merriweather"/>
                <a:sym typeface="Merriweather"/>
              </a:rPr>
              <a:t>COP30</a:t>
            </a:r>
            <a:endParaRPr lang="en-US" sz="2400" b="1" i="0" u="none" strike="noStrike" cap="none">
              <a:solidFill>
                <a:srgbClr val="1A365D"/>
              </a:solidFill>
              <a:latin typeface="Merriweather"/>
              <a:ea typeface="Merriweather"/>
              <a:cs typeface="Merriweather"/>
              <a:sym typeface="Merriweather"/>
            </a:endParaRPr>
          </a:p>
        </p:txBody>
      </p:sp>
      <p:sp>
        <p:nvSpPr>
          <p:cNvPr id="105" name="Google Shape;105;p15"/>
          <p:cNvSpPr txBox="1"/>
          <p:nvPr/>
        </p:nvSpPr>
        <p:spPr>
          <a:xfrm>
            <a:off x="6381750" y="2308225"/>
            <a:ext cx="5810250" cy="393954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The highest tier was the COP30 that ended with the Bel</a:t>
            </a:r>
            <a:r>
              <a:rPr lang="en-US" altLang="en-US" sz="20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m political package, and COP30 Presidency made it an implementation-based meeting.</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It was the 195 Parties that adopted the Bel</a:t>
            </a:r>
            <a:r>
              <a:rPr lang="en-US" altLang="en-US" sz="20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rPr>
              <a:t>m Package with 29 decisions, such as just transition, adaptation financing, gender, and technology. </a:t>
            </a:r>
            <a:endParaRPr lang="en-US" altLang="zh-CN" sz="20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endParaRPr lang="en-US" sz="20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113" name="Google Shape;113;p15"/>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Climate finance has gotten by the previous COPs</a:t>
            </a:r>
            <a:endParaRPr lang="en-US" sz="3300" b="1" i="0" u="none" strike="noStrike" cap="none">
              <a:solidFill>
                <a:srgbClr val="1A365D"/>
              </a:solidFill>
              <a:latin typeface="Merriweather"/>
              <a:ea typeface="Merriweather"/>
              <a:cs typeface="Merriweather"/>
              <a:sym typeface="Merriweather"/>
            </a:endParaRPr>
          </a:p>
        </p:txBody>
      </p:sp>
      <p:sp>
        <p:nvSpPr>
          <p:cNvPr id="114" name="Google Shape;114;p15"/>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pic>
        <p:nvPicPr>
          <p:cNvPr id="291" name="Google Shape;291;p26" descr="image.png"/>
          <p:cNvPicPr preferRelativeResize="0"/>
          <p:nvPr/>
        </p:nvPicPr>
        <p:blipFill rotWithShape="1">
          <a:blip r:embed="rId1"/>
          <a:srcRect/>
          <a:stretch>
            <a:fillRect/>
          </a:stretch>
        </p:blipFill>
        <p:spPr>
          <a:xfrm>
            <a:off x="0" y="0"/>
            <a:ext cx="12192000" cy="6858000"/>
          </a:xfrm>
          <a:prstGeom prst="rect">
            <a:avLst/>
          </a:prstGeom>
          <a:noFill/>
          <a:ln>
            <a:noFill/>
          </a:ln>
        </p:spPr>
      </p:pic>
      <p:pic>
        <p:nvPicPr>
          <p:cNvPr id="292" name="Google Shape;292;p26" descr="image.png"/>
          <p:cNvPicPr preferRelativeResize="0"/>
          <p:nvPr/>
        </p:nvPicPr>
        <p:blipFill rotWithShape="1">
          <a:blip r:embed="rId2"/>
          <a:srcRect/>
          <a:stretch>
            <a:fillRect/>
          </a:stretch>
        </p:blipFill>
        <p:spPr>
          <a:xfrm>
            <a:off x="762000" y="1833245"/>
            <a:ext cx="3430270" cy="4509770"/>
          </a:xfrm>
          <a:prstGeom prst="rect">
            <a:avLst/>
          </a:prstGeom>
          <a:noFill/>
          <a:ln>
            <a:noFill/>
          </a:ln>
        </p:spPr>
      </p:pic>
      <p:pic>
        <p:nvPicPr>
          <p:cNvPr id="293" name="Google Shape;293;p26" descr="image.png"/>
          <p:cNvPicPr preferRelativeResize="0"/>
          <p:nvPr/>
        </p:nvPicPr>
        <p:blipFill rotWithShape="1">
          <a:blip r:embed="rId3"/>
          <a:srcRect/>
          <a:stretch>
            <a:fillRect/>
          </a:stretch>
        </p:blipFill>
        <p:spPr>
          <a:xfrm>
            <a:off x="4413250" y="1833245"/>
            <a:ext cx="3527425" cy="4509135"/>
          </a:xfrm>
          <a:prstGeom prst="rect">
            <a:avLst/>
          </a:prstGeom>
          <a:noFill/>
          <a:ln>
            <a:noFill/>
          </a:ln>
        </p:spPr>
      </p:pic>
      <p:pic>
        <p:nvPicPr>
          <p:cNvPr id="294" name="Google Shape;294;p26" descr="image.png"/>
          <p:cNvPicPr preferRelativeResize="0"/>
          <p:nvPr/>
        </p:nvPicPr>
        <p:blipFill rotWithShape="1">
          <a:blip r:embed="rId4"/>
          <a:srcRect/>
          <a:stretch>
            <a:fillRect/>
          </a:stretch>
        </p:blipFill>
        <p:spPr>
          <a:xfrm>
            <a:off x="8064500" y="1833245"/>
            <a:ext cx="3611880" cy="4509135"/>
          </a:xfrm>
          <a:prstGeom prst="rect">
            <a:avLst/>
          </a:prstGeom>
          <a:noFill/>
          <a:ln>
            <a:noFill/>
          </a:ln>
        </p:spPr>
      </p:pic>
      <p:sp>
        <p:nvSpPr>
          <p:cNvPr id="296" name="Google Shape;296;p26"/>
          <p:cNvSpPr txBox="1"/>
          <p:nvPr/>
        </p:nvSpPr>
        <p:spPr>
          <a:xfrm>
            <a:off x="1713865" y="2118360"/>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Promises</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297" name="Google Shape;297;p26"/>
          <p:cNvSpPr txBox="1"/>
          <p:nvPr/>
        </p:nvSpPr>
        <p:spPr>
          <a:xfrm>
            <a:off x="963295" y="2902585"/>
            <a:ext cx="3060065" cy="2800350"/>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COP30 hardened one direction of travel on finance. Nevertheless, agreements may remain feeble when they are not appended with specific delivery channels or responsibility.</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98" name="Google Shape;298;p26"/>
          <p:cNvSpPr txBox="1"/>
          <p:nvPr/>
        </p:nvSpPr>
        <p:spPr>
          <a:xfrm>
            <a:off x="5250765" y="2118360"/>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Institutional</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299" name="Google Shape;299;p26"/>
          <p:cNvSpPr txBox="1"/>
          <p:nvPr/>
        </p:nvSpPr>
        <p:spPr>
          <a:xfrm>
            <a:off x="4756100" y="2902585"/>
            <a:ext cx="2679650" cy="310134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This institutional consolidation includes the COP30 advice to the FRLD, which can be beneficial since guidance the insiders better may lead to less friction and uncertainty </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0" name="Google Shape;300;p26"/>
          <p:cNvSpPr txBox="1"/>
          <p:nvPr/>
        </p:nvSpPr>
        <p:spPr>
          <a:xfrm>
            <a:off x="8980070" y="2110105"/>
            <a:ext cx="2813632" cy="30734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2000" b="1" i="0" u="none" strike="noStrike" cap="none">
                <a:solidFill>
                  <a:srgbClr val="1A365D"/>
                </a:solidFill>
                <a:latin typeface="Lato" panose="020F0502020204030203"/>
                <a:ea typeface="Lato" panose="020F0502020204030203"/>
                <a:cs typeface="Lato" panose="020F0502020204030203"/>
                <a:sym typeface="Lato" panose="020F0502020204030203"/>
              </a:rPr>
              <a:t>Delivery</a:t>
            </a:r>
            <a:endParaRPr lang="en-US" sz="2000" b="1" i="0" u="none" strike="noStrike" cap="none">
              <a:solidFill>
                <a:srgbClr val="1A365D"/>
              </a:solidFill>
              <a:latin typeface="Lato" panose="020F0502020204030203"/>
              <a:ea typeface="Lato" panose="020F0502020204030203"/>
              <a:cs typeface="Lato" panose="020F0502020204030203"/>
              <a:sym typeface="Lato" panose="020F0502020204030203"/>
            </a:endParaRPr>
          </a:p>
        </p:txBody>
      </p:sp>
      <p:sp>
        <p:nvSpPr>
          <p:cNvPr id="301" name="Google Shape;301;p26"/>
          <p:cNvSpPr txBox="1"/>
          <p:nvPr/>
        </p:nvSpPr>
        <p:spPr>
          <a:xfrm>
            <a:off x="8407400" y="2797810"/>
            <a:ext cx="3224530" cy="354457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The fact that a first call of proposals has been made is encouraging, considering that it is small as compared to the magnitude of NCQG debates, and again, delivery is still subject to availability of funds without increasing the debt burden.</a:t>
            </a:r>
            <a:endParaRPr lang="en-US"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302" name="Google Shape;302;p26" descr="image.png"/>
          <p:cNvPicPr preferRelativeResize="0"/>
          <p:nvPr/>
        </p:nvPicPr>
        <p:blipFill rotWithShape="1">
          <a:blip r:embed="rId5"/>
          <a:srcRect/>
          <a:stretch>
            <a:fillRect/>
          </a:stretch>
        </p:blipFill>
        <p:spPr>
          <a:xfrm>
            <a:off x="1104900" y="2044700"/>
            <a:ext cx="381000" cy="381000"/>
          </a:xfrm>
          <a:prstGeom prst="rect">
            <a:avLst/>
          </a:prstGeom>
          <a:noFill/>
          <a:ln>
            <a:noFill/>
          </a:ln>
        </p:spPr>
      </p:pic>
      <p:pic>
        <p:nvPicPr>
          <p:cNvPr id="303" name="Google Shape;303;p26" descr="image.png"/>
          <p:cNvPicPr preferRelativeResize="0"/>
          <p:nvPr/>
        </p:nvPicPr>
        <p:blipFill rotWithShape="1">
          <a:blip r:embed="rId6"/>
          <a:srcRect/>
          <a:stretch>
            <a:fillRect/>
          </a:stretch>
        </p:blipFill>
        <p:spPr>
          <a:xfrm>
            <a:off x="4756100" y="2044700"/>
            <a:ext cx="381000" cy="381000"/>
          </a:xfrm>
          <a:prstGeom prst="rect">
            <a:avLst/>
          </a:prstGeom>
          <a:noFill/>
          <a:ln>
            <a:noFill/>
          </a:ln>
        </p:spPr>
      </p:pic>
      <p:pic>
        <p:nvPicPr>
          <p:cNvPr id="304" name="Google Shape;304;p26" descr="image.png"/>
          <p:cNvPicPr preferRelativeResize="0"/>
          <p:nvPr/>
        </p:nvPicPr>
        <p:blipFill rotWithShape="1">
          <a:blip r:embed="rId7"/>
          <a:srcRect/>
          <a:stretch>
            <a:fillRect/>
          </a:stretch>
        </p:blipFill>
        <p:spPr>
          <a:xfrm>
            <a:off x="8407300" y="2044700"/>
            <a:ext cx="476250" cy="381000"/>
          </a:xfrm>
          <a:prstGeom prst="rect">
            <a:avLst/>
          </a:prstGeom>
          <a:noFill/>
          <a:ln>
            <a:noFill/>
          </a:ln>
        </p:spPr>
      </p:pic>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Critical Assessment</a:t>
            </a:r>
            <a:endParaRPr lang="en-US"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277" name="Shape 277"/>
        <p:cNvGrpSpPr/>
        <p:nvPr/>
      </p:nvGrpSpPr>
      <p:grpSpPr>
        <a:xfrm>
          <a:off x="0" y="0"/>
          <a:ext cx="0" cy="0"/>
          <a:chOff x="0" y="0"/>
          <a:chExt cx="0" cy="0"/>
        </a:xfrm>
      </p:grpSpPr>
      <p:pic>
        <p:nvPicPr>
          <p:cNvPr id="278" name="Google Shape;278;p25"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79" name="Google Shape;279;p25"/>
          <p:cNvSpPr txBox="1"/>
          <p:nvPr/>
        </p:nvSpPr>
        <p:spPr>
          <a:xfrm>
            <a:off x="1143000" y="1809115"/>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On an optimistic note</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80" name="Google Shape;280;p25"/>
          <p:cNvSpPr txBox="1"/>
          <p:nvPr/>
        </p:nvSpPr>
        <p:spPr>
          <a:xfrm>
            <a:off x="1143000" y="3004820"/>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In the medium possibility</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281" name="Google Shape;281;p25"/>
          <p:cNvSpPr txBox="1"/>
          <p:nvPr/>
        </p:nvSpPr>
        <p:spPr>
          <a:xfrm>
            <a:off x="1143000" y="4200525"/>
            <a:ext cx="10287000" cy="787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3200" b="0" i="0" u="none" strike="noStrike" cap="none">
                <a:solidFill>
                  <a:srgbClr val="2D3748"/>
                </a:solidFill>
                <a:latin typeface="Lato" panose="020F0502020204030203"/>
                <a:ea typeface="Lato" panose="020F0502020204030203"/>
                <a:cs typeface="Lato" panose="020F0502020204030203"/>
                <a:sym typeface="Lato" panose="020F0502020204030203"/>
              </a:rPr>
              <a:t>In a pessimistic case</a:t>
            </a:r>
            <a:endParaRPr lang="en-US" sz="32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pic>
        <p:nvPicPr>
          <p:cNvPr id="282" name="Google Shape;282;p25" descr="image.png"/>
          <p:cNvPicPr preferRelativeResize="0"/>
          <p:nvPr/>
        </p:nvPicPr>
        <p:blipFill rotWithShape="1">
          <a:blip r:embed="rId2"/>
          <a:srcRect/>
          <a:stretch>
            <a:fillRect/>
          </a:stretch>
        </p:blipFill>
        <p:spPr>
          <a:xfrm>
            <a:off x="762000" y="2245677"/>
            <a:ext cx="142875" cy="200025"/>
          </a:xfrm>
          <a:prstGeom prst="rect">
            <a:avLst/>
          </a:prstGeom>
          <a:noFill/>
          <a:ln>
            <a:noFill/>
          </a:ln>
        </p:spPr>
      </p:pic>
      <p:pic>
        <p:nvPicPr>
          <p:cNvPr id="283" name="Google Shape;283;p25" descr="image.png"/>
          <p:cNvPicPr preferRelativeResize="0"/>
          <p:nvPr/>
        </p:nvPicPr>
        <p:blipFill rotWithShape="1">
          <a:blip r:embed="rId3"/>
          <a:srcRect/>
          <a:stretch>
            <a:fillRect/>
          </a:stretch>
        </p:blipFill>
        <p:spPr>
          <a:xfrm>
            <a:off x="762000" y="3405187"/>
            <a:ext cx="190500" cy="200025"/>
          </a:xfrm>
          <a:prstGeom prst="rect">
            <a:avLst/>
          </a:prstGeom>
          <a:noFill/>
          <a:ln>
            <a:noFill/>
          </a:ln>
        </p:spPr>
      </p:pic>
      <p:pic>
        <p:nvPicPr>
          <p:cNvPr id="284" name="Google Shape;284;p25" descr="image.png"/>
          <p:cNvPicPr preferRelativeResize="0"/>
          <p:nvPr/>
        </p:nvPicPr>
        <p:blipFill rotWithShape="1">
          <a:blip r:embed="rId4"/>
          <a:srcRect/>
          <a:stretch>
            <a:fillRect/>
          </a:stretch>
        </p:blipFill>
        <p:spPr>
          <a:xfrm>
            <a:off x="762000" y="4652962"/>
            <a:ext cx="190500" cy="200025"/>
          </a:xfrm>
          <a:prstGeom prst="rect">
            <a:avLst/>
          </a:prstGeom>
          <a:noFill/>
          <a:ln>
            <a:noFill/>
          </a:ln>
        </p:spPr>
      </p:pic>
      <p:sp>
        <p:nvSpPr>
          <p:cNvPr id="285" name="Google Shape;285;p25"/>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What could happen beyond COP30?</a:t>
            </a:r>
            <a:endParaRPr lang="en-US" sz="3300" b="1" i="0" u="none" strike="noStrike" cap="none">
              <a:solidFill>
                <a:srgbClr val="1A365D"/>
              </a:solidFill>
              <a:latin typeface="Merriweather"/>
              <a:ea typeface="Merriweather"/>
              <a:cs typeface="Merriweather"/>
              <a:sym typeface="Merriweather"/>
            </a:endParaRPr>
          </a:p>
        </p:txBody>
      </p:sp>
      <p:sp>
        <p:nvSpPr>
          <p:cNvPr id="286" name="Google Shape;286;p25"/>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21"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210" name="Google Shape;210;p21"/>
          <p:cNvSpPr txBox="1"/>
          <p:nvPr/>
        </p:nvSpPr>
        <p:spPr>
          <a:xfrm>
            <a:off x="3350656" y="473045"/>
            <a:ext cx="5490686" cy="6921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altLang="zh-CN" sz="4500" b="1" i="0" u="sng" strike="noStrike" cap="none">
                <a:solidFill>
                  <a:srgbClr val="1A365D"/>
                </a:solidFill>
                <a:latin typeface="Merriweather"/>
                <a:ea typeface="Merriweather"/>
                <a:cs typeface="Merriweather"/>
                <a:sym typeface="Merriweather"/>
              </a:rPr>
              <a:t>C</a:t>
            </a:r>
            <a:r>
              <a:rPr lang="en-US" altLang="zh-CN" sz="4500" b="1" i="0" u="none" strike="noStrike" cap="none">
                <a:solidFill>
                  <a:srgbClr val="1A365D"/>
                </a:solidFill>
                <a:latin typeface="Merriweather"/>
                <a:ea typeface="Merriweather"/>
                <a:cs typeface="Merriweather"/>
                <a:sym typeface="Merriweather"/>
              </a:rPr>
              <a:t>onclusion</a:t>
            </a:r>
            <a:endParaRPr lang="en-US" sz="4500" b="1" i="0" u="none" strike="noStrike" cap="none">
              <a:solidFill>
                <a:srgbClr val="1A365D"/>
              </a:solidFill>
              <a:latin typeface="Merriweather"/>
              <a:ea typeface="Merriweather"/>
              <a:cs typeface="Merriweather"/>
              <a:sym typeface="Merriweather"/>
            </a:endParaRPr>
          </a:p>
        </p:txBody>
      </p:sp>
      <p:sp>
        <p:nvSpPr>
          <p:cNvPr id="211" name="Google Shape;211;p21"/>
          <p:cNvSpPr txBox="1"/>
          <p:nvPr/>
        </p:nvSpPr>
        <p:spPr>
          <a:xfrm>
            <a:off x="602615" y="1644015"/>
            <a:ext cx="11129645" cy="3544570"/>
          </a:xfrm>
          <a:prstGeom prst="rect">
            <a:avLst/>
          </a:prstGeom>
          <a:noFill/>
          <a:ln>
            <a:noFill/>
          </a:ln>
        </p:spPr>
        <p:txBody>
          <a:bodyPr spcFirstLastPara="1" wrap="square" lIns="0" tIns="0" rIns="0" bIns="0" anchor="t" anchorCtr="0">
            <a:spAutoFit/>
          </a:bodyPr>
          <a:lstStyle/>
          <a:p>
            <a:pPr marL="0" marR="0" lvl="0" indent="0" algn="l" rtl="0">
              <a:lnSpc>
                <a:spcPct val="180000"/>
              </a:lnSpc>
              <a:spcBef>
                <a:spcPts val="0"/>
              </a:spcBef>
              <a:spcAft>
                <a:spcPts val="0"/>
              </a:spcAft>
              <a:buNone/>
            </a:pPr>
            <a:r>
              <a:rPr lang="en-US" altLang="zh-CN" sz="3200" b="0" i="0" u="none" strike="noStrike" cap="none">
                <a:solidFill>
                  <a:srgbClr val="4A5568"/>
                </a:solidFill>
                <a:latin typeface="Lato Light"/>
                <a:ea typeface="Lato Light"/>
                <a:cs typeface="Lato Light"/>
                <a:sym typeface="Lato Light"/>
              </a:rPr>
              <a:t>  COP30 solidified the pipeline of climate finance, but the post-COP30 space will tell whether the pipeline will be full enough, sufficiently, to have any effect on people experiencing the impacts of climate. </a:t>
            </a:r>
            <a:endParaRPr lang="en-US" altLang="zh-CN" sz="3200" b="0" i="0" u="none" strike="noStrike" cap="none">
              <a:solidFill>
                <a:srgbClr val="4A5568"/>
              </a:solidFill>
              <a:latin typeface="Lato Light"/>
              <a:ea typeface="Lato Light"/>
              <a:cs typeface="Lato Light"/>
              <a:sym typeface="Lato Light"/>
            </a:endParaRPr>
          </a:p>
        </p:txBody>
      </p:sp>
      <p:sp>
        <p:nvSpPr>
          <p:cNvPr id="212" name="Google Shape;212;p21"/>
          <p:cNvSpPr/>
          <p:nvPr/>
        </p:nvSpPr>
        <p:spPr>
          <a:xfrm>
            <a:off x="5326380" y="1375925"/>
            <a:ext cx="952500" cy="57150"/>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287020" y="1285875"/>
            <a:ext cx="12028170" cy="576008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Carbon Brief (2025) ‘COP30: Key outcomes agreed at the UN climate talks in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Carbon Brief, 23 November 2025.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COP30 Brazil (2025) ‘COP30 approves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Package’, Official COP30 website (Brazil), November 2025.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IISD (2025) Summary report of the UN Climate Change Conference (COP30),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Brazil, 10–21 November 2025, Earth Negotiations Bulletin, International Institute for Sustainable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OECD (2025) Unpacking the USD 300 billion goal and the USD 1.3 trillion scale-up call in the NCQG, Organisation for Economic Co-operation and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UNCTAD (2024) ‘Countries agree $300 billion by 2035 for new climate finance goal: what next?’, United Nations Conference on Trade and Development.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UNDP (2025) ‘The next chapter for Loss and Damage after COP30: Building the systems countries and communities need’, United Nations Development Programme (Geneva).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AP (2025) ‘UN climate deal increases money to countries hit by climate change, but no explicit fossil fuel plan’, Associated Press, November 2025.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290" name="Shape 290"/>
        <p:cNvGrpSpPr/>
        <p:nvPr/>
      </p:nvGrpSpPr>
      <p:grpSpPr>
        <a:xfrm>
          <a:off x="0" y="0"/>
          <a:ext cx="0" cy="0"/>
          <a:chOff x="0" y="0"/>
          <a:chExt cx="0" cy="0"/>
        </a:xfrm>
      </p:grpSpPr>
      <p:sp>
        <p:nvSpPr>
          <p:cNvPr id="295" name="Google Shape;295;p26"/>
          <p:cNvSpPr txBox="1"/>
          <p:nvPr/>
        </p:nvSpPr>
        <p:spPr>
          <a:xfrm>
            <a:off x="300355" y="1285875"/>
            <a:ext cx="11650980" cy="5316855"/>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(2009) Report of the Conference of the Parties on its fifteenth session, Copenhagen, 7–19 December 2009 (incl. Copenhagen outcome/accord annex materials),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(2015) Paris Agreement,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(2022) Decision 2/CP.27: Funding arrangements for responding to loss and damage associated with the adverse effects of climate change,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(2023) Operationalization of the new funding arrangements, including a fund, for responding to loss and damage (Decision text, COP28 AUV),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(2024) ‘COP29 UN Climate Conference agrees to triple finance to developing countries…’, United Nations Framework Convention on Climate Change (news release).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(2025a) Bel</a:t>
            </a:r>
            <a:r>
              <a:rPr lang="en-US" altLang="en-US" sz="1800" b="0" i="0" u="none" strike="noStrike" cap="none">
                <a:solidFill>
                  <a:srgbClr val="2D3748"/>
                </a:solidFill>
                <a:latin typeface="Lato" panose="020F0502020204030203"/>
                <a:ea typeface="Lato" panose="020F0502020204030203"/>
                <a:cs typeface="Lato" panose="020F0502020204030203"/>
                <a:sym typeface="Lato" panose="020F0502020204030203"/>
              </a:rPr>
              <a:t>é</a:t>
            </a: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m political package, United Nations Framework Convention on Climate Change (COP30 page).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a:p>
            <a:pPr marL="0" marR="0" lvl="0" indent="0" algn="l" rtl="0">
              <a:lnSpc>
                <a:spcPct val="160000"/>
              </a:lnSpc>
              <a:spcBef>
                <a:spcPts val="0"/>
              </a:spcBef>
              <a:spcAft>
                <a:spcPts val="0"/>
              </a:spcAft>
              <a:buNone/>
            </a:pPr>
            <a:r>
              <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rPr>
              <a:t>  UNFCCC (2025b) Report of the Fund for responding to Loss and Damage and guidance to the Fund (COP30 decision text), United Nations Framework Convention on Climate Change. </a:t>
            </a:r>
            <a:endParaRPr lang="en-US" altLang="zh-CN" sz="1800" b="0" i="0" u="none" strike="noStrike" cap="none">
              <a:solidFill>
                <a:srgbClr val="2D3748"/>
              </a:solidFill>
              <a:latin typeface="Lato" panose="020F0502020204030203"/>
              <a:ea typeface="Lato" panose="020F0502020204030203"/>
              <a:cs typeface="Lato" panose="020F0502020204030203"/>
              <a:sym typeface="Lato" panose="020F0502020204030203"/>
            </a:endParaRPr>
          </a:p>
        </p:txBody>
      </p:sp>
      <p:sp>
        <p:nvSpPr>
          <p:cNvPr id="305" name="Google Shape;305;p26"/>
          <p:cNvSpPr txBox="1"/>
          <p:nvPr/>
        </p:nvSpPr>
        <p:spPr>
          <a:xfrm>
            <a:off x="1000125" y="762000"/>
            <a:ext cx="10951368" cy="50736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altLang="zh-CN" sz="3300" b="1" i="0" u="none" strike="noStrike" cap="none">
                <a:solidFill>
                  <a:srgbClr val="1A365D"/>
                </a:solidFill>
                <a:latin typeface="Merriweather"/>
                <a:ea typeface="Merriweather"/>
                <a:cs typeface="Merriweather"/>
                <a:sym typeface="Merriweather"/>
              </a:rPr>
              <a:t>References</a:t>
            </a:r>
            <a:endParaRPr lang="en-US" altLang="zh-CN" sz="3300" b="1" i="0" u="none" strike="noStrike" cap="none">
              <a:solidFill>
                <a:srgbClr val="1A365D"/>
              </a:solidFill>
              <a:latin typeface="Merriweather"/>
              <a:ea typeface="Merriweather"/>
              <a:cs typeface="Merriweather"/>
              <a:sym typeface="Merriweather"/>
            </a:endParaRPr>
          </a:p>
        </p:txBody>
      </p:sp>
      <p:sp>
        <p:nvSpPr>
          <p:cNvPr id="306" name="Google Shape;306;p26"/>
          <p:cNvSpPr/>
          <p:nvPr/>
        </p:nvSpPr>
        <p:spPr>
          <a:xfrm>
            <a:off x="762000" y="762000"/>
            <a:ext cx="76200" cy="523875"/>
          </a:xfrm>
          <a:prstGeom prst="rect">
            <a:avLst/>
          </a:prstGeom>
          <a:solidFill>
            <a:srgbClr val="2B6CB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308" name="Shape 308"/>
        <p:cNvGrpSpPr/>
        <p:nvPr/>
      </p:nvGrpSpPr>
      <p:grpSpPr>
        <a:xfrm>
          <a:off x="0" y="0"/>
          <a:ext cx="0" cy="0"/>
          <a:chOff x="0" y="0"/>
          <a:chExt cx="0" cy="0"/>
        </a:xfrm>
      </p:grpSpPr>
      <p:pic>
        <p:nvPicPr>
          <p:cNvPr id="309" name="Google Shape;309;p26" descr="image.png"/>
          <p:cNvPicPr preferRelativeResize="0"/>
          <p:nvPr/>
        </p:nvPicPr>
        <p:blipFill rotWithShape="1">
          <a:blip r:embed="rId1"/>
          <a:srcRect/>
          <a:stretch>
            <a:fillRect/>
          </a:stretch>
        </p:blipFill>
        <p:spPr>
          <a:xfrm>
            <a:off x="0" y="0"/>
            <a:ext cx="12192000" cy="6858000"/>
          </a:xfrm>
          <a:prstGeom prst="rect">
            <a:avLst/>
          </a:prstGeom>
          <a:noFill/>
          <a:ln>
            <a:noFill/>
          </a:ln>
        </p:spPr>
      </p:pic>
      <p:sp>
        <p:nvSpPr>
          <p:cNvPr id="310" name="Google Shape;310;p26"/>
          <p:cNvSpPr/>
          <p:nvPr/>
        </p:nvSpPr>
        <p:spPr>
          <a:xfrm>
            <a:off x="0" y="0"/>
            <a:ext cx="12192000" cy="76200"/>
          </a:xfrm>
          <a:prstGeom prst="rect">
            <a:avLst/>
          </a:prstGeom>
          <a:solidFill>
            <a:srgbClr val="0A3D6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11" name="Google Shape;311;p26"/>
          <p:cNvSpPr txBox="1"/>
          <p:nvPr/>
        </p:nvSpPr>
        <p:spPr>
          <a:xfrm>
            <a:off x="295275" y="2505967"/>
            <a:ext cx="11601450" cy="92329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6000">
                <a:solidFill>
                  <a:srgbClr val="3C6382"/>
                </a:solidFill>
                <a:latin typeface="Lato" panose="020F0502020204030203"/>
                <a:ea typeface="Lato" panose="020F0502020204030203"/>
                <a:cs typeface="Lato" panose="020F0502020204030203"/>
                <a:sym typeface="Lato" panose="020F0502020204030203"/>
              </a:rPr>
              <a:t>Thank you</a:t>
            </a:r>
            <a:endParaRPr lang="en-US" sz="6000" b="1" i="0" u="none" strike="noStrike" cap="none">
              <a:solidFill>
                <a:srgbClr val="0A3D62"/>
              </a:solidFill>
              <a:latin typeface="Poppins" panose="00000500000000000000"/>
              <a:ea typeface="Poppins" panose="00000500000000000000"/>
              <a:cs typeface="Poppins" panose="00000500000000000000"/>
              <a:sym typeface="Poppins" panose="00000500000000000000"/>
            </a:endParaRPr>
          </a:p>
        </p:txBody>
      </p:sp>
      <p:pic>
        <p:nvPicPr>
          <p:cNvPr id="313" name="Google Shape;313;p26" descr="image.png"/>
          <p:cNvPicPr preferRelativeResize="0"/>
          <p:nvPr/>
        </p:nvPicPr>
        <p:blipFill rotWithShape="1">
          <a:blip r:embed="rId2"/>
          <a:srcRect/>
          <a:stretch>
            <a:fillRect/>
          </a:stretch>
        </p:blipFill>
        <p:spPr>
          <a:xfrm>
            <a:off x="5231606" y="4818608"/>
            <a:ext cx="152400" cy="1524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4507</Words>
  <Application>WPS 文字</Application>
  <PresentationFormat/>
  <Paragraphs>94</Paragraphs>
  <Slides>11</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11</vt:i4>
      </vt:variant>
    </vt:vector>
  </HeadingPairs>
  <TitlesOfParts>
    <vt:vector size="34" baseType="lpstr">
      <vt:lpstr>Arial</vt:lpstr>
      <vt:lpstr>宋体</vt:lpstr>
      <vt:lpstr>Wingdings</vt:lpstr>
      <vt:lpstr>Arial</vt:lpstr>
      <vt:lpstr>Calibri</vt:lpstr>
      <vt:lpstr>Helvetica Neue</vt:lpstr>
      <vt:lpstr>Poppins</vt:lpstr>
      <vt:lpstr>Arial Black</vt:lpstr>
      <vt:lpstr>Thonburi</vt:lpstr>
      <vt:lpstr>Lato</vt:lpstr>
      <vt:lpstr>Merriweather</vt:lpstr>
      <vt:lpstr>Lato Light</vt:lpstr>
      <vt:lpstr>微软雅黑</vt:lpstr>
      <vt:lpstr>汉仪旗黑</vt:lpstr>
      <vt:lpstr>宋体</vt:lpstr>
      <vt:lpstr>Arial Unicode MS</vt:lpstr>
      <vt:lpstr>汉仪书宋二KW</vt:lpstr>
      <vt:lpstr>Lato</vt:lpstr>
      <vt:lpstr>Lato Light</vt:lpstr>
      <vt:lpstr>Merriweather</vt:lpstr>
      <vt:lpstr>Poppins</vt:lpstr>
      <vt:lpstr>苹方-简</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おうがいの薇</cp:lastModifiedBy>
  <cp:revision>25</cp:revision>
  <dcterms:created xsi:type="dcterms:W3CDTF">2026-02-03T19:56:25Z</dcterms:created>
  <dcterms:modified xsi:type="dcterms:W3CDTF">2026-02-03T19:56:25Z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816D19DD798934A12980816902F5033B_43</vt:lpwstr>
  </property>
  <property fmtid="{D5CDD505-2E9C-101B-9397-08002B2CF9AE}" pid="3" name="KSOProductBuildVer">
    <vt:lpwstr>2052-12.1.23540.23540</vt:lpwstr>
  </property>
</Properties>
</file>