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66" r:id="rId1"/>
  </p:sldMasterIdLst>
  <p:notesMasterIdLst>
    <p:notesMasterId r:id="rId38"/>
  </p:notesMasterIdLst>
  <p:handoutMasterIdLst>
    <p:handoutMasterId r:id="rId39"/>
  </p:handoutMasterIdLst>
  <p:sldIdLst>
    <p:sldId id="256" r:id="rId2"/>
    <p:sldId id="259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3" r:id="rId24"/>
    <p:sldId id="284" r:id="rId25"/>
    <p:sldId id="285" r:id="rId26"/>
    <p:sldId id="286" r:id="rId27"/>
    <p:sldId id="287" r:id="rId28"/>
    <p:sldId id="288" r:id="rId29"/>
    <p:sldId id="289" r:id="rId30"/>
    <p:sldId id="290" r:id="rId31"/>
    <p:sldId id="291" r:id="rId32"/>
    <p:sldId id="292" r:id="rId33"/>
    <p:sldId id="293" r:id="rId34"/>
    <p:sldId id="294" r:id="rId35"/>
    <p:sldId id="295" r:id="rId36"/>
    <p:sldId id="296" r:id="rId37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8CD35F-F3D8-49A5-93FA-E9F1C8B2EF39}" v="7" dt="2021-10-22T17:23:00.197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1498" y="6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handoutMaster" Target="handoutMasters/handout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ida Danish" userId="d9a0b9c12b1a3f1c" providerId="LiveId" clId="{1FC2D34A-E384-4F7E-BCC8-1C9128A3EB19}"/>
    <pc:docChg chg="modSld">
      <pc:chgData name="Abida Danish" userId="d9a0b9c12b1a3f1c" providerId="LiveId" clId="{1FC2D34A-E384-4F7E-BCC8-1C9128A3EB19}" dt="2021-08-14T15:14:40.015" v="0" actId="1076"/>
      <pc:docMkLst>
        <pc:docMk/>
      </pc:docMkLst>
      <pc:sldChg chg="modSp mod">
        <pc:chgData name="Abida Danish" userId="d9a0b9c12b1a3f1c" providerId="LiveId" clId="{1FC2D34A-E384-4F7E-BCC8-1C9128A3EB19}" dt="2021-08-14T15:14:40.015" v="0" actId="1076"/>
        <pc:sldMkLst>
          <pc:docMk/>
          <pc:sldMk cId="0" sldId="256"/>
        </pc:sldMkLst>
        <pc:spChg chg="mod">
          <ac:chgData name="Abida Danish" userId="d9a0b9c12b1a3f1c" providerId="LiveId" clId="{1FC2D34A-E384-4F7E-BCC8-1C9128A3EB19}" dt="2021-08-14T15:14:40.015" v="0" actId="1076"/>
          <ac:spMkLst>
            <pc:docMk/>
            <pc:sldMk cId="0" sldId="256"/>
            <ac:spMk id="5" creationId="{00000000-0000-0000-0000-000000000000}"/>
          </ac:spMkLst>
        </pc:spChg>
      </pc:sldChg>
    </pc:docChg>
  </pc:docChgLst>
  <pc:docChgLst>
    <pc:chgData name="Abida Perveen" userId="b1e14433-736d-4b57-9772-3e48ab916d5a" providerId="ADAL" clId="{598CD35F-F3D8-49A5-93FA-E9F1C8B2EF39}"/>
    <pc:docChg chg="undo custSel addSld delSld modSld">
      <pc:chgData name="Abida Perveen" userId="b1e14433-736d-4b57-9772-3e48ab916d5a" providerId="ADAL" clId="{598CD35F-F3D8-49A5-93FA-E9F1C8B2EF39}" dt="2021-10-22T17:23:05.014" v="123" actId="20577"/>
      <pc:docMkLst>
        <pc:docMk/>
      </pc:docMkLst>
      <pc:sldChg chg="delSp modSp mod">
        <pc:chgData name="Abida Perveen" userId="b1e14433-736d-4b57-9772-3e48ab916d5a" providerId="ADAL" clId="{598CD35F-F3D8-49A5-93FA-E9F1C8B2EF39}" dt="2021-10-22T17:19:36.019" v="43" actId="478"/>
        <pc:sldMkLst>
          <pc:docMk/>
          <pc:sldMk cId="0" sldId="256"/>
        </pc:sldMkLst>
        <pc:spChg chg="mod">
          <ac:chgData name="Abida Perveen" userId="b1e14433-736d-4b57-9772-3e48ab916d5a" providerId="ADAL" clId="{598CD35F-F3D8-49A5-93FA-E9F1C8B2EF39}" dt="2021-10-22T17:18:06.319" v="39" actId="21"/>
          <ac:spMkLst>
            <pc:docMk/>
            <pc:sldMk cId="0" sldId="256"/>
            <ac:spMk id="2" creationId="{00000000-0000-0000-0000-000000000000}"/>
          </ac:spMkLst>
        </pc:spChg>
        <pc:spChg chg="del">
          <ac:chgData name="Abida Perveen" userId="b1e14433-736d-4b57-9772-3e48ab916d5a" providerId="ADAL" clId="{598CD35F-F3D8-49A5-93FA-E9F1C8B2EF39}" dt="2021-10-22T17:15:28.044" v="4" actId="478"/>
          <ac:spMkLst>
            <pc:docMk/>
            <pc:sldMk cId="0" sldId="256"/>
            <ac:spMk id="3" creationId="{00000000-0000-0000-0000-000000000000}"/>
          </ac:spMkLst>
        </pc:spChg>
        <pc:spChg chg="del">
          <ac:chgData name="Abida Perveen" userId="b1e14433-736d-4b57-9772-3e48ab916d5a" providerId="ADAL" clId="{598CD35F-F3D8-49A5-93FA-E9F1C8B2EF39}" dt="2021-10-22T17:15:21.179" v="2" actId="478"/>
          <ac:spMkLst>
            <pc:docMk/>
            <pc:sldMk cId="0" sldId="256"/>
            <ac:spMk id="5" creationId="{00000000-0000-0000-0000-000000000000}"/>
          </ac:spMkLst>
        </pc:spChg>
        <pc:spChg chg="del mod">
          <ac:chgData name="Abida Perveen" userId="b1e14433-736d-4b57-9772-3e48ab916d5a" providerId="ADAL" clId="{598CD35F-F3D8-49A5-93FA-E9F1C8B2EF39}" dt="2021-10-22T17:19:36.019" v="43" actId="478"/>
          <ac:spMkLst>
            <pc:docMk/>
            <pc:sldMk cId="0" sldId="256"/>
            <ac:spMk id="6" creationId="{3863C55B-FF4E-4653-B052-59B9643D5B53}"/>
          </ac:spMkLst>
        </pc:spChg>
      </pc:sldChg>
      <pc:sldChg chg="del">
        <pc:chgData name="Abida Perveen" userId="b1e14433-736d-4b57-9772-3e48ab916d5a" providerId="ADAL" clId="{598CD35F-F3D8-49A5-93FA-E9F1C8B2EF39}" dt="2021-10-22T17:15:47.096" v="5" actId="47"/>
        <pc:sldMkLst>
          <pc:docMk/>
          <pc:sldMk cId="0" sldId="257"/>
        </pc:sldMkLst>
      </pc:sldChg>
      <pc:sldChg chg="modSp mod">
        <pc:chgData name="Abida Perveen" userId="b1e14433-736d-4b57-9772-3e48ab916d5a" providerId="ADAL" clId="{598CD35F-F3D8-49A5-93FA-E9F1C8B2EF39}" dt="2021-10-22T17:15:55.908" v="12" actId="20577"/>
        <pc:sldMkLst>
          <pc:docMk/>
          <pc:sldMk cId="0" sldId="259"/>
        </pc:sldMkLst>
        <pc:spChg chg="mod">
          <ac:chgData name="Abida Perveen" userId="b1e14433-736d-4b57-9772-3e48ab916d5a" providerId="ADAL" clId="{598CD35F-F3D8-49A5-93FA-E9F1C8B2EF39}" dt="2021-10-22T17:15:55.908" v="12" actId="20577"/>
          <ac:spMkLst>
            <pc:docMk/>
            <pc:sldMk cId="0" sldId="259"/>
            <ac:spMk id="2" creationId="{00000000-0000-0000-0000-000000000000}"/>
          </ac:spMkLst>
        </pc:spChg>
      </pc:sldChg>
      <pc:sldChg chg="modSp">
        <pc:chgData name="Abida Perveen" userId="b1e14433-736d-4b57-9772-3e48ab916d5a" providerId="ADAL" clId="{598CD35F-F3D8-49A5-93FA-E9F1C8B2EF39}" dt="2021-10-22T17:15:16.747" v="0"/>
        <pc:sldMkLst>
          <pc:docMk/>
          <pc:sldMk cId="0" sldId="262"/>
        </pc:sldMkLst>
        <pc:spChg chg="mod">
          <ac:chgData name="Abida Perveen" userId="b1e14433-736d-4b57-9772-3e48ab916d5a" providerId="ADAL" clId="{598CD35F-F3D8-49A5-93FA-E9F1C8B2EF39}" dt="2021-10-22T17:15:16.747" v="0"/>
          <ac:spMkLst>
            <pc:docMk/>
            <pc:sldMk cId="0" sldId="262"/>
            <ac:spMk id="2" creationId="{00000000-0000-0000-0000-000000000000}"/>
          </ac:spMkLst>
        </pc:spChg>
      </pc:sldChg>
      <pc:sldChg chg="modSp">
        <pc:chgData name="Abida Perveen" userId="b1e14433-736d-4b57-9772-3e48ab916d5a" providerId="ADAL" clId="{598CD35F-F3D8-49A5-93FA-E9F1C8B2EF39}" dt="2021-10-22T17:15:16.747" v="0"/>
        <pc:sldMkLst>
          <pc:docMk/>
          <pc:sldMk cId="0" sldId="263"/>
        </pc:sldMkLst>
        <pc:spChg chg="mod">
          <ac:chgData name="Abida Perveen" userId="b1e14433-736d-4b57-9772-3e48ab916d5a" providerId="ADAL" clId="{598CD35F-F3D8-49A5-93FA-E9F1C8B2EF39}" dt="2021-10-22T17:15:16.747" v="0"/>
          <ac:spMkLst>
            <pc:docMk/>
            <pc:sldMk cId="0" sldId="263"/>
            <ac:spMk id="2" creationId="{00000000-0000-0000-0000-000000000000}"/>
          </ac:spMkLst>
        </pc:spChg>
      </pc:sldChg>
      <pc:sldChg chg="modSp mod">
        <pc:chgData name="Abida Perveen" userId="b1e14433-736d-4b57-9772-3e48ab916d5a" providerId="ADAL" clId="{598CD35F-F3D8-49A5-93FA-E9F1C8B2EF39}" dt="2021-10-22T17:16:05.897" v="13" actId="6549"/>
        <pc:sldMkLst>
          <pc:docMk/>
          <pc:sldMk cId="0" sldId="264"/>
        </pc:sldMkLst>
        <pc:spChg chg="mod">
          <ac:chgData name="Abida Perveen" userId="b1e14433-736d-4b57-9772-3e48ab916d5a" providerId="ADAL" clId="{598CD35F-F3D8-49A5-93FA-E9F1C8B2EF39}" dt="2021-10-22T17:16:05.897" v="13" actId="6549"/>
          <ac:spMkLst>
            <pc:docMk/>
            <pc:sldMk cId="0" sldId="264"/>
            <ac:spMk id="15" creationId="{00000000-0000-0000-0000-000000000000}"/>
          </ac:spMkLst>
        </pc:spChg>
      </pc:sldChg>
      <pc:sldChg chg="modSp mod">
        <pc:chgData name="Abida Perveen" userId="b1e14433-736d-4b57-9772-3e48ab916d5a" providerId="ADAL" clId="{598CD35F-F3D8-49A5-93FA-E9F1C8B2EF39}" dt="2021-10-22T17:16:15.988" v="14" actId="1076"/>
        <pc:sldMkLst>
          <pc:docMk/>
          <pc:sldMk cId="0" sldId="269"/>
        </pc:sldMkLst>
        <pc:spChg chg="mod">
          <ac:chgData name="Abida Perveen" userId="b1e14433-736d-4b57-9772-3e48ab916d5a" providerId="ADAL" clId="{598CD35F-F3D8-49A5-93FA-E9F1C8B2EF39}" dt="2021-10-22T17:16:15.988" v="14" actId="1076"/>
          <ac:spMkLst>
            <pc:docMk/>
            <pc:sldMk cId="0" sldId="269"/>
            <ac:spMk id="3" creationId="{00000000-0000-0000-0000-000000000000}"/>
          </ac:spMkLst>
        </pc:spChg>
      </pc:sldChg>
      <pc:sldChg chg="modSp mod">
        <pc:chgData name="Abida Perveen" userId="b1e14433-736d-4b57-9772-3e48ab916d5a" providerId="ADAL" clId="{598CD35F-F3D8-49A5-93FA-E9F1C8B2EF39}" dt="2021-10-22T17:16:20.979" v="15" actId="1076"/>
        <pc:sldMkLst>
          <pc:docMk/>
          <pc:sldMk cId="0" sldId="270"/>
        </pc:sldMkLst>
        <pc:spChg chg="mod">
          <ac:chgData name="Abida Perveen" userId="b1e14433-736d-4b57-9772-3e48ab916d5a" providerId="ADAL" clId="{598CD35F-F3D8-49A5-93FA-E9F1C8B2EF39}" dt="2021-10-22T17:16:20.979" v="15" actId="1076"/>
          <ac:spMkLst>
            <pc:docMk/>
            <pc:sldMk cId="0" sldId="270"/>
            <ac:spMk id="2" creationId="{00000000-0000-0000-0000-000000000000}"/>
          </ac:spMkLst>
        </pc:spChg>
      </pc:sldChg>
      <pc:sldChg chg="delSp mod">
        <pc:chgData name="Abida Perveen" userId="b1e14433-736d-4b57-9772-3e48ab916d5a" providerId="ADAL" clId="{598CD35F-F3D8-49A5-93FA-E9F1C8B2EF39}" dt="2021-10-22T17:16:31.335" v="16" actId="478"/>
        <pc:sldMkLst>
          <pc:docMk/>
          <pc:sldMk cId="0" sldId="274"/>
        </pc:sldMkLst>
        <pc:grpChg chg="del">
          <ac:chgData name="Abida Perveen" userId="b1e14433-736d-4b57-9772-3e48ab916d5a" providerId="ADAL" clId="{598CD35F-F3D8-49A5-93FA-E9F1C8B2EF39}" dt="2021-10-22T17:16:31.335" v="16" actId="478"/>
          <ac:grpSpMkLst>
            <pc:docMk/>
            <pc:sldMk cId="0" sldId="274"/>
            <ac:grpSpMk id="2" creationId="{00000000-0000-0000-0000-000000000000}"/>
          </ac:grpSpMkLst>
        </pc:grpChg>
      </pc:sldChg>
      <pc:sldChg chg="delSp mod">
        <pc:chgData name="Abida Perveen" userId="b1e14433-736d-4b57-9772-3e48ab916d5a" providerId="ADAL" clId="{598CD35F-F3D8-49A5-93FA-E9F1C8B2EF39}" dt="2021-10-22T17:16:42.276" v="17" actId="478"/>
        <pc:sldMkLst>
          <pc:docMk/>
          <pc:sldMk cId="0" sldId="280"/>
        </pc:sldMkLst>
        <pc:grpChg chg="del">
          <ac:chgData name="Abida Perveen" userId="b1e14433-736d-4b57-9772-3e48ab916d5a" providerId="ADAL" clId="{598CD35F-F3D8-49A5-93FA-E9F1C8B2EF39}" dt="2021-10-22T17:16:42.276" v="17" actId="478"/>
          <ac:grpSpMkLst>
            <pc:docMk/>
            <pc:sldMk cId="0" sldId="280"/>
            <ac:grpSpMk id="2" creationId="{00000000-0000-0000-0000-000000000000}"/>
          </ac:grpSpMkLst>
        </pc:grpChg>
      </pc:sldChg>
      <pc:sldChg chg="modSp del mod">
        <pc:chgData name="Abida Perveen" userId="b1e14433-736d-4b57-9772-3e48ab916d5a" providerId="ADAL" clId="{598CD35F-F3D8-49A5-93FA-E9F1C8B2EF39}" dt="2021-10-22T17:17:07.985" v="20" actId="47"/>
        <pc:sldMkLst>
          <pc:docMk/>
          <pc:sldMk cId="0" sldId="281"/>
        </pc:sldMkLst>
        <pc:spChg chg="mod">
          <ac:chgData name="Abida Perveen" userId="b1e14433-736d-4b57-9772-3e48ab916d5a" providerId="ADAL" clId="{598CD35F-F3D8-49A5-93FA-E9F1C8B2EF39}" dt="2021-10-22T17:16:48.020" v="18" actId="1076"/>
          <ac:spMkLst>
            <pc:docMk/>
            <pc:sldMk cId="0" sldId="281"/>
            <ac:spMk id="3" creationId="{00000000-0000-0000-0000-000000000000}"/>
          </ac:spMkLst>
        </pc:spChg>
      </pc:sldChg>
      <pc:sldChg chg="del">
        <pc:chgData name="Abida Perveen" userId="b1e14433-736d-4b57-9772-3e48ab916d5a" providerId="ADAL" clId="{598CD35F-F3D8-49A5-93FA-E9F1C8B2EF39}" dt="2021-10-22T17:16:56.270" v="19" actId="47"/>
        <pc:sldMkLst>
          <pc:docMk/>
          <pc:sldMk cId="0" sldId="282"/>
        </pc:sldMkLst>
      </pc:sldChg>
      <pc:sldChg chg="modSp">
        <pc:chgData name="Abida Perveen" userId="b1e14433-736d-4b57-9772-3e48ab916d5a" providerId="ADAL" clId="{598CD35F-F3D8-49A5-93FA-E9F1C8B2EF39}" dt="2021-10-22T17:15:16.747" v="0"/>
        <pc:sldMkLst>
          <pc:docMk/>
          <pc:sldMk cId="0" sldId="293"/>
        </pc:sldMkLst>
        <pc:spChg chg="mod">
          <ac:chgData name="Abida Perveen" userId="b1e14433-736d-4b57-9772-3e48ab916d5a" providerId="ADAL" clId="{598CD35F-F3D8-49A5-93FA-E9F1C8B2EF39}" dt="2021-10-22T17:15:16.747" v="0"/>
          <ac:spMkLst>
            <pc:docMk/>
            <pc:sldMk cId="0" sldId="293"/>
            <ac:spMk id="6" creationId="{00000000-0000-0000-0000-000000000000}"/>
          </ac:spMkLst>
        </pc:spChg>
      </pc:sldChg>
      <pc:sldChg chg="del">
        <pc:chgData name="Abida Perveen" userId="b1e14433-736d-4b57-9772-3e48ab916d5a" providerId="ADAL" clId="{598CD35F-F3D8-49A5-93FA-E9F1C8B2EF39}" dt="2021-10-22T17:17:24.009" v="21" actId="47"/>
        <pc:sldMkLst>
          <pc:docMk/>
          <pc:sldMk cId="0" sldId="296"/>
        </pc:sldMkLst>
      </pc:sldChg>
      <pc:sldChg chg="addSp modSp new mod">
        <pc:chgData name="Abida Perveen" userId="b1e14433-736d-4b57-9772-3e48ab916d5a" providerId="ADAL" clId="{598CD35F-F3D8-49A5-93FA-E9F1C8B2EF39}" dt="2021-10-22T17:23:05.014" v="123" actId="20577"/>
        <pc:sldMkLst>
          <pc:docMk/>
          <pc:sldMk cId="3890496523" sldId="296"/>
        </pc:sldMkLst>
        <pc:spChg chg="add mod">
          <ac:chgData name="Abida Perveen" userId="b1e14433-736d-4b57-9772-3e48ab916d5a" providerId="ADAL" clId="{598CD35F-F3D8-49A5-93FA-E9F1C8B2EF39}" dt="2021-10-22T17:23:05.014" v="123" actId="20577"/>
          <ac:spMkLst>
            <pc:docMk/>
            <pc:sldMk cId="3890496523" sldId="296"/>
            <ac:spMk id="2" creationId="{2FD93830-69E8-40D9-87AD-71A3EE3EFF66}"/>
          </ac:spMkLst>
        </pc:spChg>
      </pc:sldChg>
      <pc:sldChg chg="del">
        <pc:chgData name="Abida Perveen" userId="b1e14433-736d-4b57-9772-3e48ab916d5a" providerId="ADAL" clId="{598CD35F-F3D8-49A5-93FA-E9F1C8B2EF39}" dt="2021-10-22T17:17:24.764" v="22" actId="47"/>
        <pc:sldMkLst>
          <pc:docMk/>
          <pc:sldMk cId="0" sldId="297"/>
        </pc:sldMkLst>
      </pc:sldChg>
      <pc:sldChg chg="add del">
        <pc:chgData name="Abida Perveen" userId="b1e14433-736d-4b57-9772-3e48ab916d5a" providerId="ADAL" clId="{598CD35F-F3D8-49A5-93FA-E9F1C8B2EF39}" dt="2021-10-22T17:17:34.542" v="25" actId="47"/>
        <pc:sldMkLst>
          <pc:docMk/>
          <pc:sldMk cId="0" sldId="298"/>
        </pc:sldMkLst>
      </pc:sldChg>
      <pc:sldChg chg="del">
        <pc:chgData name="Abida Perveen" userId="b1e14433-736d-4b57-9772-3e48ab916d5a" providerId="ADAL" clId="{598CD35F-F3D8-49A5-93FA-E9F1C8B2EF39}" dt="2021-10-22T17:15:48.281" v="6" actId="47"/>
        <pc:sldMkLst>
          <pc:docMk/>
          <pc:sldMk cId="2679005309" sldId="299"/>
        </pc:sldMkLst>
      </pc:sldChg>
      <pc:sldChg chg="modSp del mod">
        <pc:chgData name="Abida Perveen" userId="b1e14433-736d-4b57-9772-3e48ab916d5a" providerId="ADAL" clId="{598CD35F-F3D8-49A5-93FA-E9F1C8B2EF39}" dt="2021-10-22T17:19:27.416" v="42" actId="47"/>
        <pc:sldMkLst>
          <pc:docMk/>
          <pc:sldMk cId="3411130471" sldId="300"/>
        </pc:sldMkLst>
        <pc:spChg chg="mod">
          <ac:chgData name="Abida Perveen" userId="b1e14433-736d-4b57-9772-3e48ab916d5a" providerId="ADAL" clId="{598CD35F-F3D8-49A5-93FA-E9F1C8B2EF39}" dt="2021-10-22T17:15:17.070" v="1" actId="27636"/>
          <ac:spMkLst>
            <pc:docMk/>
            <pc:sldMk cId="3411130471" sldId="300"/>
            <ac:spMk id="2" creationId="{D251532B-E832-4CAB-B7C5-45FC15737E3B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F8250EB-CD23-4BB9-BE87-B05F93E9E12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0563881-727A-4CD3-983B-A6800D97F0E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4557CF-06F4-4165-B634-D87E61C5EE05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70F404-C639-4FB2-B28B-1D850106B6A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GB"/>
              <a:t>Resource: QA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8DFAFD-5ED2-4D4B-AD43-803BDC5F92C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B5FF89-C39C-4F56-A615-ADF691854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840892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2B00BB-27C4-4B26-A3D0-D8875B63B8EA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028950" y="857250"/>
            <a:ext cx="30861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GB"/>
              <a:t>Resource: QA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E2A7D6-D7F1-46C7-A2CC-3A2EACB20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9597019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788BC-7FED-4068-8BBE-78F1FD5017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B3EE1A-CA4F-4EC7-A3C6-A0392180C4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74C58A-B79A-462C-BFF9-2C7CF90F7B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2DB7C-BA60-4864-94C2-4462C934A73C}" type="datetime1">
              <a:rPr lang="en-US" smtClean="0"/>
              <a:t>10/22/2021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B4E0F2-46BE-447D-862A-F6DAEDE34B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Resource: QA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345E3-5A78-485E-BEF1-358081B497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1804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E77BE-44EE-4F40-A47E-FCD2591661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00FD28-5857-4DE1-A734-B930995A8D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E7ABB5-BFCF-4AEC-A7F6-16858831A0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E63B0-58A5-40AD-919F-01B235998E8B}" type="datetime1">
              <a:rPr lang="en-US" smtClean="0"/>
              <a:t>10/22/2021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FF6046-1526-47A9-A8BC-19E5FFC8CE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Resource: QA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A19073-7ECD-4A28-8F7A-042AAC55C6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6743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E8D6D-3809-4C12-9763-1D8471E7C3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DE3445-733B-4A22-9163-E1564DEF31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676BC6-8CCD-4D2C-90E5-F487F77FED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989F2-673E-4B89-B259-D5DA01731496}" type="datetime1">
              <a:rPr lang="en-US" smtClean="0"/>
              <a:t>10/22/2021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F01B8-2D81-4418-B7E7-AFEC8256FC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Resource: QA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C7FCD9-4E74-4851-9AD6-6918547D34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3258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92294-3444-4D43-9C31-60CEF0CAC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12A1C3-A3F4-4779-A7EC-4E4934B8D6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5D3E45-ECF8-43BB-84B4-5364877958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69FB6B-0A6B-4BE5-A9CE-6BEFCCC58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662BE-DA63-4DD4-85A7-E9DFA2D9EB06}" type="datetime1">
              <a:rPr lang="en-US" smtClean="0"/>
              <a:t>10/22/2021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8E262A-36FB-4D19-8251-053A47322D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Resource: QA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7C1643-545D-4307-A5A2-1D77F94E5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7468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3A315-448E-42A3-BFDF-3020EC94B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F634A9-FA50-4101-BAB5-BE5D97D581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C50B2C-0B1E-4D67-80D8-9AD40E7106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485A304-ABB3-4779-BAC0-EB278B19BBB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5D6256D-A774-43F6-8CD6-077BEB97139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A54CA7A-DA3B-46E1-8916-F9945FF397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BC8ED-9A60-4C2D-901B-23033F45CC3B}" type="datetime1">
              <a:rPr lang="en-US" smtClean="0"/>
              <a:t>10/22/2021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6172FAC-1064-4C9F-AEFD-00E2C2443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Resource: QA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F459A6-F05E-483E-B88B-BC9DA1DF8D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6378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7A368-2110-417C-B672-D97E7A7D15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5FE6D4-25C2-4AC1-91A8-8E519C1C07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6A80E-C90C-4847-841F-18BB8B3FEBE1}" type="datetime1">
              <a:rPr lang="en-US" smtClean="0"/>
              <a:t>10/22/2021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01072B-65E8-49BA-B971-30E39D8549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Resource: QA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01BBA8-5FB2-4832-86B3-07E161FA85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52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9BBAF0D-9418-4825-A1C7-95903B098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87A34-AC6E-4C09-B542-B36E5F984753}" type="datetime1">
              <a:rPr lang="en-US" smtClean="0"/>
              <a:t>10/22/2021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ECB71D0-8E27-47AF-9F4A-5880DDE6F6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Resource: QA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A7DFCE-BE40-4E53-91E7-E7FA1DBDB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983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7C883-A9B9-44AC-AB88-D01BC9587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F8BEFD-3774-48FC-BCA4-B3036129CB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564E20-99AF-424B-8BC7-FCD0CA733E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F50B6E-B95D-45E3-AEAA-547266AE82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17D91-0422-4A12-95DC-04DDFFADF433}" type="datetime1">
              <a:rPr lang="en-US" smtClean="0"/>
              <a:t>10/22/2021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D676FA-485E-4812-9866-52D9E60831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Resource: QA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B410B3-F42A-4281-94B9-22AA738087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8948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B294E-581D-494D-853B-A57C04D946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6C1DE23-B2AF-4580-AE14-85F254FEE0B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245A29-4829-4BAF-9249-5534B24403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F3F647-61FC-45DD-9360-043A42E959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4DA98-2859-4AF7-BAB3-5543C1C01EC0}" type="datetime1">
              <a:rPr lang="en-US" smtClean="0"/>
              <a:t>10/22/2021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652527-30A4-43BB-A91B-D07F4F205E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Resource: QA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BB9D31-8429-49A4-9DAF-77EEC033E7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178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A7519-4532-4572-9DBD-4C77637DC9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88A593-2A9E-4BCD-AEFC-0CF0ED81A3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366F7D-1ECC-47FE-88C0-206AC5094C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BD92E-5239-44BE-A0D9-C51B6D80BC18}" type="datetime1">
              <a:rPr lang="en-US" smtClean="0"/>
              <a:t>10/22/2021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2F7A22-E6BB-41B1-B6FD-327697A91F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Resource: QA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86B369-43B8-42F9-ABB0-B7C0217A7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944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06A1E30-52C0-4407-B3DC-BAE7F979B7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01F5FC-A38C-4654-A99B-AAAB473F27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A438D-A64D-41CC-AAB0-178509A4C1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6ED17-E16D-41C2-A382-BD1A43ACEB6E}" type="datetime1">
              <a:rPr lang="en-US" smtClean="0"/>
              <a:t>10/22/2021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CB374C-D139-481D-A992-264469375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Resource: QA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14172C-89CA-425E-B126-0879555566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4361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867A7C-D043-498B-B78D-D9744345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D81487-2F19-4B72-8A09-F01FE8E992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E24D51-AD0D-401F-882B-8BB592F381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42281A-D40E-4DBF-9089-DD7A97EEE64A}" type="datetime1">
              <a:rPr lang="en-US" smtClean="0"/>
              <a:t>10/22/2021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6C914C-1756-4C54-BFD5-21DFCE2071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Resource: QA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89DCD9-95A1-4127-8EB1-ED78754E50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542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/" TargetMode="External"/><Relationship Id="rId2" Type="http://schemas.openxmlformats.org/officeDocument/2006/relationships/hyperlink" Target="https://en.wikipedia.org/wiki/Normalization#:~:text=Normalization%20or%20normalisation%20refers%20to,to%20be%20regarded%20as%20%22normal%22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98728" y="3618103"/>
            <a:ext cx="3965575" cy="13080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spc="-5" dirty="0">
                <a:latin typeface="Times New Roman"/>
                <a:cs typeface="Times New Roman"/>
              </a:rPr>
              <a:t>Database</a:t>
            </a:r>
            <a:r>
              <a:rPr sz="3000" b="1" spc="-40" dirty="0">
                <a:latin typeface="Times New Roman"/>
                <a:cs typeface="Times New Roman"/>
              </a:rPr>
              <a:t> </a:t>
            </a:r>
            <a:r>
              <a:rPr sz="3000" b="1" spc="-10" dirty="0">
                <a:latin typeface="Times New Roman"/>
                <a:cs typeface="Times New Roman"/>
              </a:rPr>
              <a:t>Normalization</a:t>
            </a:r>
            <a:endParaRPr sz="3000" dirty="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880"/>
              </a:spcBef>
            </a:pPr>
            <a:r>
              <a:rPr sz="3000" b="1" spc="-45" dirty="0">
                <a:latin typeface="Times New Roman"/>
                <a:cs typeface="Times New Roman"/>
              </a:rPr>
              <a:t>Week</a:t>
            </a:r>
            <a:r>
              <a:rPr sz="3000" b="1" spc="-5" dirty="0">
                <a:latin typeface="Times New Roman"/>
                <a:cs typeface="Times New Roman"/>
              </a:rPr>
              <a:t> </a:t>
            </a:r>
            <a:r>
              <a:rPr lang="en-GB" sz="3000" b="1" dirty="0">
                <a:latin typeface="Times New Roman"/>
                <a:cs typeface="Times New Roman"/>
              </a:rPr>
              <a:t>4</a:t>
            </a:r>
          </a:p>
        </p:txBody>
      </p:sp>
      <p:sp>
        <p:nvSpPr>
          <p:cNvPr id="4" name="object 4"/>
          <p:cNvSpPr/>
          <p:nvPr/>
        </p:nvSpPr>
        <p:spPr>
          <a:xfrm>
            <a:off x="28194" y="3429761"/>
            <a:ext cx="7973695" cy="0"/>
          </a:xfrm>
          <a:custGeom>
            <a:avLst/>
            <a:gdLst/>
            <a:ahLst/>
            <a:cxnLst/>
            <a:rect l="l" t="t" r="r" b="b"/>
            <a:pathLst>
              <a:path w="7973695">
                <a:moveTo>
                  <a:pt x="0" y="0"/>
                </a:moveTo>
                <a:lnTo>
                  <a:pt x="7973567" y="0"/>
                </a:lnTo>
              </a:path>
            </a:pathLst>
          </a:custGeom>
          <a:ln w="50292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1000" y="762000"/>
            <a:ext cx="435229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145" dirty="0">
                <a:solidFill>
                  <a:srgbClr val="005724"/>
                </a:solidFill>
                <a:latin typeface="Times New Roman"/>
                <a:cs typeface="Times New Roman"/>
              </a:rPr>
              <a:t>Objectives</a:t>
            </a:r>
            <a:endParaRPr sz="4800" dirty="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47921" y="2209800"/>
            <a:ext cx="3705225" cy="13792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95300" indent="-457834">
              <a:lnSpc>
                <a:spcPts val="2740"/>
              </a:lnSpc>
              <a:spcBef>
                <a:spcPts val="100"/>
              </a:spcBef>
              <a:buFont typeface="Arial"/>
              <a:buChar char="•"/>
              <a:tabLst>
                <a:tab pos="495300" algn="l"/>
                <a:tab pos="495934" algn="l"/>
              </a:tabLst>
            </a:pPr>
            <a:r>
              <a:rPr sz="2400" b="1" spc="-5" dirty="0">
                <a:latin typeface="Times New Roman"/>
                <a:cs typeface="Times New Roman"/>
              </a:rPr>
              <a:t>Database</a:t>
            </a:r>
            <a:r>
              <a:rPr sz="2400" b="1" spc="-25" dirty="0">
                <a:latin typeface="Times New Roman"/>
                <a:cs typeface="Times New Roman"/>
              </a:rPr>
              <a:t> </a:t>
            </a:r>
            <a:r>
              <a:rPr sz="2400" b="1" spc="-5" dirty="0">
                <a:latin typeface="Times New Roman"/>
                <a:cs typeface="Times New Roman"/>
              </a:rPr>
              <a:t>Normalization</a:t>
            </a:r>
            <a:endParaRPr sz="2400" dirty="0">
              <a:latin typeface="Times New Roman"/>
              <a:cs typeface="Times New Roman"/>
            </a:endParaRPr>
          </a:p>
          <a:p>
            <a:pPr marL="495300" indent="-457834">
              <a:lnSpc>
                <a:spcPts val="2595"/>
              </a:lnSpc>
              <a:buFont typeface="Arial"/>
              <a:buChar char="•"/>
              <a:tabLst>
                <a:tab pos="495300" algn="l"/>
                <a:tab pos="495934" algn="l"/>
              </a:tabLst>
            </a:pPr>
            <a:r>
              <a:rPr sz="2400" b="1" spc="-5" dirty="0">
                <a:latin typeface="Times New Roman"/>
                <a:cs typeface="Times New Roman"/>
              </a:rPr>
              <a:t>1</a:t>
            </a:r>
            <a:r>
              <a:rPr sz="2400" b="1" spc="-7" baseline="24305" dirty="0">
                <a:latin typeface="Times New Roman"/>
                <a:cs typeface="Times New Roman"/>
              </a:rPr>
              <a:t>st </a:t>
            </a:r>
            <a:r>
              <a:rPr sz="2400" b="1" spc="-5" dirty="0">
                <a:latin typeface="Times New Roman"/>
                <a:cs typeface="Times New Roman"/>
              </a:rPr>
              <a:t>Normal</a:t>
            </a:r>
            <a:r>
              <a:rPr sz="2400" b="1" spc="-204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Form</a:t>
            </a:r>
            <a:endParaRPr sz="2400" dirty="0">
              <a:latin typeface="Times New Roman"/>
              <a:cs typeface="Times New Roman"/>
            </a:endParaRPr>
          </a:p>
          <a:p>
            <a:pPr marL="495300" indent="-457834">
              <a:lnSpc>
                <a:spcPts val="2590"/>
              </a:lnSpc>
              <a:buFont typeface="Arial"/>
              <a:buChar char="•"/>
              <a:tabLst>
                <a:tab pos="495300" algn="l"/>
                <a:tab pos="495934" algn="l"/>
              </a:tabLst>
            </a:pPr>
            <a:r>
              <a:rPr sz="2400" b="1" spc="-5" dirty="0">
                <a:latin typeface="Times New Roman"/>
                <a:cs typeface="Times New Roman"/>
              </a:rPr>
              <a:t>2</a:t>
            </a:r>
            <a:r>
              <a:rPr sz="2400" b="1" spc="-7" baseline="24305" dirty="0">
                <a:latin typeface="Times New Roman"/>
                <a:cs typeface="Times New Roman"/>
              </a:rPr>
              <a:t>nd  </a:t>
            </a:r>
            <a:r>
              <a:rPr sz="2400" b="1" spc="-5" dirty="0">
                <a:latin typeface="Times New Roman"/>
                <a:cs typeface="Times New Roman"/>
              </a:rPr>
              <a:t>Normal</a:t>
            </a:r>
            <a:r>
              <a:rPr sz="2400" b="1" spc="-280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Form</a:t>
            </a:r>
            <a:endParaRPr sz="2400" dirty="0">
              <a:latin typeface="Times New Roman"/>
              <a:cs typeface="Times New Roman"/>
            </a:endParaRPr>
          </a:p>
          <a:p>
            <a:pPr marL="495300" indent="-457834">
              <a:lnSpc>
                <a:spcPts val="2735"/>
              </a:lnSpc>
              <a:buFont typeface="Arial"/>
              <a:buChar char="•"/>
              <a:tabLst>
                <a:tab pos="495300" algn="l"/>
                <a:tab pos="495934" algn="l"/>
              </a:tabLst>
            </a:pPr>
            <a:r>
              <a:rPr sz="2400" b="1" spc="-5" dirty="0">
                <a:latin typeface="Times New Roman"/>
                <a:cs typeface="Times New Roman"/>
              </a:rPr>
              <a:t>3</a:t>
            </a:r>
            <a:r>
              <a:rPr sz="2400" b="1" spc="-7" baseline="24305" dirty="0">
                <a:latin typeface="Times New Roman"/>
                <a:cs typeface="Times New Roman"/>
              </a:rPr>
              <a:t>rd  </a:t>
            </a:r>
            <a:r>
              <a:rPr sz="2400" b="1" spc="-5" dirty="0">
                <a:latin typeface="Times New Roman"/>
                <a:cs typeface="Times New Roman"/>
              </a:rPr>
              <a:t>Normal</a:t>
            </a:r>
            <a:r>
              <a:rPr sz="2400" b="1" spc="-27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Form</a:t>
            </a:r>
            <a:endParaRPr sz="24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57200" y="609600"/>
            <a:ext cx="515937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120" dirty="0">
                <a:solidFill>
                  <a:srgbClr val="005724"/>
                </a:solidFill>
                <a:latin typeface="Carlito"/>
                <a:cs typeface="Carlito"/>
              </a:rPr>
              <a:t>What </a:t>
            </a:r>
            <a:r>
              <a:rPr sz="4800" spc="-80" dirty="0">
                <a:solidFill>
                  <a:srgbClr val="005724"/>
                </a:solidFill>
                <a:latin typeface="Carlito"/>
                <a:cs typeface="Carlito"/>
              </a:rPr>
              <a:t>is</a:t>
            </a:r>
            <a:r>
              <a:rPr sz="4800" spc="-525" dirty="0">
                <a:solidFill>
                  <a:srgbClr val="005724"/>
                </a:solidFill>
                <a:latin typeface="Carlito"/>
                <a:cs typeface="Carlito"/>
              </a:rPr>
              <a:t> </a:t>
            </a:r>
            <a:r>
              <a:rPr sz="4800" spc="-145" dirty="0">
                <a:solidFill>
                  <a:srgbClr val="005724"/>
                </a:solidFill>
                <a:latin typeface="Carlito"/>
                <a:cs typeface="Carlito"/>
              </a:rPr>
              <a:t>Normalization</a:t>
            </a:r>
            <a:endParaRPr sz="4800" dirty="0">
              <a:latin typeface="Carlito"/>
              <a:cs typeface="Carlito"/>
            </a:endParaRPr>
          </a:p>
        </p:txBody>
      </p:sp>
      <p:sp>
        <p:nvSpPr>
          <p:cNvPr id="2" name="object 2"/>
          <p:cNvSpPr txBox="1">
            <a:spLocks noGrp="1"/>
          </p:cNvSpPr>
          <p:nvPr>
            <p:ph idx="1"/>
          </p:nvPr>
        </p:nvSpPr>
        <p:spPr>
          <a:xfrm>
            <a:off x="457200" y="1981200"/>
            <a:ext cx="8326882" cy="3135629"/>
          </a:xfrm>
          <a:prstGeom prst="rect">
            <a:avLst/>
          </a:prstGeom>
        </p:spPr>
        <p:txBody>
          <a:bodyPr vert="horz" wrap="square" lIns="0" tIns="64769" rIns="0" bIns="0" rtlCol="0">
            <a:spAutoFit/>
          </a:bodyPr>
          <a:lstStyle/>
          <a:p>
            <a:pPr marL="655955" marR="5080" indent="-342900">
              <a:lnSpc>
                <a:spcPts val="3240"/>
              </a:lnSpc>
              <a:spcBef>
                <a:spcPts val="509"/>
              </a:spcBef>
            </a:pPr>
            <a:r>
              <a:rPr spc="-5" dirty="0"/>
              <a:t>Normalization allows us to organize  </a:t>
            </a:r>
            <a:r>
              <a:rPr dirty="0"/>
              <a:t>data so that</a:t>
            </a:r>
            <a:r>
              <a:rPr spc="-15" dirty="0"/>
              <a:t> </a:t>
            </a:r>
            <a:r>
              <a:rPr dirty="0"/>
              <a:t>it:</a:t>
            </a:r>
          </a:p>
          <a:p>
            <a:pPr marL="697230" marR="393700" indent="-6350">
              <a:lnSpc>
                <a:spcPts val="3020"/>
              </a:lnSpc>
              <a:spcBef>
                <a:spcPts val="695"/>
              </a:spcBef>
            </a:pPr>
            <a:r>
              <a:rPr sz="2800" spc="-10" dirty="0"/>
              <a:t>Allows faster access (dependencies  make</a:t>
            </a:r>
            <a:r>
              <a:rPr sz="2800" spc="-20" dirty="0"/>
              <a:t> </a:t>
            </a:r>
            <a:r>
              <a:rPr sz="2800" spc="-10" dirty="0"/>
              <a:t>sense)</a:t>
            </a:r>
            <a:endParaRPr sz="2800" dirty="0"/>
          </a:p>
          <a:p>
            <a:pPr marL="691515">
              <a:lnSpc>
                <a:spcPct val="100000"/>
              </a:lnSpc>
              <a:spcBef>
                <a:spcPts val="295"/>
              </a:spcBef>
            </a:pPr>
            <a:r>
              <a:rPr sz="2800" spc="-10" dirty="0"/>
              <a:t>Reduced space (less</a:t>
            </a:r>
            <a:r>
              <a:rPr sz="2800" spc="-40" dirty="0"/>
              <a:t> </a:t>
            </a:r>
            <a:r>
              <a:rPr sz="2800" spc="-10" dirty="0"/>
              <a:t>redundancy)</a:t>
            </a:r>
            <a:endParaRPr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08558" y="457200"/>
            <a:ext cx="3338829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135" dirty="0">
                <a:solidFill>
                  <a:srgbClr val="005724"/>
                </a:solidFill>
                <a:latin typeface="Carlito"/>
                <a:cs typeface="Carlito"/>
              </a:rPr>
              <a:t>Normal</a:t>
            </a:r>
            <a:r>
              <a:rPr sz="4800" spc="-325" dirty="0">
                <a:solidFill>
                  <a:srgbClr val="005724"/>
                </a:solidFill>
                <a:latin typeface="Carlito"/>
                <a:cs typeface="Carlito"/>
              </a:rPr>
              <a:t> </a:t>
            </a:r>
            <a:r>
              <a:rPr sz="4800" spc="-130" dirty="0">
                <a:solidFill>
                  <a:srgbClr val="005724"/>
                </a:solidFill>
                <a:latin typeface="Carlito"/>
                <a:cs typeface="Carlito"/>
              </a:rPr>
              <a:t>Forms</a:t>
            </a:r>
            <a:endParaRPr sz="4800" dirty="0">
              <a:latin typeface="Carlito"/>
              <a:cs typeface="Carlito"/>
            </a:endParaRPr>
          </a:p>
        </p:txBody>
      </p:sp>
      <p:sp>
        <p:nvSpPr>
          <p:cNvPr id="2" name="object 2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655955" marR="1024255" indent="-342900">
              <a:lnSpc>
                <a:spcPct val="90000"/>
              </a:lnSpc>
              <a:spcBef>
                <a:spcPts val="459"/>
              </a:spcBef>
            </a:pPr>
            <a:r>
              <a:rPr spc="-5" dirty="0"/>
              <a:t>Normalization is done through  </a:t>
            </a:r>
            <a:r>
              <a:rPr dirty="0"/>
              <a:t>changing or transforming</a:t>
            </a:r>
            <a:r>
              <a:rPr spc="-100" dirty="0"/>
              <a:t> </a:t>
            </a:r>
            <a:r>
              <a:rPr dirty="0"/>
              <a:t>data  into various Normal</a:t>
            </a:r>
            <a:r>
              <a:rPr spc="-50" dirty="0"/>
              <a:t> </a:t>
            </a:r>
            <a:r>
              <a:rPr dirty="0"/>
              <a:t>Forms.</a:t>
            </a:r>
          </a:p>
          <a:p>
            <a:pPr marL="655955" marR="918844" indent="-342900">
              <a:lnSpc>
                <a:spcPts val="3240"/>
              </a:lnSpc>
              <a:spcBef>
                <a:spcPts val="770"/>
              </a:spcBef>
            </a:pPr>
            <a:r>
              <a:rPr spc="-5" dirty="0"/>
              <a:t>There are </a:t>
            </a:r>
            <a:r>
              <a:rPr dirty="0"/>
              <a:t>5 </a:t>
            </a:r>
            <a:r>
              <a:rPr spc="-5" dirty="0"/>
              <a:t>Normal Forms but we  </a:t>
            </a:r>
            <a:r>
              <a:rPr dirty="0"/>
              <a:t>almost never use 4NF or</a:t>
            </a:r>
            <a:r>
              <a:rPr spc="-80" dirty="0"/>
              <a:t> </a:t>
            </a:r>
            <a:r>
              <a:rPr dirty="0"/>
              <a:t>5NF.</a:t>
            </a:r>
          </a:p>
          <a:p>
            <a:pPr marL="655955" marR="5080" indent="-342900">
              <a:lnSpc>
                <a:spcPts val="3240"/>
              </a:lnSpc>
              <a:spcBef>
                <a:spcPts val="720"/>
              </a:spcBef>
            </a:pPr>
            <a:r>
              <a:rPr spc="-5" dirty="0"/>
              <a:t>We will only be concerned with 1NF,  </a:t>
            </a:r>
            <a:r>
              <a:rPr dirty="0"/>
              <a:t>2NF, and</a:t>
            </a:r>
            <a:r>
              <a:rPr spc="-10" dirty="0"/>
              <a:t> </a:t>
            </a:r>
            <a:r>
              <a:rPr dirty="0"/>
              <a:t>3NF.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655955" marR="5080" indent="-342900">
              <a:lnSpc>
                <a:spcPct val="90000"/>
              </a:lnSpc>
              <a:spcBef>
                <a:spcPts val="459"/>
              </a:spcBef>
            </a:pPr>
            <a:r>
              <a:rPr spc="-5" dirty="0"/>
              <a:t>For </a:t>
            </a:r>
            <a:r>
              <a:rPr dirty="0"/>
              <a:t>a </a:t>
            </a:r>
            <a:r>
              <a:rPr spc="-5" dirty="0"/>
              <a:t>database to be in </a:t>
            </a:r>
            <a:r>
              <a:rPr dirty="0"/>
              <a:t>a </a:t>
            </a:r>
            <a:r>
              <a:rPr spc="-5" dirty="0"/>
              <a:t>normal  </a:t>
            </a:r>
            <a:r>
              <a:rPr dirty="0"/>
              <a:t>form, it must meet all  requirements of the previous  forms: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87627" y="3551301"/>
            <a:ext cx="7471409" cy="1604010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18415" marR="5080" indent="-6350">
              <a:lnSpc>
                <a:spcPts val="3020"/>
              </a:lnSpc>
              <a:spcBef>
                <a:spcPts val="480"/>
              </a:spcBef>
            </a:pPr>
            <a:r>
              <a:rPr sz="2800" b="1" spc="-10" dirty="0">
                <a:latin typeface="Courier New"/>
                <a:cs typeface="Courier New"/>
              </a:rPr>
              <a:t>Eg. For </a:t>
            </a:r>
            <a:r>
              <a:rPr sz="2800" b="1" spc="-5" dirty="0">
                <a:latin typeface="Courier New"/>
                <a:cs typeface="Courier New"/>
              </a:rPr>
              <a:t>a </a:t>
            </a:r>
            <a:r>
              <a:rPr sz="2800" b="1" spc="-10" dirty="0">
                <a:latin typeface="Courier New"/>
                <a:cs typeface="Courier New"/>
              </a:rPr>
              <a:t>database </a:t>
            </a:r>
            <a:r>
              <a:rPr sz="2800" b="1" spc="-5" dirty="0">
                <a:latin typeface="Courier New"/>
                <a:cs typeface="Courier New"/>
              </a:rPr>
              <a:t>to be in </a:t>
            </a:r>
            <a:r>
              <a:rPr sz="2800" b="1" spc="-10" dirty="0">
                <a:latin typeface="Courier New"/>
                <a:cs typeface="Courier New"/>
              </a:rPr>
              <a:t>2NF, it  must already be </a:t>
            </a:r>
            <a:r>
              <a:rPr sz="2800" b="1" spc="-5" dirty="0">
                <a:latin typeface="Courier New"/>
                <a:cs typeface="Courier New"/>
              </a:rPr>
              <a:t>in </a:t>
            </a:r>
            <a:r>
              <a:rPr sz="2800" b="1" spc="-10" dirty="0">
                <a:latin typeface="Courier New"/>
                <a:cs typeface="Courier New"/>
              </a:rPr>
              <a:t>1NF. For </a:t>
            </a:r>
            <a:r>
              <a:rPr sz="2800" b="1" spc="-5" dirty="0">
                <a:latin typeface="Courier New"/>
                <a:cs typeface="Courier New"/>
              </a:rPr>
              <a:t>a  </a:t>
            </a:r>
            <a:r>
              <a:rPr sz="2800" b="1" spc="-10" dirty="0">
                <a:latin typeface="Courier New"/>
                <a:cs typeface="Courier New"/>
              </a:rPr>
              <a:t>database to </a:t>
            </a:r>
            <a:r>
              <a:rPr sz="2800" b="1" spc="-5" dirty="0">
                <a:latin typeface="Courier New"/>
                <a:cs typeface="Courier New"/>
              </a:rPr>
              <a:t>be in </a:t>
            </a:r>
            <a:r>
              <a:rPr sz="2800" b="1" spc="-10" dirty="0">
                <a:latin typeface="Courier New"/>
                <a:cs typeface="Courier New"/>
              </a:rPr>
              <a:t>3NF, it must  already </a:t>
            </a:r>
            <a:r>
              <a:rPr sz="2800" b="1" spc="-5" dirty="0">
                <a:latin typeface="Courier New"/>
                <a:cs typeface="Courier New"/>
              </a:rPr>
              <a:t>be </a:t>
            </a:r>
            <a:r>
              <a:rPr sz="2800" b="1" spc="-10" dirty="0">
                <a:latin typeface="Courier New"/>
                <a:cs typeface="Courier New"/>
              </a:rPr>
              <a:t>in </a:t>
            </a:r>
            <a:r>
              <a:rPr sz="2800" b="1" spc="-5" dirty="0">
                <a:latin typeface="Courier New"/>
                <a:cs typeface="Courier New"/>
              </a:rPr>
              <a:t>1NF </a:t>
            </a:r>
            <a:r>
              <a:rPr sz="2800" b="1" spc="-10" dirty="0">
                <a:latin typeface="Courier New"/>
                <a:cs typeface="Courier New"/>
              </a:rPr>
              <a:t>and</a:t>
            </a:r>
            <a:r>
              <a:rPr sz="2800" b="1" spc="-55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2NF.</a:t>
            </a:r>
            <a:endParaRPr sz="2800">
              <a:latin typeface="Courier New"/>
              <a:cs typeface="Courier New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2514600" y="1828822"/>
          <a:ext cx="4121785" cy="151610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52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6921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81344">
                <a:tc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350" b="1" spc="5" dirty="0">
                          <a:latin typeface="Arial"/>
                          <a:cs typeface="Arial"/>
                        </a:rPr>
                        <a:t>Manager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762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350" b="1" dirty="0">
                          <a:latin typeface="Arial"/>
                          <a:cs typeface="Arial"/>
                        </a:rPr>
                        <a:t>Employees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762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1375">
                <a:tc>
                  <a:txBody>
                    <a:bodyPr/>
                    <a:lstStyle/>
                    <a:p>
                      <a:pPr marL="51435">
                        <a:lnSpc>
                          <a:spcPts val="2805"/>
                        </a:lnSpc>
                        <a:spcBef>
                          <a:spcPts val="9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Fatma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1206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ts val="2805"/>
                        </a:lnSpc>
                        <a:spcBef>
                          <a:spcPts val="95"/>
                        </a:spcBef>
                      </a:pPr>
                      <a:r>
                        <a:rPr sz="2350" spc="-40" dirty="0">
                          <a:latin typeface="Arial"/>
                          <a:cs typeface="Arial"/>
                        </a:rPr>
                        <a:t>Sayed,</a:t>
                      </a:r>
                      <a:r>
                        <a:rPr sz="235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350" spc="-10" dirty="0">
                          <a:latin typeface="Arial"/>
                          <a:cs typeface="Arial"/>
                        </a:rPr>
                        <a:t>Tariq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1206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6695">
                <a:tc>
                  <a:txBody>
                    <a:bodyPr/>
                    <a:lstStyle/>
                    <a:p>
                      <a:pPr marL="51435">
                        <a:lnSpc>
                          <a:spcPts val="2805"/>
                        </a:lnSpc>
                        <a:spcBef>
                          <a:spcPts val="60"/>
                        </a:spcBef>
                      </a:pPr>
                      <a:r>
                        <a:rPr sz="2350" spc="-25" dirty="0">
                          <a:latin typeface="Arial"/>
                          <a:cs typeface="Arial"/>
                        </a:rPr>
                        <a:t>Abdulaziz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762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ts val="2805"/>
                        </a:lnSpc>
                        <a:spcBef>
                          <a:spcPts val="60"/>
                        </a:spcBef>
                      </a:pPr>
                      <a:r>
                        <a:rPr sz="2350" spc="-10" dirty="0">
                          <a:latin typeface="Arial"/>
                          <a:cs typeface="Arial"/>
                        </a:rPr>
                        <a:t>Tafla,</a:t>
                      </a:r>
                      <a:r>
                        <a:rPr sz="235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Mohammed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762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6695">
                <a:tc>
                  <a:txBody>
                    <a:bodyPr/>
                    <a:lstStyle/>
                    <a:p>
                      <a:pPr marL="51435">
                        <a:lnSpc>
                          <a:spcPts val="2805"/>
                        </a:lnSpc>
                        <a:spcBef>
                          <a:spcPts val="60"/>
                        </a:spcBef>
                      </a:pPr>
                      <a:r>
                        <a:rPr sz="2350" spc="-10" dirty="0">
                          <a:latin typeface="Arial"/>
                          <a:cs typeface="Arial"/>
                        </a:rPr>
                        <a:t>Ali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762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ts val="2805"/>
                        </a:lnSpc>
                        <a:spcBef>
                          <a:spcPts val="60"/>
                        </a:spcBef>
                      </a:pPr>
                      <a:r>
                        <a:rPr sz="2350" spc="-15" dirty="0">
                          <a:latin typeface="Arial"/>
                          <a:cs typeface="Arial"/>
                        </a:rPr>
                        <a:t>Sarai,</a:t>
                      </a:r>
                      <a:r>
                        <a:rPr sz="2350" spc="5" dirty="0">
                          <a:latin typeface="Arial"/>
                          <a:cs typeface="Arial"/>
                        </a:rPr>
                        <a:t> Miriam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762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68300" y="104902"/>
            <a:ext cx="295719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130" dirty="0">
                <a:solidFill>
                  <a:srgbClr val="005724"/>
                </a:solidFill>
                <a:latin typeface="Carlito"/>
                <a:cs typeface="Carlito"/>
              </a:rPr>
              <a:t>Sample</a:t>
            </a:r>
            <a:r>
              <a:rPr sz="4800" spc="-365" dirty="0">
                <a:solidFill>
                  <a:srgbClr val="005724"/>
                </a:solidFill>
                <a:latin typeface="Carlito"/>
                <a:cs typeface="Carlito"/>
              </a:rPr>
              <a:t> </a:t>
            </a:r>
            <a:r>
              <a:rPr sz="4800" spc="-120" dirty="0">
                <a:solidFill>
                  <a:srgbClr val="005724"/>
                </a:solidFill>
                <a:latin typeface="Carlito"/>
                <a:cs typeface="Carlito"/>
              </a:rPr>
              <a:t>Data</a:t>
            </a:r>
            <a:endParaRPr sz="4800">
              <a:latin typeface="Carlito"/>
              <a:cs typeface="Carlito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85800" y="3657600"/>
            <a:ext cx="8006715" cy="2298065"/>
          </a:xfrm>
          <a:prstGeom prst="rect">
            <a:avLst/>
          </a:prstGeom>
        </p:spPr>
        <p:txBody>
          <a:bodyPr vert="horz" wrap="square" lIns="0" tIns="111760" rIns="0" bIns="0" rtlCol="0">
            <a:spAutoFit/>
          </a:bodyPr>
          <a:lstStyle/>
          <a:p>
            <a:pPr marL="355600" indent="-343535">
              <a:lnSpc>
                <a:spcPct val="100000"/>
              </a:lnSpc>
              <a:spcBef>
                <a:spcPts val="880"/>
              </a:spcBef>
              <a:buClr>
                <a:srgbClr val="F3EB4F"/>
              </a:buClr>
              <a:buSzPct val="59375"/>
              <a:buFont typeface="Wingdings"/>
              <a:buChar char=""/>
              <a:tabLst>
                <a:tab pos="355600" algn="l"/>
                <a:tab pos="356235" algn="l"/>
              </a:tabLst>
            </a:pPr>
            <a:r>
              <a:rPr lang="en-GB" sz="3200" dirty="0">
                <a:latin typeface="Times New Roman"/>
                <a:cs typeface="Times New Roman"/>
              </a:rPr>
              <a:t>This </a:t>
            </a:r>
            <a:r>
              <a:rPr sz="3200" dirty="0">
                <a:latin typeface="Times New Roman"/>
                <a:cs typeface="Times New Roman"/>
              </a:rPr>
              <a:t>data has some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problems:</a:t>
            </a:r>
          </a:p>
          <a:p>
            <a:pPr marL="756285" lvl="1" indent="-287020">
              <a:lnSpc>
                <a:spcPct val="100000"/>
              </a:lnSpc>
              <a:spcBef>
                <a:spcPts val="675"/>
              </a:spcBef>
              <a:buChar char="•"/>
              <a:tabLst>
                <a:tab pos="756285" algn="l"/>
                <a:tab pos="756920" algn="l"/>
              </a:tabLst>
            </a:pPr>
            <a:r>
              <a:rPr sz="2800" spc="-5" dirty="0">
                <a:latin typeface="Times New Roman"/>
                <a:cs typeface="Times New Roman"/>
              </a:rPr>
              <a:t>The Employees column is </a:t>
            </a:r>
            <a:r>
              <a:rPr sz="2800" dirty="0">
                <a:latin typeface="Times New Roman"/>
                <a:cs typeface="Times New Roman"/>
              </a:rPr>
              <a:t>not</a:t>
            </a:r>
            <a:r>
              <a:rPr sz="2800" spc="20" dirty="0">
                <a:latin typeface="Times New Roman"/>
                <a:cs typeface="Times New Roman"/>
              </a:rPr>
              <a:t> </a:t>
            </a:r>
            <a:r>
              <a:rPr sz="2800" b="1" spc="-5" dirty="0">
                <a:latin typeface="Times New Roman"/>
                <a:cs typeface="Times New Roman"/>
              </a:rPr>
              <a:t>atomic</a:t>
            </a:r>
            <a:r>
              <a:rPr sz="2800" spc="-5" dirty="0">
                <a:latin typeface="Times New Roman"/>
                <a:cs typeface="Times New Roman"/>
              </a:rPr>
              <a:t>.</a:t>
            </a:r>
            <a:endParaRPr sz="2800" dirty="0">
              <a:latin typeface="Times New Roman"/>
              <a:cs typeface="Times New Roman"/>
            </a:endParaRPr>
          </a:p>
          <a:p>
            <a:pPr marL="1155700" marR="5080" lvl="2" indent="-228600">
              <a:lnSpc>
                <a:spcPct val="100000"/>
              </a:lnSpc>
              <a:spcBef>
                <a:spcPts val="595"/>
              </a:spcBef>
              <a:buClr>
                <a:srgbClr val="3496AD"/>
              </a:buClr>
              <a:buSzPct val="60416"/>
              <a:buFont typeface="Wingdings"/>
              <a:buChar char=""/>
              <a:tabLst>
                <a:tab pos="1156335" algn="l"/>
              </a:tabLst>
            </a:pPr>
            <a:r>
              <a:rPr sz="2400" spc="-5" dirty="0">
                <a:latin typeface="Times New Roman"/>
                <a:cs typeface="Times New Roman"/>
              </a:rPr>
              <a:t>A column </a:t>
            </a:r>
            <a:r>
              <a:rPr sz="2400" spc="-10" dirty="0">
                <a:latin typeface="Times New Roman"/>
                <a:cs typeface="Times New Roman"/>
              </a:rPr>
              <a:t>must </a:t>
            </a:r>
            <a:r>
              <a:rPr sz="2400" dirty="0">
                <a:latin typeface="Times New Roman"/>
                <a:cs typeface="Times New Roman"/>
              </a:rPr>
              <a:t>be </a:t>
            </a:r>
            <a:r>
              <a:rPr sz="2400" spc="-5" dirty="0">
                <a:latin typeface="Times New Roman"/>
                <a:cs typeface="Times New Roman"/>
              </a:rPr>
              <a:t>atomic, meaning </a:t>
            </a:r>
            <a:r>
              <a:rPr sz="2400" dirty="0">
                <a:latin typeface="Times New Roman"/>
                <a:cs typeface="Times New Roman"/>
              </a:rPr>
              <a:t>that it can only</a:t>
            </a:r>
            <a:r>
              <a:rPr sz="2400" spc="-1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hold  a single item of data. This </a:t>
            </a:r>
            <a:r>
              <a:rPr sz="2400" spc="-5" dirty="0">
                <a:latin typeface="Times New Roman"/>
                <a:cs typeface="Times New Roman"/>
              </a:rPr>
              <a:t>column </a:t>
            </a:r>
            <a:r>
              <a:rPr sz="2400" dirty="0">
                <a:latin typeface="Times New Roman"/>
                <a:cs typeface="Times New Roman"/>
              </a:rPr>
              <a:t>holds </a:t>
            </a:r>
            <a:r>
              <a:rPr sz="2400" spc="-5" dirty="0">
                <a:latin typeface="Times New Roman"/>
                <a:cs typeface="Times New Roman"/>
              </a:rPr>
              <a:t>more </a:t>
            </a:r>
            <a:r>
              <a:rPr sz="2400" dirty="0">
                <a:latin typeface="Times New Roman"/>
                <a:cs typeface="Times New Roman"/>
              </a:rPr>
              <a:t>than one  </a:t>
            </a:r>
            <a:r>
              <a:rPr sz="2400" spc="-5" dirty="0">
                <a:latin typeface="Times New Roman"/>
                <a:cs typeface="Times New Roman"/>
              </a:rPr>
              <a:t>employee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name.</a:t>
            </a:r>
            <a:endParaRPr sz="24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2438400" y="1676381"/>
          <a:ext cx="4121785" cy="151625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52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6921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81419">
                <a:tc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350" b="1" spc="5" dirty="0">
                          <a:latin typeface="Arial"/>
                          <a:cs typeface="Arial"/>
                        </a:rPr>
                        <a:t>Manager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762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350" b="1" dirty="0">
                          <a:latin typeface="Arial"/>
                          <a:cs typeface="Arial"/>
                        </a:rPr>
                        <a:t>Employees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762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1401">
                <a:tc>
                  <a:txBody>
                    <a:bodyPr/>
                    <a:lstStyle/>
                    <a:p>
                      <a:pPr marL="51435">
                        <a:lnSpc>
                          <a:spcPts val="2805"/>
                        </a:lnSpc>
                        <a:spcBef>
                          <a:spcPts val="9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Fatma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1206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ts val="2805"/>
                        </a:lnSpc>
                        <a:spcBef>
                          <a:spcPts val="95"/>
                        </a:spcBef>
                      </a:pPr>
                      <a:r>
                        <a:rPr sz="2350" spc="-40" dirty="0">
                          <a:latin typeface="Arial"/>
                          <a:cs typeface="Arial"/>
                        </a:rPr>
                        <a:t>Sayed,</a:t>
                      </a:r>
                      <a:r>
                        <a:rPr sz="235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350" spc="-10" dirty="0">
                          <a:latin typeface="Arial"/>
                          <a:cs typeface="Arial"/>
                        </a:rPr>
                        <a:t>Tariq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1206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6877">
                <a:tc>
                  <a:txBody>
                    <a:bodyPr/>
                    <a:lstStyle/>
                    <a:p>
                      <a:pPr marL="51435">
                        <a:lnSpc>
                          <a:spcPts val="2810"/>
                        </a:lnSpc>
                        <a:spcBef>
                          <a:spcPts val="60"/>
                        </a:spcBef>
                      </a:pPr>
                      <a:r>
                        <a:rPr sz="2350" spc="-20" dirty="0">
                          <a:latin typeface="Arial"/>
                          <a:cs typeface="Arial"/>
                        </a:rPr>
                        <a:t>Abdulkaziz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762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ts val="2810"/>
                        </a:lnSpc>
                        <a:spcBef>
                          <a:spcPts val="60"/>
                        </a:spcBef>
                      </a:pPr>
                      <a:r>
                        <a:rPr sz="2350" spc="-10" dirty="0">
                          <a:latin typeface="Arial"/>
                          <a:cs typeface="Arial"/>
                        </a:rPr>
                        <a:t>Tafla,</a:t>
                      </a:r>
                      <a:r>
                        <a:rPr sz="235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Mohammed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762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6561">
                <a:tc>
                  <a:txBody>
                    <a:bodyPr/>
                    <a:lstStyle/>
                    <a:p>
                      <a:pPr marL="51435">
                        <a:lnSpc>
                          <a:spcPts val="2805"/>
                        </a:lnSpc>
                        <a:spcBef>
                          <a:spcPts val="60"/>
                        </a:spcBef>
                      </a:pPr>
                      <a:r>
                        <a:rPr sz="2350" spc="-10" dirty="0">
                          <a:latin typeface="Arial"/>
                          <a:cs typeface="Arial"/>
                        </a:rPr>
                        <a:t>Ali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762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ts val="2805"/>
                        </a:lnSpc>
                        <a:spcBef>
                          <a:spcPts val="60"/>
                        </a:spcBef>
                      </a:pPr>
                      <a:r>
                        <a:rPr sz="2350" spc="-15" dirty="0">
                          <a:latin typeface="Arial"/>
                          <a:cs typeface="Arial"/>
                        </a:rPr>
                        <a:t>Sarai,</a:t>
                      </a:r>
                      <a:r>
                        <a:rPr sz="2350" spc="5" dirty="0">
                          <a:latin typeface="Arial"/>
                          <a:cs typeface="Arial"/>
                        </a:rPr>
                        <a:t> Miriam</a:t>
                      </a:r>
                      <a:endParaRPr sz="2350" dirty="0">
                        <a:latin typeface="Arial"/>
                        <a:cs typeface="Arial"/>
                      </a:endParaRPr>
                    </a:p>
                  </a:txBody>
                  <a:tcPr marL="0" marR="0" marT="762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4" name="object 14"/>
          <p:cNvSpPr txBox="1"/>
          <p:nvPr/>
        </p:nvSpPr>
        <p:spPr>
          <a:xfrm>
            <a:off x="1066800" y="3505200"/>
            <a:ext cx="7653655" cy="2662555"/>
          </a:xfrm>
          <a:prstGeom prst="rect">
            <a:avLst/>
          </a:prstGeom>
        </p:spPr>
        <p:txBody>
          <a:bodyPr vert="horz" wrap="square" lIns="0" tIns="112395" rIns="0" bIns="0" rtlCol="0">
            <a:spAutoFit/>
          </a:bodyPr>
          <a:lstStyle/>
          <a:p>
            <a:pPr marL="355600" indent="-343535">
              <a:lnSpc>
                <a:spcPct val="100000"/>
              </a:lnSpc>
              <a:spcBef>
                <a:spcPts val="885"/>
              </a:spcBef>
              <a:buClr>
                <a:srgbClr val="F3EB4F"/>
              </a:buClr>
              <a:buSzPct val="59375"/>
              <a:buFont typeface="Wingdings"/>
              <a:buChar char=""/>
              <a:tabLst>
                <a:tab pos="355600" algn="l"/>
                <a:tab pos="356235" algn="l"/>
              </a:tabLst>
            </a:pPr>
            <a:r>
              <a:rPr sz="3200" dirty="0">
                <a:latin typeface="Times New Roman"/>
                <a:cs typeface="Times New Roman"/>
              </a:rPr>
              <a:t>Data that is not atomic</a:t>
            </a:r>
            <a:r>
              <a:rPr sz="3200" spc="-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means:</a:t>
            </a:r>
          </a:p>
          <a:p>
            <a:pPr marL="756285" lvl="1" indent="-287020">
              <a:lnSpc>
                <a:spcPct val="100000"/>
              </a:lnSpc>
              <a:spcBef>
                <a:spcPts val="680"/>
              </a:spcBef>
              <a:buChar char="•"/>
              <a:tabLst>
                <a:tab pos="756285" algn="l"/>
                <a:tab pos="756920" algn="l"/>
              </a:tabLst>
            </a:pPr>
            <a:r>
              <a:rPr sz="2800" spc="-120" dirty="0">
                <a:latin typeface="Times New Roman"/>
                <a:cs typeface="Times New Roman"/>
              </a:rPr>
              <a:t>We </a:t>
            </a:r>
            <a:r>
              <a:rPr sz="2800" spc="-15" dirty="0">
                <a:latin typeface="Times New Roman"/>
                <a:cs typeface="Times New Roman"/>
              </a:rPr>
              <a:t>can’t </a:t>
            </a:r>
            <a:r>
              <a:rPr sz="2800" spc="-5" dirty="0">
                <a:latin typeface="Times New Roman"/>
                <a:cs typeface="Times New Roman"/>
              </a:rPr>
              <a:t>easily sort </a:t>
            </a:r>
            <a:r>
              <a:rPr sz="2800" dirty="0">
                <a:latin typeface="Times New Roman"/>
                <a:cs typeface="Times New Roman"/>
              </a:rPr>
              <a:t>the</a:t>
            </a:r>
            <a:r>
              <a:rPr sz="2800" spc="8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data</a:t>
            </a:r>
            <a:endParaRPr sz="2800" dirty="0">
              <a:latin typeface="Times New Roman"/>
              <a:cs typeface="Times New Roman"/>
            </a:endParaRPr>
          </a:p>
          <a:p>
            <a:pPr marL="756285" lvl="1" indent="-287020">
              <a:lnSpc>
                <a:spcPct val="100000"/>
              </a:lnSpc>
              <a:spcBef>
                <a:spcPts val="670"/>
              </a:spcBef>
              <a:buChar char="•"/>
              <a:tabLst>
                <a:tab pos="756285" algn="l"/>
                <a:tab pos="756920" algn="l"/>
              </a:tabLst>
            </a:pPr>
            <a:r>
              <a:rPr sz="2800" spc="-120" dirty="0">
                <a:latin typeface="Times New Roman"/>
                <a:cs typeface="Times New Roman"/>
              </a:rPr>
              <a:t>We </a:t>
            </a:r>
            <a:r>
              <a:rPr sz="2800" spc="-15" dirty="0">
                <a:latin typeface="Times New Roman"/>
                <a:cs typeface="Times New Roman"/>
              </a:rPr>
              <a:t>can’t </a:t>
            </a:r>
            <a:r>
              <a:rPr sz="2800" spc="-5" dirty="0">
                <a:latin typeface="Times New Roman"/>
                <a:cs typeface="Times New Roman"/>
              </a:rPr>
              <a:t>easily </a:t>
            </a:r>
            <a:r>
              <a:rPr sz="2800" spc="-10" dirty="0">
                <a:latin typeface="Times New Roman"/>
                <a:cs typeface="Times New Roman"/>
              </a:rPr>
              <a:t>search </a:t>
            </a:r>
            <a:r>
              <a:rPr sz="2800" dirty="0">
                <a:latin typeface="Times New Roman"/>
                <a:cs typeface="Times New Roman"/>
              </a:rPr>
              <a:t>or </a:t>
            </a:r>
            <a:r>
              <a:rPr sz="2800" spc="-5" dirty="0">
                <a:latin typeface="Times New Roman"/>
                <a:cs typeface="Times New Roman"/>
              </a:rPr>
              <a:t>index </a:t>
            </a:r>
            <a:r>
              <a:rPr sz="2800" dirty="0">
                <a:latin typeface="Times New Roman"/>
                <a:cs typeface="Times New Roman"/>
              </a:rPr>
              <a:t>the</a:t>
            </a:r>
            <a:r>
              <a:rPr sz="2800" spc="8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data</a:t>
            </a:r>
            <a:endParaRPr sz="2800" dirty="0">
              <a:latin typeface="Times New Roman"/>
              <a:cs typeface="Times New Roman"/>
            </a:endParaRPr>
          </a:p>
          <a:p>
            <a:pPr marL="756285" lvl="1" indent="-287020">
              <a:lnSpc>
                <a:spcPct val="100000"/>
              </a:lnSpc>
              <a:spcBef>
                <a:spcPts val="675"/>
              </a:spcBef>
              <a:buChar char="•"/>
              <a:tabLst>
                <a:tab pos="756285" algn="l"/>
                <a:tab pos="756920" algn="l"/>
              </a:tabLst>
            </a:pPr>
            <a:r>
              <a:rPr sz="2800" spc="-120" dirty="0">
                <a:latin typeface="Times New Roman"/>
                <a:cs typeface="Times New Roman"/>
              </a:rPr>
              <a:t>We </a:t>
            </a:r>
            <a:r>
              <a:rPr sz="2800" spc="-15" dirty="0">
                <a:latin typeface="Times New Roman"/>
                <a:cs typeface="Times New Roman"/>
              </a:rPr>
              <a:t>can’t </a:t>
            </a:r>
            <a:r>
              <a:rPr sz="2800" spc="-5" dirty="0">
                <a:latin typeface="Times New Roman"/>
                <a:cs typeface="Times New Roman"/>
              </a:rPr>
              <a:t>easily change the</a:t>
            </a:r>
            <a:r>
              <a:rPr sz="2800" spc="105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data</a:t>
            </a:r>
            <a:endParaRPr sz="2800" dirty="0">
              <a:latin typeface="Times New Roman"/>
              <a:cs typeface="Times New Roman"/>
            </a:endParaRPr>
          </a:p>
          <a:p>
            <a:pPr marL="756285" lvl="1" indent="-287020">
              <a:lnSpc>
                <a:spcPct val="100000"/>
              </a:lnSpc>
              <a:spcBef>
                <a:spcPts val="670"/>
              </a:spcBef>
              <a:buChar char="•"/>
              <a:tabLst>
                <a:tab pos="756285" algn="l"/>
                <a:tab pos="756920" algn="l"/>
              </a:tabLst>
            </a:pPr>
            <a:r>
              <a:rPr sz="2800" spc="-120" dirty="0">
                <a:latin typeface="Times New Roman"/>
                <a:cs typeface="Times New Roman"/>
              </a:rPr>
              <a:t>We </a:t>
            </a:r>
            <a:r>
              <a:rPr sz="2800" spc="-15" dirty="0">
                <a:latin typeface="Times New Roman"/>
                <a:cs typeface="Times New Roman"/>
              </a:rPr>
              <a:t>can’t </a:t>
            </a:r>
            <a:r>
              <a:rPr sz="2800" spc="-5" dirty="0">
                <a:latin typeface="Times New Roman"/>
                <a:cs typeface="Times New Roman"/>
              </a:rPr>
              <a:t>easily reference </a:t>
            </a:r>
            <a:r>
              <a:rPr sz="2800" dirty="0">
                <a:latin typeface="Times New Roman"/>
                <a:cs typeface="Times New Roman"/>
              </a:rPr>
              <a:t>the </a:t>
            </a:r>
            <a:r>
              <a:rPr sz="2800" spc="-5" dirty="0">
                <a:latin typeface="Times New Roman"/>
                <a:cs typeface="Times New Roman"/>
              </a:rPr>
              <a:t>data in other</a:t>
            </a:r>
            <a:r>
              <a:rPr sz="2800" spc="11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tables</a:t>
            </a:r>
            <a:endParaRPr sz="28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2061972" y="1700776"/>
          <a:ext cx="5009513" cy="151310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506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297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291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80589">
                <a:tc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350" b="1" spc="5" dirty="0">
                          <a:latin typeface="Arial"/>
                          <a:cs typeface="Arial"/>
                        </a:rPr>
                        <a:t>Manager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350" b="1" spc="-5" dirty="0">
                          <a:latin typeface="Arial"/>
                          <a:cs typeface="Arial"/>
                        </a:rPr>
                        <a:t>Employee1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350" b="1" spc="-5" dirty="0">
                          <a:latin typeface="Arial"/>
                          <a:cs typeface="Arial"/>
                        </a:rPr>
                        <a:t>Employee2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0620">
                <a:tc>
                  <a:txBody>
                    <a:bodyPr/>
                    <a:lstStyle/>
                    <a:p>
                      <a:pPr marL="51435">
                        <a:lnSpc>
                          <a:spcPts val="2805"/>
                        </a:lnSpc>
                        <a:spcBef>
                          <a:spcPts val="90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Fatma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1143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ts val="2805"/>
                        </a:lnSpc>
                        <a:spcBef>
                          <a:spcPts val="90"/>
                        </a:spcBef>
                      </a:pPr>
                      <a:r>
                        <a:rPr sz="2350" spc="-35" dirty="0">
                          <a:latin typeface="Arial"/>
                          <a:cs typeface="Arial"/>
                        </a:rPr>
                        <a:t>Sayed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1143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ts val="2805"/>
                        </a:lnSpc>
                        <a:spcBef>
                          <a:spcPts val="90"/>
                        </a:spcBef>
                      </a:pPr>
                      <a:r>
                        <a:rPr sz="2350" spc="-10" dirty="0">
                          <a:latin typeface="Arial"/>
                          <a:cs typeface="Arial"/>
                        </a:rPr>
                        <a:t>Tariq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1143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5950">
                <a:tc>
                  <a:txBody>
                    <a:bodyPr/>
                    <a:lstStyle/>
                    <a:p>
                      <a:pPr marL="51435">
                        <a:lnSpc>
                          <a:spcPts val="2805"/>
                        </a:lnSpc>
                        <a:spcBef>
                          <a:spcPts val="55"/>
                        </a:spcBef>
                      </a:pPr>
                      <a:r>
                        <a:rPr sz="2350" spc="-25" dirty="0">
                          <a:latin typeface="Arial"/>
                          <a:cs typeface="Arial"/>
                        </a:rPr>
                        <a:t>Abdulaziz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ts val="2805"/>
                        </a:lnSpc>
                        <a:spcBef>
                          <a:spcPts val="5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Tafla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ts val="2805"/>
                        </a:lnSpc>
                        <a:spcBef>
                          <a:spcPts val="5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Mohammed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5950">
                <a:tc>
                  <a:txBody>
                    <a:bodyPr/>
                    <a:lstStyle/>
                    <a:p>
                      <a:pPr marL="51435">
                        <a:lnSpc>
                          <a:spcPts val="2805"/>
                        </a:lnSpc>
                        <a:spcBef>
                          <a:spcPts val="55"/>
                        </a:spcBef>
                      </a:pPr>
                      <a:r>
                        <a:rPr sz="2350" spc="-10" dirty="0">
                          <a:latin typeface="Arial"/>
                          <a:cs typeface="Arial"/>
                        </a:rPr>
                        <a:t>Ali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ts val="2805"/>
                        </a:lnSpc>
                        <a:spcBef>
                          <a:spcPts val="55"/>
                        </a:spcBef>
                      </a:pPr>
                      <a:r>
                        <a:rPr sz="2350" spc="-20" dirty="0">
                          <a:latin typeface="Arial"/>
                          <a:cs typeface="Arial"/>
                        </a:rPr>
                        <a:t>Sarai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ts val="2805"/>
                        </a:lnSpc>
                        <a:spcBef>
                          <a:spcPts val="5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Miriam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2" name="object 12"/>
          <p:cNvSpPr txBox="1"/>
          <p:nvPr/>
        </p:nvSpPr>
        <p:spPr>
          <a:xfrm>
            <a:off x="559243" y="3581400"/>
            <a:ext cx="8014970" cy="2795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20320" indent="-343535">
              <a:lnSpc>
                <a:spcPct val="100000"/>
              </a:lnSpc>
              <a:spcBef>
                <a:spcPts val="105"/>
              </a:spcBef>
              <a:buClr>
                <a:srgbClr val="F3EB4F"/>
              </a:buClr>
              <a:buSzPct val="59375"/>
              <a:buFont typeface="Wingdings"/>
              <a:buChar char=""/>
              <a:tabLst>
                <a:tab pos="355600" algn="l"/>
                <a:tab pos="356235" algn="l"/>
              </a:tabLst>
            </a:pPr>
            <a:r>
              <a:rPr sz="3200" dirty="0">
                <a:latin typeface="Times New Roman"/>
                <a:cs typeface="Times New Roman"/>
              </a:rPr>
              <a:t>Breaking the Employee column into more</a:t>
            </a:r>
            <a:r>
              <a:rPr sz="3200" spc="-1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than  1 column </a:t>
            </a:r>
            <a:r>
              <a:rPr sz="3200" spc="-5" dirty="0">
                <a:latin typeface="Times New Roman"/>
                <a:cs typeface="Times New Roman"/>
              </a:rPr>
              <a:t>doesn’t solve </a:t>
            </a:r>
            <a:r>
              <a:rPr sz="3200" dirty="0">
                <a:latin typeface="Times New Roman"/>
                <a:cs typeface="Times New Roman"/>
              </a:rPr>
              <a:t>our</a:t>
            </a:r>
            <a:r>
              <a:rPr sz="3200" spc="-9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problems:</a:t>
            </a:r>
          </a:p>
          <a:p>
            <a:pPr marL="756285" marR="5080" lvl="1" indent="-287020">
              <a:lnSpc>
                <a:spcPct val="100000"/>
              </a:lnSpc>
              <a:spcBef>
                <a:spcPts val="680"/>
              </a:spcBef>
              <a:buChar char="•"/>
              <a:tabLst>
                <a:tab pos="756285" algn="l"/>
                <a:tab pos="756920" algn="l"/>
              </a:tabLst>
            </a:pPr>
            <a:r>
              <a:rPr sz="2800" spc="-5" dirty="0">
                <a:latin typeface="Times New Roman"/>
                <a:cs typeface="Times New Roman"/>
              </a:rPr>
              <a:t>The data </a:t>
            </a:r>
            <a:r>
              <a:rPr sz="2800" spc="-10" dirty="0">
                <a:latin typeface="Times New Roman"/>
                <a:cs typeface="Times New Roman"/>
              </a:rPr>
              <a:t>may </a:t>
            </a:r>
            <a:r>
              <a:rPr sz="2800" spc="-5" dirty="0">
                <a:latin typeface="Times New Roman"/>
                <a:cs typeface="Times New Roman"/>
              </a:rPr>
              <a:t>look atomic, </a:t>
            </a:r>
            <a:r>
              <a:rPr sz="2800" dirty="0">
                <a:latin typeface="Times New Roman"/>
                <a:cs typeface="Times New Roman"/>
              </a:rPr>
              <a:t>but </a:t>
            </a:r>
            <a:r>
              <a:rPr sz="2800" spc="-5" dirty="0">
                <a:latin typeface="Times New Roman"/>
                <a:cs typeface="Times New Roman"/>
              </a:rPr>
              <a:t>only because we  have </a:t>
            </a:r>
            <a:r>
              <a:rPr sz="2800" spc="-10" dirty="0">
                <a:latin typeface="Times New Roman"/>
                <a:cs typeface="Times New Roman"/>
              </a:rPr>
              <a:t>many </a:t>
            </a:r>
            <a:r>
              <a:rPr sz="2800" spc="-5" dirty="0">
                <a:latin typeface="Times New Roman"/>
                <a:cs typeface="Times New Roman"/>
              </a:rPr>
              <a:t>identical columns </a:t>
            </a:r>
            <a:r>
              <a:rPr sz="2800" dirty="0">
                <a:latin typeface="Times New Roman"/>
                <a:cs typeface="Times New Roman"/>
              </a:rPr>
              <a:t>storing </a:t>
            </a:r>
            <a:r>
              <a:rPr sz="2800" spc="-5" dirty="0">
                <a:latin typeface="Times New Roman"/>
                <a:cs typeface="Times New Roman"/>
              </a:rPr>
              <a:t>a </a:t>
            </a:r>
            <a:r>
              <a:rPr sz="2800" dirty="0">
                <a:latin typeface="Times New Roman"/>
                <a:cs typeface="Times New Roman"/>
              </a:rPr>
              <a:t>single </a:t>
            </a:r>
            <a:r>
              <a:rPr sz="2800" spc="-5" dirty="0">
                <a:latin typeface="Times New Roman"/>
                <a:cs typeface="Times New Roman"/>
              </a:rPr>
              <a:t>piece  of data instead of a </a:t>
            </a:r>
            <a:r>
              <a:rPr sz="2800" dirty="0">
                <a:latin typeface="Times New Roman"/>
                <a:cs typeface="Times New Roman"/>
              </a:rPr>
              <a:t>single </a:t>
            </a:r>
            <a:r>
              <a:rPr sz="2800" spc="-5" dirty="0">
                <a:latin typeface="Times New Roman"/>
                <a:cs typeface="Times New Roman"/>
              </a:rPr>
              <a:t>column </a:t>
            </a:r>
            <a:r>
              <a:rPr sz="2800" dirty="0">
                <a:latin typeface="Times New Roman"/>
                <a:cs typeface="Times New Roman"/>
              </a:rPr>
              <a:t>storing </a:t>
            </a:r>
            <a:r>
              <a:rPr sz="2800" spc="-10" dirty="0">
                <a:latin typeface="Times New Roman"/>
                <a:cs typeface="Times New Roman"/>
              </a:rPr>
              <a:t>many  </a:t>
            </a:r>
            <a:r>
              <a:rPr sz="2800" spc="-5" dirty="0">
                <a:latin typeface="Times New Roman"/>
                <a:cs typeface="Times New Roman"/>
              </a:rPr>
              <a:t>pieces of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data.</a:t>
            </a:r>
            <a:endParaRPr sz="28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ject 13"/>
          <p:cNvSpPr txBox="1"/>
          <p:nvPr/>
        </p:nvSpPr>
        <p:spPr>
          <a:xfrm>
            <a:off x="1066800" y="2133600"/>
            <a:ext cx="7429500" cy="31832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99085" marR="709930" indent="-287020">
              <a:lnSpc>
                <a:spcPct val="100000"/>
              </a:lnSpc>
              <a:spcBef>
                <a:spcPts val="95"/>
              </a:spcBef>
              <a:buChar char="•"/>
              <a:tabLst>
                <a:tab pos="299085" algn="l"/>
                <a:tab pos="299720" algn="l"/>
              </a:tabLst>
            </a:pPr>
            <a:r>
              <a:rPr sz="2800" spc="-120" dirty="0">
                <a:latin typeface="Times New Roman"/>
                <a:cs typeface="Times New Roman"/>
              </a:rPr>
              <a:t>We </a:t>
            </a:r>
            <a:r>
              <a:rPr sz="2800" spc="-5" dirty="0">
                <a:latin typeface="Times New Roman"/>
                <a:cs typeface="Times New Roman"/>
              </a:rPr>
              <a:t>still </a:t>
            </a:r>
            <a:r>
              <a:rPr sz="2800" spc="-15" dirty="0">
                <a:latin typeface="Times New Roman"/>
                <a:cs typeface="Times New Roman"/>
              </a:rPr>
              <a:t>can’t </a:t>
            </a:r>
            <a:r>
              <a:rPr sz="2800" spc="-5" dirty="0">
                <a:latin typeface="Times New Roman"/>
                <a:cs typeface="Times New Roman"/>
              </a:rPr>
              <a:t>easily sort, </a:t>
            </a:r>
            <a:r>
              <a:rPr sz="2800" spc="-10" dirty="0">
                <a:latin typeface="Times New Roman"/>
                <a:cs typeface="Times New Roman"/>
              </a:rPr>
              <a:t>search, </a:t>
            </a:r>
            <a:r>
              <a:rPr sz="2800" dirty="0">
                <a:latin typeface="Times New Roman"/>
                <a:cs typeface="Times New Roman"/>
              </a:rPr>
              <a:t>or </a:t>
            </a:r>
            <a:r>
              <a:rPr sz="2800" spc="-5" dirty="0">
                <a:latin typeface="Times New Roman"/>
                <a:cs typeface="Times New Roman"/>
              </a:rPr>
              <a:t>index our  employees.</a:t>
            </a:r>
            <a:endParaRPr sz="2800" dirty="0">
              <a:latin typeface="Times New Roman"/>
              <a:cs typeface="Times New Roman"/>
            </a:endParaRPr>
          </a:p>
          <a:p>
            <a:pPr marL="299085" marR="5080" indent="-287020">
              <a:lnSpc>
                <a:spcPct val="100000"/>
              </a:lnSpc>
              <a:spcBef>
                <a:spcPts val="670"/>
              </a:spcBef>
              <a:buChar char="•"/>
              <a:tabLst>
                <a:tab pos="299085" algn="l"/>
                <a:tab pos="299720" algn="l"/>
              </a:tabLst>
            </a:pPr>
            <a:r>
              <a:rPr sz="2800" spc="-5" dirty="0">
                <a:latin typeface="Times New Roman"/>
                <a:cs typeface="Times New Roman"/>
              </a:rPr>
              <a:t>What if a manager has more than 2 employees, 10  employees, 100 employees? </a:t>
            </a:r>
            <a:r>
              <a:rPr sz="2800" spc="-60" dirty="0">
                <a:latin typeface="Times New Roman"/>
                <a:cs typeface="Times New Roman"/>
              </a:rPr>
              <a:t>We’d </a:t>
            </a:r>
            <a:r>
              <a:rPr sz="2800" spc="-5" dirty="0">
                <a:latin typeface="Times New Roman"/>
                <a:cs typeface="Times New Roman"/>
              </a:rPr>
              <a:t>need to </a:t>
            </a:r>
            <a:r>
              <a:rPr sz="2800" spc="-10" dirty="0">
                <a:latin typeface="Times New Roman"/>
                <a:cs typeface="Times New Roman"/>
              </a:rPr>
              <a:t>add  </a:t>
            </a:r>
            <a:r>
              <a:rPr sz="2800" spc="-5" dirty="0">
                <a:latin typeface="Times New Roman"/>
                <a:cs typeface="Times New Roman"/>
              </a:rPr>
              <a:t>columns to our database just </a:t>
            </a:r>
            <a:r>
              <a:rPr sz="2800" dirty="0">
                <a:latin typeface="Times New Roman"/>
                <a:cs typeface="Times New Roman"/>
              </a:rPr>
              <a:t>for </a:t>
            </a:r>
            <a:r>
              <a:rPr sz="2800" spc="-5" dirty="0">
                <a:latin typeface="Times New Roman"/>
                <a:cs typeface="Times New Roman"/>
              </a:rPr>
              <a:t>these</a:t>
            </a:r>
            <a:r>
              <a:rPr sz="2800" spc="-35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cases.</a:t>
            </a:r>
            <a:endParaRPr sz="2800" dirty="0">
              <a:latin typeface="Times New Roman"/>
              <a:cs typeface="Times New Roman"/>
            </a:endParaRPr>
          </a:p>
          <a:p>
            <a:pPr marL="299085" marR="111125" indent="-287020">
              <a:lnSpc>
                <a:spcPct val="100000"/>
              </a:lnSpc>
              <a:spcBef>
                <a:spcPts val="675"/>
              </a:spcBef>
              <a:buChar char="•"/>
              <a:tabLst>
                <a:tab pos="299085" algn="l"/>
                <a:tab pos="299720" algn="l"/>
              </a:tabLst>
            </a:pPr>
            <a:r>
              <a:rPr sz="2800" spc="-5" dirty="0">
                <a:latin typeface="Times New Roman"/>
                <a:cs typeface="Times New Roman"/>
              </a:rPr>
              <a:t>It is still hard to reference our </a:t>
            </a:r>
            <a:r>
              <a:rPr sz="2800" spc="-10" dirty="0">
                <a:latin typeface="Times New Roman"/>
                <a:cs typeface="Times New Roman"/>
              </a:rPr>
              <a:t>employees </a:t>
            </a:r>
            <a:r>
              <a:rPr sz="2800" spc="-5" dirty="0">
                <a:latin typeface="Times New Roman"/>
                <a:cs typeface="Times New Roman"/>
              </a:rPr>
              <a:t>in other  tables.</a:t>
            </a:r>
            <a:endParaRPr sz="28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1834895" y="2350000"/>
          <a:ext cx="5009513" cy="151310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506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297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291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80589">
                <a:tc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350" b="1" spc="5" dirty="0">
                          <a:latin typeface="Arial"/>
                          <a:cs typeface="Arial"/>
                        </a:rPr>
                        <a:t>Manager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350" b="1" spc="-5" dirty="0">
                          <a:latin typeface="Arial"/>
                          <a:cs typeface="Arial"/>
                        </a:rPr>
                        <a:t>Employee1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350" b="1" spc="-5" dirty="0">
                          <a:latin typeface="Arial"/>
                          <a:cs typeface="Arial"/>
                        </a:rPr>
                        <a:t>Employee2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0620">
                <a:tc>
                  <a:txBody>
                    <a:bodyPr/>
                    <a:lstStyle/>
                    <a:p>
                      <a:pPr marL="51435">
                        <a:lnSpc>
                          <a:spcPts val="2805"/>
                        </a:lnSpc>
                        <a:spcBef>
                          <a:spcPts val="90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Fatma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1143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ts val="2805"/>
                        </a:lnSpc>
                        <a:spcBef>
                          <a:spcPts val="90"/>
                        </a:spcBef>
                      </a:pPr>
                      <a:r>
                        <a:rPr sz="2350" spc="-35" dirty="0">
                          <a:latin typeface="Arial"/>
                          <a:cs typeface="Arial"/>
                        </a:rPr>
                        <a:t>Sayed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1143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ts val="2805"/>
                        </a:lnSpc>
                        <a:spcBef>
                          <a:spcPts val="90"/>
                        </a:spcBef>
                      </a:pPr>
                      <a:r>
                        <a:rPr sz="2350" spc="-10" dirty="0">
                          <a:latin typeface="Arial"/>
                          <a:cs typeface="Arial"/>
                        </a:rPr>
                        <a:t>Tariq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1143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5950">
                <a:tc>
                  <a:txBody>
                    <a:bodyPr/>
                    <a:lstStyle/>
                    <a:p>
                      <a:pPr marL="51435">
                        <a:lnSpc>
                          <a:spcPts val="2805"/>
                        </a:lnSpc>
                        <a:spcBef>
                          <a:spcPts val="55"/>
                        </a:spcBef>
                      </a:pPr>
                      <a:r>
                        <a:rPr sz="2350" spc="-25" dirty="0">
                          <a:latin typeface="Arial"/>
                          <a:cs typeface="Arial"/>
                        </a:rPr>
                        <a:t>Abdulaziz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ts val="2805"/>
                        </a:lnSpc>
                        <a:spcBef>
                          <a:spcPts val="5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Tafla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ts val="2805"/>
                        </a:lnSpc>
                        <a:spcBef>
                          <a:spcPts val="5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Mohammed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5950">
                <a:tc>
                  <a:txBody>
                    <a:bodyPr/>
                    <a:lstStyle/>
                    <a:p>
                      <a:pPr marL="51435">
                        <a:lnSpc>
                          <a:spcPts val="2805"/>
                        </a:lnSpc>
                        <a:spcBef>
                          <a:spcPts val="55"/>
                        </a:spcBef>
                      </a:pPr>
                      <a:r>
                        <a:rPr sz="2350" spc="-10" dirty="0">
                          <a:latin typeface="Arial"/>
                          <a:cs typeface="Arial"/>
                        </a:rPr>
                        <a:t>Ali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ts val="2805"/>
                        </a:lnSpc>
                        <a:spcBef>
                          <a:spcPts val="55"/>
                        </a:spcBef>
                      </a:pPr>
                      <a:r>
                        <a:rPr sz="2350" spc="-20" dirty="0">
                          <a:latin typeface="Arial"/>
                          <a:cs typeface="Arial"/>
                        </a:rPr>
                        <a:t>Sarai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1435">
                        <a:lnSpc>
                          <a:spcPts val="2805"/>
                        </a:lnSpc>
                        <a:spcBef>
                          <a:spcPts val="5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Miriam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7" name="object 7"/>
          <p:cNvSpPr txBox="1"/>
          <p:nvPr/>
        </p:nvSpPr>
        <p:spPr>
          <a:xfrm>
            <a:off x="533400" y="4343400"/>
            <a:ext cx="7873365" cy="10013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3535">
              <a:lnSpc>
                <a:spcPct val="100000"/>
              </a:lnSpc>
              <a:spcBef>
                <a:spcPts val="100"/>
              </a:spcBef>
              <a:buClr>
                <a:srgbClr val="F3EB4F"/>
              </a:buClr>
              <a:buSzPct val="59375"/>
              <a:buFont typeface="Wingdings"/>
              <a:buChar char=""/>
              <a:tabLst>
                <a:tab pos="355600" algn="l"/>
                <a:tab pos="356235" algn="l"/>
              </a:tabLst>
            </a:pPr>
            <a:r>
              <a:rPr sz="3200" dirty="0">
                <a:latin typeface="Times New Roman"/>
                <a:cs typeface="Times New Roman"/>
              </a:rPr>
              <a:t>By the </a:t>
            </a:r>
            <a:r>
              <a:rPr sz="3200" spc="-50" dirty="0">
                <a:latin typeface="Times New Roman"/>
                <a:cs typeface="Times New Roman"/>
              </a:rPr>
              <a:t>way, </a:t>
            </a:r>
            <a:r>
              <a:rPr sz="3200" dirty="0">
                <a:latin typeface="Times New Roman"/>
                <a:cs typeface="Times New Roman"/>
              </a:rPr>
              <a:t>what would be a good choice of</a:t>
            </a:r>
            <a:r>
              <a:rPr sz="3200" spc="-8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  Primary Key for this</a:t>
            </a:r>
            <a:r>
              <a:rPr sz="3200" spc="-5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table?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09676" y="1763562"/>
            <a:ext cx="8062595" cy="3923029"/>
          </a:xfrm>
          <a:prstGeom prst="rect">
            <a:avLst/>
          </a:prstGeom>
        </p:spPr>
        <p:txBody>
          <a:bodyPr vert="horz" wrap="square" lIns="0" tIns="622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90"/>
              </a:spcBef>
            </a:pPr>
            <a:r>
              <a:rPr sz="3000" b="1" spc="-5" dirty="0">
                <a:latin typeface="Courier New"/>
                <a:cs typeface="Courier New"/>
              </a:rPr>
              <a:t>1NF means that we</a:t>
            </a:r>
            <a:r>
              <a:rPr sz="3000" b="1" spc="-20" dirty="0">
                <a:latin typeface="Courier New"/>
                <a:cs typeface="Courier New"/>
              </a:rPr>
              <a:t> </a:t>
            </a:r>
            <a:r>
              <a:rPr sz="3000" b="1" spc="-5" dirty="0">
                <a:latin typeface="Courier New"/>
                <a:cs typeface="Courier New"/>
              </a:rPr>
              <a:t>must:</a:t>
            </a:r>
            <a:endParaRPr sz="3000">
              <a:latin typeface="Courier New"/>
              <a:cs typeface="Courier New"/>
            </a:endParaRPr>
          </a:p>
          <a:p>
            <a:pPr marL="396240" marR="5080" indent="-6350">
              <a:lnSpc>
                <a:spcPts val="3020"/>
              </a:lnSpc>
              <a:spcBef>
                <a:spcPts val="745"/>
              </a:spcBef>
            </a:pPr>
            <a:r>
              <a:rPr sz="2800" b="1" spc="-10" dirty="0">
                <a:latin typeface="Courier New"/>
                <a:cs typeface="Courier New"/>
              </a:rPr>
              <a:t>Eliminate duplicate columns from the  same table,</a:t>
            </a:r>
            <a:r>
              <a:rPr sz="2800" b="1" spc="-20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and</a:t>
            </a:r>
            <a:endParaRPr sz="2800">
              <a:latin typeface="Courier New"/>
              <a:cs typeface="Courier New"/>
            </a:endParaRPr>
          </a:p>
          <a:p>
            <a:pPr marL="396240" marR="211454" indent="-6350">
              <a:lnSpc>
                <a:spcPct val="90000"/>
              </a:lnSpc>
              <a:spcBef>
                <a:spcPts val="630"/>
              </a:spcBef>
            </a:pPr>
            <a:r>
              <a:rPr sz="2800" b="1" spc="-10" dirty="0">
                <a:latin typeface="Courier New"/>
                <a:cs typeface="Courier New"/>
              </a:rPr>
              <a:t>Create separate tables for each  group </a:t>
            </a:r>
            <a:r>
              <a:rPr sz="2800" b="1" spc="-5" dirty="0">
                <a:latin typeface="Courier New"/>
                <a:cs typeface="Courier New"/>
              </a:rPr>
              <a:t>of </a:t>
            </a:r>
            <a:r>
              <a:rPr sz="2800" b="1" spc="-10" dirty="0">
                <a:latin typeface="Courier New"/>
                <a:cs typeface="Courier New"/>
              </a:rPr>
              <a:t>related data into separate  tables, each with </a:t>
            </a:r>
            <a:r>
              <a:rPr sz="2800" b="1" spc="-5" dirty="0">
                <a:latin typeface="Courier New"/>
                <a:cs typeface="Courier New"/>
              </a:rPr>
              <a:t>a </a:t>
            </a:r>
            <a:r>
              <a:rPr sz="2800" b="1" spc="-10" dirty="0">
                <a:latin typeface="Courier New"/>
                <a:cs typeface="Courier New"/>
              </a:rPr>
              <a:t>unique </a:t>
            </a:r>
            <a:r>
              <a:rPr sz="2800" b="1" spc="-15" dirty="0">
                <a:latin typeface="Courier New"/>
                <a:cs typeface="Courier New"/>
              </a:rPr>
              <a:t>row  </a:t>
            </a:r>
            <a:r>
              <a:rPr sz="2800" b="1" spc="-10" dirty="0">
                <a:latin typeface="Courier New"/>
                <a:cs typeface="Courier New"/>
              </a:rPr>
              <a:t>identifier (primary</a:t>
            </a:r>
            <a:r>
              <a:rPr sz="2800" b="1" spc="-30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key)</a:t>
            </a:r>
            <a:endParaRPr sz="2800">
              <a:latin typeface="Courier New"/>
              <a:cs typeface="Courier New"/>
            </a:endParaRPr>
          </a:p>
          <a:p>
            <a:pPr marL="354965" marR="955675" indent="-342900">
              <a:lnSpc>
                <a:spcPts val="3240"/>
              </a:lnSpc>
              <a:spcBef>
                <a:spcPts val="750"/>
              </a:spcBef>
            </a:pPr>
            <a:r>
              <a:rPr sz="3000" b="1" spc="-5" dirty="0">
                <a:latin typeface="Courier New"/>
                <a:cs typeface="Courier New"/>
              </a:rPr>
              <a:t>Let’s get started by making our  </a:t>
            </a:r>
            <a:r>
              <a:rPr sz="3000" b="1" dirty="0">
                <a:latin typeface="Courier New"/>
                <a:cs typeface="Courier New"/>
              </a:rPr>
              <a:t>columns</a:t>
            </a:r>
            <a:r>
              <a:rPr sz="3000" b="1" spc="-10" dirty="0">
                <a:latin typeface="Courier New"/>
                <a:cs typeface="Courier New"/>
              </a:rPr>
              <a:t> </a:t>
            </a:r>
            <a:r>
              <a:rPr sz="3000" b="1" dirty="0">
                <a:latin typeface="Courier New"/>
                <a:cs typeface="Courier New"/>
              </a:rPr>
              <a:t>atomic…</a:t>
            </a:r>
            <a:endParaRPr sz="3000">
              <a:latin typeface="Courier New"/>
              <a:cs typeface="Courier New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54965" y="792949"/>
            <a:ext cx="421703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130" dirty="0">
                <a:solidFill>
                  <a:srgbClr val="005724"/>
                </a:solidFill>
                <a:latin typeface="Carlito"/>
                <a:cs typeface="Carlito"/>
              </a:rPr>
              <a:t>First </a:t>
            </a:r>
            <a:r>
              <a:rPr sz="4800" spc="-135" dirty="0">
                <a:solidFill>
                  <a:srgbClr val="005724"/>
                </a:solidFill>
                <a:latin typeface="Carlito"/>
                <a:cs typeface="Carlito"/>
              </a:rPr>
              <a:t>Normal</a:t>
            </a:r>
            <a:r>
              <a:rPr sz="4800" spc="-484" dirty="0">
                <a:solidFill>
                  <a:srgbClr val="005724"/>
                </a:solidFill>
                <a:latin typeface="Carlito"/>
                <a:cs typeface="Carlito"/>
              </a:rPr>
              <a:t> </a:t>
            </a:r>
            <a:r>
              <a:rPr sz="4800" spc="-120" dirty="0">
                <a:solidFill>
                  <a:srgbClr val="005724"/>
                </a:solidFill>
                <a:latin typeface="Carlito"/>
                <a:cs typeface="Carlito"/>
              </a:rPr>
              <a:t>Form</a:t>
            </a:r>
            <a:endParaRPr sz="4800" dirty="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73566" y="762000"/>
            <a:ext cx="289750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135" dirty="0">
                <a:solidFill>
                  <a:srgbClr val="005724"/>
                </a:solidFill>
                <a:latin typeface="Carlito"/>
                <a:cs typeface="Carlito"/>
              </a:rPr>
              <a:t>Atomic</a:t>
            </a:r>
            <a:r>
              <a:rPr sz="4800" spc="-340" dirty="0">
                <a:solidFill>
                  <a:srgbClr val="005724"/>
                </a:solidFill>
                <a:latin typeface="Carlito"/>
                <a:cs typeface="Carlito"/>
              </a:rPr>
              <a:t> </a:t>
            </a:r>
            <a:r>
              <a:rPr sz="4800" spc="-120" dirty="0">
                <a:solidFill>
                  <a:srgbClr val="005724"/>
                </a:solidFill>
                <a:latin typeface="Carlito"/>
                <a:cs typeface="Carlito"/>
              </a:rPr>
              <a:t>Data</a:t>
            </a:r>
            <a:endParaRPr sz="4800" dirty="0">
              <a:latin typeface="Carlito"/>
              <a:cs typeface="Carlito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73566" y="1905000"/>
            <a:ext cx="3855720" cy="3226435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12700" marR="5080">
              <a:lnSpc>
                <a:spcPct val="90000"/>
              </a:lnSpc>
              <a:spcBef>
                <a:spcPts val="430"/>
              </a:spcBef>
            </a:pPr>
            <a:r>
              <a:rPr sz="2800" b="1" spc="-5" dirty="0">
                <a:latin typeface="Courier New"/>
                <a:cs typeface="Courier New"/>
              </a:rPr>
              <a:t>By </a:t>
            </a:r>
            <a:r>
              <a:rPr sz="2800" b="1" spc="-10" dirty="0">
                <a:latin typeface="Courier New"/>
                <a:cs typeface="Courier New"/>
              </a:rPr>
              <a:t>breaking each  tuple </a:t>
            </a:r>
            <a:r>
              <a:rPr sz="2800" b="1" spc="-5" dirty="0">
                <a:latin typeface="Courier New"/>
                <a:cs typeface="Courier New"/>
              </a:rPr>
              <a:t>of </a:t>
            </a:r>
            <a:r>
              <a:rPr sz="2800" b="1" spc="-10" dirty="0">
                <a:latin typeface="Courier New"/>
                <a:cs typeface="Courier New"/>
              </a:rPr>
              <a:t>our</a:t>
            </a:r>
            <a:r>
              <a:rPr sz="2800" b="1" spc="-90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table  into </a:t>
            </a:r>
            <a:r>
              <a:rPr sz="2800" b="1" spc="-5" dirty="0">
                <a:latin typeface="Courier New"/>
                <a:cs typeface="Courier New"/>
              </a:rPr>
              <a:t>an </a:t>
            </a:r>
            <a:r>
              <a:rPr sz="2800" b="1" spc="-10" dirty="0">
                <a:latin typeface="Courier New"/>
                <a:cs typeface="Courier New"/>
              </a:rPr>
              <a:t>entry for  each employee, we  have made our</a:t>
            </a:r>
            <a:r>
              <a:rPr sz="2800" b="1" spc="-80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data  atomic.</a:t>
            </a:r>
            <a:endParaRPr sz="2800" dirty="0">
              <a:latin typeface="Courier New"/>
              <a:cs typeface="Courier New"/>
            </a:endParaRPr>
          </a:p>
          <a:p>
            <a:pPr marL="12700" marR="217804">
              <a:lnSpc>
                <a:spcPts val="3020"/>
              </a:lnSpc>
              <a:spcBef>
                <a:spcPts val="720"/>
              </a:spcBef>
            </a:pPr>
            <a:r>
              <a:rPr sz="2800" b="1" spc="-10" dirty="0">
                <a:latin typeface="Courier New"/>
                <a:cs typeface="Courier New"/>
              </a:rPr>
              <a:t>What would </a:t>
            </a:r>
            <a:r>
              <a:rPr sz="2800" b="1" spc="-5" dirty="0">
                <a:latin typeface="Courier New"/>
                <a:cs typeface="Courier New"/>
              </a:rPr>
              <a:t>be</a:t>
            </a:r>
            <a:r>
              <a:rPr sz="2800" b="1" spc="-90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the  primary</a:t>
            </a:r>
            <a:r>
              <a:rPr sz="2800" b="1" spc="-20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key?</a:t>
            </a:r>
            <a:endParaRPr sz="2800" dirty="0">
              <a:latin typeface="Courier New"/>
              <a:cs typeface="Courier New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4649723" y="2519165"/>
          <a:ext cx="3950334" cy="313590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745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7581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1820">
                <a:tc>
                  <a:txBody>
                    <a:bodyPr/>
                    <a:lstStyle/>
                    <a:p>
                      <a:pPr marL="60960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800" b="1" dirty="0">
                          <a:latin typeface="Arial"/>
                          <a:cs typeface="Arial"/>
                        </a:rPr>
                        <a:t>Manager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1594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800" b="1" spc="-15" dirty="0">
                          <a:latin typeface="Arial"/>
                          <a:cs typeface="Arial"/>
                        </a:rPr>
                        <a:t>Employee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2265">
                <a:tc>
                  <a:txBody>
                    <a:bodyPr/>
                    <a:lstStyle/>
                    <a:p>
                      <a:pPr marL="6096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800" dirty="0">
                          <a:latin typeface="Arial"/>
                          <a:cs typeface="Arial"/>
                        </a:rPr>
                        <a:t>Fatma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1270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1594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800" spc="-50" dirty="0">
                          <a:latin typeface="Arial"/>
                          <a:cs typeface="Arial"/>
                        </a:rPr>
                        <a:t>Sayed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1270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46297">
                <a:tc>
                  <a:txBody>
                    <a:bodyPr/>
                    <a:lstStyle/>
                    <a:p>
                      <a:pPr marL="60960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800" dirty="0">
                          <a:latin typeface="Arial"/>
                          <a:cs typeface="Arial"/>
                        </a:rPr>
                        <a:t>Fatma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1594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800" spc="-15" dirty="0">
                          <a:latin typeface="Arial"/>
                          <a:cs typeface="Arial"/>
                        </a:rPr>
                        <a:t>Tariq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6260">
                <a:tc>
                  <a:txBody>
                    <a:bodyPr/>
                    <a:lstStyle/>
                    <a:p>
                      <a:pPr marL="60960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800" spc="-35" dirty="0">
                          <a:latin typeface="Arial"/>
                          <a:cs typeface="Arial"/>
                        </a:rPr>
                        <a:t>Abdulaziz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1594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800" spc="-5" dirty="0">
                          <a:latin typeface="Arial"/>
                          <a:cs typeface="Arial"/>
                        </a:rPr>
                        <a:t>Tafla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6297">
                <a:tc>
                  <a:txBody>
                    <a:bodyPr/>
                    <a:lstStyle/>
                    <a:p>
                      <a:pPr marL="60960">
                        <a:lnSpc>
                          <a:spcPts val="3354"/>
                        </a:lnSpc>
                        <a:spcBef>
                          <a:spcPts val="55"/>
                        </a:spcBef>
                      </a:pPr>
                      <a:r>
                        <a:rPr sz="2800" spc="-35" dirty="0">
                          <a:latin typeface="Arial"/>
                          <a:cs typeface="Arial"/>
                        </a:rPr>
                        <a:t>Abdulaziz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1594">
                        <a:lnSpc>
                          <a:spcPts val="3354"/>
                        </a:lnSpc>
                        <a:spcBef>
                          <a:spcPts val="55"/>
                        </a:spcBef>
                      </a:pPr>
                      <a:r>
                        <a:rPr sz="2800" spc="-10" dirty="0">
                          <a:latin typeface="Arial"/>
                          <a:cs typeface="Arial"/>
                        </a:rPr>
                        <a:t>Mohammed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46668">
                <a:tc>
                  <a:txBody>
                    <a:bodyPr/>
                    <a:lstStyle/>
                    <a:p>
                      <a:pPr marL="60960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800" spc="-10" dirty="0">
                          <a:latin typeface="Arial"/>
                          <a:cs typeface="Arial"/>
                        </a:rPr>
                        <a:t>Ali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1594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800" spc="-30" dirty="0">
                          <a:latin typeface="Arial"/>
                          <a:cs typeface="Arial"/>
                        </a:rPr>
                        <a:t>Sarai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46297">
                <a:tc>
                  <a:txBody>
                    <a:bodyPr/>
                    <a:lstStyle/>
                    <a:p>
                      <a:pPr marL="60960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800" spc="-10" dirty="0">
                          <a:latin typeface="Arial"/>
                          <a:cs typeface="Arial"/>
                        </a:rPr>
                        <a:t>Ali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1594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800" spc="-5" dirty="0">
                          <a:latin typeface="Arial"/>
                          <a:cs typeface="Arial"/>
                        </a:rPr>
                        <a:t>Miriam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64924" y="609600"/>
            <a:ext cx="280289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135" dirty="0">
                <a:solidFill>
                  <a:srgbClr val="005724"/>
                </a:solidFill>
                <a:latin typeface="Carlito"/>
                <a:cs typeface="Carlito"/>
              </a:rPr>
              <a:t>Primary</a:t>
            </a:r>
            <a:r>
              <a:rPr sz="4800" spc="-350" dirty="0">
                <a:solidFill>
                  <a:srgbClr val="005724"/>
                </a:solidFill>
                <a:latin typeface="Carlito"/>
                <a:cs typeface="Carlito"/>
              </a:rPr>
              <a:t> </a:t>
            </a:r>
            <a:r>
              <a:rPr sz="4800" spc="-110" dirty="0">
                <a:solidFill>
                  <a:srgbClr val="005724"/>
                </a:solidFill>
                <a:latin typeface="Carlito"/>
                <a:cs typeface="Carlito"/>
              </a:rPr>
              <a:t>Key</a:t>
            </a:r>
            <a:endParaRPr sz="4800" dirty="0">
              <a:latin typeface="Carlito"/>
              <a:cs typeface="Carlito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67281" y="1815782"/>
            <a:ext cx="3855720" cy="3226435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12700" marR="430530" algn="just">
              <a:lnSpc>
                <a:spcPct val="90000"/>
              </a:lnSpc>
              <a:spcBef>
                <a:spcPts val="430"/>
              </a:spcBef>
            </a:pPr>
            <a:r>
              <a:rPr sz="2800" b="1" spc="-10" dirty="0">
                <a:latin typeface="Courier New"/>
                <a:cs typeface="Courier New"/>
              </a:rPr>
              <a:t>The best </a:t>
            </a:r>
            <a:r>
              <a:rPr sz="2800" b="1" spc="-15" dirty="0">
                <a:latin typeface="Courier New"/>
                <a:cs typeface="Courier New"/>
              </a:rPr>
              <a:t>primary  </a:t>
            </a:r>
            <a:r>
              <a:rPr sz="2800" b="1" spc="-10" dirty="0">
                <a:latin typeface="Courier New"/>
                <a:cs typeface="Courier New"/>
              </a:rPr>
              <a:t>key would </a:t>
            </a:r>
            <a:r>
              <a:rPr sz="2800" b="1" spc="-5" dirty="0">
                <a:latin typeface="Courier New"/>
                <a:cs typeface="Courier New"/>
              </a:rPr>
              <a:t>be</a:t>
            </a:r>
            <a:r>
              <a:rPr sz="2800" b="1" spc="-75" dirty="0">
                <a:latin typeface="Courier New"/>
                <a:cs typeface="Courier New"/>
              </a:rPr>
              <a:t> </a:t>
            </a:r>
            <a:r>
              <a:rPr sz="2800" b="1" spc="-15" dirty="0">
                <a:latin typeface="Courier New"/>
                <a:cs typeface="Courier New"/>
              </a:rPr>
              <a:t>the  </a:t>
            </a:r>
            <a:r>
              <a:rPr sz="2800" b="1" spc="-10" dirty="0">
                <a:latin typeface="Courier New"/>
                <a:cs typeface="Courier New"/>
              </a:rPr>
              <a:t>Employee</a:t>
            </a:r>
            <a:r>
              <a:rPr sz="2800" b="1" spc="-55" dirty="0">
                <a:latin typeface="Courier New"/>
                <a:cs typeface="Courier New"/>
              </a:rPr>
              <a:t> </a:t>
            </a:r>
            <a:r>
              <a:rPr sz="2800" b="1" spc="-15" dirty="0">
                <a:latin typeface="Courier New"/>
                <a:cs typeface="Courier New"/>
              </a:rPr>
              <a:t>column.</a:t>
            </a:r>
            <a:endParaRPr sz="2800">
              <a:latin typeface="Courier New"/>
              <a:cs typeface="Courier New"/>
            </a:endParaRPr>
          </a:p>
          <a:p>
            <a:pPr marL="12700" marR="5080">
              <a:lnSpc>
                <a:spcPct val="90000"/>
              </a:lnSpc>
              <a:spcBef>
                <a:spcPts val="670"/>
              </a:spcBef>
            </a:pPr>
            <a:r>
              <a:rPr sz="2800" b="1" spc="-10" dirty="0">
                <a:latin typeface="Courier New"/>
                <a:cs typeface="Courier New"/>
              </a:rPr>
              <a:t>Every employee  only has one  manager,</a:t>
            </a:r>
            <a:r>
              <a:rPr sz="2800" b="1" spc="-85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therefore  </a:t>
            </a:r>
            <a:r>
              <a:rPr sz="2800" b="1" spc="-5" dirty="0">
                <a:latin typeface="Courier New"/>
                <a:cs typeface="Courier New"/>
              </a:rPr>
              <a:t>an </a:t>
            </a:r>
            <a:r>
              <a:rPr sz="2800" b="1" spc="-10" dirty="0">
                <a:latin typeface="Courier New"/>
                <a:cs typeface="Courier New"/>
              </a:rPr>
              <a:t>employee is  unique.</a:t>
            </a:r>
            <a:endParaRPr sz="2800">
              <a:latin typeface="Courier New"/>
              <a:cs typeface="Courier New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4649723" y="1682550"/>
          <a:ext cx="4129404" cy="312825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593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7009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0718">
                <a:tc>
                  <a:txBody>
                    <a:bodyPr/>
                    <a:lstStyle/>
                    <a:p>
                      <a:pPr marL="60960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2800" b="1" spc="-20" dirty="0">
                          <a:latin typeface="Arial"/>
                          <a:cs typeface="Arial"/>
                        </a:rPr>
                        <a:t>Employee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0960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2800" b="1" spc="-5" dirty="0">
                          <a:latin typeface="Arial"/>
                          <a:cs typeface="Arial"/>
                        </a:rPr>
                        <a:t>Manager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1161">
                <a:tc>
                  <a:txBody>
                    <a:bodyPr/>
                    <a:lstStyle/>
                    <a:p>
                      <a:pPr marL="60960">
                        <a:lnSpc>
                          <a:spcPts val="3360"/>
                        </a:lnSpc>
                        <a:spcBef>
                          <a:spcPts val="95"/>
                        </a:spcBef>
                      </a:pPr>
                      <a:r>
                        <a:rPr sz="2800" spc="-55" dirty="0">
                          <a:latin typeface="Arial"/>
                          <a:cs typeface="Arial"/>
                        </a:rPr>
                        <a:t>Sayed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120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0960">
                        <a:lnSpc>
                          <a:spcPts val="3360"/>
                        </a:lnSpc>
                        <a:spcBef>
                          <a:spcPts val="95"/>
                        </a:spcBef>
                      </a:pPr>
                      <a:r>
                        <a:rPr sz="2800" dirty="0">
                          <a:latin typeface="Arial"/>
                          <a:cs typeface="Arial"/>
                        </a:rPr>
                        <a:t>Fatma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120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45208">
                <a:tc>
                  <a:txBody>
                    <a:bodyPr/>
                    <a:lstStyle/>
                    <a:p>
                      <a:pPr marL="60960">
                        <a:lnSpc>
                          <a:spcPts val="3360"/>
                        </a:lnSpc>
                        <a:spcBef>
                          <a:spcPts val="45"/>
                        </a:spcBef>
                      </a:pPr>
                      <a:r>
                        <a:rPr sz="2800" spc="-20" dirty="0">
                          <a:latin typeface="Arial"/>
                          <a:cs typeface="Arial"/>
                        </a:rPr>
                        <a:t>Tariq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0960">
                        <a:lnSpc>
                          <a:spcPts val="3360"/>
                        </a:lnSpc>
                        <a:spcBef>
                          <a:spcPts val="45"/>
                        </a:spcBef>
                      </a:pPr>
                      <a:r>
                        <a:rPr sz="2800" dirty="0">
                          <a:latin typeface="Arial"/>
                          <a:cs typeface="Arial"/>
                        </a:rPr>
                        <a:t>Fatma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5171">
                <a:tc>
                  <a:txBody>
                    <a:bodyPr/>
                    <a:lstStyle/>
                    <a:p>
                      <a:pPr marL="60960">
                        <a:lnSpc>
                          <a:spcPts val="3360"/>
                        </a:lnSpc>
                        <a:spcBef>
                          <a:spcPts val="45"/>
                        </a:spcBef>
                      </a:pPr>
                      <a:r>
                        <a:rPr sz="2800" spc="-5" dirty="0">
                          <a:latin typeface="Arial"/>
                          <a:cs typeface="Arial"/>
                        </a:rPr>
                        <a:t>Tafla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0960">
                        <a:lnSpc>
                          <a:spcPts val="3360"/>
                        </a:lnSpc>
                        <a:spcBef>
                          <a:spcPts val="45"/>
                        </a:spcBef>
                      </a:pPr>
                      <a:r>
                        <a:rPr sz="2800" spc="-40" dirty="0">
                          <a:latin typeface="Arial"/>
                          <a:cs typeface="Arial"/>
                        </a:rPr>
                        <a:t>Abdulaziz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5208">
                <a:tc>
                  <a:txBody>
                    <a:bodyPr/>
                    <a:lstStyle/>
                    <a:p>
                      <a:pPr marL="60960">
                        <a:lnSpc>
                          <a:spcPts val="3354"/>
                        </a:lnSpc>
                        <a:spcBef>
                          <a:spcPts val="50"/>
                        </a:spcBef>
                      </a:pPr>
                      <a:r>
                        <a:rPr sz="2800" spc="-15" dirty="0">
                          <a:latin typeface="Arial"/>
                          <a:cs typeface="Arial"/>
                        </a:rPr>
                        <a:t>Mohammed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0960">
                        <a:lnSpc>
                          <a:spcPts val="3354"/>
                        </a:lnSpc>
                        <a:spcBef>
                          <a:spcPts val="50"/>
                        </a:spcBef>
                      </a:pPr>
                      <a:r>
                        <a:rPr sz="2800" spc="-40" dirty="0">
                          <a:latin typeface="Arial"/>
                          <a:cs typeface="Arial"/>
                        </a:rPr>
                        <a:t>Abdulaziz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45578">
                <a:tc>
                  <a:txBody>
                    <a:bodyPr/>
                    <a:lstStyle/>
                    <a:p>
                      <a:pPr marL="60960">
                        <a:lnSpc>
                          <a:spcPts val="3360"/>
                        </a:lnSpc>
                        <a:spcBef>
                          <a:spcPts val="50"/>
                        </a:spcBef>
                      </a:pPr>
                      <a:r>
                        <a:rPr sz="2800" spc="-30" dirty="0">
                          <a:latin typeface="Arial"/>
                          <a:cs typeface="Arial"/>
                        </a:rPr>
                        <a:t>Sarai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0960">
                        <a:lnSpc>
                          <a:spcPts val="3360"/>
                        </a:lnSpc>
                        <a:spcBef>
                          <a:spcPts val="50"/>
                        </a:spcBef>
                      </a:pPr>
                      <a:r>
                        <a:rPr sz="2800" spc="-10" dirty="0">
                          <a:latin typeface="Arial"/>
                          <a:cs typeface="Arial"/>
                        </a:rPr>
                        <a:t>Ali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45208">
                <a:tc>
                  <a:txBody>
                    <a:bodyPr/>
                    <a:lstStyle/>
                    <a:p>
                      <a:pPr marL="60960">
                        <a:lnSpc>
                          <a:spcPts val="3360"/>
                        </a:lnSpc>
                        <a:spcBef>
                          <a:spcPts val="45"/>
                        </a:spcBef>
                      </a:pPr>
                      <a:r>
                        <a:rPr sz="2800" spc="-5" dirty="0">
                          <a:latin typeface="Arial"/>
                          <a:cs typeface="Arial"/>
                        </a:rPr>
                        <a:t>Miriam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0960">
                        <a:lnSpc>
                          <a:spcPts val="3360"/>
                        </a:lnSpc>
                        <a:spcBef>
                          <a:spcPts val="45"/>
                        </a:spcBef>
                      </a:pPr>
                      <a:r>
                        <a:rPr sz="2800" spc="-10" dirty="0">
                          <a:latin typeface="Arial"/>
                          <a:cs typeface="Arial"/>
                        </a:rPr>
                        <a:t>Ali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57472" y="533400"/>
            <a:ext cx="421767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130" dirty="0">
                <a:solidFill>
                  <a:srgbClr val="005724"/>
                </a:solidFill>
                <a:latin typeface="Carlito"/>
                <a:cs typeface="Carlito"/>
              </a:rPr>
              <a:t>First </a:t>
            </a:r>
            <a:r>
              <a:rPr sz="4800" spc="-135" dirty="0">
                <a:solidFill>
                  <a:srgbClr val="005724"/>
                </a:solidFill>
                <a:latin typeface="Carlito"/>
                <a:cs typeface="Carlito"/>
              </a:rPr>
              <a:t>Normal</a:t>
            </a:r>
            <a:r>
              <a:rPr sz="4800" spc="-480" dirty="0">
                <a:solidFill>
                  <a:srgbClr val="005724"/>
                </a:solidFill>
                <a:latin typeface="Carlito"/>
                <a:cs typeface="Carlito"/>
              </a:rPr>
              <a:t> </a:t>
            </a:r>
            <a:r>
              <a:rPr sz="4800" spc="-120" dirty="0">
                <a:solidFill>
                  <a:srgbClr val="005724"/>
                </a:solidFill>
                <a:latin typeface="Carlito"/>
                <a:cs typeface="Carlito"/>
              </a:rPr>
              <a:t>Form</a:t>
            </a:r>
            <a:endParaRPr sz="4800" dirty="0">
              <a:latin typeface="Carlito"/>
              <a:cs typeface="Carlito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57200" y="1794192"/>
            <a:ext cx="3642995" cy="3269615"/>
          </a:xfrm>
          <a:prstGeom prst="rect">
            <a:avLst/>
          </a:prstGeom>
        </p:spPr>
        <p:txBody>
          <a:bodyPr vert="horz" wrap="square" lIns="0" tIns="5587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9"/>
              </a:spcBef>
            </a:pPr>
            <a:r>
              <a:rPr sz="2800" b="1" spc="-10" dirty="0">
                <a:latin typeface="Courier New"/>
                <a:cs typeface="Courier New"/>
              </a:rPr>
              <a:t>Congratulations!</a:t>
            </a:r>
            <a:endParaRPr sz="2800" dirty="0">
              <a:latin typeface="Courier New"/>
              <a:cs typeface="Courier New"/>
            </a:endParaRPr>
          </a:p>
          <a:p>
            <a:pPr marL="12700" marR="5080">
              <a:lnSpc>
                <a:spcPct val="90000"/>
              </a:lnSpc>
              <a:spcBef>
                <a:spcPts val="675"/>
              </a:spcBef>
            </a:pPr>
            <a:r>
              <a:rPr sz="2800" b="1" spc="-10" dirty="0">
                <a:latin typeface="Courier New"/>
                <a:cs typeface="Courier New"/>
              </a:rPr>
              <a:t>The fact that</a:t>
            </a:r>
            <a:r>
              <a:rPr sz="2800" b="1" spc="-80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all  our data </a:t>
            </a:r>
            <a:r>
              <a:rPr sz="2800" b="1" spc="-15" dirty="0">
                <a:latin typeface="Courier New"/>
                <a:cs typeface="Courier New"/>
              </a:rPr>
              <a:t>and  </a:t>
            </a:r>
            <a:r>
              <a:rPr sz="2800" b="1" spc="-10" dirty="0">
                <a:latin typeface="Courier New"/>
                <a:cs typeface="Courier New"/>
              </a:rPr>
              <a:t>columns </a:t>
            </a:r>
            <a:r>
              <a:rPr sz="2800" b="1" spc="-5" dirty="0">
                <a:latin typeface="Courier New"/>
                <a:cs typeface="Courier New"/>
              </a:rPr>
              <a:t>is</a:t>
            </a:r>
            <a:r>
              <a:rPr sz="2800" b="1" spc="-90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atomic  </a:t>
            </a:r>
            <a:r>
              <a:rPr sz="2800" b="1" spc="-5" dirty="0">
                <a:latin typeface="Courier New"/>
                <a:cs typeface="Courier New"/>
              </a:rPr>
              <a:t>and </a:t>
            </a:r>
            <a:r>
              <a:rPr sz="2800" b="1" spc="-10" dirty="0">
                <a:latin typeface="Courier New"/>
                <a:cs typeface="Courier New"/>
              </a:rPr>
              <a:t>we have </a:t>
            </a:r>
            <a:r>
              <a:rPr sz="2800" b="1" spc="-5" dirty="0">
                <a:latin typeface="Courier New"/>
                <a:cs typeface="Courier New"/>
              </a:rPr>
              <a:t>a  </a:t>
            </a:r>
            <a:r>
              <a:rPr sz="2800" b="1" spc="-10" dirty="0">
                <a:latin typeface="Courier New"/>
                <a:cs typeface="Courier New"/>
              </a:rPr>
              <a:t>primary key</a:t>
            </a:r>
            <a:r>
              <a:rPr sz="2800" b="1" spc="-80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means  that </a:t>
            </a:r>
            <a:r>
              <a:rPr sz="2800" b="1" spc="-5" dirty="0">
                <a:latin typeface="Courier New"/>
                <a:cs typeface="Courier New"/>
              </a:rPr>
              <a:t>we </a:t>
            </a:r>
            <a:r>
              <a:rPr sz="2800" b="1" spc="-10" dirty="0">
                <a:latin typeface="Courier New"/>
                <a:cs typeface="Courier New"/>
              </a:rPr>
              <a:t>are in  1NF!</a:t>
            </a:r>
            <a:endParaRPr sz="2800" dirty="0">
              <a:latin typeface="Courier New"/>
              <a:cs typeface="Courier New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4649723" y="1682550"/>
          <a:ext cx="4129404" cy="312825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593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7009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0718">
                <a:tc>
                  <a:txBody>
                    <a:bodyPr/>
                    <a:lstStyle/>
                    <a:p>
                      <a:pPr marL="60960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2800" b="1" spc="-20" dirty="0">
                          <a:latin typeface="Arial"/>
                          <a:cs typeface="Arial"/>
                        </a:rPr>
                        <a:t>Employee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0960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2800" b="1" spc="-5" dirty="0">
                          <a:latin typeface="Arial"/>
                          <a:cs typeface="Arial"/>
                        </a:rPr>
                        <a:t>Manager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1161">
                <a:tc>
                  <a:txBody>
                    <a:bodyPr/>
                    <a:lstStyle/>
                    <a:p>
                      <a:pPr marL="60960">
                        <a:lnSpc>
                          <a:spcPts val="3360"/>
                        </a:lnSpc>
                        <a:spcBef>
                          <a:spcPts val="95"/>
                        </a:spcBef>
                      </a:pPr>
                      <a:r>
                        <a:rPr sz="2800" spc="-55" dirty="0">
                          <a:latin typeface="Arial"/>
                          <a:cs typeface="Arial"/>
                        </a:rPr>
                        <a:t>Sayed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120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0960">
                        <a:lnSpc>
                          <a:spcPts val="3360"/>
                        </a:lnSpc>
                        <a:spcBef>
                          <a:spcPts val="95"/>
                        </a:spcBef>
                      </a:pPr>
                      <a:r>
                        <a:rPr sz="2800" dirty="0">
                          <a:latin typeface="Arial"/>
                          <a:cs typeface="Arial"/>
                        </a:rPr>
                        <a:t>Fatma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1206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45208">
                <a:tc>
                  <a:txBody>
                    <a:bodyPr/>
                    <a:lstStyle/>
                    <a:p>
                      <a:pPr marL="60960">
                        <a:lnSpc>
                          <a:spcPts val="3360"/>
                        </a:lnSpc>
                        <a:spcBef>
                          <a:spcPts val="45"/>
                        </a:spcBef>
                      </a:pPr>
                      <a:r>
                        <a:rPr sz="2800" spc="-20" dirty="0">
                          <a:latin typeface="Arial"/>
                          <a:cs typeface="Arial"/>
                        </a:rPr>
                        <a:t>Tariq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0960">
                        <a:lnSpc>
                          <a:spcPts val="3360"/>
                        </a:lnSpc>
                        <a:spcBef>
                          <a:spcPts val="45"/>
                        </a:spcBef>
                      </a:pPr>
                      <a:r>
                        <a:rPr sz="2800" dirty="0">
                          <a:latin typeface="Arial"/>
                          <a:cs typeface="Arial"/>
                        </a:rPr>
                        <a:t>Fatma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5171">
                <a:tc>
                  <a:txBody>
                    <a:bodyPr/>
                    <a:lstStyle/>
                    <a:p>
                      <a:pPr marL="60960">
                        <a:lnSpc>
                          <a:spcPts val="3360"/>
                        </a:lnSpc>
                        <a:spcBef>
                          <a:spcPts val="45"/>
                        </a:spcBef>
                      </a:pPr>
                      <a:r>
                        <a:rPr sz="2800" spc="-5" dirty="0">
                          <a:latin typeface="Arial"/>
                          <a:cs typeface="Arial"/>
                        </a:rPr>
                        <a:t>Tafla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0960">
                        <a:lnSpc>
                          <a:spcPts val="3360"/>
                        </a:lnSpc>
                        <a:spcBef>
                          <a:spcPts val="45"/>
                        </a:spcBef>
                      </a:pPr>
                      <a:r>
                        <a:rPr sz="2800" spc="-40" dirty="0">
                          <a:latin typeface="Arial"/>
                          <a:cs typeface="Arial"/>
                        </a:rPr>
                        <a:t>Abdulaziz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5208">
                <a:tc>
                  <a:txBody>
                    <a:bodyPr/>
                    <a:lstStyle/>
                    <a:p>
                      <a:pPr marL="60960">
                        <a:lnSpc>
                          <a:spcPts val="3354"/>
                        </a:lnSpc>
                        <a:spcBef>
                          <a:spcPts val="50"/>
                        </a:spcBef>
                      </a:pPr>
                      <a:r>
                        <a:rPr sz="2800" spc="-15" dirty="0">
                          <a:latin typeface="Arial"/>
                          <a:cs typeface="Arial"/>
                        </a:rPr>
                        <a:t>Mohammed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0960">
                        <a:lnSpc>
                          <a:spcPts val="3354"/>
                        </a:lnSpc>
                        <a:spcBef>
                          <a:spcPts val="50"/>
                        </a:spcBef>
                      </a:pPr>
                      <a:r>
                        <a:rPr sz="2800" spc="-40" dirty="0">
                          <a:latin typeface="Arial"/>
                          <a:cs typeface="Arial"/>
                        </a:rPr>
                        <a:t>Abdulaziz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45578">
                <a:tc>
                  <a:txBody>
                    <a:bodyPr/>
                    <a:lstStyle/>
                    <a:p>
                      <a:pPr marL="60960">
                        <a:lnSpc>
                          <a:spcPts val="3360"/>
                        </a:lnSpc>
                        <a:spcBef>
                          <a:spcPts val="50"/>
                        </a:spcBef>
                      </a:pPr>
                      <a:r>
                        <a:rPr sz="2800" spc="-30" dirty="0">
                          <a:latin typeface="Arial"/>
                          <a:cs typeface="Arial"/>
                        </a:rPr>
                        <a:t>Sarai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0960">
                        <a:lnSpc>
                          <a:spcPts val="3360"/>
                        </a:lnSpc>
                        <a:spcBef>
                          <a:spcPts val="50"/>
                        </a:spcBef>
                      </a:pPr>
                      <a:r>
                        <a:rPr sz="2800" spc="-10" dirty="0">
                          <a:latin typeface="Arial"/>
                          <a:cs typeface="Arial"/>
                        </a:rPr>
                        <a:t>Ali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45208">
                <a:tc>
                  <a:txBody>
                    <a:bodyPr/>
                    <a:lstStyle/>
                    <a:p>
                      <a:pPr marL="60960">
                        <a:lnSpc>
                          <a:spcPts val="3360"/>
                        </a:lnSpc>
                        <a:spcBef>
                          <a:spcPts val="45"/>
                        </a:spcBef>
                      </a:pPr>
                      <a:r>
                        <a:rPr sz="2800" spc="-5" dirty="0">
                          <a:latin typeface="Arial"/>
                          <a:cs typeface="Arial"/>
                        </a:rPr>
                        <a:t>Miriam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0960">
                        <a:lnSpc>
                          <a:spcPts val="3360"/>
                        </a:lnSpc>
                        <a:spcBef>
                          <a:spcPts val="45"/>
                        </a:spcBef>
                      </a:pPr>
                      <a:r>
                        <a:rPr sz="2800" spc="-10" dirty="0">
                          <a:latin typeface="Arial"/>
                          <a:cs typeface="Arial"/>
                        </a:rPr>
                        <a:t>Ali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500" y="152527"/>
            <a:ext cx="611441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130" dirty="0">
                <a:solidFill>
                  <a:srgbClr val="005724"/>
                </a:solidFill>
                <a:latin typeface="Carlito"/>
                <a:cs typeface="Carlito"/>
              </a:rPr>
              <a:t>First </a:t>
            </a:r>
            <a:r>
              <a:rPr sz="4800" spc="-135" dirty="0">
                <a:solidFill>
                  <a:srgbClr val="005724"/>
                </a:solidFill>
                <a:latin typeface="Carlito"/>
                <a:cs typeface="Carlito"/>
              </a:rPr>
              <a:t>Normal </a:t>
            </a:r>
            <a:r>
              <a:rPr sz="4800" spc="-120" dirty="0">
                <a:solidFill>
                  <a:srgbClr val="005724"/>
                </a:solidFill>
                <a:latin typeface="Carlito"/>
                <a:cs typeface="Carlito"/>
              </a:rPr>
              <a:t>Form</a:t>
            </a:r>
            <a:r>
              <a:rPr sz="4800" spc="-590" dirty="0">
                <a:solidFill>
                  <a:srgbClr val="005724"/>
                </a:solidFill>
                <a:latin typeface="Carlito"/>
                <a:cs typeface="Carlito"/>
              </a:rPr>
              <a:t> </a:t>
            </a:r>
            <a:r>
              <a:rPr sz="4800" spc="-140" dirty="0">
                <a:solidFill>
                  <a:srgbClr val="005724"/>
                </a:solidFill>
                <a:latin typeface="Carlito"/>
                <a:cs typeface="Carlito"/>
              </a:rPr>
              <a:t>Revised</a:t>
            </a:r>
            <a:endParaRPr sz="4800">
              <a:latin typeface="Carlito"/>
              <a:cs typeface="Carlito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44500" y="1779037"/>
            <a:ext cx="3855720" cy="3909060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12700" marR="5080">
              <a:lnSpc>
                <a:spcPct val="90000"/>
              </a:lnSpc>
              <a:spcBef>
                <a:spcPts val="430"/>
              </a:spcBef>
            </a:pPr>
            <a:r>
              <a:rPr sz="2800" b="1" spc="-5" dirty="0">
                <a:latin typeface="Courier New"/>
                <a:cs typeface="Courier New"/>
              </a:rPr>
              <a:t>Of </a:t>
            </a:r>
            <a:r>
              <a:rPr sz="2800" b="1" spc="-10" dirty="0">
                <a:latin typeface="Courier New"/>
                <a:cs typeface="Courier New"/>
              </a:rPr>
              <a:t>course there  may come </a:t>
            </a:r>
            <a:r>
              <a:rPr sz="2800" b="1" spc="-5" dirty="0">
                <a:latin typeface="Courier New"/>
                <a:cs typeface="Courier New"/>
              </a:rPr>
              <a:t>a </a:t>
            </a:r>
            <a:r>
              <a:rPr sz="2800" b="1" spc="-10" dirty="0">
                <a:latin typeface="Courier New"/>
                <a:cs typeface="Courier New"/>
              </a:rPr>
              <a:t>day  when </a:t>
            </a:r>
            <a:r>
              <a:rPr sz="2800" b="1" spc="-5" dirty="0">
                <a:latin typeface="Courier New"/>
                <a:cs typeface="Courier New"/>
              </a:rPr>
              <a:t>we </a:t>
            </a:r>
            <a:r>
              <a:rPr sz="2800" b="1" spc="-10" dirty="0">
                <a:latin typeface="Courier New"/>
                <a:cs typeface="Courier New"/>
              </a:rPr>
              <a:t>hire </a:t>
            </a:r>
            <a:r>
              <a:rPr sz="2800" b="1" spc="-5" dirty="0">
                <a:latin typeface="Courier New"/>
                <a:cs typeface="Courier New"/>
              </a:rPr>
              <a:t>a  </a:t>
            </a:r>
            <a:r>
              <a:rPr sz="2800" b="1" spc="-10" dirty="0">
                <a:latin typeface="Courier New"/>
                <a:cs typeface="Courier New"/>
              </a:rPr>
              <a:t>second employee</a:t>
            </a:r>
            <a:r>
              <a:rPr sz="2800" b="1" spc="-80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or  manager with </a:t>
            </a:r>
            <a:r>
              <a:rPr sz="2800" b="1" spc="-15" dirty="0">
                <a:latin typeface="Courier New"/>
                <a:cs typeface="Courier New"/>
              </a:rPr>
              <a:t>the  </a:t>
            </a:r>
            <a:r>
              <a:rPr sz="2800" b="1" spc="-10" dirty="0">
                <a:latin typeface="Courier New"/>
                <a:cs typeface="Courier New"/>
              </a:rPr>
              <a:t>same name. To  avoid this, let’s  use an employee</a:t>
            </a:r>
            <a:r>
              <a:rPr sz="2800" b="1" spc="-75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ID  instead </a:t>
            </a:r>
            <a:r>
              <a:rPr sz="2800" b="1" spc="-5" dirty="0">
                <a:latin typeface="Courier New"/>
                <a:cs typeface="Courier New"/>
              </a:rPr>
              <a:t>of </a:t>
            </a:r>
            <a:r>
              <a:rPr sz="2800" b="1" spc="-10" dirty="0">
                <a:latin typeface="Courier New"/>
                <a:cs typeface="Courier New"/>
              </a:rPr>
              <a:t>their  name.</a:t>
            </a:r>
            <a:endParaRPr sz="2800" dirty="0">
              <a:latin typeface="Courier New"/>
              <a:cs typeface="Courier New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9164328"/>
              </p:ext>
            </p:extLst>
          </p:nvPr>
        </p:nvGraphicFramePr>
        <p:xfrm>
          <a:off x="4300220" y="1485993"/>
          <a:ext cx="4583427" cy="449514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9275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847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059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54029">
                <a:tc>
                  <a:txBody>
                    <a:bodyPr/>
                    <a:lstStyle/>
                    <a:p>
                      <a:pPr marR="8509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2800" b="1" spc="-80" dirty="0">
                          <a:latin typeface="Arial"/>
                          <a:cs typeface="Arial"/>
                        </a:rPr>
                        <a:t>ID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825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1594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2800" b="1" spc="-5" dirty="0">
                          <a:latin typeface="Arial"/>
                          <a:cs typeface="Arial"/>
                        </a:rPr>
                        <a:t>Employee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825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0960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2800" b="1" dirty="0">
                          <a:latin typeface="Arial"/>
                          <a:cs typeface="Arial"/>
                        </a:rPr>
                        <a:t>ManagerID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825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3954">
                <a:tc>
                  <a:txBody>
                    <a:bodyPr/>
                    <a:lstStyle/>
                    <a:p>
                      <a:pPr marR="55880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2800" dirty="0">
                          <a:latin typeface="Arial"/>
                          <a:cs typeface="Arial"/>
                        </a:rPr>
                        <a:t>1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1397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1594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2800" spc="-45" dirty="0">
                          <a:latin typeface="Arial"/>
                          <a:cs typeface="Arial"/>
                        </a:rPr>
                        <a:t>Sayed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1397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6515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2800" dirty="0">
                          <a:latin typeface="Arial"/>
                          <a:cs typeface="Arial"/>
                        </a:rPr>
                        <a:t>7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1397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48400">
                <a:tc>
                  <a:txBody>
                    <a:bodyPr/>
                    <a:lstStyle/>
                    <a:p>
                      <a:pPr marR="55880" algn="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2800" dirty="0">
                          <a:latin typeface="Arial"/>
                          <a:cs typeface="Arial"/>
                        </a:rPr>
                        <a:t>2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1594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2800" spc="-10" dirty="0">
                          <a:latin typeface="Arial"/>
                          <a:cs typeface="Arial"/>
                        </a:rPr>
                        <a:t>Tariq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6515" algn="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2800" dirty="0">
                          <a:latin typeface="Arial"/>
                          <a:cs typeface="Arial"/>
                        </a:rPr>
                        <a:t>7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8400">
                <a:tc>
                  <a:txBody>
                    <a:bodyPr/>
                    <a:lstStyle/>
                    <a:p>
                      <a:pPr marR="5588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2800" dirty="0">
                          <a:latin typeface="Arial"/>
                          <a:cs typeface="Arial"/>
                        </a:rPr>
                        <a:t>3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825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1594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2800" dirty="0">
                          <a:latin typeface="Arial"/>
                          <a:cs typeface="Arial"/>
                        </a:rPr>
                        <a:t>Tafla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825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651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2800" dirty="0">
                          <a:latin typeface="Arial"/>
                          <a:cs typeface="Arial"/>
                        </a:rPr>
                        <a:t>8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825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8400">
                <a:tc>
                  <a:txBody>
                    <a:bodyPr/>
                    <a:lstStyle/>
                    <a:p>
                      <a:pPr marR="5588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2800" dirty="0">
                          <a:latin typeface="Arial"/>
                          <a:cs typeface="Arial"/>
                        </a:rPr>
                        <a:t>4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825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1594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2800" spc="-5" dirty="0">
                          <a:latin typeface="Arial"/>
                          <a:cs typeface="Arial"/>
                        </a:rPr>
                        <a:t>Mohammed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825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651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2800" dirty="0">
                          <a:latin typeface="Arial"/>
                          <a:cs typeface="Arial"/>
                        </a:rPr>
                        <a:t>8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825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48400">
                <a:tc>
                  <a:txBody>
                    <a:bodyPr/>
                    <a:lstStyle/>
                    <a:p>
                      <a:pPr marR="5588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2800" dirty="0">
                          <a:latin typeface="Arial"/>
                          <a:cs typeface="Arial"/>
                        </a:rPr>
                        <a:t>5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825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1594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2800" spc="-25" dirty="0">
                          <a:latin typeface="Arial"/>
                          <a:cs typeface="Arial"/>
                        </a:rPr>
                        <a:t>Sarai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825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651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2800" dirty="0">
                          <a:latin typeface="Arial"/>
                          <a:cs typeface="Arial"/>
                        </a:rPr>
                        <a:t>9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825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48363">
                <a:tc>
                  <a:txBody>
                    <a:bodyPr/>
                    <a:lstStyle/>
                    <a:p>
                      <a:pPr marR="5588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2800" dirty="0">
                          <a:latin typeface="Arial"/>
                          <a:cs typeface="Arial"/>
                        </a:rPr>
                        <a:t>6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825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1594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2800" dirty="0">
                          <a:latin typeface="Arial"/>
                          <a:cs typeface="Arial"/>
                        </a:rPr>
                        <a:t>Miriam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825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651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2800" dirty="0">
                          <a:latin typeface="Arial"/>
                          <a:cs typeface="Arial"/>
                        </a:rPr>
                        <a:t>9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825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48400">
                <a:tc>
                  <a:txBody>
                    <a:bodyPr/>
                    <a:lstStyle/>
                    <a:p>
                      <a:pPr marR="5588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2800" dirty="0">
                          <a:latin typeface="Arial"/>
                          <a:cs typeface="Arial"/>
                        </a:rPr>
                        <a:t>7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825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1594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2800" spc="10" dirty="0">
                          <a:latin typeface="Arial"/>
                          <a:cs typeface="Arial"/>
                        </a:rPr>
                        <a:t>Fatma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825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48400">
                <a:tc>
                  <a:txBody>
                    <a:bodyPr/>
                    <a:lstStyle/>
                    <a:p>
                      <a:pPr marR="5588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2800" dirty="0">
                          <a:latin typeface="Arial"/>
                          <a:cs typeface="Arial"/>
                        </a:rPr>
                        <a:t>8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825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1594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2800" spc="-30" dirty="0">
                          <a:latin typeface="Arial"/>
                          <a:cs typeface="Arial"/>
                        </a:rPr>
                        <a:t>Abdulaziz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825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48401">
                <a:tc>
                  <a:txBody>
                    <a:bodyPr/>
                    <a:lstStyle/>
                    <a:p>
                      <a:pPr marR="5588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2800" dirty="0">
                          <a:latin typeface="Arial"/>
                          <a:cs typeface="Arial"/>
                        </a:rPr>
                        <a:t>9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825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1594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2800" spc="-5" dirty="0">
                          <a:latin typeface="Arial"/>
                          <a:cs typeface="Arial"/>
                        </a:rPr>
                        <a:t>Ali</a:t>
                      </a:r>
                      <a:endParaRPr sz="2800" dirty="0">
                        <a:latin typeface="Arial"/>
                        <a:cs typeface="Arial"/>
                      </a:endParaRPr>
                    </a:p>
                  </a:txBody>
                  <a:tcPr marL="0" marR="0" marT="825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413750"/>
              </p:ext>
            </p:extLst>
          </p:nvPr>
        </p:nvGraphicFramePr>
        <p:xfrm>
          <a:off x="527100" y="3173056"/>
          <a:ext cx="4029075" cy="148130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176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114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2589">
                <a:tc>
                  <a:txBody>
                    <a:bodyPr/>
                    <a:lstStyle/>
                    <a:p>
                      <a:pPr marL="50165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300" b="1" spc="5" dirty="0">
                          <a:latin typeface="Arial"/>
                          <a:cs typeface="Arial"/>
                        </a:rPr>
                        <a:t>Manager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300" b="1" spc="-5" dirty="0">
                          <a:latin typeface="Arial"/>
                          <a:cs typeface="Arial"/>
                        </a:rPr>
                        <a:t>Employees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2619">
                <a:tc>
                  <a:txBody>
                    <a:bodyPr/>
                    <a:lstStyle/>
                    <a:p>
                      <a:pPr marL="50165">
                        <a:lnSpc>
                          <a:spcPts val="2740"/>
                        </a:lnSpc>
                        <a:spcBef>
                          <a:spcPts val="90"/>
                        </a:spcBef>
                      </a:pPr>
                      <a:r>
                        <a:rPr sz="2300" spc="10" dirty="0">
                          <a:latin typeface="Arial"/>
                          <a:cs typeface="Arial"/>
                        </a:rPr>
                        <a:t>Fatma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1143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ts val="2740"/>
                        </a:lnSpc>
                        <a:spcBef>
                          <a:spcPts val="90"/>
                        </a:spcBef>
                      </a:pPr>
                      <a:r>
                        <a:rPr sz="2300" spc="-40" dirty="0">
                          <a:latin typeface="Arial"/>
                          <a:cs typeface="Arial"/>
                        </a:rPr>
                        <a:t>Sayed,</a:t>
                      </a:r>
                      <a:r>
                        <a:rPr sz="23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300" spc="-10" dirty="0">
                          <a:latin typeface="Arial"/>
                          <a:cs typeface="Arial"/>
                        </a:rPr>
                        <a:t>Tariq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1143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8047">
                <a:tc>
                  <a:txBody>
                    <a:bodyPr/>
                    <a:lstStyle/>
                    <a:p>
                      <a:pPr marL="50165">
                        <a:lnSpc>
                          <a:spcPts val="2745"/>
                        </a:lnSpc>
                        <a:spcBef>
                          <a:spcPts val="55"/>
                        </a:spcBef>
                      </a:pPr>
                      <a:r>
                        <a:rPr sz="2300" spc="-25" dirty="0">
                          <a:latin typeface="Arial"/>
                          <a:cs typeface="Arial"/>
                        </a:rPr>
                        <a:t>Abdulaziz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ts val="2745"/>
                        </a:lnSpc>
                        <a:spcBef>
                          <a:spcPts val="55"/>
                        </a:spcBef>
                      </a:pPr>
                      <a:r>
                        <a:rPr sz="2300" spc="-10" dirty="0">
                          <a:latin typeface="Arial"/>
                          <a:cs typeface="Arial"/>
                        </a:rPr>
                        <a:t>Tafla, </a:t>
                      </a:r>
                      <a:r>
                        <a:rPr sz="2300" spc="-5" dirty="0">
                          <a:latin typeface="Arial"/>
                          <a:cs typeface="Arial"/>
                        </a:rPr>
                        <a:t>Mohammed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8047">
                <a:tc>
                  <a:txBody>
                    <a:bodyPr/>
                    <a:lstStyle/>
                    <a:p>
                      <a:pPr marL="50165">
                        <a:lnSpc>
                          <a:spcPts val="2740"/>
                        </a:lnSpc>
                        <a:spcBef>
                          <a:spcPts val="55"/>
                        </a:spcBef>
                      </a:pPr>
                      <a:r>
                        <a:rPr sz="2300" spc="-10" dirty="0">
                          <a:latin typeface="Arial"/>
                          <a:cs typeface="Arial"/>
                        </a:rPr>
                        <a:t>Ali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698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50800">
                        <a:lnSpc>
                          <a:spcPts val="2740"/>
                        </a:lnSpc>
                        <a:spcBef>
                          <a:spcPts val="55"/>
                        </a:spcBef>
                      </a:pPr>
                      <a:r>
                        <a:rPr sz="2300" spc="-15" dirty="0">
                          <a:latin typeface="Arial"/>
                          <a:cs typeface="Arial"/>
                        </a:rPr>
                        <a:t>Sarai,</a:t>
                      </a:r>
                      <a:r>
                        <a:rPr sz="23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300" dirty="0">
                          <a:latin typeface="Arial"/>
                          <a:cs typeface="Arial"/>
                        </a:rPr>
                        <a:t>Miriam</a:t>
                      </a:r>
                    </a:p>
                  </a:txBody>
                  <a:tcPr marL="0" marR="0" marT="698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4858511" y="2348569"/>
          <a:ext cx="3895725" cy="38201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191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716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049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85855">
                <a:tc>
                  <a:txBody>
                    <a:bodyPr/>
                    <a:lstStyle/>
                    <a:p>
                      <a:pPr marR="71120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400" b="1" spc="-70" dirty="0">
                          <a:latin typeface="Arial"/>
                          <a:cs typeface="Arial"/>
                        </a:rPr>
                        <a:t>ID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52069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400" b="1" spc="-20" dirty="0">
                          <a:latin typeface="Arial"/>
                          <a:cs typeface="Arial"/>
                        </a:rPr>
                        <a:t>Employee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52069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400" b="1" spc="-10" dirty="0">
                          <a:latin typeface="Arial"/>
                          <a:cs typeface="Arial"/>
                        </a:rPr>
                        <a:t>ManagerID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5791">
                <a:tc>
                  <a:txBody>
                    <a:bodyPr/>
                    <a:lstStyle/>
                    <a:p>
                      <a:pPr marR="46355" algn="r">
                        <a:lnSpc>
                          <a:spcPts val="2860"/>
                        </a:lnSpc>
                        <a:spcBef>
                          <a:spcPts val="75"/>
                        </a:spcBef>
                      </a:pPr>
                      <a:r>
                        <a:rPr sz="2400" dirty="0">
                          <a:latin typeface="Arial"/>
                          <a:cs typeface="Arial"/>
                        </a:rPr>
                        <a:t>1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52069">
                        <a:lnSpc>
                          <a:spcPts val="2860"/>
                        </a:lnSpc>
                        <a:spcBef>
                          <a:spcPts val="75"/>
                        </a:spcBef>
                      </a:pPr>
                      <a:r>
                        <a:rPr sz="2400" spc="-45" dirty="0">
                          <a:latin typeface="Arial"/>
                          <a:cs typeface="Arial"/>
                        </a:rPr>
                        <a:t>Sayed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ts val="2860"/>
                        </a:lnSpc>
                        <a:spcBef>
                          <a:spcPts val="75"/>
                        </a:spcBef>
                      </a:pPr>
                      <a:r>
                        <a:rPr sz="2400" dirty="0">
                          <a:latin typeface="Arial"/>
                          <a:cs typeface="Arial"/>
                        </a:rPr>
                        <a:t>7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1072">
                <a:tc>
                  <a:txBody>
                    <a:bodyPr/>
                    <a:lstStyle/>
                    <a:p>
                      <a:pPr marR="46355" algn="r">
                        <a:lnSpc>
                          <a:spcPts val="2860"/>
                        </a:lnSpc>
                        <a:spcBef>
                          <a:spcPts val="40"/>
                        </a:spcBef>
                      </a:pPr>
                      <a:r>
                        <a:rPr sz="2400" dirty="0">
                          <a:latin typeface="Arial"/>
                          <a:cs typeface="Arial"/>
                        </a:rPr>
                        <a:t>2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508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52069">
                        <a:lnSpc>
                          <a:spcPts val="2860"/>
                        </a:lnSpc>
                        <a:spcBef>
                          <a:spcPts val="40"/>
                        </a:spcBef>
                      </a:pPr>
                      <a:r>
                        <a:rPr sz="2400" spc="-20" dirty="0">
                          <a:latin typeface="Arial"/>
                          <a:cs typeface="Arial"/>
                        </a:rPr>
                        <a:t>Tariq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508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ts val="2860"/>
                        </a:lnSpc>
                        <a:spcBef>
                          <a:spcPts val="40"/>
                        </a:spcBef>
                      </a:pPr>
                      <a:r>
                        <a:rPr sz="2400" dirty="0">
                          <a:latin typeface="Arial"/>
                          <a:cs typeface="Arial"/>
                        </a:rPr>
                        <a:t>7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50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1072">
                <a:tc>
                  <a:txBody>
                    <a:bodyPr/>
                    <a:lstStyle/>
                    <a:p>
                      <a:pPr marR="46355" algn="r">
                        <a:lnSpc>
                          <a:spcPts val="2865"/>
                        </a:lnSpc>
                        <a:spcBef>
                          <a:spcPts val="35"/>
                        </a:spcBef>
                      </a:pPr>
                      <a:r>
                        <a:rPr sz="2400" dirty="0">
                          <a:latin typeface="Arial"/>
                          <a:cs typeface="Arial"/>
                        </a:rPr>
                        <a:t>3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52069">
                        <a:lnSpc>
                          <a:spcPts val="2865"/>
                        </a:lnSpc>
                        <a:spcBef>
                          <a:spcPts val="35"/>
                        </a:spcBef>
                      </a:pPr>
                      <a:r>
                        <a:rPr sz="2400" spc="-10" dirty="0">
                          <a:latin typeface="Arial"/>
                          <a:cs typeface="Arial"/>
                        </a:rPr>
                        <a:t>Tafla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ts val="2865"/>
                        </a:lnSpc>
                        <a:spcBef>
                          <a:spcPts val="35"/>
                        </a:spcBef>
                      </a:pPr>
                      <a:r>
                        <a:rPr sz="2400" dirty="0">
                          <a:latin typeface="Arial"/>
                          <a:cs typeface="Arial"/>
                        </a:rPr>
                        <a:t>8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1072">
                <a:tc>
                  <a:txBody>
                    <a:bodyPr/>
                    <a:lstStyle/>
                    <a:p>
                      <a:pPr marR="46355" algn="r">
                        <a:lnSpc>
                          <a:spcPts val="2865"/>
                        </a:lnSpc>
                        <a:spcBef>
                          <a:spcPts val="35"/>
                        </a:spcBef>
                      </a:pPr>
                      <a:r>
                        <a:rPr sz="2400" dirty="0">
                          <a:latin typeface="Arial"/>
                          <a:cs typeface="Arial"/>
                        </a:rPr>
                        <a:t>4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52069">
                        <a:lnSpc>
                          <a:spcPts val="2865"/>
                        </a:lnSpc>
                        <a:spcBef>
                          <a:spcPts val="35"/>
                        </a:spcBef>
                      </a:pPr>
                      <a:r>
                        <a:rPr sz="2400" spc="-15" dirty="0">
                          <a:latin typeface="Arial"/>
                          <a:cs typeface="Arial"/>
                        </a:rPr>
                        <a:t>Mohammed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ts val="2865"/>
                        </a:lnSpc>
                        <a:spcBef>
                          <a:spcPts val="35"/>
                        </a:spcBef>
                      </a:pPr>
                      <a:r>
                        <a:rPr sz="2400" dirty="0">
                          <a:latin typeface="Arial"/>
                          <a:cs typeface="Arial"/>
                        </a:rPr>
                        <a:t>8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81072">
                <a:tc>
                  <a:txBody>
                    <a:bodyPr/>
                    <a:lstStyle/>
                    <a:p>
                      <a:pPr marR="46355" algn="r">
                        <a:lnSpc>
                          <a:spcPts val="2865"/>
                        </a:lnSpc>
                        <a:spcBef>
                          <a:spcPts val="35"/>
                        </a:spcBef>
                      </a:pPr>
                      <a:r>
                        <a:rPr sz="2400" dirty="0">
                          <a:latin typeface="Arial"/>
                          <a:cs typeface="Arial"/>
                        </a:rPr>
                        <a:t>5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52069">
                        <a:lnSpc>
                          <a:spcPts val="2865"/>
                        </a:lnSpc>
                        <a:spcBef>
                          <a:spcPts val="35"/>
                        </a:spcBef>
                      </a:pPr>
                      <a:r>
                        <a:rPr sz="2400" spc="-30" dirty="0">
                          <a:latin typeface="Arial"/>
                          <a:cs typeface="Arial"/>
                        </a:rPr>
                        <a:t>Sarai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ts val="2865"/>
                        </a:lnSpc>
                        <a:spcBef>
                          <a:spcPts val="35"/>
                        </a:spcBef>
                      </a:pPr>
                      <a:r>
                        <a:rPr sz="2400" dirty="0">
                          <a:latin typeface="Arial"/>
                          <a:cs typeface="Arial"/>
                        </a:rPr>
                        <a:t>9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81040">
                <a:tc>
                  <a:txBody>
                    <a:bodyPr/>
                    <a:lstStyle/>
                    <a:p>
                      <a:pPr marR="46355" algn="r">
                        <a:lnSpc>
                          <a:spcPts val="2865"/>
                        </a:lnSpc>
                        <a:spcBef>
                          <a:spcPts val="35"/>
                        </a:spcBef>
                      </a:pPr>
                      <a:r>
                        <a:rPr sz="2400" dirty="0">
                          <a:latin typeface="Arial"/>
                          <a:cs typeface="Arial"/>
                        </a:rPr>
                        <a:t>6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52069">
                        <a:lnSpc>
                          <a:spcPts val="2865"/>
                        </a:lnSpc>
                        <a:spcBef>
                          <a:spcPts val="35"/>
                        </a:spcBef>
                      </a:pPr>
                      <a:r>
                        <a:rPr sz="2400" spc="-10" dirty="0">
                          <a:latin typeface="Arial"/>
                          <a:cs typeface="Arial"/>
                        </a:rPr>
                        <a:t>Miriam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ts val="2865"/>
                        </a:lnSpc>
                        <a:spcBef>
                          <a:spcPts val="35"/>
                        </a:spcBef>
                      </a:pPr>
                      <a:r>
                        <a:rPr sz="2400" dirty="0">
                          <a:latin typeface="Arial"/>
                          <a:cs typeface="Arial"/>
                        </a:rPr>
                        <a:t>9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81072">
                <a:tc>
                  <a:txBody>
                    <a:bodyPr/>
                    <a:lstStyle/>
                    <a:p>
                      <a:pPr marR="46355" algn="r">
                        <a:lnSpc>
                          <a:spcPts val="2865"/>
                        </a:lnSpc>
                        <a:spcBef>
                          <a:spcPts val="35"/>
                        </a:spcBef>
                      </a:pPr>
                      <a:r>
                        <a:rPr sz="2400" dirty="0">
                          <a:latin typeface="Arial"/>
                          <a:cs typeface="Arial"/>
                        </a:rPr>
                        <a:t>7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52069">
                        <a:lnSpc>
                          <a:spcPts val="2865"/>
                        </a:lnSpc>
                        <a:spcBef>
                          <a:spcPts val="35"/>
                        </a:spcBef>
                      </a:pPr>
                      <a:r>
                        <a:rPr sz="2400" spc="-5" dirty="0">
                          <a:latin typeface="Arial"/>
                          <a:cs typeface="Arial"/>
                        </a:rPr>
                        <a:t>Fatma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81072">
                <a:tc>
                  <a:txBody>
                    <a:bodyPr/>
                    <a:lstStyle/>
                    <a:p>
                      <a:pPr marR="46355" algn="r">
                        <a:lnSpc>
                          <a:spcPts val="2865"/>
                        </a:lnSpc>
                        <a:spcBef>
                          <a:spcPts val="35"/>
                        </a:spcBef>
                      </a:pPr>
                      <a:r>
                        <a:rPr sz="2400" dirty="0">
                          <a:latin typeface="Arial"/>
                          <a:cs typeface="Arial"/>
                        </a:rPr>
                        <a:t>8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52069">
                        <a:lnSpc>
                          <a:spcPts val="2865"/>
                        </a:lnSpc>
                        <a:spcBef>
                          <a:spcPts val="35"/>
                        </a:spcBef>
                      </a:pPr>
                      <a:r>
                        <a:rPr sz="2400" spc="-35" dirty="0">
                          <a:latin typeface="Arial"/>
                          <a:cs typeface="Arial"/>
                        </a:rPr>
                        <a:t>Abdulaziz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81072">
                <a:tc>
                  <a:txBody>
                    <a:bodyPr/>
                    <a:lstStyle/>
                    <a:p>
                      <a:pPr marR="46355" algn="r">
                        <a:lnSpc>
                          <a:spcPts val="2865"/>
                        </a:lnSpc>
                        <a:spcBef>
                          <a:spcPts val="35"/>
                        </a:spcBef>
                      </a:pPr>
                      <a:r>
                        <a:rPr sz="2400" dirty="0">
                          <a:latin typeface="Arial"/>
                          <a:cs typeface="Arial"/>
                        </a:rPr>
                        <a:t>9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52069">
                        <a:lnSpc>
                          <a:spcPts val="2865"/>
                        </a:lnSpc>
                        <a:spcBef>
                          <a:spcPts val="35"/>
                        </a:spcBef>
                      </a:pPr>
                      <a:r>
                        <a:rPr sz="2400" spc="-10" dirty="0">
                          <a:latin typeface="Arial"/>
                          <a:cs typeface="Arial"/>
                        </a:rPr>
                        <a:t>Ali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527100" y="1431797"/>
            <a:ext cx="505206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120" dirty="0">
                <a:solidFill>
                  <a:srgbClr val="005724"/>
                </a:solidFill>
                <a:latin typeface="Carlito"/>
                <a:cs typeface="Carlito"/>
              </a:rPr>
              <a:t>1NF: </a:t>
            </a:r>
            <a:r>
              <a:rPr sz="4800" spc="-135" dirty="0">
                <a:solidFill>
                  <a:srgbClr val="005724"/>
                </a:solidFill>
                <a:latin typeface="Carlito"/>
                <a:cs typeface="Carlito"/>
              </a:rPr>
              <a:t>Before </a:t>
            </a:r>
            <a:r>
              <a:rPr sz="4800" spc="-105" dirty="0">
                <a:solidFill>
                  <a:srgbClr val="005724"/>
                </a:solidFill>
                <a:latin typeface="Carlito"/>
                <a:cs typeface="Carlito"/>
              </a:rPr>
              <a:t>and</a:t>
            </a:r>
            <a:r>
              <a:rPr sz="4800" spc="-650" dirty="0">
                <a:solidFill>
                  <a:srgbClr val="005724"/>
                </a:solidFill>
                <a:latin typeface="Carlito"/>
                <a:cs typeface="Carlito"/>
              </a:rPr>
              <a:t> </a:t>
            </a:r>
            <a:r>
              <a:rPr sz="4800" spc="-130" dirty="0">
                <a:solidFill>
                  <a:srgbClr val="005724"/>
                </a:solidFill>
                <a:latin typeface="Carlito"/>
                <a:cs typeface="Carlito"/>
              </a:rPr>
              <a:t>After</a:t>
            </a:r>
            <a:endParaRPr sz="4800" dirty="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09676" y="1813001"/>
            <a:ext cx="7641590" cy="3961129"/>
          </a:xfrm>
          <a:prstGeom prst="rect">
            <a:avLst/>
          </a:prstGeom>
        </p:spPr>
        <p:txBody>
          <a:bodyPr vert="horz" wrap="square" lIns="0" tIns="64769" rIns="0" bIns="0" rtlCol="0">
            <a:spAutoFit/>
          </a:bodyPr>
          <a:lstStyle/>
          <a:p>
            <a:pPr marL="354965" marR="78105" indent="-342900">
              <a:lnSpc>
                <a:spcPts val="3240"/>
              </a:lnSpc>
              <a:spcBef>
                <a:spcPts val="509"/>
              </a:spcBef>
            </a:pPr>
            <a:r>
              <a:rPr sz="3000" b="1" dirty="0">
                <a:latin typeface="Courier New"/>
                <a:cs typeface="Courier New"/>
              </a:rPr>
              <a:t>A </a:t>
            </a:r>
            <a:r>
              <a:rPr sz="3000" b="1" spc="-5" dirty="0">
                <a:latin typeface="Courier New"/>
                <a:cs typeface="Courier New"/>
              </a:rPr>
              <a:t>database in 2NF must also be in  </a:t>
            </a:r>
            <a:r>
              <a:rPr sz="3000" b="1" dirty="0">
                <a:latin typeface="Courier New"/>
                <a:cs typeface="Courier New"/>
              </a:rPr>
              <a:t>1NF:</a:t>
            </a:r>
            <a:endParaRPr sz="3000">
              <a:latin typeface="Courier New"/>
              <a:cs typeface="Courier New"/>
            </a:endParaRPr>
          </a:p>
          <a:p>
            <a:pPr marL="390525">
              <a:lnSpc>
                <a:spcPct val="100000"/>
              </a:lnSpc>
              <a:spcBef>
                <a:spcPts val="310"/>
              </a:spcBef>
            </a:pPr>
            <a:r>
              <a:rPr sz="2800" b="1" spc="-10" dirty="0">
                <a:latin typeface="Courier New"/>
                <a:cs typeface="Courier New"/>
              </a:rPr>
              <a:t>Data must </a:t>
            </a:r>
            <a:r>
              <a:rPr sz="2800" b="1" spc="-5" dirty="0">
                <a:latin typeface="Courier New"/>
                <a:cs typeface="Courier New"/>
              </a:rPr>
              <a:t>be</a:t>
            </a:r>
            <a:r>
              <a:rPr sz="2800" b="1" spc="-30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atomic</a:t>
            </a:r>
            <a:endParaRPr sz="2800">
              <a:latin typeface="Courier New"/>
              <a:cs typeface="Courier New"/>
            </a:endParaRPr>
          </a:p>
          <a:p>
            <a:pPr marL="396240" marR="436245" indent="-6350">
              <a:lnSpc>
                <a:spcPts val="3030"/>
              </a:lnSpc>
              <a:spcBef>
                <a:spcPts val="710"/>
              </a:spcBef>
            </a:pPr>
            <a:r>
              <a:rPr sz="2800" b="1" spc="-10" dirty="0">
                <a:latin typeface="Courier New"/>
                <a:cs typeface="Courier New"/>
              </a:rPr>
              <a:t>Every row (or tuple) must have </a:t>
            </a:r>
            <a:r>
              <a:rPr sz="2800" b="1" spc="-5" dirty="0">
                <a:latin typeface="Courier New"/>
                <a:cs typeface="Courier New"/>
              </a:rPr>
              <a:t>a  </a:t>
            </a:r>
            <a:r>
              <a:rPr sz="2800" b="1" spc="-10" dirty="0">
                <a:latin typeface="Courier New"/>
                <a:cs typeface="Courier New"/>
              </a:rPr>
              <a:t>unique primary</a:t>
            </a:r>
            <a:r>
              <a:rPr sz="2800" b="1" spc="-25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key</a:t>
            </a:r>
            <a:endParaRPr sz="2800">
              <a:latin typeface="Courier New"/>
              <a:cs typeface="Courier New"/>
            </a:endParaRPr>
          </a:p>
          <a:p>
            <a:pPr marL="12700">
              <a:lnSpc>
                <a:spcPct val="100000"/>
              </a:lnSpc>
              <a:spcBef>
                <a:spcPts val="290"/>
              </a:spcBef>
            </a:pPr>
            <a:r>
              <a:rPr sz="3000" b="1" spc="-5" dirty="0">
                <a:latin typeface="Courier New"/>
                <a:cs typeface="Courier New"/>
              </a:rPr>
              <a:t>Plus:</a:t>
            </a:r>
            <a:endParaRPr sz="3000">
              <a:latin typeface="Courier New"/>
              <a:cs typeface="Courier New"/>
            </a:endParaRPr>
          </a:p>
          <a:p>
            <a:pPr marL="396240" marR="5080" indent="-6350">
              <a:lnSpc>
                <a:spcPct val="90000"/>
              </a:lnSpc>
              <a:spcBef>
                <a:spcPts val="695"/>
              </a:spcBef>
            </a:pPr>
            <a:r>
              <a:rPr sz="2800" b="1" spc="-10" dirty="0">
                <a:latin typeface="Courier New"/>
                <a:cs typeface="Courier New"/>
              </a:rPr>
              <a:t>Subsets </a:t>
            </a:r>
            <a:r>
              <a:rPr sz="2800" b="1" spc="-5" dirty="0">
                <a:latin typeface="Courier New"/>
                <a:cs typeface="Courier New"/>
              </a:rPr>
              <a:t>of </a:t>
            </a:r>
            <a:r>
              <a:rPr sz="2800" b="1" spc="-10" dirty="0">
                <a:latin typeface="Courier New"/>
                <a:cs typeface="Courier New"/>
              </a:rPr>
              <a:t>data that apply to  multiple rows (repeating data) are  moved </a:t>
            </a:r>
            <a:r>
              <a:rPr sz="2800" b="1" spc="-5" dirty="0">
                <a:latin typeface="Courier New"/>
                <a:cs typeface="Courier New"/>
              </a:rPr>
              <a:t>to </a:t>
            </a:r>
            <a:r>
              <a:rPr sz="2800" b="1" spc="-10" dirty="0">
                <a:latin typeface="Courier New"/>
                <a:cs typeface="Courier New"/>
              </a:rPr>
              <a:t>separate</a:t>
            </a:r>
            <a:r>
              <a:rPr sz="2800" b="1" spc="-30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tables</a:t>
            </a:r>
            <a:endParaRPr sz="2800">
              <a:latin typeface="Courier New"/>
              <a:cs typeface="Courier New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57200" y="685800"/>
            <a:ext cx="477964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35" dirty="0">
                <a:solidFill>
                  <a:srgbClr val="005724"/>
                </a:solidFill>
                <a:latin typeface="Carlito"/>
                <a:cs typeface="Carlito"/>
              </a:rPr>
              <a:t>Moving</a:t>
            </a:r>
            <a:r>
              <a:rPr sz="3200" spc="-265" dirty="0">
                <a:solidFill>
                  <a:srgbClr val="005724"/>
                </a:solidFill>
                <a:latin typeface="Carlito"/>
                <a:cs typeface="Carlito"/>
              </a:rPr>
              <a:t> </a:t>
            </a:r>
            <a:r>
              <a:rPr sz="3200" spc="-85" dirty="0">
                <a:solidFill>
                  <a:srgbClr val="005724"/>
                </a:solidFill>
                <a:latin typeface="Carlito"/>
                <a:cs typeface="Carlito"/>
              </a:rPr>
              <a:t>to</a:t>
            </a:r>
            <a:r>
              <a:rPr sz="3200" spc="-300" dirty="0">
                <a:solidFill>
                  <a:srgbClr val="005724"/>
                </a:solidFill>
                <a:latin typeface="Carlito"/>
                <a:cs typeface="Carlito"/>
              </a:rPr>
              <a:t> </a:t>
            </a:r>
            <a:r>
              <a:rPr sz="3200" spc="-130" dirty="0">
                <a:solidFill>
                  <a:srgbClr val="005724"/>
                </a:solidFill>
                <a:latin typeface="Carlito"/>
                <a:cs typeface="Carlito"/>
              </a:rPr>
              <a:t>Second</a:t>
            </a:r>
            <a:r>
              <a:rPr sz="3200" spc="-295" dirty="0">
                <a:solidFill>
                  <a:srgbClr val="005724"/>
                </a:solidFill>
                <a:latin typeface="Carlito"/>
                <a:cs typeface="Carlito"/>
              </a:rPr>
              <a:t> </a:t>
            </a:r>
            <a:r>
              <a:rPr sz="3200" spc="-130" dirty="0">
                <a:solidFill>
                  <a:srgbClr val="005724"/>
                </a:solidFill>
                <a:latin typeface="Carlito"/>
                <a:cs typeface="Carlito"/>
              </a:rPr>
              <a:t>Normal</a:t>
            </a:r>
            <a:r>
              <a:rPr sz="3200" spc="-265" dirty="0">
                <a:solidFill>
                  <a:srgbClr val="005724"/>
                </a:solidFill>
                <a:latin typeface="Carlito"/>
                <a:cs typeface="Carlito"/>
              </a:rPr>
              <a:t> </a:t>
            </a:r>
            <a:r>
              <a:rPr sz="3200" spc="-120" dirty="0">
                <a:solidFill>
                  <a:srgbClr val="005724"/>
                </a:solidFill>
                <a:latin typeface="Carlito"/>
                <a:cs typeface="Carlito"/>
              </a:rPr>
              <a:t>Form</a:t>
            </a:r>
            <a:endParaRPr sz="3200" dirty="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534923" y="2173247"/>
          <a:ext cx="8107041" cy="294249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324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109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674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542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8236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5277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06804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298057">
                <a:tc>
                  <a:txBody>
                    <a:bodyPr/>
                    <a:lstStyle/>
                    <a:p>
                      <a:pPr marR="50800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b="1" spc="-30" dirty="0">
                          <a:latin typeface="Arial"/>
                          <a:cs typeface="Arial"/>
                        </a:rPr>
                        <a:t>C</a:t>
                      </a:r>
                      <a:r>
                        <a:rPr sz="1750" b="1" spc="20" dirty="0">
                          <a:latin typeface="Arial"/>
                          <a:cs typeface="Arial"/>
                        </a:rPr>
                        <a:t>u</a:t>
                      </a:r>
                      <a:r>
                        <a:rPr sz="1750" b="1" spc="-30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750" b="1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750" b="1" spc="1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750" b="1" dirty="0">
                          <a:latin typeface="Arial"/>
                          <a:cs typeface="Arial"/>
                        </a:rPr>
                        <a:t>D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b="1" spc="5" dirty="0">
                          <a:latin typeface="Arial"/>
                          <a:cs typeface="Arial"/>
                        </a:rPr>
                        <a:t>FirstName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b="1" spc="5" dirty="0">
                          <a:latin typeface="Arial"/>
                          <a:cs typeface="Arial"/>
                        </a:rPr>
                        <a:t>LastName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b="1" spc="10" dirty="0">
                          <a:latin typeface="Arial"/>
                          <a:cs typeface="Arial"/>
                        </a:rPr>
                        <a:t>Address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254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b="1" spc="15" dirty="0">
                          <a:latin typeface="Arial"/>
                          <a:cs typeface="Arial"/>
                        </a:rPr>
                        <a:t>City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254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b="1" spc="10" dirty="0">
                          <a:latin typeface="Arial"/>
                          <a:cs typeface="Arial"/>
                        </a:rPr>
                        <a:t>State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b="1" spc="5" dirty="0">
                          <a:latin typeface="Arial"/>
                          <a:cs typeface="Arial"/>
                        </a:rPr>
                        <a:t>Zip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7994">
                <a:tc>
                  <a:txBody>
                    <a:bodyPr/>
                    <a:lstStyle/>
                    <a:p>
                      <a:pPr marR="31115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1750" dirty="0">
                          <a:latin typeface="Arial"/>
                          <a:cs typeface="Arial"/>
                        </a:rPr>
                        <a:t>1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1397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1750" spc="10" dirty="0">
                          <a:latin typeface="Arial"/>
                          <a:cs typeface="Arial"/>
                        </a:rPr>
                        <a:t>Bob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1397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1750" spc="15" dirty="0">
                          <a:latin typeface="Arial"/>
                          <a:cs typeface="Arial"/>
                        </a:rPr>
                        <a:t>Smith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1397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1750" dirty="0">
                          <a:latin typeface="Arial"/>
                          <a:cs typeface="Arial"/>
                        </a:rPr>
                        <a:t>123 </a:t>
                      </a:r>
                      <a:r>
                        <a:rPr sz="1750" spc="-15" dirty="0">
                          <a:latin typeface="Arial"/>
                          <a:cs typeface="Arial"/>
                        </a:rPr>
                        <a:t>Main</a:t>
                      </a:r>
                      <a:r>
                        <a:rPr sz="1750" spc="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750" spc="20" dirty="0">
                          <a:latin typeface="Arial"/>
                          <a:cs typeface="Arial"/>
                        </a:rPr>
                        <a:t>St.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1397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2545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1750" spc="10" dirty="0">
                          <a:latin typeface="Arial"/>
                          <a:cs typeface="Arial"/>
                        </a:rPr>
                        <a:t>Tucson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1397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2545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1750" spc="-55" dirty="0">
                          <a:latin typeface="Arial"/>
                          <a:cs typeface="Arial"/>
                        </a:rPr>
                        <a:t>AZ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1397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5560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1750" spc="-30" dirty="0">
                          <a:latin typeface="Arial"/>
                          <a:cs typeface="Arial"/>
                        </a:rPr>
                        <a:t>12345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1397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3310">
                <a:tc>
                  <a:txBody>
                    <a:bodyPr/>
                    <a:lstStyle/>
                    <a:p>
                      <a:pPr marR="31115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dirty="0">
                          <a:latin typeface="Arial"/>
                          <a:cs typeface="Arial"/>
                        </a:rPr>
                        <a:t>2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20" dirty="0">
                          <a:latin typeface="Arial"/>
                          <a:cs typeface="Arial"/>
                        </a:rPr>
                        <a:t>John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5" dirty="0">
                          <a:latin typeface="Arial"/>
                          <a:cs typeface="Arial"/>
                        </a:rPr>
                        <a:t>Brown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dirty="0">
                          <a:latin typeface="Arial"/>
                          <a:cs typeface="Arial"/>
                        </a:rPr>
                        <a:t>555 </a:t>
                      </a:r>
                      <a:r>
                        <a:rPr sz="1750" spc="25" dirty="0">
                          <a:latin typeface="Arial"/>
                          <a:cs typeface="Arial"/>
                        </a:rPr>
                        <a:t>2nd</a:t>
                      </a:r>
                      <a:r>
                        <a:rPr sz="1750" spc="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750" spc="-30" dirty="0">
                          <a:latin typeface="Arial"/>
                          <a:cs typeface="Arial"/>
                        </a:rPr>
                        <a:t>Ave.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254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20" dirty="0">
                          <a:latin typeface="Arial"/>
                          <a:cs typeface="Arial"/>
                        </a:rPr>
                        <a:t>St.</a:t>
                      </a:r>
                      <a:r>
                        <a:rPr sz="1750" spc="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750" spc="20" dirty="0">
                          <a:latin typeface="Arial"/>
                          <a:cs typeface="Arial"/>
                        </a:rPr>
                        <a:t>Paul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254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-50" dirty="0">
                          <a:latin typeface="Arial"/>
                          <a:cs typeface="Arial"/>
                        </a:rPr>
                        <a:t>MN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5560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-30" dirty="0">
                          <a:latin typeface="Arial"/>
                          <a:cs typeface="Arial"/>
                        </a:rPr>
                        <a:t>54355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93310">
                <a:tc>
                  <a:txBody>
                    <a:bodyPr/>
                    <a:lstStyle/>
                    <a:p>
                      <a:pPr marR="31115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dirty="0">
                          <a:latin typeface="Arial"/>
                          <a:cs typeface="Arial"/>
                        </a:rPr>
                        <a:t>3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30" dirty="0">
                          <a:latin typeface="Arial"/>
                          <a:cs typeface="Arial"/>
                        </a:rPr>
                        <a:t>Sandy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5" dirty="0">
                          <a:latin typeface="Arial"/>
                          <a:cs typeface="Arial"/>
                        </a:rPr>
                        <a:t>Jessop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-5" dirty="0">
                          <a:latin typeface="Arial"/>
                          <a:cs typeface="Arial"/>
                        </a:rPr>
                        <a:t>4256 </a:t>
                      </a:r>
                      <a:r>
                        <a:rPr sz="1750" spc="10" dirty="0">
                          <a:latin typeface="Arial"/>
                          <a:cs typeface="Arial"/>
                        </a:rPr>
                        <a:t>James</a:t>
                      </a:r>
                      <a:r>
                        <a:rPr sz="175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750" spc="20" dirty="0">
                          <a:latin typeface="Arial"/>
                          <a:cs typeface="Arial"/>
                        </a:rPr>
                        <a:t>St.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254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15" dirty="0">
                          <a:latin typeface="Arial"/>
                          <a:cs typeface="Arial"/>
                        </a:rPr>
                        <a:t>Chicago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254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-40" dirty="0">
                          <a:latin typeface="Arial"/>
                          <a:cs typeface="Arial"/>
                        </a:rPr>
                        <a:t>IL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5560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-30" dirty="0">
                          <a:latin typeface="Arial"/>
                          <a:cs typeface="Arial"/>
                        </a:rPr>
                        <a:t>43555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3310">
                <a:tc>
                  <a:txBody>
                    <a:bodyPr/>
                    <a:lstStyle/>
                    <a:p>
                      <a:pPr marR="31115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dirty="0">
                          <a:latin typeface="Arial"/>
                          <a:cs typeface="Arial"/>
                        </a:rPr>
                        <a:t>4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-10" dirty="0">
                          <a:latin typeface="Arial"/>
                          <a:cs typeface="Arial"/>
                        </a:rPr>
                        <a:t>Maria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20" dirty="0">
                          <a:latin typeface="Arial"/>
                          <a:cs typeface="Arial"/>
                        </a:rPr>
                        <a:t>Hernandez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-5" dirty="0">
                          <a:latin typeface="Arial"/>
                          <a:cs typeface="Arial"/>
                        </a:rPr>
                        <a:t>4599</a:t>
                      </a:r>
                      <a:r>
                        <a:rPr sz="175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750" spc="25" dirty="0">
                          <a:latin typeface="Arial"/>
                          <a:cs typeface="Arial"/>
                        </a:rPr>
                        <a:t>Columbia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254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dirty="0">
                          <a:latin typeface="Arial"/>
                          <a:cs typeface="Arial"/>
                        </a:rPr>
                        <a:t>Vancouver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254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20" dirty="0">
                          <a:latin typeface="Arial"/>
                          <a:cs typeface="Arial"/>
                        </a:rPr>
                        <a:t>BC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-15" dirty="0">
                          <a:latin typeface="Arial"/>
                          <a:cs typeface="Arial"/>
                        </a:rPr>
                        <a:t>V5N</a:t>
                      </a:r>
                      <a:r>
                        <a:rPr sz="175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750" spc="-15" dirty="0">
                          <a:latin typeface="Arial"/>
                          <a:cs typeface="Arial"/>
                        </a:rPr>
                        <a:t>1M0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93278">
                <a:tc>
                  <a:txBody>
                    <a:bodyPr/>
                    <a:lstStyle/>
                    <a:p>
                      <a:pPr marR="31115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dirty="0">
                          <a:latin typeface="Arial"/>
                          <a:cs typeface="Arial"/>
                        </a:rPr>
                        <a:t>5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5" dirty="0">
                          <a:latin typeface="Arial"/>
                          <a:cs typeface="Arial"/>
                        </a:rPr>
                        <a:t>Gameil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15" dirty="0">
                          <a:latin typeface="Arial"/>
                          <a:cs typeface="Arial"/>
                        </a:rPr>
                        <a:t>Hintz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dirty="0">
                          <a:latin typeface="Arial"/>
                          <a:cs typeface="Arial"/>
                        </a:rPr>
                        <a:t>569 </a:t>
                      </a:r>
                      <a:r>
                        <a:rPr sz="1750" spc="20" dirty="0">
                          <a:latin typeface="Arial"/>
                          <a:cs typeface="Arial"/>
                        </a:rPr>
                        <a:t>Summit</a:t>
                      </a:r>
                      <a:r>
                        <a:rPr sz="1750" spc="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750" spc="20" dirty="0">
                          <a:latin typeface="Arial"/>
                          <a:cs typeface="Arial"/>
                        </a:rPr>
                        <a:t>St.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254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20" dirty="0">
                          <a:latin typeface="Arial"/>
                          <a:cs typeface="Arial"/>
                        </a:rPr>
                        <a:t>St.</a:t>
                      </a:r>
                      <a:r>
                        <a:rPr sz="1750" spc="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750" spc="20" dirty="0">
                          <a:latin typeface="Arial"/>
                          <a:cs typeface="Arial"/>
                        </a:rPr>
                        <a:t>Paul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254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-50" dirty="0">
                          <a:latin typeface="Arial"/>
                          <a:cs typeface="Arial"/>
                        </a:rPr>
                        <a:t>MN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5560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-30" dirty="0">
                          <a:latin typeface="Arial"/>
                          <a:cs typeface="Arial"/>
                        </a:rPr>
                        <a:t>54355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93310">
                <a:tc>
                  <a:txBody>
                    <a:bodyPr/>
                    <a:lstStyle/>
                    <a:p>
                      <a:pPr marR="31115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dirty="0">
                          <a:latin typeface="Arial"/>
                          <a:cs typeface="Arial"/>
                        </a:rPr>
                        <a:t>6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10" dirty="0">
                          <a:latin typeface="Arial"/>
                          <a:cs typeface="Arial"/>
                        </a:rPr>
                        <a:t>James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15" dirty="0">
                          <a:latin typeface="Arial"/>
                          <a:cs typeface="Arial"/>
                        </a:rPr>
                        <a:t>Richardson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5" dirty="0">
                          <a:latin typeface="Arial"/>
                          <a:cs typeface="Arial"/>
                        </a:rPr>
                        <a:t>12 Cameron</a:t>
                      </a:r>
                      <a:r>
                        <a:rPr sz="1750" spc="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750" spc="10" dirty="0">
                          <a:latin typeface="Arial"/>
                          <a:cs typeface="Arial"/>
                        </a:rPr>
                        <a:t>Bay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254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15" dirty="0">
                          <a:latin typeface="Arial"/>
                          <a:cs typeface="Arial"/>
                        </a:rPr>
                        <a:t>Regina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254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20" dirty="0">
                          <a:latin typeface="Arial"/>
                          <a:cs typeface="Arial"/>
                        </a:rPr>
                        <a:t>SK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10" dirty="0">
                          <a:latin typeface="Arial"/>
                          <a:cs typeface="Arial"/>
                        </a:rPr>
                        <a:t>S4T</a:t>
                      </a:r>
                      <a:r>
                        <a:rPr sz="1750" spc="-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750" spc="-15" dirty="0">
                          <a:latin typeface="Arial"/>
                          <a:cs typeface="Arial"/>
                        </a:rPr>
                        <a:t>2V8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93310">
                <a:tc>
                  <a:txBody>
                    <a:bodyPr/>
                    <a:lstStyle/>
                    <a:p>
                      <a:pPr marR="31115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dirty="0">
                          <a:latin typeface="Arial"/>
                          <a:cs typeface="Arial"/>
                        </a:rPr>
                        <a:t>7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20" dirty="0">
                          <a:latin typeface="Arial"/>
                          <a:cs typeface="Arial"/>
                        </a:rPr>
                        <a:t>Shiela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10" dirty="0">
                          <a:latin typeface="Arial"/>
                          <a:cs typeface="Arial"/>
                        </a:rPr>
                        <a:t>Green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5" dirty="0">
                          <a:latin typeface="Arial"/>
                          <a:cs typeface="Arial"/>
                        </a:rPr>
                        <a:t>12 Michigan</a:t>
                      </a:r>
                      <a:r>
                        <a:rPr sz="1750" spc="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750" spc="-30" dirty="0">
                          <a:latin typeface="Arial"/>
                          <a:cs typeface="Arial"/>
                        </a:rPr>
                        <a:t>Ave.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254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15" dirty="0">
                          <a:latin typeface="Arial"/>
                          <a:cs typeface="Arial"/>
                        </a:rPr>
                        <a:t>Chicago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254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-40" dirty="0">
                          <a:latin typeface="Arial"/>
                          <a:cs typeface="Arial"/>
                        </a:rPr>
                        <a:t>IL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5560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-30" dirty="0">
                          <a:latin typeface="Arial"/>
                          <a:cs typeface="Arial"/>
                        </a:rPr>
                        <a:t>43555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93310">
                <a:tc>
                  <a:txBody>
                    <a:bodyPr/>
                    <a:lstStyle/>
                    <a:p>
                      <a:pPr marR="31115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dirty="0">
                          <a:latin typeface="Arial"/>
                          <a:cs typeface="Arial"/>
                        </a:rPr>
                        <a:t>8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-10" dirty="0">
                          <a:latin typeface="Arial"/>
                          <a:cs typeface="Arial"/>
                        </a:rPr>
                        <a:t>Ian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15" dirty="0">
                          <a:latin typeface="Arial"/>
                          <a:cs typeface="Arial"/>
                        </a:rPr>
                        <a:t>Sampson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5" dirty="0">
                          <a:latin typeface="Arial"/>
                          <a:cs typeface="Arial"/>
                        </a:rPr>
                        <a:t>56 </a:t>
                      </a:r>
                      <a:r>
                        <a:rPr sz="1750" spc="10" dirty="0">
                          <a:latin typeface="Arial"/>
                          <a:cs typeface="Arial"/>
                        </a:rPr>
                        <a:t>Manitoba</a:t>
                      </a:r>
                      <a:r>
                        <a:rPr sz="1750" spc="-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750" spc="20" dirty="0">
                          <a:latin typeface="Arial"/>
                          <a:cs typeface="Arial"/>
                        </a:rPr>
                        <a:t>St.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254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25" dirty="0">
                          <a:latin typeface="Arial"/>
                          <a:cs typeface="Arial"/>
                        </a:rPr>
                        <a:t>Winnipeg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254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-50" dirty="0">
                          <a:latin typeface="Arial"/>
                          <a:cs typeface="Arial"/>
                        </a:rPr>
                        <a:t>MB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-10" dirty="0">
                          <a:latin typeface="Arial"/>
                          <a:cs typeface="Arial"/>
                        </a:rPr>
                        <a:t>M5W</a:t>
                      </a:r>
                      <a:r>
                        <a:rPr sz="175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750" dirty="0">
                          <a:latin typeface="Arial"/>
                          <a:cs typeface="Arial"/>
                        </a:rPr>
                        <a:t>9N7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93310">
                <a:tc>
                  <a:txBody>
                    <a:bodyPr/>
                    <a:lstStyle/>
                    <a:p>
                      <a:pPr marR="31115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dirty="0">
                          <a:latin typeface="Arial"/>
                          <a:cs typeface="Arial"/>
                        </a:rPr>
                        <a:t>9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15" dirty="0">
                          <a:latin typeface="Arial"/>
                          <a:cs typeface="Arial"/>
                        </a:rPr>
                        <a:t>Ed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20" dirty="0">
                          <a:latin typeface="Arial"/>
                          <a:cs typeface="Arial"/>
                        </a:rPr>
                        <a:t>Rodgers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5" dirty="0">
                          <a:latin typeface="Arial"/>
                          <a:cs typeface="Arial"/>
                        </a:rPr>
                        <a:t>15 Athol</a:t>
                      </a:r>
                      <a:r>
                        <a:rPr sz="1750" spc="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750" spc="20" dirty="0">
                          <a:latin typeface="Arial"/>
                          <a:cs typeface="Arial"/>
                        </a:rPr>
                        <a:t>St.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254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15" dirty="0">
                          <a:latin typeface="Arial"/>
                          <a:cs typeface="Arial"/>
                        </a:rPr>
                        <a:t>Regina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254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20" dirty="0">
                          <a:latin typeface="Arial"/>
                          <a:cs typeface="Arial"/>
                        </a:rPr>
                        <a:t>SK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1750" spc="10" dirty="0">
                          <a:latin typeface="Arial"/>
                          <a:cs typeface="Arial"/>
                        </a:rPr>
                        <a:t>S4T</a:t>
                      </a:r>
                      <a:r>
                        <a:rPr sz="1750" spc="-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750" spc="-15" dirty="0">
                          <a:latin typeface="Arial"/>
                          <a:cs typeface="Arial"/>
                        </a:rPr>
                        <a:t>2V9</a:t>
                      </a:r>
                      <a:endParaRPr sz="17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3" name="object 3"/>
          <p:cNvSpPr txBox="1"/>
          <p:nvPr/>
        </p:nvSpPr>
        <p:spPr>
          <a:xfrm>
            <a:off x="612140" y="5290515"/>
            <a:ext cx="739330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spc="-5" dirty="0">
                <a:latin typeface="Verdana"/>
                <a:cs typeface="Verdana"/>
              </a:rPr>
              <a:t>This data is </a:t>
            </a:r>
            <a:r>
              <a:rPr sz="2400" dirty="0">
                <a:latin typeface="Verdana"/>
                <a:cs typeface="Verdana"/>
              </a:rPr>
              <a:t>in </a:t>
            </a:r>
            <a:r>
              <a:rPr sz="2400" spc="-20" dirty="0">
                <a:latin typeface="Verdana"/>
                <a:cs typeface="Verdana"/>
              </a:rPr>
              <a:t>1NF: </a:t>
            </a:r>
            <a:r>
              <a:rPr sz="2400" dirty="0">
                <a:latin typeface="Verdana"/>
                <a:cs typeface="Verdana"/>
              </a:rPr>
              <a:t>all fields </a:t>
            </a:r>
            <a:r>
              <a:rPr sz="2400" spc="-5" dirty="0">
                <a:latin typeface="Verdana"/>
                <a:cs typeface="Verdana"/>
              </a:rPr>
              <a:t>are </a:t>
            </a:r>
            <a:r>
              <a:rPr sz="2400" dirty="0">
                <a:latin typeface="Verdana"/>
                <a:cs typeface="Verdana"/>
              </a:rPr>
              <a:t>atomic and the  CustID </a:t>
            </a:r>
            <a:r>
              <a:rPr sz="2400" spc="-10" dirty="0">
                <a:latin typeface="Verdana"/>
                <a:cs typeface="Verdana"/>
              </a:rPr>
              <a:t>serves </a:t>
            </a:r>
            <a:r>
              <a:rPr sz="2400" dirty="0">
                <a:latin typeface="Verdana"/>
                <a:cs typeface="Verdana"/>
              </a:rPr>
              <a:t>as the primary</a:t>
            </a:r>
            <a:r>
              <a:rPr sz="2400" spc="15" dirty="0">
                <a:latin typeface="Verdana"/>
                <a:cs typeface="Verdana"/>
              </a:rPr>
              <a:t> </a:t>
            </a:r>
            <a:r>
              <a:rPr sz="2400" spc="-10" dirty="0">
                <a:latin typeface="Verdana"/>
                <a:cs typeface="Verdana"/>
              </a:rPr>
              <a:t>key</a:t>
            </a:r>
            <a:endParaRPr sz="24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27886" y="1716511"/>
            <a:ext cx="3429635" cy="1604645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12700" marR="5080">
              <a:lnSpc>
                <a:spcPct val="90000"/>
              </a:lnSpc>
              <a:spcBef>
                <a:spcPts val="430"/>
              </a:spcBef>
            </a:pPr>
            <a:r>
              <a:rPr sz="2800" b="1" spc="-10" dirty="0">
                <a:latin typeface="Courier New"/>
                <a:cs typeface="Courier New"/>
              </a:rPr>
              <a:t>But let’s pay  attention </a:t>
            </a:r>
            <a:r>
              <a:rPr sz="2800" b="1" spc="-5" dirty="0">
                <a:latin typeface="Courier New"/>
                <a:cs typeface="Courier New"/>
              </a:rPr>
              <a:t>to</a:t>
            </a:r>
            <a:r>
              <a:rPr sz="2800" b="1" spc="-80" dirty="0">
                <a:latin typeface="Courier New"/>
                <a:cs typeface="Courier New"/>
              </a:rPr>
              <a:t> </a:t>
            </a:r>
            <a:r>
              <a:rPr sz="2800" b="1" spc="-15" dirty="0">
                <a:latin typeface="Courier New"/>
                <a:cs typeface="Courier New"/>
              </a:rPr>
              <a:t>the  </a:t>
            </a:r>
            <a:r>
              <a:rPr sz="2800" b="1" spc="-10" dirty="0">
                <a:latin typeface="Courier New"/>
                <a:cs typeface="Courier New"/>
              </a:rPr>
              <a:t>City, State,</a:t>
            </a:r>
            <a:r>
              <a:rPr sz="2800" b="1" spc="-70" dirty="0">
                <a:latin typeface="Courier New"/>
                <a:cs typeface="Courier New"/>
              </a:rPr>
              <a:t> </a:t>
            </a:r>
            <a:r>
              <a:rPr sz="2800" b="1" spc="-15" dirty="0">
                <a:latin typeface="Courier New"/>
                <a:cs typeface="Courier New"/>
              </a:rPr>
              <a:t>and  </a:t>
            </a:r>
            <a:r>
              <a:rPr sz="2800" b="1" spc="-10" dirty="0">
                <a:latin typeface="Courier New"/>
                <a:cs typeface="Courier New"/>
              </a:rPr>
              <a:t>Zip</a:t>
            </a:r>
            <a:r>
              <a:rPr sz="2800" b="1" spc="-20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fields:</a:t>
            </a:r>
            <a:endParaRPr sz="2800" dirty="0">
              <a:latin typeface="Courier New"/>
              <a:cs typeface="Courier New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98257" y="3321156"/>
            <a:ext cx="3681095" cy="2440305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12700" marR="5080">
              <a:lnSpc>
                <a:spcPct val="90000"/>
              </a:lnSpc>
              <a:spcBef>
                <a:spcPts val="385"/>
              </a:spcBef>
            </a:pPr>
            <a:r>
              <a:rPr sz="2400" b="1" spc="-5" dirty="0">
                <a:latin typeface="Courier New"/>
                <a:cs typeface="Courier New"/>
              </a:rPr>
              <a:t>There </a:t>
            </a:r>
            <a:r>
              <a:rPr sz="2400" b="1" spc="-10" dirty="0">
                <a:latin typeface="Courier New"/>
                <a:cs typeface="Courier New"/>
              </a:rPr>
              <a:t>are </a:t>
            </a:r>
            <a:r>
              <a:rPr sz="2400" b="1" dirty="0">
                <a:latin typeface="Courier New"/>
                <a:cs typeface="Courier New"/>
              </a:rPr>
              <a:t>2 </a:t>
            </a:r>
            <a:r>
              <a:rPr sz="2400" b="1" spc="-5" dirty="0">
                <a:latin typeface="Courier New"/>
                <a:cs typeface="Courier New"/>
              </a:rPr>
              <a:t>rows of  repeating data: one  for </a:t>
            </a:r>
            <a:r>
              <a:rPr sz="2400" b="1" spc="-10" dirty="0">
                <a:latin typeface="Courier New"/>
                <a:cs typeface="Courier New"/>
              </a:rPr>
              <a:t>Chicago, </a:t>
            </a:r>
            <a:r>
              <a:rPr sz="2400" b="1" spc="-5" dirty="0">
                <a:latin typeface="Courier New"/>
                <a:cs typeface="Courier New"/>
              </a:rPr>
              <a:t>and one  for St.</a:t>
            </a:r>
            <a:r>
              <a:rPr sz="2400" b="1" spc="-30" dirty="0">
                <a:latin typeface="Courier New"/>
                <a:cs typeface="Courier New"/>
              </a:rPr>
              <a:t> </a:t>
            </a:r>
            <a:r>
              <a:rPr sz="2400" b="1" spc="-5" dirty="0">
                <a:latin typeface="Courier New"/>
                <a:cs typeface="Courier New"/>
              </a:rPr>
              <a:t>Paul.</a:t>
            </a:r>
            <a:endParaRPr sz="2400" dirty="0">
              <a:latin typeface="Courier New"/>
              <a:cs typeface="Courier New"/>
            </a:endParaRPr>
          </a:p>
          <a:p>
            <a:pPr marL="12700" marR="186690">
              <a:lnSpc>
                <a:spcPct val="90100"/>
              </a:lnSpc>
              <a:spcBef>
                <a:spcPts val="575"/>
              </a:spcBef>
            </a:pPr>
            <a:r>
              <a:rPr sz="2400" b="1" spc="-5" dirty="0">
                <a:latin typeface="Courier New"/>
                <a:cs typeface="Courier New"/>
              </a:rPr>
              <a:t>Both </a:t>
            </a:r>
            <a:r>
              <a:rPr sz="2400" b="1" spc="-10" dirty="0">
                <a:latin typeface="Courier New"/>
                <a:cs typeface="Courier New"/>
              </a:rPr>
              <a:t>have </a:t>
            </a:r>
            <a:r>
              <a:rPr sz="2400" b="1" dirty="0">
                <a:latin typeface="Courier New"/>
                <a:cs typeface="Courier New"/>
              </a:rPr>
              <a:t>the </a:t>
            </a:r>
            <a:r>
              <a:rPr sz="2400" b="1" spc="-10" dirty="0">
                <a:latin typeface="Courier New"/>
                <a:cs typeface="Courier New"/>
              </a:rPr>
              <a:t>same  </a:t>
            </a:r>
            <a:r>
              <a:rPr sz="2400" b="1" spc="-5" dirty="0">
                <a:latin typeface="Courier New"/>
                <a:cs typeface="Courier New"/>
              </a:rPr>
              <a:t>city, </a:t>
            </a:r>
            <a:r>
              <a:rPr sz="2400" b="1" spc="-10" dirty="0">
                <a:latin typeface="Courier New"/>
                <a:cs typeface="Courier New"/>
              </a:rPr>
              <a:t>state </a:t>
            </a:r>
            <a:r>
              <a:rPr sz="2400" b="1" spc="-5" dirty="0">
                <a:latin typeface="Courier New"/>
                <a:cs typeface="Courier New"/>
              </a:rPr>
              <a:t>and zip  </a:t>
            </a:r>
            <a:r>
              <a:rPr sz="2400" b="1" dirty="0">
                <a:latin typeface="Courier New"/>
                <a:cs typeface="Courier New"/>
              </a:rPr>
              <a:t>code</a:t>
            </a:r>
            <a:endParaRPr sz="2400" dirty="0">
              <a:latin typeface="Courier New"/>
              <a:cs typeface="Courier New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4649723" y="1728206"/>
          <a:ext cx="4031615" cy="403325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205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9471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163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08544">
                <a:tc>
                  <a:txBody>
                    <a:bodyPr/>
                    <a:lstStyle/>
                    <a:p>
                      <a:pPr marL="57785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2450" b="1" spc="-5" dirty="0">
                          <a:latin typeface="Arial"/>
                          <a:cs typeface="Arial"/>
                        </a:rPr>
                        <a:t>City</a:t>
                      </a:r>
                      <a:endParaRPr sz="245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8419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2450" b="1" spc="-10" dirty="0">
                          <a:latin typeface="Arial"/>
                          <a:cs typeface="Arial"/>
                        </a:rPr>
                        <a:t>State</a:t>
                      </a:r>
                      <a:endParaRPr sz="245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7785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2450" b="1" spc="-15" dirty="0">
                          <a:latin typeface="Arial"/>
                          <a:cs typeface="Arial"/>
                        </a:rPr>
                        <a:t>Zip</a:t>
                      </a:r>
                      <a:endParaRPr sz="245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8458">
                <a:tc>
                  <a:txBody>
                    <a:bodyPr/>
                    <a:lstStyle/>
                    <a:p>
                      <a:pPr marL="5778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450" spc="-10" dirty="0">
                          <a:latin typeface="Arial"/>
                          <a:cs typeface="Arial"/>
                        </a:rPr>
                        <a:t>Tucson</a:t>
                      </a:r>
                      <a:endParaRPr sz="2450">
                        <a:latin typeface="Arial"/>
                        <a:cs typeface="Arial"/>
                      </a:endParaRPr>
                    </a:p>
                  </a:txBody>
                  <a:tcPr marL="0" marR="0" marT="1270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8419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450" spc="-110" dirty="0">
                          <a:latin typeface="Arial"/>
                          <a:cs typeface="Arial"/>
                        </a:rPr>
                        <a:t>AZ</a:t>
                      </a:r>
                      <a:endParaRPr sz="2450">
                        <a:latin typeface="Arial"/>
                        <a:cs typeface="Arial"/>
                      </a:endParaRPr>
                    </a:p>
                  </a:txBody>
                  <a:tcPr marL="0" marR="0" marT="1270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080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450" spc="-40" dirty="0">
                          <a:latin typeface="Arial"/>
                          <a:cs typeface="Arial"/>
                        </a:rPr>
                        <a:t>12345</a:t>
                      </a:r>
                      <a:endParaRPr sz="2450">
                        <a:latin typeface="Arial"/>
                        <a:cs typeface="Arial"/>
                      </a:endParaRPr>
                    </a:p>
                  </a:txBody>
                  <a:tcPr marL="0" marR="0" marT="1270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2037">
                <a:tc>
                  <a:txBody>
                    <a:bodyPr/>
                    <a:lstStyle/>
                    <a:p>
                      <a:pPr marL="57785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2450" spc="5" dirty="0">
                          <a:latin typeface="Arial"/>
                          <a:cs typeface="Arial"/>
                        </a:rPr>
                        <a:t>St.</a:t>
                      </a:r>
                      <a:r>
                        <a:rPr sz="2450" spc="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50" spc="5" dirty="0">
                          <a:latin typeface="Arial"/>
                          <a:cs typeface="Arial"/>
                        </a:rPr>
                        <a:t>Paul</a:t>
                      </a:r>
                      <a:endParaRPr sz="245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58419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2450" spc="-105" dirty="0">
                          <a:latin typeface="Arial"/>
                          <a:cs typeface="Arial"/>
                        </a:rPr>
                        <a:t>MN</a:t>
                      </a:r>
                      <a:endParaRPr sz="245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50800" algn="r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2450" spc="-40" dirty="0">
                          <a:latin typeface="Arial"/>
                          <a:cs typeface="Arial"/>
                        </a:rPr>
                        <a:t>54355</a:t>
                      </a:r>
                      <a:endParaRPr sz="245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2037">
                <a:tc>
                  <a:txBody>
                    <a:bodyPr/>
                    <a:lstStyle/>
                    <a:p>
                      <a:pPr marL="57785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2450" dirty="0">
                          <a:latin typeface="Arial"/>
                          <a:cs typeface="Arial"/>
                        </a:rPr>
                        <a:t>Chicago</a:t>
                      </a:r>
                      <a:endParaRPr sz="245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58419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2450" spc="-75" dirty="0">
                          <a:latin typeface="Arial"/>
                          <a:cs typeface="Arial"/>
                        </a:rPr>
                        <a:t>IL</a:t>
                      </a:r>
                      <a:endParaRPr sz="245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R="50800" algn="r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2450" spc="-40" dirty="0">
                          <a:latin typeface="Arial"/>
                          <a:cs typeface="Arial"/>
                        </a:rPr>
                        <a:t>43555</a:t>
                      </a:r>
                      <a:endParaRPr sz="245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02037">
                <a:tc>
                  <a:txBody>
                    <a:bodyPr/>
                    <a:lstStyle/>
                    <a:p>
                      <a:pPr marL="57785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2450" spc="-25" dirty="0">
                          <a:latin typeface="Arial"/>
                          <a:cs typeface="Arial"/>
                        </a:rPr>
                        <a:t>Vancouver</a:t>
                      </a:r>
                      <a:endParaRPr sz="245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8419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2450" spc="-5" dirty="0">
                          <a:latin typeface="Arial"/>
                          <a:cs typeface="Arial"/>
                        </a:rPr>
                        <a:t>BC</a:t>
                      </a:r>
                      <a:endParaRPr sz="245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7785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2450" spc="-50" dirty="0">
                          <a:latin typeface="Arial"/>
                          <a:cs typeface="Arial"/>
                        </a:rPr>
                        <a:t>V5N</a:t>
                      </a:r>
                      <a:r>
                        <a:rPr sz="2450" spc="-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50" spc="-50" dirty="0">
                          <a:latin typeface="Arial"/>
                          <a:cs typeface="Arial"/>
                        </a:rPr>
                        <a:t>1M0</a:t>
                      </a:r>
                      <a:endParaRPr sz="245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01994">
                <a:tc>
                  <a:txBody>
                    <a:bodyPr/>
                    <a:lstStyle/>
                    <a:p>
                      <a:pPr marL="57785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2450" spc="5" dirty="0">
                          <a:latin typeface="Arial"/>
                          <a:cs typeface="Arial"/>
                        </a:rPr>
                        <a:t>St.</a:t>
                      </a:r>
                      <a:r>
                        <a:rPr sz="2450" spc="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50" spc="5" dirty="0">
                          <a:latin typeface="Arial"/>
                          <a:cs typeface="Arial"/>
                        </a:rPr>
                        <a:t>Paul</a:t>
                      </a:r>
                      <a:endParaRPr sz="245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58419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2450" spc="-105" dirty="0">
                          <a:latin typeface="Arial"/>
                          <a:cs typeface="Arial"/>
                        </a:rPr>
                        <a:t>MN</a:t>
                      </a:r>
                      <a:endParaRPr sz="245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50800" algn="r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2450" spc="-40" dirty="0">
                          <a:latin typeface="Arial"/>
                          <a:cs typeface="Arial"/>
                        </a:rPr>
                        <a:t>54355</a:t>
                      </a:r>
                      <a:endParaRPr sz="245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02037">
                <a:tc>
                  <a:txBody>
                    <a:bodyPr/>
                    <a:lstStyle/>
                    <a:p>
                      <a:pPr marL="57785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2450" dirty="0">
                          <a:latin typeface="Arial"/>
                          <a:cs typeface="Arial"/>
                        </a:rPr>
                        <a:t>Regina</a:t>
                      </a:r>
                      <a:endParaRPr sz="245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8419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2450" spc="-5" dirty="0">
                          <a:latin typeface="Arial"/>
                          <a:cs typeface="Arial"/>
                        </a:rPr>
                        <a:t>SK</a:t>
                      </a:r>
                      <a:endParaRPr sz="245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7785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2450" spc="-15" dirty="0">
                          <a:latin typeface="Arial"/>
                          <a:cs typeface="Arial"/>
                        </a:rPr>
                        <a:t>S4T</a:t>
                      </a:r>
                      <a:r>
                        <a:rPr sz="2450" spc="-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50" spc="-50" dirty="0">
                          <a:latin typeface="Arial"/>
                          <a:cs typeface="Arial"/>
                        </a:rPr>
                        <a:t>2V8</a:t>
                      </a:r>
                      <a:endParaRPr sz="245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02037">
                <a:tc>
                  <a:txBody>
                    <a:bodyPr/>
                    <a:lstStyle/>
                    <a:p>
                      <a:pPr marL="57785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2450" dirty="0">
                          <a:latin typeface="Arial"/>
                          <a:cs typeface="Arial"/>
                        </a:rPr>
                        <a:t>Chicago</a:t>
                      </a:r>
                      <a:endParaRPr sz="245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58419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2450" spc="-75" dirty="0">
                          <a:latin typeface="Arial"/>
                          <a:cs typeface="Arial"/>
                        </a:rPr>
                        <a:t>IL</a:t>
                      </a:r>
                      <a:endParaRPr sz="245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R="50800" algn="r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2450" spc="-40" dirty="0">
                          <a:latin typeface="Arial"/>
                          <a:cs typeface="Arial"/>
                        </a:rPr>
                        <a:t>43555</a:t>
                      </a:r>
                      <a:endParaRPr sz="245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02037">
                <a:tc>
                  <a:txBody>
                    <a:bodyPr/>
                    <a:lstStyle/>
                    <a:p>
                      <a:pPr marL="57785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2450" spc="10" dirty="0">
                          <a:latin typeface="Arial"/>
                          <a:cs typeface="Arial"/>
                        </a:rPr>
                        <a:t>Winnipeg</a:t>
                      </a:r>
                      <a:endParaRPr sz="245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8419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2450" spc="-105" dirty="0">
                          <a:latin typeface="Arial"/>
                          <a:cs typeface="Arial"/>
                        </a:rPr>
                        <a:t>MB</a:t>
                      </a:r>
                      <a:endParaRPr sz="245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7785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2450" spc="-50" dirty="0">
                          <a:latin typeface="Arial"/>
                          <a:cs typeface="Arial"/>
                        </a:rPr>
                        <a:t>M5W</a:t>
                      </a:r>
                      <a:r>
                        <a:rPr sz="245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50" spc="-25" dirty="0">
                          <a:latin typeface="Arial"/>
                          <a:cs typeface="Arial"/>
                        </a:rPr>
                        <a:t>9N7</a:t>
                      </a:r>
                      <a:endParaRPr sz="245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02037">
                <a:tc>
                  <a:txBody>
                    <a:bodyPr/>
                    <a:lstStyle/>
                    <a:p>
                      <a:pPr marL="57785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2450" dirty="0">
                          <a:latin typeface="Arial"/>
                          <a:cs typeface="Arial"/>
                        </a:rPr>
                        <a:t>Regina</a:t>
                      </a:r>
                      <a:endParaRPr sz="245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8419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2450" spc="-5" dirty="0">
                          <a:latin typeface="Arial"/>
                          <a:cs typeface="Arial"/>
                        </a:rPr>
                        <a:t>SK</a:t>
                      </a:r>
                      <a:endParaRPr sz="245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7785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2450" spc="-15" dirty="0">
                          <a:latin typeface="Arial"/>
                          <a:cs typeface="Arial"/>
                        </a:rPr>
                        <a:t>S4T</a:t>
                      </a:r>
                      <a:r>
                        <a:rPr sz="2450" spc="-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50" spc="-50" dirty="0">
                          <a:latin typeface="Arial"/>
                          <a:cs typeface="Arial"/>
                        </a:rPr>
                        <a:t>2V9</a:t>
                      </a:r>
                      <a:endParaRPr sz="2450">
                        <a:latin typeface="Arial"/>
                        <a:cs typeface="Arial"/>
                      </a:endParaRPr>
                    </a:p>
                  </a:txBody>
                  <a:tcPr marL="0" marR="0" marT="63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09676" y="1784045"/>
            <a:ext cx="7936865" cy="2071370"/>
          </a:xfrm>
          <a:prstGeom prst="rect">
            <a:avLst/>
          </a:prstGeom>
        </p:spPr>
        <p:txBody>
          <a:bodyPr vert="horz" wrap="square" lIns="0" tIns="113030" rIns="0" bIns="0" rtlCol="0">
            <a:spAutoFit/>
          </a:bodyPr>
          <a:lstStyle/>
          <a:p>
            <a:pPr marL="354965" marR="173990" indent="-342900">
              <a:lnSpc>
                <a:spcPct val="70000"/>
              </a:lnSpc>
              <a:spcBef>
                <a:spcPts val="890"/>
              </a:spcBef>
            </a:pPr>
            <a:r>
              <a:rPr sz="2200" b="1" spc="-5" dirty="0">
                <a:latin typeface="Courier New"/>
                <a:cs typeface="Courier New"/>
              </a:rPr>
              <a:t>The </a:t>
            </a:r>
            <a:r>
              <a:rPr sz="2200" b="1" dirty="0">
                <a:latin typeface="Courier New"/>
                <a:cs typeface="Courier New"/>
              </a:rPr>
              <a:t>CustID determines all the </a:t>
            </a:r>
            <a:r>
              <a:rPr sz="2200" b="1" spc="-5" dirty="0">
                <a:latin typeface="Courier New"/>
                <a:cs typeface="Courier New"/>
              </a:rPr>
              <a:t>data </a:t>
            </a:r>
            <a:r>
              <a:rPr sz="2200" b="1" dirty="0">
                <a:latin typeface="Courier New"/>
                <a:cs typeface="Courier New"/>
              </a:rPr>
              <a:t>in the row,  </a:t>
            </a:r>
            <a:r>
              <a:rPr sz="2200" b="1" spc="-10" dirty="0">
                <a:latin typeface="Courier New"/>
                <a:cs typeface="Courier New"/>
              </a:rPr>
              <a:t>but </a:t>
            </a:r>
            <a:r>
              <a:rPr sz="2200" b="1" spc="-5" dirty="0">
                <a:latin typeface="Courier New"/>
                <a:cs typeface="Courier New"/>
              </a:rPr>
              <a:t>U.S. </a:t>
            </a:r>
            <a:r>
              <a:rPr sz="2200" b="1" spc="-10" dirty="0">
                <a:latin typeface="Courier New"/>
                <a:cs typeface="Courier New"/>
              </a:rPr>
              <a:t>Zip </a:t>
            </a:r>
            <a:r>
              <a:rPr sz="2200" b="1" dirty="0">
                <a:latin typeface="Courier New"/>
                <a:cs typeface="Courier New"/>
              </a:rPr>
              <a:t>codes determines </a:t>
            </a:r>
            <a:r>
              <a:rPr sz="2200" b="1" spc="-10" dirty="0">
                <a:latin typeface="Courier New"/>
                <a:cs typeface="Courier New"/>
              </a:rPr>
              <a:t>the </a:t>
            </a:r>
            <a:r>
              <a:rPr sz="2200" b="1" dirty="0">
                <a:latin typeface="Courier New"/>
                <a:cs typeface="Courier New"/>
              </a:rPr>
              <a:t>City </a:t>
            </a:r>
            <a:r>
              <a:rPr sz="2200" b="1" spc="-10" dirty="0">
                <a:latin typeface="Courier New"/>
                <a:cs typeface="Courier New"/>
              </a:rPr>
              <a:t>and  </a:t>
            </a:r>
            <a:r>
              <a:rPr sz="2200" b="1" spc="-5" dirty="0">
                <a:latin typeface="Courier New"/>
                <a:cs typeface="Courier New"/>
              </a:rPr>
              <a:t>State. </a:t>
            </a:r>
            <a:r>
              <a:rPr sz="2200" b="1" dirty="0">
                <a:latin typeface="Courier New"/>
                <a:cs typeface="Courier New"/>
              </a:rPr>
              <a:t>(eg. </a:t>
            </a:r>
            <a:r>
              <a:rPr sz="2200" b="1" spc="-5" dirty="0">
                <a:latin typeface="Courier New"/>
                <a:cs typeface="Courier New"/>
              </a:rPr>
              <a:t>A </a:t>
            </a:r>
            <a:r>
              <a:rPr sz="2200" b="1" dirty="0">
                <a:latin typeface="Courier New"/>
                <a:cs typeface="Courier New"/>
              </a:rPr>
              <a:t>given Zip code can only </a:t>
            </a:r>
            <a:r>
              <a:rPr sz="2200" b="1" spc="-5" dirty="0">
                <a:latin typeface="Courier New"/>
                <a:cs typeface="Courier New"/>
              </a:rPr>
              <a:t>belong  to </a:t>
            </a:r>
            <a:r>
              <a:rPr sz="2200" b="1" spc="-10" dirty="0">
                <a:latin typeface="Courier New"/>
                <a:cs typeface="Courier New"/>
              </a:rPr>
              <a:t>one </a:t>
            </a:r>
            <a:r>
              <a:rPr sz="2200" b="1" dirty="0">
                <a:latin typeface="Courier New"/>
                <a:cs typeface="Courier New"/>
              </a:rPr>
              <a:t>city </a:t>
            </a:r>
            <a:r>
              <a:rPr sz="2200" b="1" spc="-10" dirty="0">
                <a:latin typeface="Courier New"/>
                <a:cs typeface="Courier New"/>
              </a:rPr>
              <a:t>and </a:t>
            </a:r>
            <a:r>
              <a:rPr sz="2200" b="1" dirty="0">
                <a:latin typeface="Courier New"/>
                <a:cs typeface="Courier New"/>
              </a:rPr>
              <a:t>state </a:t>
            </a:r>
            <a:r>
              <a:rPr sz="2200" b="1" spc="-5" dirty="0">
                <a:latin typeface="Courier New"/>
                <a:cs typeface="Courier New"/>
              </a:rPr>
              <a:t>so </a:t>
            </a:r>
            <a:r>
              <a:rPr sz="2200" b="1" dirty="0">
                <a:latin typeface="Courier New"/>
                <a:cs typeface="Courier New"/>
              </a:rPr>
              <a:t>storing Zip </a:t>
            </a:r>
            <a:r>
              <a:rPr sz="2200" b="1" spc="-5" dirty="0">
                <a:latin typeface="Courier New"/>
                <a:cs typeface="Courier New"/>
              </a:rPr>
              <a:t>codes  with a </a:t>
            </a:r>
            <a:r>
              <a:rPr sz="2200" b="1" dirty="0">
                <a:latin typeface="Courier New"/>
                <a:cs typeface="Courier New"/>
              </a:rPr>
              <a:t>City </a:t>
            </a:r>
            <a:r>
              <a:rPr sz="2200" b="1" spc="-10" dirty="0">
                <a:latin typeface="Courier New"/>
                <a:cs typeface="Courier New"/>
              </a:rPr>
              <a:t>and </a:t>
            </a:r>
            <a:r>
              <a:rPr sz="2200" b="1" dirty="0">
                <a:latin typeface="Courier New"/>
                <a:cs typeface="Courier New"/>
              </a:rPr>
              <a:t>State </a:t>
            </a:r>
            <a:r>
              <a:rPr sz="2200" b="1" spc="-5" dirty="0">
                <a:latin typeface="Courier New"/>
                <a:cs typeface="Courier New"/>
              </a:rPr>
              <a:t>is</a:t>
            </a:r>
            <a:r>
              <a:rPr sz="2200" b="1" spc="40" dirty="0">
                <a:latin typeface="Courier New"/>
                <a:cs typeface="Courier New"/>
              </a:rPr>
              <a:t> </a:t>
            </a:r>
            <a:r>
              <a:rPr sz="2200" b="1" dirty="0">
                <a:latin typeface="Courier New"/>
                <a:cs typeface="Courier New"/>
              </a:rPr>
              <a:t>redundant)</a:t>
            </a:r>
            <a:endParaRPr sz="2200">
              <a:latin typeface="Courier New"/>
              <a:cs typeface="Courier New"/>
            </a:endParaRPr>
          </a:p>
          <a:p>
            <a:pPr marL="354965" marR="5080" indent="-342900">
              <a:lnSpc>
                <a:spcPct val="70000"/>
              </a:lnSpc>
              <a:spcBef>
                <a:spcPts val="525"/>
              </a:spcBef>
            </a:pPr>
            <a:r>
              <a:rPr sz="2200" b="1" spc="-5" dirty="0">
                <a:latin typeface="Courier New"/>
                <a:cs typeface="Courier New"/>
              </a:rPr>
              <a:t>This </a:t>
            </a:r>
            <a:r>
              <a:rPr sz="2200" b="1" dirty="0">
                <a:latin typeface="Courier New"/>
                <a:cs typeface="Courier New"/>
              </a:rPr>
              <a:t>means </a:t>
            </a:r>
            <a:r>
              <a:rPr sz="2200" b="1" spc="-5" dirty="0">
                <a:latin typeface="Courier New"/>
                <a:cs typeface="Courier New"/>
              </a:rPr>
              <a:t>that </a:t>
            </a:r>
            <a:r>
              <a:rPr sz="2200" b="1" dirty="0">
                <a:latin typeface="Courier New"/>
                <a:cs typeface="Courier New"/>
              </a:rPr>
              <a:t>City </a:t>
            </a:r>
            <a:r>
              <a:rPr sz="2200" b="1" spc="-10" dirty="0">
                <a:latin typeface="Courier New"/>
                <a:cs typeface="Courier New"/>
              </a:rPr>
              <a:t>and </a:t>
            </a:r>
            <a:r>
              <a:rPr sz="2200" b="1" dirty="0">
                <a:latin typeface="Courier New"/>
                <a:cs typeface="Courier New"/>
              </a:rPr>
              <a:t>State are </a:t>
            </a:r>
            <a:r>
              <a:rPr sz="2200" b="1" i="1" dirty="0">
                <a:latin typeface="Courier New"/>
                <a:cs typeface="Courier New"/>
              </a:rPr>
              <a:t>Functionally  </a:t>
            </a:r>
            <a:r>
              <a:rPr sz="2200" b="1" i="1" spc="-5" dirty="0">
                <a:latin typeface="Courier New"/>
                <a:cs typeface="Courier New"/>
              </a:rPr>
              <a:t>Dependent </a:t>
            </a:r>
            <a:r>
              <a:rPr sz="2200" b="1" spc="-5" dirty="0">
                <a:latin typeface="Courier New"/>
                <a:cs typeface="Courier New"/>
              </a:rPr>
              <a:t>on </a:t>
            </a:r>
            <a:r>
              <a:rPr sz="2200" b="1" dirty="0">
                <a:latin typeface="Courier New"/>
                <a:cs typeface="Courier New"/>
              </a:rPr>
              <a:t>the value </a:t>
            </a:r>
            <a:r>
              <a:rPr sz="2200" b="1" spc="5" dirty="0">
                <a:latin typeface="Courier New"/>
                <a:cs typeface="Courier New"/>
              </a:rPr>
              <a:t>in </a:t>
            </a:r>
            <a:r>
              <a:rPr sz="2200" b="1" spc="-5" dirty="0">
                <a:latin typeface="Courier New"/>
                <a:cs typeface="Courier New"/>
              </a:rPr>
              <a:t>Zip code and </a:t>
            </a:r>
            <a:r>
              <a:rPr sz="2200" b="1" spc="-10" dirty="0">
                <a:latin typeface="Courier New"/>
                <a:cs typeface="Courier New"/>
              </a:rPr>
              <a:t>not  </a:t>
            </a:r>
            <a:r>
              <a:rPr sz="2200" b="1" spc="-5" dirty="0">
                <a:latin typeface="Courier New"/>
                <a:cs typeface="Courier New"/>
              </a:rPr>
              <a:t>only </a:t>
            </a:r>
            <a:r>
              <a:rPr sz="2200" b="1" dirty="0">
                <a:latin typeface="Courier New"/>
                <a:cs typeface="Courier New"/>
              </a:rPr>
              <a:t>the </a:t>
            </a:r>
            <a:r>
              <a:rPr sz="2200" b="1" spc="-5" dirty="0">
                <a:latin typeface="Courier New"/>
                <a:cs typeface="Courier New"/>
              </a:rPr>
              <a:t>primary</a:t>
            </a:r>
            <a:r>
              <a:rPr sz="2200" b="1" spc="25" dirty="0">
                <a:latin typeface="Courier New"/>
                <a:cs typeface="Courier New"/>
              </a:rPr>
              <a:t> </a:t>
            </a:r>
            <a:r>
              <a:rPr sz="2200" b="1" spc="-5" dirty="0">
                <a:latin typeface="Courier New"/>
                <a:cs typeface="Courier New"/>
              </a:rPr>
              <a:t>key.</a:t>
            </a:r>
            <a:endParaRPr sz="2200">
              <a:latin typeface="Courier New"/>
              <a:cs typeface="Courier New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09676" y="1813001"/>
            <a:ext cx="7568565" cy="1398270"/>
          </a:xfrm>
          <a:prstGeom prst="rect">
            <a:avLst/>
          </a:prstGeom>
        </p:spPr>
        <p:txBody>
          <a:bodyPr vert="horz" wrap="square" lIns="0" tIns="64769" rIns="0" bIns="0" rtlCol="0">
            <a:spAutoFit/>
          </a:bodyPr>
          <a:lstStyle/>
          <a:p>
            <a:pPr marL="354965" marR="5080" indent="-342900">
              <a:lnSpc>
                <a:spcPts val="3240"/>
              </a:lnSpc>
              <a:spcBef>
                <a:spcPts val="509"/>
              </a:spcBef>
            </a:pPr>
            <a:r>
              <a:rPr sz="3000" b="1" spc="-5" dirty="0">
                <a:latin typeface="Courier New"/>
                <a:cs typeface="Courier New"/>
              </a:rPr>
              <a:t>To be in 2NF, this repeating data  </a:t>
            </a:r>
            <a:r>
              <a:rPr sz="3000" b="1" dirty="0">
                <a:latin typeface="Courier New"/>
                <a:cs typeface="Courier New"/>
              </a:rPr>
              <a:t>must be in its own</a:t>
            </a:r>
            <a:r>
              <a:rPr sz="3000" b="1" spc="-45" dirty="0">
                <a:latin typeface="Courier New"/>
                <a:cs typeface="Courier New"/>
              </a:rPr>
              <a:t> </a:t>
            </a:r>
            <a:r>
              <a:rPr sz="3000" b="1" dirty="0">
                <a:latin typeface="Courier New"/>
                <a:cs typeface="Courier New"/>
              </a:rPr>
              <a:t>table.</a:t>
            </a:r>
            <a:endParaRPr sz="3000">
              <a:latin typeface="Courier New"/>
              <a:cs typeface="Courier New"/>
            </a:endParaRPr>
          </a:p>
          <a:p>
            <a:pPr marL="12700">
              <a:lnSpc>
                <a:spcPct val="100000"/>
              </a:lnSpc>
              <a:spcBef>
                <a:spcPts val="315"/>
              </a:spcBef>
            </a:pPr>
            <a:r>
              <a:rPr sz="3000" b="1" spc="-5" dirty="0">
                <a:latin typeface="Courier New"/>
                <a:cs typeface="Courier New"/>
              </a:rPr>
              <a:t>So:</a:t>
            </a:r>
            <a:endParaRPr sz="3000">
              <a:latin typeface="Courier New"/>
              <a:cs typeface="Courier New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87627" y="3230702"/>
            <a:ext cx="7471409" cy="2842260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18415" marR="218440" indent="-6350">
              <a:lnSpc>
                <a:spcPct val="90000"/>
              </a:lnSpc>
              <a:spcBef>
                <a:spcPts val="434"/>
              </a:spcBef>
            </a:pPr>
            <a:r>
              <a:rPr sz="2800" b="1" spc="-10" dirty="0">
                <a:latin typeface="Courier New"/>
                <a:cs typeface="Courier New"/>
              </a:rPr>
              <a:t>Let’s create </a:t>
            </a:r>
            <a:r>
              <a:rPr sz="2800" b="1" spc="-5" dirty="0">
                <a:latin typeface="Courier New"/>
                <a:cs typeface="Courier New"/>
              </a:rPr>
              <a:t>a </a:t>
            </a:r>
            <a:r>
              <a:rPr sz="2800" b="1" spc="-10" dirty="0">
                <a:latin typeface="Courier New"/>
                <a:cs typeface="Courier New"/>
              </a:rPr>
              <a:t>Zip code table that  maps Zip codes </a:t>
            </a:r>
            <a:r>
              <a:rPr sz="2800" b="1" spc="-5" dirty="0">
                <a:latin typeface="Courier New"/>
                <a:cs typeface="Courier New"/>
              </a:rPr>
              <a:t>to </a:t>
            </a:r>
            <a:r>
              <a:rPr sz="2800" b="1" spc="-10" dirty="0">
                <a:latin typeface="Courier New"/>
                <a:cs typeface="Courier New"/>
              </a:rPr>
              <a:t>their City and  State.</a:t>
            </a:r>
            <a:endParaRPr sz="2800">
              <a:latin typeface="Courier New"/>
              <a:cs typeface="Courier New"/>
            </a:endParaRPr>
          </a:p>
          <a:p>
            <a:pPr marL="18415" marR="5080" indent="-6350">
              <a:lnSpc>
                <a:spcPct val="90000"/>
              </a:lnSpc>
              <a:spcBef>
                <a:spcPts val="670"/>
              </a:spcBef>
            </a:pPr>
            <a:r>
              <a:rPr sz="2800" b="1" spc="-10" dirty="0">
                <a:latin typeface="Courier New"/>
                <a:cs typeface="Courier New"/>
              </a:rPr>
              <a:t>Note that Canadian Postal Codes </a:t>
            </a:r>
            <a:r>
              <a:rPr sz="2800" b="1" spc="-15" dirty="0">
                <a:latin typeface="Courier New"/>
                <a:cs typeface="Courier New"/>
              </a:rPr>
              <a:t>are  </a:t>
            </a:r>
            <a:r>
              <a:rPr sz="2800" b="1" spc="-10" dirty="0">
                <a:latin typeface="Courier New"/>
                <a:cs typeface="Courier New"/>
              </a:rPr>
              <a:t>different: the same city and state  can have many different postal  codes.</a:t>
            </a:r>
            <a:endParaRPr sz="2800">
              <a:latin typeface="Courier New"/>
              <a:cs typeface="Courier New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1010411" y="906803"/>
          <a:ext cx="6234428" cy="27829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1406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344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4333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3387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0871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81900"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b="1" spc="-10" dirty="0">
                          <a:latin typeface="Arial"/>
                          <a:cs typeface="Arial"/>
                        </a:rPr>
                        <a:t>CustID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b="1" spc="-15" dirty="0">
                          <a:latin typeface="Arial"/>
                          <a:cs typeface="Arial"/>
                        </a:rPr>
                        <a:t>FirstName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b="1" spc="-20" dirty="0">
                          <a:latin typeface="Arial"/>
                          <a:cs typeface="Arial"/>
                        </a:rPr>
                        <a:t>LastName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b="1" spc="-15" dirty="0">
                          <a:latin typeface="Arial"/>
                          <a:cs typeface="Arial"/>
                        </a:rPr>
                        <a:t>Address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b="1" spc="-15" dirty="0">
                          <a:latin typeface="Arial"/>
                          <a:cs typeface="Arial"/>
                        </a:rPr>
                        <a:t>Zip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1840">
                <a:tc>
                  <a:txBody>
                    <a:bodyPr/>
                    <a:lstStyle/>
                    <a:p>
                      <a:pPr marR="29209" algn="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1700" dirty="0">
                          <a:latin typeface="Arial"/>
                          <a:cs typeface="Arial"/>
                        </a:rPr>
                        <a:t>1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762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1700" spc="-15" dirty="0">
                          <a:latin typeface="Arial"/>
                          <a:cs typeface="Arial"/>
                        </a:rPr>
                        <a:t>Bob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762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1700" spc="-10" dirty="0">
                          <a:latin typeface="Arial"/>
                          <a:cs typeface="Arial"/>
                        </a:rPr>
                        <a:t>Smith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762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1700" spc="-25" dirty="0">
                          <a:latin typeface="Arial"/>
                          <a:cs typeface="Arial"/>
                        </a:rPr>
                        <a:t>123 </a:t>
                      </a:r>
                      <a:r>
                        <a:rPr sz="1700" spc="-40" dirty="0">
                          <a:latin typeface="Arial"/>
                          <a:cs typeface="Arial"/>
                        </a:rPr>
                        <a:t>Main</a:t>
                      </a:r>
                      <a:r>
                        <a:rPr sz="1700" spc="6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700" dirty="0">
                          <a:latin typeface="Arial"/>
                          <a:cs typeface="Arial"/>
                        </a:rPr>
                        <a:t>St.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762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1700" spc="-30" dirty="0">
                          <a:latin typeface="Arial"/>
                          <a:cs typeface="Arial"/>
                        </a:rPr>
                        <a:t>12345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762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7410">
                <a:tc>
                  <a:txBody>
                    <a:bodyPr/>
                    <a:lstStyle/>
                    <a:p>
                      <a:pPr marR="29209"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dirty="0">
                          <a:latin typeface="Arial"/>
                          <a:cs typeface="Arial"/>
                        </a:rPr>
                        <a:t>2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spc="-5" dirty="0">
                          <a:latin typeface="Arial"/>
                          <a:cs typeface="Arial"/>
                        </a:rPr>
                        <a:t>John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spc="-15" dirty="0">
                          <a:latin typeface="Arial"/>
                          <a:cs typeface="Arial"/>
                        </a:rPr>
                        <a:t>Brown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spc="-25" dirty="0">
                          <a:latin typeface="Arial"/>
                          <a:cs typeface="Arial"/>
                        </a:rPr>
                        <a:t>555 </a:t>
                      </a:r>
                      <a:r>
                        <a:rPr sz="1700" dirty="0">
                          <a:latin typeface="Arial"/>
                          <a:cs typeface="Arial"/>
                        </a:rPr>
                        <a:t>2nd</a:t>
                      </a:r>
                      <a:r>
                        <a:rPr sz="1700" spc="6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700" spc="-50" dirty="0">
                          <a:latin typeface="Arial"/>
                          <a:cs typeface="Arial"/>
                        </a:rPr>
                        <a:t>Ave.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spc="-30" dirty="0">
                          <a:latin typeface="Arial"/>
                          <a:cs typeface="Arial"/>
                        </a:rPr>
                        <a:t>54355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7410">
                <a:tc>
                  <a:txBody>
                    <a:bodyPr/>
                    <a:lstStyle/>
                    <a:p>
                      <a:pPr marR="29209"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dirty="0">
                          <a:latin typeface="Arial"/>
                          <a:cs typeface="Arial"/>
                        </a:rPr>
                        <a:t>3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spc="5" dirty="0">
                          <a:latin typeface="Arial"/>
                          <a:cs typeface="Arial"/>
                        </a:rPr>
                        <a:t>Sandy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spc="-15" dirty="0">
                          <a:latin typeface="Arial"/>
                          <a:cs typeface="Arial"/>
                        </a:rPr>
                        <a:t>Jessop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spc="-25" dirty="0">
                          <a:latin typeface="Arial"/>
                          <a:cs typeface="Arial"/>
                        </a:rPr>
                        <a:t>4256 </a:t>
                      </a:r>
                      <a:r>
                        <a:rPr sz="1700" spc="-20" dirty="0">
                          <a:latin typeface="Arial"/>
                          <a:cs typeface="Arial"/>
                        </a:rPr>
                        <a:t>James</a:t>
                      </a:r>
                      <a:r>
                        <a:rPr sz="170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700" dirty="0">
                          <a:latin typeface="Arial"/>
                          <a:cs typeface="Arial"/>
                        </a:rPr>
                        <a:t>St.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spc="-30" dirty="0">
                          <a:latin typeface="Arial"/>
                          <a:cs typeface="Arial"/>
                        </a:rPr>
                        <a:t>43555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7410">
                <a:tc>
                  <a:txBody>
                    <a:bodyPr/>
                    <a:lstStyle/>
                    <a:p>
                      <a:pPr marR="29209"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dirty="0">
                          <a:latin typeface="Arial"/>
                          <a:cs typeface="Arial"/>
                        </a:rPr>
                        <a:t>4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spc="-30" dirty="0">
                          <a:latin typeface="Arial"/>
                          <a:cs typeface="Arial"/>
                        </a:rPr>
                        <a:t>Maria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spc="-5" dirty="0">
                          <a:latin typeface="Arial"/>
                          <a:cs typeface="Arial"/>
                        </a:rPr>
                        <a:t>Hernandez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spc="-25" dirty="0">
                          <a:latin typeface="Arial"/>
                          <a:cs typeface="Arial"/>
                        </a:rPr>
                        <a:t>4599</a:t>
                      </a:r>
                      <a:r>
                        <a:rPr sz="17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700" dirty="0">
                          <a:latin typeface="Arial"/>
                          <a:cs typeface="Arial"/>
                        </a:rPr>
                        <a:t>Columbia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spc="-40" dirty="0">
                          <a:latin typeface="Arial"/>
                          <a:cs typeface="Arial"/>
                        </a:rPr>
                        <a:t>V5N</a:t>
                      </a:r>
                      <a:r>
                        <a:rPr sz="1700" spc="-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700" spc="-40" dirty="0">
                          <a:latin typeface="Arial"/>
                          <a:cs typeface="Arial"/>
                        </a:rPr>
                        <a:t>1M0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7380">
                <a:tc>
                  <a:txBody>
                    <a:bodyPr/>
                    <a:lstStyle/>
                    <a:p>
                      <a:pPr marR="29209"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dirty="0">
                          <a:latin typeface="Arial"/>
                          <a:cs typeface="Arial"/>
                        </a:rPr>
                        <a:t>5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spc="-15" dirty="0">
                          <a:latin typeface="Arial"/>
                          <a:cs typeface="Arial"/>
                        </a:rPr>
                        <a:t>Gameil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spc="-5" dirty="0">
                          <a:latin typeface="Arial"/>
                          <a:cs typeface="Arial"/>
                        </a:rPr>
                        <a:t>Hintz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spc="-25" dirty="0">
                          <a:latin typeface="Arial"/>
                          <a:cs typeface="Arial"/>
                        </a:rPr>
                        <a:t>569 </a:t>
                      </a:r>
                      <a:r>
                        <a:rPr sz="1700" spc="-5" dirty="0">
                          <a:latin typeface="Arial"/>
                          <a:cs typeface="Arial"/>
                        </a:rPr>
                        <a:t>Summit</a:t>
                      </a:r>
                      <a:r>
                        <a:rPr sz="1700" spc="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700" dirty="0">
                          <a:latin typeface="Arial"/>
                          <a:cs typeface="Arial"/>
                        </a:rPr>
                        <a:t>St.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spc="-30" dirty="0">
                          <a:latin typeface="Arial"/>
                          <a:cs typeface="Arial"/>
                        </a:rPr>
                        <a:t>54355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7410">
                <a:tc>
                  <a:txBody>
                    <a:bodyPr/>
                    <a:lstStyle/>
                    <a:p>
                      <a:pPr marR="29209"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dirty="0">
                          <a:latin typeface="Arial"/>
                          <a:cs typeface="Arial"/>
                        </a:rPr>
                        <a:t>6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spc="-20" dirty="0">
                          <a:latin typeface="Arial"/>
                          <a:cs typeface="Arial"/>
                        </a:rPr>
                        <a:t>James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spc="-10" dirty="0">
                          <a:latin typeface="Arial"/>
                          <a:cs typeface="Arial"/>
                        </a:rPr>
                        <a:t>Richardson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spc="-20" dirty="0">
                          <a:latin typeface="Arial"/>
                          <a:cs typeface="Arial"/>
                        </a:rPr>
                        <a:t>12 Cameron</a:t>
                      </a:r>
                      <a:r>
                        <a:rPr sz="1700" spc="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700" spc="-15" dirty="0">
                          <a:latin typeface="Arial"/>
                          <a:cs typeface="Arial"/>
                        </a:rPr>
                        <a:t>Bay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spc="-15" dirty="0">
                          <a:latin typeface="Arial"/>
                          <a:cs typeface="Arial"/>
                        </a:rPr>
                        <a:t>S4T</a:t>
                      </a:r>
                      <a:r>
                        <a:rPr sz="1700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700" spc="-40" dirty="0">
                          <a:latin typeface="Arial"/>
                          <a:cs typeface="Arial"/>
                        </a:rPr>
                        <a:t>2V8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77410">
                <a:tc>
                  <a:txBody>
                    <a:bodyPr/>
                    <a:lstStyle/>
                    <a:p>
                      <a:pPr marR="29209"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dirty="0">
                          <a:latin typeface="Arial"/>
                          <a:cs typeface="Arial"/>
                        </a:rPr>
                        <a:t>7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dirty="0">
                          <a:latin typeface="Arial"/>
                          <a:cs typeface="Arial"/>
                        </a:rPr>
                        <a:t>Shiela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spc="-15" dirty="0">
                          <a:latin typeface="Arial"/>
                          <a:cs typeface="Arial"/>
                        </a:rPr>
                        <a:t>Green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spc="-20" dirty="0">
                          <a:latin typeface="Arial"/>
                          <a:cs typeface="Arial"/>
                        </a:rPr>
                        <a:t>12 </a:t>
                      </a:r>
                      <a:r>
                        <a:rPr sz="1700" spc="-15" dirty="0">
                          <a:latin typeface="Arial"/>
                          <a:cs typeface="Arial"/>
                        </a:rPr>
                        <a:t>Michigan</a:t>
                      </a:r>
                      <a:r>
                        <a:rPr sz="1700" spc="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700" spc="-50" dirty="0">
                          <a:latin typeface="Arial"/>
                          <a:cs typeface="Arial"/>
                        </a:rPr>
                        <a:t>Ave.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spc="-30" dirty="0">
                          <a:latin typeface="Arial"/>
                          <a:cs typeface="Arial"/>
                        </a:rPr>
                        <a:t>43555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77410">
                <a:tc>
                  <a:txBody>
                    <a:bodyPr/>
                    <a:lstStyle/>
                    <a:p>
                      <a:pPr marR="29209"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dirty="0">
                          <a:latin typeface="Arial"/>
                          <a:cs typeface="Arial"/>
                        </a:rPr>
                        <a:t>8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spc="-30" dirty="0">
                          <a:latin typeface="Arial"/>
                          <a:cs typeface="Arial"/>
                        </a:rPr>
                        <a:t>Ian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spc="-10" dirty="0">
                          <a:latin typeface="Arial"/>
                          <a:cs typeface="Arial"/>
                        </a:rPr>
                        <a:t>Sampson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spc="-20" dirty="0">
                          <a:latin typeface="Arial"/>
                          <a:cs typeface="Arial"/>
                        </a:rPr>
                        <a:t>56 </a:t>
                      </a:r>
                      <a:r>
                        <a:rPr sz="1700" spc="-10" dirty="0">
                          <a:latin typeface="Arial"/>
                          <a:cs typeface="Arial"/>
                        </a:rPr>
                        <a:t>Manitoba</a:t>
                      </a:r>
                      <a:r>
                        <a:rPr sz="17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700" dirty="0">
                          <a:latin typeface="Arial"/>
                          <a:cs typeface="Arial"/>
                        </a:rPr>
                        <a:t>St.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spc="-40" dirty="0">
                          <a:latin typeface="Arial"/>
                          <a:cs typeface="Arial"/>
                        </a:rPr>
                        <a:t>M5W</a:t>
                      </a:r>
                      <a:r>
                        <a:rPr sz="17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700" spc="-25" dirty="0">
                          <a:latin typeface="Arial"/>
                          <a:cs typeface="Arial"/>
                        </a:rPr>
                        <a:t>9N7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77410">
                <a:tc>
                  <a:txBody>
                    <a:bodyPr/>
                    <a:lstStyle/>
                    <a:p>
                      <a:pPr marR="29209"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dirty="0">
                          <a:latin typeface="Arial"/>
                          <a:cs typeface="Arial"/>
                        </a:rPr>
                        <a:t>9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spc="-10" dirty="0">
                          <a:latin typeface="Arial"/>
                          <a:cs typeface="Arial"/>
                        </a:rPr>
                        <a:t>Ed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spc="-5" dirty="0">
                          <a:latin typeface="Arial"/>
                          <a:cs typeface="Arial"/>
                        </a:rPr>
                        <a:t>Rodgers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spc="-20" dirty="0">
                          <a:latin typeface="Arial"/>
                          <a:cs typeface="Arial"/>
                        </a:rPr>
                        <a:t>15 </a:t>
                      </a:r>
                      <a:r>
                        <a:rPr sz="1700" spc="-15" dirty="0">
                          <a:latin typeface="Arial"/>
                          <a:cs typeface="Arial"/>
                        </a:rPr>
                        <a:t>Athol</a:t>
                      </a:r>
                      <a:r>
                        <a:rPr sz="1700" spc="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700" dirty="0">
                          <a:latin typeface="Arial"/>
                          <a:cs typeface="Arial"/>
                        </a:rPr>
                        <a:t>St.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700" spc="-15" dirty="0">
                          <a:latin typeface="Arial"/>
                          <a:cs typeface="Arial"/>
                        </a:rPr>
                        <a:t>S4T</a:t>
                      </a:r>
                      <a:r>
                        <a:rPr sz="1700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700" spc="-40" dirty="0">
                          <a:latin typeface="Arial"/>
                          <a:cs typeface="Arial"/>
                        </a:rPr>
                        <a:t>2V9</a:t>
                      </a:r>
                      <a:endParaRPr sz="17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DEF5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grpSp>
        <p:nvGrpSpPr>
          <p:cNvPr id="6" name="object 6"/>
          <p:cNvGrpSpPr/>
          <p:nvPr/>
        </p:nvGrpSpPr>
        <p:grpSpPr>
          <a:xfrm>
            <a:off x="1010411" y="3933444"/>
            <a:ext cx="2984500" cy="2281555"/>
            <a:chOff x="1010411" y="3933444"/>
            <a:chExt cx="2984500" cy="2281555"/>
          </a:xfrm>
        </p:grpSpPr>
        <p:sp>
          <p:nvSpPr>
            <p:cNvPr id="7" name="object 7"/>
            <p:cNvSpPr/>
            <p:nvPr/>
          </p:nvSpPr>
          <p:spPr>
            <a:xfrm>
              <a:off x="1010412" y="3933456"/>
              <a:ext cx="2984500" cy="2281555"/>
            </a:xfrm>
            <a:custGeom>
              <a:avLst/>
              <a:gdLst/>
              <a:ahLst/>
              <a:cxnLst/>
              <a:rect l="l" t="t" r="r" b="b"/>
              <a:pathLst>
                <a:path w="2984500" h="2281554">
                  <a:moveTo>
                    <a:pt x="2983992" y="1149794"/>
                  </a:moveTo>
                  <a:lnTo>
                    <a:pt x="0" y="1149794"/>
                  </a:lnTo>
                  <a:lnTo>
                    <a:pt x="0" y="2281415"/>
                  </a:lnTo>
                  <a:lnTo>
                    <a:pt x="2983992" y="2281415"/>
                  </a:lnTo>
                  <a:lnTo>
                    <a:pt x="2983992" y="1149794"/>
                  </a:lnTo>
                  <a:close/>
                </a:path>
                <a:path w="2984500" h="2281554">
                  <a:moveTo>
                    <a:pt x="2983992" y="0"/>
                  </a:moveTo>
                  <a:lnTo>
                    <a:pt x="0" y="0"/>
                  </a:lnTo>
                  <a:lnTo>
                    <a:pt x="0" y="575106"/>
                  </a:lnTo>
                  <a:lnTo>
                    <a:pt x="2983992" y="575106"/>
                  </a:lnTo>
                  <a:lnTo>
                    <a:pt x="2983992" y="0"/>
                  </a:lnTo>
                  <a:close/>
                </a:path>
              </a:pathLst>
            </a:custGeom>
            <a:solidFill>
              <a:srgbClr val="DEF5F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019509" y="4508558"/>
              <a:ext cx="2974975" cy="283210"/>
            </a:xfrm>
            <a:custGeom>
              <a:avLst/>
              <a:gdLst/>
              <a:ahLst/>
              <a:cxnLst/>
              <a:rect l="l" t="t" r="r" b="b"/>
              <a:pathLst>
                <a:path w="2974975" h="283210">
                  <a:moveTo>
                    <a:pt x="0" y="282618"/>
                  </a:moveTo>
                  <a:lnTo>
                    <a:pt x="2974834" y="282618"/>
                  </a:lnTo>
                  <a:lnTo>
                    <a:pt x="2974834" y="0"/>
                  </a:lnTo>
                  <a:lnTo>
                    <a:pt x="0" y="0"/>
                  </a:lnTo>
                  <a:lnTo>
                    <a:pt x="0" y="282618"/>
                  </a:lnTo>
                  <a:close/>
                </a:path>
              </a:pathLst>
            </a:custGeom>
            <a:solidFill>
              <a:srgbClr val="FFFF9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019509" y="4791176"/>
              <a:ext cx="2974975" cy="292100"/>
            </a:xfrm>
            <a:custGeom>
              <a:avLst/>
              <a:gdLst/>
              <a:ahLst/>
              <a:cxnLst/>
              <a:rect l="l" t="t" r="r" b="b"/>
              <a:pathLst>
                <a:path w="2974975" h="292100">
                  <a:moveTo>
                    <a:pt x="0" y="0"/>
                  </a:moveTo>
                  <a:lnTo>
                    <a:pt x="0" y="292071"/>
                  </a:lnTo>
                  <a:lnTo>
                    <a:pt x="2974834" y="292071"/>
                  </a:lnTo>
                  <a:lnTo>
                    <a:pt x="297483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CC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1043198" y="3929894"/>
            <a:ext cx="351155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 spc="-40" dirty="0">
                <a:latin typeface="Arial"/>
                <a:cs typeface="Arial"/>
              </a:rPr>
              <a:t>Z</a:t>
            </a:r>
            <a:r>
              <a:rPr sz="1700" b="1" spc="25" dirty="0">
                <a:latin typeface="Arial"/>
                <a:cs typeface="Arial"/>
              </a:rPr>
              <a:t>i</a:t>
            </a:r>
            <a:r>
              <a:rPr sz="1700" b="1" spc="15" dirty="0">
                <a:latin typeface="Arial"/>
                <a:cs typeface="Arial"/>
              </a:rPr>
              <a:t>p</a:t>
            </a:r>
            <a:endParaRPr sz="17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174909" y="3929894"/>
            <a:ext cx="43942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 spc="-10" dirty="0">
                <a:latin typeface="Arial"/>
                <a:cs typeface="Arial"/>
              </a:rPr>
              <a:t>C</a:t>
            </a:r>
            <a:r>
              <a:rPr sz="1700" b="1" spc="25" dirty="0">
                <a:latin typeface="Arial"/>
                <a:cs typeface="Arial"/>
              </a:rPr>
              <a:t>i</a:t>
            </a:r>
            <a:r>
              <a:rPr sz="1700" b="1" spc="10" dirty="0">
                <a:latin typeface="Arial"/>
                <a:cs typeface="Arial"/>
              </a:rPr>
              <a:t>ty</a:t>
            </a:r>
            <a:endParaRPr sz="17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352107" y="3929894"/>
            <a:ext cx="558165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 spc="10" dirty="0">
                <a:latin typeface="Arial"/>
                <a:cs typeface="Arial"/>
              </a:rPr>
              <a:t>St</a:t>
            </a:r>
            <a:r>
              <a:rPr sz="1700" b="1" spc="-20" dirty="0">
                <a:latin typeface="Arial"/>
                <a:cs typeface="Arial"/>
              </a:rPr>
              <a:t>a</a:t>
            </a:r>
            <a:r>
              <a:rPr sz="1700" b="1" spc="10" dirty="0">
                <a:latin typeface="Arial"/>
                <a:cs typeface="Arial"/>
              </a:rPr>
              <a:t>te</a:t>
            </a:r>
            <a:endParaRPr sz="17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043198" y="4221965"/>
            <a:ext cx="61849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spc="-20" dirty="0">
                <a:latin typeface="Arial"/>
                <a:cs typeface="Arial"/>
              </a:rPr>
              <a:t>12345</a:t>
            </a:r>
            <a:endParaRPr sz="17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174909" y="4221965"/>
            <a:ext cx="739775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spc="-40" dirty="0">
                <a:latin typeface="Arial"/>
                <a:cs typeface="Arial"/>
              </a:rPr>
              <a:t>T</a:t>
            </a:r>
            <a:r>
              <a:rPr sz="1700" spc="50" dirty="0">
                <a:latin typeface="Arial"/>
                <a:cs typeface="Arial"/>
              </a:rPr>
              <a:t>u</a:t>
            </a:r>
            <a:r>
              <a:rPr sz="1700" spc="10" dirty="0">
                <a:latin typeface="Arial"/>
                <a:cs typeface="Arial"/>
              </a:rPr>
              <a:t>cs</a:t>
            </a:r>
            <a:r>
              <a:rPr sz="1700" spc="-20" dirty="0">
                <a:latin typeface="Arial"/>
                <a:cs typeface="Arial"/>
              </a:rPr>
              <a:t>o</a:t>
            </a:r>
            <a:r>
              <a:rPr sz="1700" spc="10" dirty="0">
                <a:latin typeface="Arial"/>
                <a:cs typeface="Arial"/>
              </a:rPr>
              <a:t>n</a:t>
            </a:r>
            <a:endParaRPr sz="17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352107" y="4221965"/>
            <a:ext cx="28702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spc="-60" dirty="0">
                <a:latin typeface="Arial"/>
                <a:cs typeface="Arial"/>
              </a:rPr>
              <a:t>AZ</a:t>
            </a:r>
            <a:endParaRPr sz="17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043198" y="4504947"/>
            <a:ext cx="61849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spc="-20" dirty="0">
                <a:latin typeface="Arial"/>
                <a:cs typeface="Arial"/>
              </a:rPr>
              <a:t>54355</a:t>
            </a:r>
            <a:endParaRPr sz="17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174909" y="4504947"/>
            <a:ext cx="152527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189355" algn="l"/>
              </a:tabLst>
            </a:pPr>
            <a:r>
              <a:rPr sz="1700" spc="15" dirty="0">
                <a:latin typeface="Arial"/>
                <a:cs typeface="Arial"/>
              </a:rPr>
              <a:t>S</a:t>
            </a:r>
            <a:r>
              <a:rPr sz="1700" spc="20" dirty="0">
                <a:latin typeface="Arial"/>
                <a:cs typeface="Arial"/>
              </a:rPr>
              <a:t>t</a:t>
            </a:r>
            <a:r>
              <a:rPr sz="1700" spc="5" dirty="0">
                <a:latin typeface="Arial"/>
                <a:cs typeface="Arial"/>
              </a:rPr>
              <a:t>.</a:t>
            </a:r>
            <a:r>
              <a:rPr sz="1700" spc="50" dirty="0">
                <a:latin typeface="Arial"/>
                <a:cs typeface="Arial"/>
              </a:rPr>
              <a:t> </a:t>
            </a:r>
            <a:r>
              <a:rPr sz="1700" spc="15" dirty="0">
                <a:latin typeface="Arial"/>
                <a:cs typeface="Arial"/>
              </a:rPr>
              <a:t>P</a:t>
            </a:r>
            <a:r>
              <a:rPr sz="1700" spc="-20" dirty="0">
                <a:latin typeface="Arial"/>
                <a:cs typeface="Arial"/>
              </a:rPr>
              <a:t>a</a:t>
            </a:r>
            <a:r>
              <a:rPr sz="1700" spc="50" dirty="0">
                <a:latin typeface="Arial"/>
                <a:cs typeface="Arial"/>
              </a:rPr>
              <a:t>u</a:t>
            </a:r>
            <a:r>
              <a:rPr sz="1700" spc="5" dirty="0">
                <a:latin typeface="Arial"/>
                <a:cs typeface="Arial"/>
              </a:rPr>
              <a:t>l</a:t>
            </a:r>
            <a:r>
              <a:rPr sz="1700" dirty="0">
                <a:latin typeface="Arial"/>
                <a:cs typeface="Arial"/>
              </a:rPr>
              <a:t>	</a:t>
            </a:r>
            <a:r>
              <a:rPr sz="1700" spc="-55" dirty="0">
                <a:latin typeface="Arial"/>
                <a:cs typeface="Arial"/>
              </a:rPr>
              <a:t>MN</a:t>
            </a:r>
            <a:endParaRPr sz="170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043198" y="4787565"/>
            <a:ext cx="61849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spc="-20" dirty="0">
                <a:latin typeface="Arial"/>
                <a:cs typeface="Arial"/>
              </a:rPr>
              <a:t>43555</a:t>
            </a:r>
            <a:endParaRPr sz="170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2174909" y="4787565"/>
            <a:ext cx="1373505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189355" algn="l"/>
              </a:tabLst>
            </a:pPr>
            <a:r>
              <a:rPr sz="1700" spc="-10" dirty="0">
                <a:latin typeface="Arial"/>
                <a:cs typeface="Arial"/>
              </a:rPr>
              <a:t>C</a:t>
            </a:r>
            <a:r>
              <a:rPr sz="1700" spc="50" dirty="0">
                <a:latin typeface="Arial"/>
                <a:cs typeface="Arial"/>
              </a:rPr>
              <a:t>h</a:t>
            </a:r>
            <a:r>
              <a:rPr sz="1700" spc="-25" dirty="0">
                <a:latin typeface="Arial"/>
                <a:cs typeface="Arial"/>
              </a:rPr>
              <a:t>i</a:t>
            </a:r>
            <a:r>
              <a:rPr sz="1700" spc="10" dirty="0">
                <a:latin typeface="Arial"/>
                <a:cs typeface="Arial"/>
              </a:rPr>
              <a:t>c</a:t>
            </a:r>
            <a:r>
              <a:rPr sz="1700" spc="-20" dirty="0">
                <a:latin typeface="Arial"/>
                <a:cs typeface="Arial"/>
              </a:rPr>
              <a:t>a</a:t>
            </a:r>
            <a:r>
              <a:rPr sz="1700" spc="50" dirty="0">
                <a:latin typeface="Arial"/>
                <a:cs typeface="Arial"/>
              </a:rPr>
              <a:t>g</a:t>
            </a:r>
            <a:r>
              <a:rPr sz="1700" spc="10" dirty="0">
                <a:latin typeface="Arial"/>
                <a:cs typeface="Arial"/>
              </a:rPr>
              <a:t>o</a:t>
            </a:r>
            <a:r>
              <a:rPr sz="1700" dirty="0">
                <a:latin typeface="Arial"/>
                <a:cs typeface="Arial"/>
              </a:rPr>
              <a:t>	</a:t>
            </a:r>
            <a:r>
              <a:rPr sz="1700" spc="-40" dirty="0">
                <a:latin typeface="Arial"/>
                <a:cs typeface="Arial"/>
              </a:rPr>
              <a:t>IL</a:t>
            </a:r>
            <a:endParaRPr sz="17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043198" y="5070547"/>
            <a:ext cx="91440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spc="-20" dirty="0">
                <a:latin typeface="Arial"/>
                <a:cs typeface="Arial"/>
              </a:rPr>
              <a:t>V5N</a:t>
            </a:r>
            <a:r>
              <a:rPr sz="1700" spc="-70" dirty="0">
                <a:latin typeface="Arial"/>
                <a:cs typeface="Arial"/>
              </a:rPr>
              <a:t> </a:t>
            </a:r>
            <a:r>
              <a:rPr sz="1700" spc="-20" dirty="0">
                <a:latin typeface="Arial"/>
                <a:cs typeface="Arial"/>
              </a:rPr>
              <a:t>1M0</a:t>
            </a:r>
            <a:endParaRPr sz="170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2174909" y="5070547"/>
            <a:ext cx="1506855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189355" algn="l"/>
              </a:tabLst>
            </a:pPr>
            <a:r>
              <a:rPr sz="1700" spc="-60" dirty="0">
                <a:latin typeface="Arial"/>
                <a:cs typeface="Arial"/>
              </a:rPr>
              <a:t>V</a:t>
            </a:r>
            <a:r>
              <a:rPr sz="1700" spc="-20" dirty="0">
                <a:latin typeface="Arial"/>
                <a:cs typeface="Arial"/>
              </a:rPr>
              <a:t>a</a:t>
            </a:r>
            <a:r>
              <a:rPr sz="1700" spc="50" dirty="0">
                <a:latin typeface="Arial"/>
                <a:cs typeface="Arial"/>
              </a:rPr>
              <a:t>n</a:t>
            </a:r>
            <a:r>
              <a:rPr sz="1700" spc="10" dirty="0">
                <a:latin typeface="Arial"/>
                <a:cs typeface="Arial"/>
              </a:rPr>
              <a:t>c</a:t>
            </a:r>
            <a:r>
              <a:rPr sz="1700" spc="-20" dirty="0">
                <a:latin typeface="Arial"/>
                <a:cs typeface="Arial"/>
              </a:rPr>
              <a:t>o</a:t>
            </a:r>
            <a:r>
              <a:rPr sz="1700" spc="50" dirty="0">
                <a:latin typeface="Arial"/>
                <a:cs typeface="Arial"/>
              </a:rPr>
              <a:t>u</a:t>
            </a:r>
            <a:r>
              <a:rPr sz="1700" spc="-65" dirty="0">
                <a:latin typeface="Arial"/>
                <a:cs typeface="Arial"/>
              </a:rPr>
              <a:t>v</a:t>
            </a:r>
            <a:r>
              <a:rPr sz="1700" spc="-20" dirty="0">
                <a:latin typeface="Arial"/>
                <a:cs typeface="Arial"/>
              </a:rPr>
              <a:t>e</a:t>
            </a:r>
            <a:r>
              <a:rPr sz="1700" spc="5" dirty="0">
                <a:latin typeface="Arial"/>
                <a:cs typeface="Arial"/>
              </a:rPr>
              <a:t>r</a:t>
            </a:r>
            <a:r>
              <a:rPr sz="1700" dirty="0">
                <a:latin typeface="Arial"/>
                <a:cs typeface="Arial"/>
              </a:rPr>
              <a:t>	</a:t>
            </a:r>
            <a:r>
              <a:rPr sz="1700" spc="10" dirty="0">
                <a:latin typeface="Arial"/>
                <a:cs typeface="Arial"/>
              </a:rPr>
              <a:t>BC</a:t>
            </a:r>
            <a:endParaRPr sz="170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043198" y="5353529"/>
            <a:ext cx="859155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spc="5" dirty="0">
                <a:latin typeface="Arial"/>
                <a:cs typeface="Arial"/>
              </a:rPr>
              <a:t>S4T</a:t>
            </a:r>
            <a:r>
              <a:rPr sz="1700" spc="-100" dirty="0">
                <a:latin typeface="Arial"/>
                <a:cs typeface="Arial"/>
              </a:rPr>
              <a:t> </a:t>
            </a:r>
            <a:r>
              <a:rPr sz="1700" spc="-20" dirty="0">
                <a:latin typeface="Arial"/>
                <a:cs typeface="Arial"/>
              </a:rPr>
              <a:t>2V8</a:t>
            </a:r>
            <a:endParaRPr sz="170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2174909" y="5353529"/>
            <a:ext cx="72136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spc="-10" dirty="0">
                <a:latin typeface="Arial"/>
                <a:cs typeface="Arial"/>
              </a:rPr>
              <a:t>R</a:t>
            </a:r>
            <a:r>
              <a:rPr sz="1700" spc="-20" dirty="0">
                <a:latin typeface="Arial"/>
                <a:cs typeface="Arial"/>
              </a:rPr>
              <a:t>e</a:t>
            </a:r>
            <a:r>
              <a:rPr sz="1700" spc="50" dirty="0">
                <a:latin typeface="Arial"/>
                <a:cs typeface="Arial"/>
              </a:rPr>
              <a:t>g</a:t>
            </a:r>
            <a:r>
              <a:rPr sz="1700" spc="-25" dirty="0">
                <a:latin typeface="Arial"/>
                <a:cs typeface="Arial"/>
              </a:rPr>
              <a:t>i</a:t>
            </a:r>
            <a:r>
              <a:rPr sz="1700" spc="50" dirty="0">
                <a:latin typeface="Arial"/>
                <a:cs typeface="Arial"/>
              </a:rPr>
              <a:t>n</a:t>
            </a:r>
            <a:r>
              <a:rPr sz="1700" spc="10" dirty="0">
                <a:latin typeface="Arial"/>
                <a:cs typeface="Arial"/>
              </a:rPr>
              <a:t>a</a:t>
            </a:r>
            <a:endParaRPr sz="1700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352107" y="5353529"/>
            <a:ext cx="31750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spc="10" dirty="0">
                <a:latin typeface="Arial"/>
                <a:cs typeface="Arial"/>
              </a:rPr>
              <a:t>SK</a:t>
            </a:r>
            <a:endParaRPr sz="1700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043198" y="5636208"/>
            <a:ext cx="98679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spc="-15" dirty="0">
                <a:latin typeface="Arial"/>
                <a:cs typeface="Arial"/>
              </a:rPr>
              <a:t>M5W</a:t>
            </a:r>
            <a:r>
              <a:rPr sz="1700" spc="-25" dirty="0">
                <a:latin typeface="Arial"/>
                <a:cs typeface="Arial"/>
              </a:rPr>
              <a:t> </a:t>
            </a:r>
            <a:r>
              <a:rPr sz="1700" spc="-5" dirty="0">
                <a:latin typeface="Arial"/>
                <a:cs typeface="Arial"/>
              </a:rPr>
              <a:t>9N7</a:t>
            </a:r>
            <a:endParaRPr sz="1700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2174909" y="5636208"/>
            <a:ext cx="1513205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189355" algn="l"/>
              </a:tabLst>
            </a:pPr>
            <a:r>
              <a:rPr sz="1700" spc="45" dirty="0">
                <a:latin typeface="Arial"/>
                <a:cs typeface="Arial"/>
              </a:rPr>
              <a:t>W</a:t>
            </a:r>
            <a:r>
              <a:rPr sz="1700" spc="-25" dirty="0">
                <a:latin typeface="Arial"/>
                <a:cs typeface="Arial"/>
              </a:rPr>
              <a:t>i</a:t>
            </a:r>
            <a:r>
              <a:rPr sz="1700" spc="50" dirty="0">
                <a:latin typeface="Arial"/>
                <a:cs typeface="Arial"/>
              </a:rPr>
              <a:t>nn</a:t>
            </a:r>
            <a:r>
              <a:rPr sz="1700" spc="-25" dirty="0">
                <a:latin typeface="Arial"/>
                <a:cs typeface="Arial"/>
              </a:rPr>
              <a:t>i</a:t>
            </a:r>
            <a:r>
              <a:rPr sz="1700" spc="50" dirty="0">
                <a:latin typeface="Arial"/>
                <a:cs typeface="Arial"/>
              </a:rPr>
              <a:t>p</a:t>
            </a:r>
            <a:r>
              <a:rPr sz="1700" spc="-20" dirty="0">
                <a:latin typeface="Arial"/>
                <a:cs typeface="Arial"/>
              </a:rPr>
              <a:t>e</a:t>
            </a:r>
            <a:r>
              <a:rPr sz="1700" spc="10" dirty="0">
                <a:latin typeface="Arial"/>
                <a:cs typeface="Arial"/>
              </a:rPr>
              <a:t>g</a:t>
            </a:r>
            <a:r>
              <a:rPr sz="1700" dirty="0">
                <a:latin typeface="Arial"/>
                <a:cs typeface="Arial"/>
              </a:rPr>
              <a:t>	</a:t>
            </a:r>
            <a:r>
              <a:rPr sz="1700" spc="-60" dirty="0">
                <a:latin typeface="Arial"/>
                <a:cs typeface="Arial"/>
              </a:rPr>
              <a:t>MB</a:t>
            </a:r>
            <a:endParaRPr sz="1700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1043198" y="5919190"/>
            <a:ext cx="859155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spc="5" dirty="0">
                <a:latin typeface="Arial"/>
                <a:cs typeface="Arial"/>
              </a:rPr>
              <a:t>S4T</a:t>
            </a:r>
            <a:r>
              <a:rPr sz="1700" spc="-100" dirty="0">
                <a:latin typeface="Arial"/>
                <a:cs typeface="Arial"/>
              </a:rPr>
              <a:t> </a:t>
            </a:r>
            <a:r>
              <a:rPr sz="1700" spc="-20" dirty="0">
                <a:latin typeface="Arial"/>
                <a:cs typeface="Arial"/>
              </a:rPr>
              <a:t>2V9</a:t>
            </a:r>
            <a:endParaRPr sz="1700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2174909" y="5919190"/>
            <a:ext cx="72136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spc="-10" dirty="0">
                <a:latin typeface="Arial"/>
                <a:cs typeface="Arial"/>
              </a:rPr>
              <a:t>R</a:t>
            </a:r>
            <a:r>
              <a:rPr sz="1700" spc="-20" dirty="0">
                <a:latin typeface="Arial"/>
                <a:cs typeface="Arial"/>
              </a:rPr>
              <a:t>e</a:t>
            </a:r>
            <a:r>
              <a:rPr sz="1700" spc="50" dirty="0">
                <a:latin typeface="Arial"/>
                <a:cs typeface="Arial"/>
              </a:rPr>
              <a:t>g</a:t>
            </a:r>
            <a:r>
              <a:rPr sz="1700" spc="-25" dirty="0">
                <a:latin typeface="Arial"/>
                <a:cs typeface="Arial"/>
              </a:rPr>
              <a:t>i</a:t>
            </a:r>
            <a:r>
              <a:rPr sz="1700" spc="50" dirty="0">
                <a:latin typeface="Arial"/>
                <a:cs typeface="Arial"/>
              </a:rPr>
              <a:t>n</a:t>
            </a:r>
            <a:r>
              <a:rPr sz="1700" spc="10" dirty="0">
                <a:latin typeface="Arial"/>
                <a:cs typeface="Arial"/>
              </a:rPr>
              <a:t>a</a:t>
            </a:r>
            <a:endParaRPr sz="1700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3352107" y="5919190"/>
            <a:ext cx="31750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spc="10" dirty="0">
                <a:latin typeface="Arial"/>
                <a:cs typeface="Arial"/>
              </a:rPr>
              <a:t>SK</a:t>
            </a:r>
            <a:endParaRPr sz="1700">
              <a:latin typeface="Arial"/>
              <a:cs typeface="Arial"/>
            </a:endParaRPr>
          </a:p>
        </p:txBody>
      </p:sp>
      <p:grpSp>
        <p:nvGrpSpPr>
          <p:cNvPr id="30" name="object 30"/>
          <p:cNvGrpSpPr/>
          <p:nvPr/>
        </p:nvGrpSpPr>
        <p:grpSpPr>
          <a:xfrm>
            <a:off x="1010411" y="3933444"/>
            <a:ext cx="2984500" cy="2281555"/>
            <a:chOff x="1010411" y="3933444"/>
            <a:chExt cx="2984500" cy="2281555"/>
          </a:xfrm>
        </p:grpSpPr>
        <p:sp>
          <p:nvSpPr>
            <p:cNvPr id="31" name="object 31"/>
            <p:cNvSpPr/>
            <p:nvPr/>
          </p:nvSpPr>
          <p:spPr>
            <a:xfrm>
              <a:off x="1024057" y="3938050"/>
              <a:ext cx="2966085" cy="0"/>
            </a:xfrm>
            <a:custGeom>
              <a:avLst/>
              <a:gdLst/>
              <a:ahLst/>
              <a:cxnLst/>
              <a:rect l="l" t="t" r="r" b="b"/>
              <a:pathLst>
                <a:path w="2966085">
                  <a:moveTo>
                    <a:pt x="0" y="0"/>
                  </a:moveTo>
                  <a:lnTo>
                    <a:pt x="2965797" y="0"/>
                  </a:lnTo>
                </a:path>
              </a:pathLst>
            </a:custGeom>
            <a:ln w="908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1019509" y="3933444"/>
              <a:ext cx="2974975" cy="9525"/>
            </a:xfrm>
            <a:custGeom>
              <a:avLst/>
              <a:gdLst/>
              <a:ahLst/>
              <a:cxnLst/>
              <a:rect l="l" t="t" r="r" b="b"/>
              <a:pathLst>
                <a:path w="2974975" h="9525">
                  <a:moveTo>
                    <a:pt x="2974834" y="0"/>
                  </a:moveTo>
                  <a:lnTo>
                    <a:pt x="0" y="0"/>
                  </a:lnTo>
                  <a:lnTo>
                    <a:pt x="0" y="9089"/>
                  </a:lnTo>
                  <a:lnTo>
                    <a:pt x="2974834" y="9089"/>
                  </a:lnTo>
                  <a:lnTo>
                    <a:pt x="297483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1014960" y="3938050"/>
              <a:ext cx="0" cy="274320"/>
            </a:xfrm>
            <a:custGeom>
              <a:avLst/>
              <a:gdLst/>
              <a:ahLst/>
              <a:cxnLst/>
              <a:rect l="l" t="t" r="r" b="b"/>
              <a:pathLst>
                <a:path h="274320">
                  <a:moveTo>
                    <a:pt x="0" y="0"/>
                  </a:moveTo>
                  <a:lnTo>
                    <a:pt x="0" y="273892"/>
                  </a:lnTo>
                </a:path>
              </a:pathLst>
            </a:custGeom>
            <a:ln w="909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1010411" y="3933444"/>
              <a:ext cx="9525" cy="283210"/>
            </a:xfrm>
            <a:custGeom>
              <a:avLst/>
              <a:gdLst/>
              <a:ahLst/>
              <a:cxnLst/>
              <a:rect l="l" t="t" r="r" b="b"/>
              <a:pathLst>
                <a:path w="9525" h="283210">
                  <a:moveTo>
                    <a:pt x="9097" y="0"/>
                  </a:moveTo>
                  <a:lnTo>
                    <a:pt x="0" y="0"/>
                  </a:lnTo>
                  <a:lnTo>
                    <a:pt x="0" y="282981"/>
                  </a:lnTo>
                  <a:lnTo>
                    <a:pt x="9097" y="282981"/>
                  </a:lnTo>
                  <a:lnTo>
                    <a:pt x="909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2146368" y="3947139"/>
              <a:ext cx="0" cy="265430"/>
            </a:xfrm>
            <a:custGeom>
              <a:avLst/>
              <a:gdLst/>
              <a:ahLst/>
              <a:cxnLst/>
              <a:rect l="l" t="t" r="r" b="b"/>
              <a:pathLst>
                <a:path h="265429">
                  <a:moveTo>
                    <a:pt x="0" y="0"/>
                  </a:moveTo>
                  <a:lnTo>
                    <a:pt x="0" y="264803"/>
                  </a:lnTo>
                </a:path>
              </a:pathLst>
            </a:custGeom>
            <a:ln w="909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2141819" y="3942534"/>
              <a:ext cx="9525" cy="274320"/>
            </a:xfrm>
            <a:custGeom>
              <a:avLst/>
              <a:gdLst/>
              <a:ahLst/>
              <a:cxnLst/>
              <a:rect l="l" t="t" r="r" b="b"/>
              <a:pathLst>
                <a:path w="9525" h="274320">
                  <a:moveTo>
                    <a:pt x="9097" y="0"/>
                  </a:moveTo>
                  <a:lnTo>
                    <a:pt x="0" y="0"/>
                  </a:lnTo>
                  <a:lnTo>
                    <a:pt x="0" y="273892"/>
                  </a:lnTo>
                  <a:lnTo>
                    <a:pt x="9097" y="273892"/>
                  </a:lnTo>
                  <a:lnTo>
                    <a:pt x="909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3323565" y="3947139"/>
              <a:ext cx="0" cy="265430"/>
            </a:xfrm>
            <a:custGeom>
              <a:avLst/>
              <a:gdLst/>
              <a:ahLst/>
              <a:cxnLst/>
              <a:rect l="l" t="t" r="r" b="b"/>
              <a:pathLst>
                <a:path h="265429">
                  <a:moveTo>
                    <a:pt x="0" y="0"/>
                  </a:moveTo>
                  <a:lnTo>
                    <a:pt x="0" y="264803"/>
                  </a:lnTo>
                </a:path>
              </a:pathLst>
            </a:custGeom>
            <a:ln w="909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1010412" y="3942537"/>
              <a:ext cx="2984500" cy="292100"/>
            </a:xfrm>
            <a:custGeom>
              <a:avLst/>
              <a:gdLst/>
              <a:ahLst/>
              <a:cxnLst/>
              <a:rect l="l" t="t" r="r" b="b"/>
              <a:pathLst>
                <a:path w="2984500" h="292100">
                  <a:moveTo>
                    <a:pt x="2983928" y="273900"/>
                  </a:moveTo>
                  <a:lnTo>
                    <a:pt x="2317762" y="273900"/>
                  </a:lnTo>
                  <a:lnTo>
                    <a:pt x="2317762" y="0"/>
                  </a:lnTo>
                  <a:lnTo>
                    <a:pt x="2308656" y="0"/>
                  </a:lnTo>
                  <a:lnTo>
                    <a:pt x="2308656" y="273900"/>
                  </a:lnTo>
                  <a:lnTo>
                    <a:pt x="0" y="273900"/>
                  </a:lnTo>
                  <a:lnTo>
                    <a:pt x="0" y="292074"/>
                  </a:lnTo>
                  <a:lnTo>
                    <a:pt x="2983928" y="292074"/>
                  </a:lnTo>
                  <a:lnTo>
                    <a:pt x="2983928" y="2739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3989855" y="3947139"/>
              <a:ext cx="0" cy="265430"/>
            </a:xfrm>
            <a:custGeom>
              <a:avLst/>
              <a:gdLst/>
              <a:ahLst/>
              <a:cxnLst/>
              <a:rect l="l" t="t" r="r" b="b"/>
              <a:pathLst>
                <a:path h="265429">
                  <a:moveTo>
                    <a:pt x="0" y="0"/>
                  </a:moveTo>
                  <a:lnTo>
                    <a:pt x="0" y="264803"/>
                  </a:lnTo>
                </a:path>
              </a:pathLst>
            </a:custGeom>
            <a:ln w="909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3985246" y="3942534"/>
              <a:ext cx="9525" cy="274320"/>
            </a:xfrm>
            <a:custGeom>
              <a:avLst/>
              <a:gdLst/>
              <a:ahLst/>
              <a:cxnLst/>
              <a:rect l="l" t="t" r="r" b="b"/>
              <a:pathLst>
                <a:path w="9525" h="274320">
                  <a:moveTo>
                    <a:pt x="9097" y="0"/>
                  </a:moveTo>
                  <a:lnTo>
                    <a:pt x="0" y="0"/>
                  </a:lnTo>
                  <a:lnTo>
                    <a:pt x="0" y="273892"/>
                  </a:lnTo>
                  <a:lnTo>
                    <a:pt x="9097" y="273892"/>
                  </a:lnTo>
                  <a:lnTo>
                    <a:pt x="909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1024057" y="4513103"/>
              <a:ext cx="2966085" cy="0"/>
            </a:xfrm>
            <a:custGeom>
              <a:avLst/>
              <a:gdLst/>
              <a:ahLst/>
              <a:cxnLst/>
              <a:rect l="l" t="t" r="r" b="b"/>
              <a:pathLst>
                <a:path w="2966085">
                  <a:moveTo>
                    <a:pt x="0" y="0"/>
                  </a:moveTo>
                  <a:lnTo>
                    <a:pt x="2965797" y="0"/>
                  </a:lnTo>
                </a:path>
              </a:pathLst>
            </a:custGeom>
            <a:ln w="908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1019509" y="4508497"/>
              <a:ext cx="2974975" cy="9525"/>
            </a:xfrm>
            <a:custGeom>
              <a:avLst/>
              <a:gdLst/>
              <a:ahLst/>
              <a:cxnLst/>
              <a:rect l="l" t="t" r="r" b="b"/>
              <a:pathLst>
                <a:path w="2974975" h="9525">
                  <a:moveTo>
                    <a:pt x="2974834" y="0"/>
                  </a:moveTo>
                  <a:lnTo>
                    <a:pt x="0" y="0"/>
                  </a:lnTo>
                  <a:lnTo>
                    <a:pt x="0" y="9089"/>
                  </a:lnTo>
                  <a:lnTo>
                    <a:pt x="2974834" y="9089"/>
                  </a:lnTo>
                  <a:lnTo>
                    <a:pt x="297483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1024057" y="4795721"/>
              <a:ext cx="2966085" cy="0"/>
            </a:xfrm>
            <a:custGeom>
              <a:avLst/>
              <a:gdLst/>
              <a:ahLst/>
              <a:cxnLst/>
              <a:rect l="l" t="t" r="r" b="b"/>
              <a:pathLst>
                <a:path w="2966085">
                  <a:moveTo>
                    <a:pt x="0" y="0"/>
                  </a:moveTo>
                  <a:lnTo>
                    <a:pt x="2965797" y="0"/>
                  </a:lnTo>
                </a:path>
              </a:pathLst>
            </a:custGeom>
            <a:ln w="908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1019509" y="4791237"/>
              <a:ext cx="2974975" cy="9525"/>
            </a:xfrm>
            <a:custGeom>
              <a:avLst/>
              <a:gdLst/>
              <a:ahLst/>
              <a:cxnLst/>
              <a:rect l="l" t="t" r="r" b="b"/>
              <a:pathLst>
                <a:path w="2974975" h="9525">
                  <a:moveTo>
                    <a:pt x="2974834" y="0"/>
                  </a:moveTo>
                  <a:lnTo>
                    <a:pt x="0" y="0"/>
                  </a:lnTo>
                  <a:lnTo>
                    <a:pt x="0" y="9089"/>
                  </a:lnTo>
                  <a:lnTo>
                    <a:pt x="2974834" y="9089"/>
                  </a:lnTo>
                  <a:lnTo>
                    <a:pt x="297483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1024057" y="5078703"/>
              <a:ext cx="2966085" cy="0"/>
            </a:xfrm>
            <a:custGeom>
              <a:avLst/>
              <a:gdLst/>
              <a:ahLst/>
              <a:cxnLst/>
              <a:rect l="l" t="t" r="r" b="b"/>
              <a:pathLst>
                <a:path w="2966085">
                  <a:moveTo>
                    <a:pt x="0" y="0"/>
                  </a:moveTo>
                  <a:lnTo>
                    <a:pt x="2965797" y="0"/>
                  </a:lnTo>
                </a:path>
              </a:pathLst>
            </a:custGeom>
            <a:ln w="908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1019509" y="5074158"/>
              <a:ext cx="2974975" cy="9525"/>
            </a:xfrm>
            <a:custGeom>
              <a:avLst/>
              <a:gdLst/>
              <a:ahLst/>
              <a:cxnLst/>
              <a:rect l="l" t="t" r="r" b="b"/>
              <a:pathLst>
                <a:path w="2974975" h="9525">
                  <a:moveTo>
                    <a:pt x="2974834" y="0"/>
                  </a:moveTo>
                  <a:lnTo>
                    <a:pt x="0" y="0"/>
                  </a:lnTo>
                  <a:lnTo>
                    <a:pt x="0" y="9089"/>
                  </a:lnTo>
                  <a:lnTo>
                    <a:pt x="2974834" y="9089"/>
                  </a:lnTo>
                  <a:lnTo>
                    <a:pt x="297483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7" name="object 47"/>
            <p:cNvSpPr/>
            <p:nvPr/>
          </p:nvSpPr>
          <p:spPr>
            <a:xfrm>
              <a:off x="1024057" y="5361684"/>
              <a:ext cx="2966085" cy="0"/>
            </a:xfrm>
            <a:custGeom>
              <a:avLst/>
              <a:gdLst/>
              <a:ahLst/>
              <a:cxnLst/>
              <a:rect l="l" t="t" r="r" b="b"/>
              <a:pathLst>
                <a:path w="2966085">
                  <a:moveTo>
                    <a:pt x="0" y="0"/>
                  </a:moveTo>
                  <a:lnTo>
                    <a:pt x="2965797" y="0"/>
                  </a:lnTo>
                </a:path>
              </a:pathLst>
            </a:custGeom>
            <a:ln w="908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48"/>
            <p:cNvSpPr/>
            <p:nvPr/>
          </p:nvSpPr>
          <p:spPr>
            <a:xfrm>
              <a:off x="1019509" y="5357140"/>
              <a:ext cx="2974975" cy="9525"/>
            </a:xfrm>
            <a:custGeom>
              <a:avLst/>
              <a:gdLst/>
              <a:ahLst/>
              <a:cxnLst/>
              <a:rect l="l" t="t" r="r" b="b"/>
              <a:pathLst>
                <a:path w="2974975" h="9525">
                  <a:moveTo>
                    <a:pt x="2974834" y="0"/>
                  </a:moveTo>
                  <a:lnTo>
                    <a:pt x="0" y="0"/>
                  </a:lnTo>
                  <a:lnTo>
                    <a:pt x="0" y="9089"/>
                  </a:lnTo>
                  <a:lnTo>
                    <a:pt x="2974834" y="9089"/>
                  </a:lnTo>
                  <a:lnTo>
                    <a:pt x="297483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1024057" y="5644363"/>
              <a:ext cx="2966085" cy="0"/>
            </a:xfrm>
            <a:custGeom>
              <a:avLst/>
              <a:gdLst/>
              <a:ahLst/>
              <a:cxnLst/>
              <a:rect l="l" t="t" r="r" b="b"/>
              <a:pathLst>
                <a:path w="2966085">
                  <a:moveTo>
                    <a:pt x="0" y="0"/>
                  </a:moveTo>
                  <a:lnTo>
                    <a:pt x="2965797" y="0"/>
                  </a:lnTo>
                </a:path>
              </a:pathLst>
            </a:custGeom>
            <a:ln w="908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1019509" y="5639819"/>
              <a:ext cx="2974975" cy="9525"/>
            </a:xfrm>
            <a:custGeom>
              <a:avLst/>
              <a:gdLst/>
              <a:ahLst/>
              <a:cxnLst/>
              <a:rect l="l" t="t" r="r" b="b"/>
              <a:pathLst>
                <a:path w="2974975" h="9525">
                  <a:moveTo>
                    <a:pt x="2974834" y="0"/>
                  </a:moveTo>
                  <a:lnTo>
                    <a:pt x="0" y="0"/>
                  </a:lnTo>
                  <a:lnTo>
                    <a:pt x="0" y="9392"/>
                  </a:lnTo>
                  <a:lnTo>
                    <a:pt x="2974834" y="9392"/>
                  </a:lnTo>
                  <a:lnTo>
                    <a:pt x="297483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1024057" y="5927345"/>
              <a:ext cx="2966085" cy="0"/>
            </a:xfrm>
            <a:custGeom>
              <a:avLst/>
              <a:gdLst/>
              <a:ahLst/>
              <a:cxnLst/>
              <a:rect l="l" t="t" r="r" b="b"/>
              <a:pathLst>
                <a:path w="2966085">
                  <a:moveTo>
                    <a:pt x="0" y="0"/>
                  </a:moveTo>
                  <a:lnTo>
                    <a:pt x="2965797" y="0"/>
                  </a:lnTo>
                </a:path>
              </a:pathLst>
            </a:custGeom>
            <a:ln w="908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1019509" y="5922800"/>
              <a:ext cx="2974975" cy="9525"/>
            </a:xfrm>
            <a:custGeom>
              <a:avLst/>
              <a:gdLst/>
              <a:ahLst/>
              <a:cxnLst/>
              <a:rect l="l" t="t" r="r" b="b"/>
              <a:pathLst>
                <a:path w="2974975" h="9525">
                  <a:moveTo>
                    <a:pt x="2974834" y="0"/>
                  </a:moveTo>
                  <a:lnTo>
                    <a:pt x="0" y="0"/>
                  </a:lnTo>
                  <a:lnTo>
                    <a:pt x="0" y="9089"/>
                  </a:lnTo>
                  <a:lnTo>
                    <a:pt x="2974834" y="9089"/>
                  </a:lnTo>
                  <a:lnTo>
                    <a:pt x="297483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1014960" y="4239210"/>
              <a:ext cx="0" cy="1971675"/>
            </a:xfrm>
            <a:custGeom>
              <a:avLst/>
              <a:gdLst/>
              <a:ahLst/>
              <a:cxnLst/>
              <a:rect l="l" t="t" r="r" b="b"/>
              <a:pathLst>
                <a:path h="1971675">
                  <a:moveTo>
                    <a:pt x="0" y="0"/>
                  </a:moveTo>
                  <a:lnTo>
                    <a:pt x="0" y="1971117"/>
                  </a:lnTo>
                </a:path>
              </a:pathLst>
            </a:custGeom>
            <a:ln w="909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1010411" y="4234605"/>
              <a:ext cx="9525" cy="1980564"/>
            </a:xfrm>
            <a:custGeom>
              <a:avLst/>
              <a:gdLst/>
              <a:ahLst/>
              <a:cxnLst/>
              <a:rect l="l" t="t" r="r" b="b"/>
              <a:pathLst>
                <a:path w="9525" h="1980564">
                  <a:moveTo>
                    <a:pt x="9097" y="0"/>
                  </a:moveTo>
                  <a:lnTo>
                    <a:pt x="0" y="0"/>
                  </a:lnTo>
                  <a:lnTo>
                    <a:pt x="0" y="1980266"/>
                  </a:lnTo>
                  <a:lnTo>
                    <a:pt x="9097" y="1980266"/>
                  </a:lnTo>
                  <a:lnTo>
                    <a:pt x="909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5" name="object 55"/>
            <p:cNvSpPr/>
            <p:nvPr/>
          </p:nvSpPr>
          <p:spPr>
            <a:xfrm>
              <a:off x="2146368" y="4239210"/>
              <a:ext cx="0" cy="1971675"/>
            </a:xfrm>
            <a:custGeom>
              <a:avLst/>
              <a:gdLst/>
              <a:ahLst/>
              <a:cxnLst/>
              <a:rect l="l" t="t" r="r" b="b"/>
              <a:pathLst>
                <a:path h="1971675">
                  <a:moveTo>
                    <a:pt x="0" y="0"/>
                  </a:moveTo>
                  <a:lnTo>
                    <a:pt x="0" y="1971117"/>
                  </a:lnTo>
                </a:path>
              </a:pathLst>
            </a:custGeom>
            <a:ln w="909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2141819" y="4234605"/>
              <a:ext cx="9525" cy="1980564"/>
            </a:xfrm>
            <a:custGeom>
              <a:avLst/>
              <a:gdLst/>
              <a:ahLst/>
              <a:cxnLst/>
              <a:rect l="l" t="t" r="r" b="b"/>
              <a:pathLst>
                <a:path w="9525" h="1980564">
                  <a:moveTo>
                    <a:pt x="9097" y="0"/>
                  </a:moveTo>
                  <a:lnTo>
                    <a:pt x="0" y="0"/>
                  </a:lnTo>
                  <a:lnTo>
                    <a:pt x="0" y="1980266"/>
                  </a:lnTo>
                  <a:lnTo>
                    <a:pt x="9097" y="1980266"/>
                  </a:lnTo>
                  <a:lnTo>
                    <a:pt x="909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3323565" y="4239210"/>
              <a:ext cx="0" cy="1971675"/>
            </a:xfrm>
            <a:custGeom>
              <a:avLst/>
              <a:gdLst/>
              <a:ahLst/>
              <a:cxnLst/>
              <a:rect l="l" t="t" r="r" b="b"/>
              <a:pathLst>
                <a:path h="1971675">
                  <a:moveTo>
                    <a:pt x="0" y="0"/>
                  </a:moveTo>
                  <a:lnTo>
                    <a:pt x="0" y="1971117"/>
                  </a:lnTo>
                </a:path>
              </a:pathLst>
            </a:custGeom>
            <a:ln w="909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3319077" y="4234605"/>
              <a:ext cx="9525" cy="1980564"/>
            </a:xfrm>
            <a:custGeom>
              <a:avLst/>
              <a:gdLst/>
              <a:ahLst/>
              <a:cxnLst/>
              <a:rect l="l" t="t" r="r" b="b"/>
              <a:pathLst>
                <a:path w="9525" h="1980564">
                  <a:moveTo>
                    <a:pt x="9097" y="0"/>
                  </a:moveTo>
                  <a:lnTo>
                    <a:pt x="0" y="0"/>
                  </a:lnTo>
                  <a:lnTo>
                    <a:pt x="0" y="1980266"/>
                  </a:lnTo>
                  <a:lnTo>
                    <a:pt x="9097" y="1980266"/>
                  </a:lnTo>
                  <a:lnTo>
                    <a:pt x="909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1024057" y="6210327"/>
              <a:ext cx="2966085" cy="0"/>
            </a:xfrm>
            <a:custGeom>
              <a:avLst/>
              <a:gdLst/>
              <a:ahLst/>
              <a:cxnLst/>
              <a:rect l="l" t="t" r="r" b="b"/>
              <a:pathLst>
                <a:path w="2966085">
                  <a:moveTo>
                    <a:pt x="0" y="0"/>
                  </a:moveTo>
                  <a:lnTo>
                    <a:pt x="2965797" y="0"/>
                  </a:lnTo>
                </a:path>
              </a:pathLst>
            </a:custGeom>
            <a:ln w="908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1019509" y="6205783"/>
              <a:ext cx="2974975" cy="9525"/>
            </a:xfrm>
            <a:custGeom>
              <a:avLst/>
              <a:gdLst/>
              <a:ahLst/>
              <a:cxnLst/>
              <a:rect l="l" t="t" r="r" b="b"/>
              <a:pathLst>
                <a:path w="2974975" h="9525">
                  <a:moveTo>
                    <a:pt x="2974834" y="0"/>
                  </a:moveTo>
                  <a:lnTo>
                    <a:pt x="0" y="0"/>
                  </a:lnTo>
                  <a:lnTo>
                    <a:pt x="0" y="9089"/>
                  </a:lnTo>
                  <a:lnTo>
                    <a:pt x="2974834" y="9089"/>
                  </a:lnTo>
                  <a:lnTo>
                    <a:pt x="297483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61"/>
            <p:cNvSpPr/>
            <p:nvPr/>
          </p:nvSpPr>
          <p:spPr>
            <a:xfrm>
              <a:off x="3989855" y="4239210"/>
              <a:ext cx="0" cy="1971675"/>
            </a:xfrm>
            <a:custGeom>
              <a:avLst/>
              <a:gdLst/>
              <a:ahLst/>
              <a:cxnLst/>
              <a:rect l="l" t="t" r="r" b="b"/>
              <a:pathLst>
                <a:path h="1971675">
                  <a:moveTo>
                    <a:pt x="0" y="0"/>
                  </a:moveTo>
                  <a:lnTo>
                    <a:pt x="0" y="1971117"/>
                  </a:lnTo>
                </a:path>
              </a:pathLst>
            </a:custGeom>
            <a:ln w="909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3985246" y="4234605"/>
              <a:ext cx="9525" cy="1980564"/>
            </a:xfrm>
            <a:custGeom>
              <a:avLst/>
              <a:gdLst/>
              <a:ahLst/>
              <a:cxnLst/>
              <a:rect l="l" t="t" r="r" b="b"/>
              <a:pathLst>
                <a:path w="9525" h="1980564">
                  <a:moveTo>
                    <a:pt x="9097" y="0"/>
                  </a:moveTo>
                  <a:lnTo>
                    <a:pt x="0" y="0"/>
                  </a:lnTo>
                  <a:lnTo>
                    <a:pt x="0" y="1980266"/>
                  </a:lnTo>
                  <a:lnTo>
                    <a:pt x="9097" y="1980266"/>
                  </a:lnTo>
                  <a:lnTo>
                    <a:pt x="909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3" name="object 63"/>
          <p:cNvSpPr txBox="1">
            <a:spLocks noGrp="1"/>
          </p:cNvSpPr>
          <p:nvPr>
            <p:ph type="title"/>
          </p:nvPr>
        </p:nvSpPr>
        <p:spPr>
          <a:xfrm>
            <a:off x="368300" y="104902"/>
            <a:ext cx="371475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105" dirty="0">
                <a:solidFill>
                  <a:srgbClr val="B5E9F4"/>
                </a:solidFill>
                <a:latin typeface="Carlito"/>
                <a:cs typeface="Carlito"/>
              </a:rPr>
              <a:t>Our </a:t>
            </a:r>
            <a:r>
              <a:rPr sz="4800" spc="-120" dirty="0">
                <a:solidFill>
                  <a:srgbClr val="B5E9F4"/>
                </a:solidFill>
                <a:latin typeface="Carlito"/>
                <a:cs typeface="Carlito"/>
              </a:rPr>
              <a:t>Data </a:t>
            </a:r>
            <a:r>
              <a:rPr sz="4800" spc="-80" dirty="0">
                <a:solidFill>
                  <a:srgbClr val="B5E9F4"/>
                </a:solidFill>
                <a:latin typeface="Carlito"/>
                <a:cs typeface="Carlito"/>
              </a:rPr>
              <a:t>in</a:t>
            </a:r>
            <a:r>
              <a:rPr sz="4800" spc="-715" dirty="0">
                <a:solidFill>
                  <a:srgbClr val="B5E9F4"/>
                </a:solidFill>
                <a:latin typeface="Carlito"/>
                <a:cs typeface="Carlito"/>
              </a:rPr>
              <a:t> </a:t>
            </a:r>
            <a:r>
              <a:rPr sz="4800" spc="-110" dirty="0">
                <a:solidFill>
                  <a:srgbClr val="B5E9F4"/>
                </a:solidFill>
                <a:latin typeface="Carlito"/>
                <a:cs typeface="Carlito"/>
              </a:rPr>
              <a:t>2NF</a:t>
            </a:r>
            <a:endParaRPr sz="4800">
              <a:latin typeface="Carlito"/>
              <a:cs typeface="Carlito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558686" y="1123822"/>
            <a:ext cx="396240" cy="2406650"/>
          </a:xfrm>
          <a:prstGeom prst="rect">
            <a:avLst/>
          </a:prstGeom>
        </p:spPr>
        <p:txBody>
          <a:bodyPr vert="vert270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400" dirty="0">
                <a:latin typeface="Verdana"/>
                <a:cs typeface="Verdana"/>
              </a:rPr>
              <a:t>Customer</a:t>
            </a:r>
            <a:r>
              <a:rPr sz="2400" spc="-60" dirty="0">
                <a:latin typeface="Verdana"/>
                <a:cs typeface="Verdana"/>
              </a:rPr>
              <a:t> Table</a:t>
            </a:r>
            <a:endParaRPr sz="2400">
              <a:latin typeface="Verdana"/>
              <a:cs typeface="Verdana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503213" y="4220324"/>
            <a:ext cx="762000" cy="1387475"/>
          </a:xfrm>
          <a:prstGeom prst="rect">
            <a:avLst/>
          </a:prstGeom>
        </p:spPr>
        <p:txBody>
          <a:bodyPr vert="vert270" wrap="square" lIns="0" tIns="13970" rIns="0" bIns="0" rtlCol="0">
            <a:spAutoFit/>
          </a:bodyPr>
          <a:lstStyle/>
          <a:p>
            <a:pPr marL="299085" marR="5080" indent="-287020">
              <a:lnSpc>
                <a:spcPct val="100000"/>
              </a:lnSpc>
              <a:spcBef>
                <a:spcPts val="110"/>
              </a:spcBef>
            </a:pPr>
            <a:r>
              <a:rPr sz="2400" spc="-5" dirty="0">
                <a:latin typeface="Verdana"/>
                <a:cs typeface="Verdana"/>
              </a:rPr>
              <a:t>Zip</a:t>
            </a:r>
            <a:r>
              <a:rPr sz="2400" spc="-70" dirty="0">
                <a:latin typeface="Verdana"/>
                <a:cs typeface="Verdana"/>
              </a:rPr>
              <a:t> </a:t>
            </a:r>
            <a:r>
              <a:rPr sz="2400" spc="-5" dirty="0">
                <a:latin typeface="Verdana"/>
                <a:cs typeface="Verdana"/>
              </a:rPr>
              <a:t>Code  </a:t>
            </a:r>
            <a:r>
              <a:rPr sz="2400" spc="-60" dirty="0">
                <a:solidFill>
                  <a:srgbClr val="FFFFFF"/>
                </a:solidFill>
                <a:latin typeface="Verdana"/>
                <a:cs typeface="Verdana"/>
              </a:rPr>
              <a:t>Table</a:t>
            </a:r>
            <a:endParaRPr sz="2400">
              <a:latin typeface="Verdana"/>
              <a:cs typeface="Verdana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4259326" y="3979291"/>
            <a:ext cx="4555490" cy="2220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01600">
              <a:lnSpc>
                <a:spcPct val="100000"/>
              </a:lnSpc>
              <a:spcBef>
                <a:spcPts val="100"/>
              </a:spcBef>
              <a:buChar char="•"/>
              <a:tabLst>
                <a:tab pos="145415" algn="l"/>
              </a:tabLst>
            </a:pPr>
            <a:r>
              <a:rPr sz="1800" spc="-80" dirty="0">
                <a:latin typeface="Times New Roman"/>
                <a:cs typeface="Times New Roman"/>
              </a:rPr>
              <a:t>We </a:t>
            </a:r>
            <a:r>
              <a:rPr sz="1800" spc="-5" dirty="0">
                <a:latin typeface="Times New Roman"/>
                <a:cs typeface="Times New Roman"/>
              </a:rPr>
              <a:t>see </a:t>
            </a:r>
            <a:r>
              <a:rPr sz="1800" dirty="0">
                <a:latin typeface="Times New Roman"/>
                <a:cs typeface="Times New Roman"/>
              </a:rPr>
              <a:t>that </a:t>
            </a:r>
            <a:r>
              <a:rPr sz="1800" spc="-5" dirty="0">
                <a:latin typeface="Times New Roman"/>
                <a:cs typeface="Times New Roman"/>
              </a:rPr>
              <a:t>we </a:t>
            </a:r>
            <a:r>
              <a:rPr sz="1800" dirty="0">
                <a:latin typeface="Times New Roman"/>
                <a:cs typeface="Times New Roman"/>
              </a:rPr>
              <a:t>can actually save 2 </a:t>
            </a:r>
            <a:r>
              <a:rPr sz="1800" spc="-5" dirty="0">
                <a:latin typeface="Times New Roman"/>
                <a:cs typeface="Times New Roman"/>
              </a:rPr>
              <a:t>rows </a:t>
            </a:r>
            <a:r>
              <a:rPr sz="1800" dirty="0">
                <a:latin typeface="Times New Roman"/>
                <a:cs typeface="Times New Roman"/>
              </a:rPr>
              <a:t>in the  Zip Code table by removing these</a:t>
            </a:r>
            <a:r>
              <a:rPr sz="1800" spc="-12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redundancies:</a:t>
            </a:r>
            <a:endParaRPr sz="1800">
              <a:latin typeface="Times New Roman"/>
              <a:cs typeface="Times New Roman"/>
            </a:endParaRPr>
          </a:p>
          <a:p>
            <a:pPr marL="12700" marR="672465">
              <a:lnSpc>
                <a:spcPct val="100000"/>
              </a:lnSpc>
              <a:spcBef>
                <a:spcPts val="1080"/>
              </a:spcBef>
              <a:buChar char="•"/>
              <a:tabLst>
                <a:tab pos="148590" algn="l"/>
              </a:tabLst>
            </a:pPr>
            <a:r>
              <a:rPr sz="1800" dirty="0">
                <a:latin typeface="Times New Roman"/>
                <a:cs typeface="Times New Roman"/>
              </a:rPr>
              <a:t>9 customer records only need 7 Zip</a:t>
            </a:r>
            <a:r>
              <a:rPr sz="1800" spc="-13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code  records.</a:t>
            </a:r>
            <a:endParaRPr sz="1800">
              <a:latin typeface="Times New Roman"/>
              <a:cs typeface="Times New Roman"/>
            </a:endParaRPr>
          </a:p>
          <a:p>
            <a:pPr marL="12700" marR="5080">
              <a:lnSpc>
                <a:spcPct val="100000"/>
              </a:lnSpc>
              <a:spcBef>
                <a:spcPts val="1080"/>
              </a:spcBef>
              <a:buChar char="•"/>
              <a:tabLst>
                <a:tab pos="148590" algn="l"/>
              </a:tabLst>
            </a:pPr>
            <a:r>
              <a:rPr sz="1800" dirty="0">
                <a:latin typeface="Times New Roman"/>
                <a:cs typeface="Times New Roman"/>
              </a:rPr>
              <a:t>Zip code </a:t>
            </a:r>
            <a:r>
              <a:rPr sz="1800" spc="-5" dirty="0">
                <a:latin typeface="Times New Roman"/>
                <a:cs typeface="Times New Roman"/>
              </a:rPr>
              <a:t>becomes </a:t>
            </a:r>
            <a:r>
              <a:rPr sz="1800" dirty="0">
                <a:latin typeface="Times New Roman"/>
                <a:cs typeface="Times New Roman"/>
              </a:rPr>
              <a:t>a foreign key in the</a:t>
            </a:r>
            <a:r>
              <a:rPr sz="1800" spc="-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customer  </a:t>
            </a:r>
            <a:r>
              <a:rPr sz="1800" dirty="0">
                <a:latin typeface="Times New Roman"/>
                <a:cs typeface="Times New Roman"/>
              </a:rPr>
              <a:t>table linked to the primary key in the Zip code  table</a:t>
            </a:r>
            <a:endParaRPr sz="1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09676" y="1763562"/>
            <a:ext cx="7568565" cy="2626360"/>
          </a:xfrm>
          <a:prstGeom prst="rect">
            <a:avLst/>
          </a:prstGeom>
        </p:spPr>
        <p:txBody>
          <a:bodyPr vert="horz" wrap="square" lIns="0" tIns="622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90"/>
              </a:spcBef>
            </a:pPr>
            <a:r>
              <a:rPr sz="3000" b="1" spc="-5" dirty="0">
                <a:latin typeface="Courier New"/>
                <a:cs typeface="Courier New"/>
              </a:rPr>
              <a:t>To be in 3NF, </a:t>
            </a:r>
            <a:r>
              <a:rPr sz="3000" b="1" dirty="0">
                <a:latin typeface="Courier New"/>
                <a:cs typeface="Courier New"/>
              </a:rPr>
              <a:t>a </a:t>
            </a:r>
            <a:r>
              <a:rPr sz="3000" b="1" spc="-5" dirty="0">
                <a:latin typeface="Courier New"/>
                <a:cs typeface="Courier New"/>
              </a:rPr>
              <a:t>database must</a:t>
            </a:r>
            <a:r>
              <a:rPr sz="3000" b="1" spc="-45" dirty="0">
                <a:latin typeface="Courier New"/>
                <a:cs typeface="Courier New"/>
              </a:rPr>
              <a:t> </a:t>
            </a:r>
            <a:r>
              <a:rPr sz="3000" b="1" spc="-5" dirty="0">
                <a:latin typeface="Courier New"/>
                <a:cs typeface="Courier New"/>
              </a:rPr>
              <a:t>be:</a:t>
            </a:r>
            <a:endParaRPr sz="3000">
              <a:latin typeface="Courier New"/>
              <a:cs typeface="Courier New"/>
            </a:endParaRPr>
          </a:p>
          <a:p>
            <a:pPr marL="390525">
              <a:lnSpc>
                <a:spcPct val="100000"/>
              </a:lnSpc>
              <a:spcBef>
                <a:spcPts val="360"/>
              </a:spcBef>
            </a:pPr>
            <a:r>
              <a:rPr sz="2800" b="1" spc="-5" dirty="0">
                <a:latin typeface="Courier New"/>
                <a:cs typeface="Courier New"/>
              </a:rPr>
              <a:t>In</a:t>
            </a:r>
            <a:r>
              <a:rPr sz="2800" b="1" spc="-10" dirty="0">
                <a:latin typeface="Courier New"/>
                <a:cs typeface="Courier New"/>
              </a:rPr>
              <a:t> 2NF</a:t>
            </a:r>
            <a:endParaRPr sz="2800">
              <a:latin typeface="Courier New"/>
              <a:cs typeface="Courier New"/>
            </a:endParaRPr>
          </a:p>
          <a:p>
            <a:pPr marL="396240" marR="995680" indent="-6350">
              <a:lnSpc>
                <a:spcPct val="90000"/>
              </a:lnSpc>
              <a:spcBef>
                <a:spcPts val="670"/>
              </a:spcBef>
            </a:pPr>
            <a:r>
              <a:rPr sz="2800" b="1" spc="-10" dirty="0">
                <a:latin typeface="Courier New"/>
                <a:cs typeface="Courier New"/>
              </a:rPr>
              <a:t>All columns must </a:t>
            </a:r>
            <a:r>
              <a:rPr sz="2800" b="1" spc="-5" dirty="0">
                <a:latin typeface="Courier New"/>
                <a:cs typeface="Courier New"/>
              </a:rPr>
              <a:t>be </a:t>
            </a:r>
            <a:r>
              <a:rPr sz="2800" b="1" spc="-10" dirty="0">
                <a:latin typeface="Courier New"/>
                <a:cs typeface="Courier New"/>
              </a:rPr>
              <a:t>fully  functionally dependent on the  primary key (There are no  transitive</a:t>
            </a:r>
            <a:r>
              <a:rPr sz="2800" b="1" spc="-30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dependencies)</a:t>
            </a:r>
            <a:endParaRPr sz="2800">
              <a:latin typeface="Courier New"/>
              <a:cs typeface="Courier New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68300" y="104902"/>
            <a:ext cx="3446779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135" dirty="0">
                <a:solidFill>
                  <a:srgbClr val="005724"/>
                </a:solidFill>
                <a:latin typeface="Carlito"/>
                <a:cs typeface="Carlito"/>
              </a:rPr>
              <a:t>Moving </a:t>
            </a:r>
            <a:r>
              <a:rPr sz="4800" spc="-80" dirty="0">
                <a:solidFill>
                  <a:srgbClr val="005724"/>
                </a:solidFill>
                <a:latin typeface="Carlito"/>
                <a:cs typeface="Carlito"/>
              </a:rPr>
              <a:t>to</a:t>
            </a:r>
            <a:r>
              <a:rPr sz="4800" spc="-490" dirty="0">
                <a:solidFill>
                  <a:srgbClr val="005724"/>
                </a:solidFill>
                <a:latin typeface="Carlito"/>
                <a:cs typeface="Carlito"/>
              </a:rPr>
              <a:t> </a:t>
            </a:r>
            <a:r>
              <a:rPr sz="4800" spc="-110" dirty="0">
                <a:solidFill>
                  <a:srgbClr val="005724"/>
                </a:solidFill>
                <a:latin typeface="Carlito"/>
                <a:cs typeface="Carlito"/>
              </a:rPr>
              <a:t>3NF</a:t>
            </a:r>
            <a:endParaRPr sz="480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1165860" y="836682"/>
          <a:ext cx="6802752" cy="299142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674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9029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931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572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4175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5282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7462">
                <a:tc>
                  <a:txBody>
                    <a:bodyPr/>
                    <a:lstStyle/>
                    <a:p>
                      <a:pPr marR="70485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350" b="1" spc="-70" dirty="0">
                          <a:latin typeface="Arial"/>
                          <a:cs typeface="Arial"/>
                        </a:rPr>
                        <a:t>O</a:t>
                      </a:r>
                      <a:r>
                        <a:rPr sz="2350" b="1" spc="35" dirty="0">
                          <a:latin typeface="Arial"/>
                          <a:cs typeface="Arial"/>
                        </a:rPr>
                        <a:t>r</a:t>
                      </a:r>
                      <a:r>
                        <a:rPr sz="2350" b="1" spc="-45" dirty="0">
                          <a:latin typeface="Arial"/>
                          <a:cs typeface="Arial"/>
                        </a:rPr>
                        <a:t>d</a:t>
                      </a:r>
                      <a:r>
                        <a:rPr sz="2350" b="1" spc="10" dirty="0">
                          <a:latin typeface="Arial"/>
                          <a:cs typeface="Arial"/>
                        </a:rPr>
                        <a:t>e</a:t>
                      </a:r>
                      <a:r>
                        <a:rPr sz="2350" b="1" spc="35" dirty="0">
                          <a:latin typeface="Arial"/>
                          <a:cs typeface="Arial"/>
                        </a:rPr>
                        <a:t>r</a:t>
                      </a:r>
                      <a:r>
                        <a:rPr sz="2350" b="1" spc="-70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2350" b="1" dirty="0">
                          <a:latin typeface="Arial"/>
                          <a:cs typeface="Arial"/>
                        </a:rPr>
                        <a:t>D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0960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350" b="1" spc="-10" dirty="0">
                          <a:latin typeface="Arial"/>
                          <a:cs typeface="Arial"/>
                        </a:rPr>
                        <a:t>C</a:t>
                      </a:r>
                      <a:r>
                        <a:rPr sz="2350" b="1" spc="-45" dirty="0">
                          <a:latin typeface="Arial"/>
                          <a:cs typeface="Arial"/>
                        </a:rPr>
                        <a:t>u</a:t>
                      </a:r>
                      <a:r>
                        <a:rPr sz="2350" b="1" spc="10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2350" b="1" spc="2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2350" b="1" spc="-70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2350" b="1" dirty="0">
                          <a:latin typeface="Arial"/>
                          <a:cs typeface="Arial"/>
                        </a:rPr>
                        <a:t>D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5730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350" b="1" spc="-40" dirty="0">
                          <a:latin typeface="Arial"/>
                          <a:cs typeface="Arial"/>
                        </a:rPr>
                        <a:t>ProdID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4610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350" b="1" spc="-105" dirty="0">
                          <a:latin typeface="Arial"/>
                          <a:cs typeface="Arial"/>
                        </a:rPr>
                        <a:t>P</a:t>
                      </a:r>
                      <a:r>
                        <a:rPr sz="2350" b="1" spc="35" dirty="0">
                          <a:latin typeface="Arial"/>
                          <a:cs typeface="Arial"/>
                        </a:rPr>
                        <a:t>r</a:t>
                      </a:r>
                      <a:r>
                        <a:rPr sz="2350" b="1" spc="7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2350" b="1" spc="10" dirty="0">
                          <a:latin typeface="Arial"/>
                          <a:cs typeface="Arial"/>
                        </a:rPr>
                        <a:t>c</a:t>
                      </a:r>
                      <a:r>
                        <a:rPr sz="2350" b="1" dirty="0">
                          <a:latin typeface="Arial"/>
                          <a:cs typeface="Arial"/>
                        </a:rPr>
                        <a:t>e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5244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350" b="1" spc="-70" dirty="0">
                          <a:latin typeface="Arial"/>
                          <a:cs typeface="Arial"/>
                        </a:rPr>
                        <a:t>Q</a:t>
                      </a:r>
                      <a:r>
                        <a:rPr sz="2350" b="1" spc="-45" dirty="0">
                          <a:latin typeface="Arial"/>
                          <a:cs typeface="Arial"/>
                        </a:rPr>
                        <a:t>u</a:t>
                      </a:r>
                      <a:r>
                        <a:rPr sz="2350" b="1" spc="1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2350" b="1" spc="-45" dirty="0">
                          <a:latin typeface="Arial"/>
                          <a:cs typeface="Arial"/>
                        </a:rPr>
                        <a:t>n</a:t>
                      </a:r>
                      <a:r>
                        <a:rPr sz="2350" b="1" spc="2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2350" b="1" spc="7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2350" b="1" spc="2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2350" b="1" dirty="0">
                          <a:latin typeface="Arial"/>
                          <a:cs typeface="Arial"/>
                        </a:rPr>
                        <a:t>y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62560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350" b="1" dirty="0">
                          <a:latin typeface="Arial"/>
                          <a:cs typeface="Arial"/>
                        </a:rPr>
                        <a:t>Total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7524">
                <a:tc>
                  <a:txBody>
                    <a:bodyPr/>
                    <a:lstStyle/>
                    <a:p>
                      <a:pPr marR="45085" algn="r">
                        <a:lnSpc>
                          <a:spcPts val="2800"/>
                        </a:lnSpc>
                        <a:spcBef>
                          <a:spcPts val="70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70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70"/>
                        </a:spcBef>
                      </a:pPr>
                      <a:r>
                        <a:rPr sz="2350" spc="-30" dirty="0">
                          <a:latin typeface="Arial"/>
                          <a:cs typeface="Arial"/>
                        </a:rPr>
                        <a:t>AB</a:t>
                      </a:r>
                      <a:r>
                        <a:rPr sz="2350" spc="20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11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70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50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70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50" spc="15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70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50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50" spc="15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2538">
                <a:tc>
                  <a:txBody>
                    <a:bodyPr/>
                    <a:lstStyle/>
                    <a:p>
                      <a:pPr marR="4508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2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1002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-30" dirty="0">
                          <a:latin typeface="Arial"/>
                          <a:cs typeface="Arial"/>
                        </a:rPr>
                        <a:t>AB</a:t>
                      </a:r>
                      <a:r>
                        <a:rPr sz="2350" spc="20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11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60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500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30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50" spc="15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2848">
                <a:tc>
                  <a:txBody>
                    <a:bodyPr/>
                    <a:lstStyle/>
                    <a:p>
                      <a:pPr marR="4508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3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25" dirty="0">
                          <a:latin typeface="Arial"/>
                          <a:cs typeface="Arial"/>
                        </a:rPr>
                        <a:t>Z</a:t>
                      </a:r>
                      <a:r>
                        <a:rPr sz="2350" spc="-3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2350" spc="20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24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5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35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3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50" spc="15" dirty="0">
                          <a:latin typeface="Arial"/>
                          <a:cs typeface="Arial"/>
                        </a:rPr>
                        <a:t>5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2817">
                <a:tc>
                  <a:txBody>
                    <a:bodyPr/>
                    <a:lstStyle/>
                    <a:p>
                      <a:pPr marR="4508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4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1003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2350" spc="-30" dirty="0">
                          <a:latin typeface="Arial"/>
                          <a:cs typeface="Arial"/>
                        </a:rPr>
                        <a:t>B</a:t>
                      </a:r>
                      <a:r>
                        <a:rPr sz="2350" spc="20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15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3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82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25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2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50" spc="15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5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2693">
                <a:tc>
                  <a:txBody>
                    <a:bodyPr/>
                    <a:lstStyle/>
                    <a:p>
                      <a:pPr marR="4508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5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1004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25" dirty="0">
                          <a:latin typeface="Arial"/>
                          <a:cs typeface="Arial"/>
                        </a:rPr>
                        <a:t>Z</a:t>
                      </a:r>
                      <a:r>
                        <a:rPr sz="2350" spc="-3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2350" spc="20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24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5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42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420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2693">
                <a:tc>
                  <a:txBody>
                    <a:bodyPr/>
                    <a:lstStyle/>
                    <a:p>
                      <a:pPr marR="4508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6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1002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25" dirty="0">
                          <a:latin typeface="Arial"/>
                          <a:cs typeface="Arial"/>
                        </a:rPr>
                        <a:t>Z</a:t>
                      </a:r>
                      <a:r>
                        <a:rPr sz="2350" spc="-3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2350" spc="20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24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5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40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50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2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50" spc="15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2848">
                <a:tc>
                  <a:txBody>
                    <a:bodyPr/>
                    <a:lstStyle/>
                    <a:p>
                      <a:pPr marR="4508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7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-30" dirty="0">
                          <a:latin typeface="Arial"/>
                          <a:cs typeface="Arial"/>
                        </a:rPr>
                        <a:t>AB</a:t>
                      </a:r>
                      <a:r>
                        <a:rPr sz="2350" spc="20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11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75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50" spc="15" dirty="0">
                          <a:latin typeface="Arial"/>
                          <a:cs typeface="Arial"/>
                        </a:rPr>
                        <a:t>5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3" name="object 3"/>
          <p:cNvSpPr txBox="1"/>
          <p:nvPr/>
        </p:nvSpPr>
        <p:spPr>
          <a:xfrm>
            <a:off x="902004" y="3844915"/>
            <a:ext cx="8251825" cy="2766695"/>
          </a:xfrm>
          <a:prstGeom prst="rect">
            <a:avLst/>
          </a:prstGeom>
        </p:spPr>
        <p:txBody>
          <a:bodyPr vert="horz" wrap="square" lIns="0" tIns="59055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465"/>
              </a:spcBef>
            </a:pPr>
            <a:r>
              <a:rPr sz="2800" b="1" spc="-5" dirty="0">
                <a:latin typeface="Courier New"/>
                <a:cs typeface="Courier New"/>
              </a:rPr>
              <a:t>In </a:t>
            </a:r>
            <a:r>
              <a:rPr sz="2800" b="1" spc="-10" dirty="0">
                <a:latin typeface="Courier New"/>
                <a:cs typeface="Courier New"/>
              </a:rPr>
              <a:t>this</a:t>
            </a:r>
            <a:r>
              <a:rPr sz="2800" b="1" spc="-15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table:</a:t>
            </a:r>
            <a:endParaRPr sz="2800">
              <a:latin typeface="Courier New"/>
              <a:cs typeface="Courier New"/>
            </a:endParaRPr>
          </a:p>
          <a:p>
            <a:pPr marL="396240" marR="5080" indent="-6350" algn="just">
              <a:lnSpc>
                <a:spcPts val="2590"/>
              </a:lnSpc>
              <a:spcBef>
                <a:spcPts val="645"/>
              </a:spcBef>
            </a:pPr>
            <a:r>
              <a:rPr sz="2400" b="1" spc="-10" dirty="0">
                <a:latin typeface="Courier New"/>
                <a:cs typeface="Courier New"/>
              </a:rPr>
              <a:t>CustomerID </a:t>
            </a:r>
            <a:r>
              <a:rPr sz="2400" b="1" spc="-5" dirty="0">
                <a:latin typeface="Courier New"/>
                <a:cs typeface="Courier New"/>
              </a:rPr>
              <a:t>and </a:t>
            </a:r>
            <a:r>
              <a:rPr sz="2400" b="1" spc="-10" dirty="0">
                <a:latin typeface="Courier New"/>
                <a:cs typeface="Courier New"/>
              </a:rPr>
              <a:t>ProdID depend </a:t>
            </a:r>
            <a:r>
              <a:rPr sz="2400" b="1" spc="-5" dirty="0">
                <a:latin typeface="Courier New"/>
                <a:cs typeface="Courier New"/>
              </a:rPr>
              <a:t>on the </a:t>
            </a:r>
            <a:r>
              <a:rPr sz="2400" b="1" spc="-10" dirty="0">
                <a:latin typeface="Courier New"/>
                <a:cs typeface="Courier New"/>
              </a:rPr>
              <a:t>OrderID  </a:t>
            </a:r>
            <a:r>
              <a:rPr sz="2400" b="1" spc="-5" dirty="0">
                <a:latin typeface="Courier New"/>
                <a:cs typeface="Courier New"/>
              </a:rPr>
              <a:t>and no </a:t>
            </a:r>
            <a:r>
              <a:rPr sz="2400" b="1" spc="-10" dirty="0">
                <a:latin typeface="Courier New"/>
                <a:cs typeface="Courier New"/>
              </a:rPr>
              <a:t>other column</a:t>
            </a:r>
            <a:r>
              <a:rPr sz="2400" b="1" spc="-20" dirty="0">
                <a:latin typeface="Courier New"/>
                <a:cs typeface="Courier New"/>
              </a:rPr>
              <a:t> </a:t>
            </a:r>
            <a:r>
              <a:rPr sz="2400" b="1" spc="-10" dirty="0">
                <a:latin typeface="Courier New"/>
                <a:cs typeface="Courier New"/>
              </a:rPr>
              <a:t>(good)</a:t>
            </a:r>
            <a:endParaRPr sz="2400">
              <a:latin typeface="Courier New"/>
              <a:cs typeface="Courier New"/>
            </a:endParaRPr>
          </a:p>
          <a:p>
            <a:pPr marL="396240" marR="1275715" indent="-6350" algn="just">
              <a:lnSpc>
                <a:spcPct val="90000"/>
              </a:lnSpc>
              <a:spcBef>
                <a:spcPts val="540"/>
              </a:spcBef>
            </a:pPr>
            <a:r>
              <a:rPr sz="2400" b="1" spc="-5" dirty="0">
                <a:latin typeface="Courier New"/>
                <a:cs typeface="Courier New"/>
              </a:rPr>
              <a:t>Stated another way, “If you </a:t>
            </a:r>
            <a:r>
              <a:rPr sz="2400" b="1" spc="-10" dirty="0">
                <a:latin typeface="Courier New"/>
                <a:cs typeface="Courier New"/>
              </a:rPr>
              <a:t>know </a:t>
            </a:r>
            <a:r>
              <a:rPr sz="2400" b="1" spc="-5" dirty="0">
                <a:latin typeface="Courier New"/>
                <a:cs typeface="Courier New"/>
              </a:rPr>
              <a:t>the  </a:t>
            </a:r>
            <a:r>
              <a:rPr sz="2400" b="1" spc="-10" dirty="0">
                <a:latin typeface="Courier New"/>
                <a:cs typeface="Courier New"/>
              </a:rPr>
              <a:t>OrderID, </a:t>
            </a:r>
            <a:r>
              <a:rPr sz="2400" b="1" spc="-5" dirty="0">
                <a:latin typeface="Courier New"/>
                <a:cs typeface="Courier New"/>
              </a:rPr>
              <a:t>you </a:t>
            </a:r>
            <a:r>
              <a:rPr sz="2400" b="1" spc="-10" dirty="0">
                <a:latin typeface="Courier New"/>
                <a:cs typeface="Courier New"/>
              </a:rPr>
              <a:t>know </a:t>
            </a:r>
            <a:r>
              <a:rPr sz="2400" b="1" spc="-5" dirty="0">
                <a:latin typeface="Courier New"/>
                <a:cs typeface="Courier New"/>
              </a:rPr>
              <a:t>the </a:t>
            </a:r>
            <a:r>
              <a:rPr sz="2400" b="1" spc="-10" dirty="0">
                <a:latin typeface="Courier New"/>
                <a:cs typeface="Courier New"/>
              </a:rPr>
              <a:t>CustID and </a:t>
            </a:r>
            <a:r>
              <a:rPr sz="2400" b="1" spc="-5" dirty="0">
                <a:latin typeface="Courier New"/>
                <a:cs typeface="Courier New"/>
              </a:rPr>
              <a:t>the  ProdID”</a:t>
            </a:r>
            <a:endParaRPr sz="2400">
              <a:latin typeface="Courier New"/>
              <a:cs typeface="Courier New"/>
            </a:endParaRPr>
          </a:p>
          <a:p>
            <a:pPr marL="12700" algn="just">
              <a:lnSpc>
                <a:spcPct val="100000"/>
              </a:lnSpc>
              <a:spcBef>
                <a:spcPts val="355"/>
              </a:spcBef>
            </a:pPr>
            <a:r>
              <a:rPr sz="2800" b="1" spc="-10" dirty="0">
                <a:latin typeface="Courier New"/>
                <a:cs typeface="Courier New"/>
              </a:rPr>
              <a:t>So: OrderID </a:t>
            </a:r>
            <a:r>
              <a:rPr sz="2800" spc="-5" dirty="0">
                <a:latin typeface="Wingdings"/>
                <a:cs typeface="Wingdings"/>
              </a:rPr>
              <a:t></a:t>
            </a:r>
            <a:r>
              <a:rPr sz="2800" spc="-5" dirty="0">
                <a:latin typeface="Times New Roman"/>
                <a:cs typeface="Times New Roman"/>
              </a:rPr>
              <a:t> </a:t>
            </a:r>
            <a:r>
              <a:rPr sz="2800" b="1" spc="-5" dirty="0">
                <a:latin typeface="Courier New"/>
                <a:cs typeface="Courier New"/>
              </a:rPr>
              <a:t>CustID,</a:t>
            </a:r>
            <a:r>
              <a:rPr sz="2800" b="1" spc="-484" dirty="0">
                <a:latin typeface="Courier New"/>
                <a:cs typeface="Courier New"/>
              </a:rPr>
              <a:t> </a:t>
            </a:r>
            <a:r>
              <a:rPr sz="2800" b="1" spc="-5" dirty="0">
                <a:latin typeface="Courier New"/>
                <a:cs typeface="Courier New"/>
              </a:rPr>
              <a:t>ProdID</a:t>
            </a:r>
            <a:endParaRPr sz="2800">
              <a:latin typeface="Courier New"/>
              <a:cs typeface="Courier New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1042416" y="195078"/>
          <a:ext cx="6802752" cy="299142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674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9029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931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572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4175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5282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7462">
                <a:tc>
                  <a:txBody>
                    <a:bodyPr/>
                    <a:lstStyle/>
                    <a:p>
                      <a:pPr marR="70485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350" b="1" spc="-70" dirty="0">
                          <a:latin typeface="Arial"/>
                          <a:cs typeface="Arial"/>
                        </a:rPr>
                        <a:t>O</a:t>
                      </a:r>
                      <a:r>
                        <a:rPr sz="2350" b="1" spc="35" dirty="0">
                          <a:latin typeface="Arial"/>
                          <a:cs typeface="Arial"/>
                        </a:rPr>
                        <a:t>r</a:t>
                      </a:r>
                      <a:r>
                        <a:rPr sz="2350" b="1" spc="-45" dirty="0">
                          <a:latin typeface="Arial"/>
                          <a:cs typeface="Arial"/>
                        </a:rPr>
                        <a:t>d</a:t>
                      </a:r>
                      <a:r>
                        <a:rPr sz="2350" b="1" spc="10" dirty="0">
                          <a:latin typeface="Arial"/>
                          <a:cs typeface="Arial"/>
                        </a:rPr>
                        <a:t>e</a:t>
                      </a:r>
                      <a:r>
                        <a:rPr sz="2350" b="1" spc="35" dirty="0">
                          <a:latin typeface="Arial"/>
                          <a:cs typeface="Arial"/>
                        </a:rPr>
                        <a:t>r</a:t>
                      </a:r>
                      <a:r>
                        <a:rPr sz="2350" b="1" spc="-70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2350" b="1" dirty="0">
                          <a:latin typeface="Arial"/>
                          <a:cs typeface="Arial"/>
                        </a:rPr>
                        <a:t>D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0960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350" b="1" spc="-10" dirty="0">
                          <a:latin typeface="Arial"/>
                          <a:cs typeface="Arial"/>
                        </a:rPr>
                        <a:t>C</a:t>
                      </a:r>
                      <a:r>
                        <a:rPr sz="2350" b="1" spc="-45" dirty="0">
                          <a:latin typeface="Arial"/>
                          <a:cs typeface="Arial"/>
                        </a:rPr>
                        <a:t>u</a:t>
                      </a:r>
                      <a:r>
                        <a:rPr sz="2350" b="1" spc="10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2350" b="1" spc="2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2350" b="1" spc="-70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2350" b="1" dirty="0">
                          <a:latin typeface="Arial"/>
                          <a:cs typeface="Arial"/>
                        </a:rPr>
                        <a:t>D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350" b="1" spc="-40" dirty="0">
                          <a:latin typeface="Arial"/>
                          <a:cs typeface="Arial"/>
                        </a:rPr>
                        <a:t>ProdID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4610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350" b="1" spc="-105" dirty="0">
                          <a:latin typeface="Arial"/>
                          <a:cs typeface="Arial"/>
                        </a:rPr>
                        <a:t>P</a:t>
                      </a:r>
                      <a:r>
                        <a:rPr sz="2350" b="1" spc="35" dirty="0">
                          <a:latin typeface="Arial"/>
                          <a:cs typeface="Arial"/>
                        </a:rPr>
                        <a:t>r</a:t>
                      </a:r>
                      <a:r>
                        <a:rPr sz="2350" b="1" spc="7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2350" b="1" spc="10" dirty="0">
                          <a:latin typeface="Arial"/>
                          <a:cs typeface="Arial"/>
                        </a:rPr>
                        <a:t>c</a:t>
                      </a:r>
                      <a:r>
                        <a:rPr sz="2350" b="1" dirty="0">
                          <a:latin typeface="Arial"/>
                          <a:cs typeface="Arial"/>
                        </a:rPr>
                        <a:t>e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5244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350" b="1" spc="-70" dirty="0">
                          <a:latin typeface="Arial"/>
                          <a:cs typeface="Arial"/>
                        </a:rPr>
                        <a:t>Q</a:t>
                      </a:r>
                      <a:r>
                        <a:rPr sz="2350" b="1" spc="-45" dirty="0">
                          <a:latin typeface="Arial"/>
                          <a:cs typeface="Arial"/>
                        </a:rPr>
                        <a:t>u</a:t>
                      </a:r>
                      <a:r>
                        <a:rPr sz="2350" b="1" spc="1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2350" b="1" spc="-45" dirty="0">
                          <a:latin typeface="Arial"/>
                          <a:cs typeface="Arial"/>
                        </a:rPr>
                        <a:t>n</a:t>
                      </a:r>
                      <a:r>
                        <a:rPr sz="2350" b="1" spc="2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2350" b="1" spc="7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2350" b="1" spc="2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2350" b="1" dirty="0">
                          <a:latin typeface="Arial"/>
                          <a:cs typeface="Arial"/>
                        </a:rPr>
                        <a:t>y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62560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350" b="1" dirty="0">
                          <a:latin typeface="Arial"/>
                          <a:cs typeface="Arial"/>
                        </a:rPr>
                        <a:t>Total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7524">
                <a:tc>
                  <a:txBody>
                    <a:bodyPr/>
                    <a:lstStyle/>
                    <a:p>
                      <a:pPr marR="45085" algn="r">
                        <a:lnSpc>
                          <a:spcPts val="2800"/>
                        </a:lnSpc>
                        <a:spcBef>
                          <a:spcPts val="70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70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170" algn="ctr">
                        <a:lnSpc>
                          <a:spcPts val="2800"/>
                        </a:lnSpc>
                        <a:spcBef>
                          <a:spcPts val="70"/>
                        </a:spcBef>
                      </a:pPr>
                      <a:r>
                        <a:rPr sz="2350" spc="-5" dirty="0">
                          <a:latin typeface="Arial"/>
                          <a:cs typeface="Arial"/>
                        </a:rPr>
                        <a:t>AB-111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70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50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70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50" spc="15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70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50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50" spc="15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2538">
                <a:tc>
                  <a:txBody>
                    <a:bodyPr/>
                    <a:lstStyle/>
                    <a:p>
                      <a:pPr marR="4508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2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1002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170" algn="ct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-5" dirty="0">
                          <a:latin typeface="Arial"/>
                          <a:cs typeface="Arial"/>
                        </a:rPr>
                        <a:t>AB-111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60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500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30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50" spc="15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2848">
                <a:tc>
                  <a:txBody>
                    <a:bodyPr/>
                    <a:lstStyle/>
                    <a:p>
                      <a:pPr marR="4508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3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9695" algn="ct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5" dirty="0">
                          <a:latin typeface="Arial"/>
                          <a:cs typeface="Arial"/>
                        </a:rPr>
                        <a:t>ZA-245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35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3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50" spc="15" dirty="0">
                          <a:latin typeface="Arial"/>
                          <a:cs typeface="Arial"/>
                        </a:rPr>
                        <a:t>5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2817">
                <a:tc>
                  <a:txBody>
                    <a:bodyPr/>
                    <a:lstStyle/>
                    <a:p>
                      <a:pPr marR="4508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4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1003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4290" algn="ct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5" dirty="0">
                          <a:latin typeface="Arial"/>
                          <a:cs typeface="Arial"/>
                        </a:rPr>
                        <a:t>MB-153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82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25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2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50" spc="15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5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2693">
                <a:tc>
                  <a:txBody>
                    <a:bodyPr/>
                    <a:lstStyle/>
                    <a:p>
                      <a:pPr marR="4508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5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1004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9695" algn="ct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5" dirty="0">
                          <a:latin typeface="Arial"/>
                          <a:cs typeface="Arial"/>
                        </a:rPr>
                        <a:t>ZA-245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42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420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2693">
                <a:tc>
                  <a:txBody>
                    <a:bodyPr/>
                    <a:lstStyle/>
                    <a:p>
                      <a:pPr marR="4508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6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1002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9695" algn="ct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5" dirty="0">
                          <a:latin typeface="Arial"/>
                          <a:cs typeface="Arial"/>
                        </a:rPr>
                        <a:t>ZA-245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40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50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2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50" spc="15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2848">
                <a:tc>
                  <a:txBody>
                    <a:bodyPr/>
                    <a:lstStyle/>
                    <a:p>
                      <a:pPr marR="4508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7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170" algn="ct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-5" dirty="0">
                          <a:latin typeface="Arial"/>
                          <a:cs typeface="Arial"/>
                        </a:rPr>
                        <a:t>AB-111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75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50" spc="15" dirty="0">
                          <a:latin typeface="Arial"/>
                          <a:cs typeface="Arial"/>
                        </a:rPr>
                        <a:t>5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3" name="object 3"/>
          <p:cNvSpPr txBox="1"/>
          <p:nvPr/>
        </p:nvSpPr>
        <p:spPr>
          <a:xfrm>
            <a:off x="685800" y="3281251"/>
            <a:ext cx="7855584" cy="3372485"/>
          </a:xfrm>
          <a:prstGeom prst="rect">
            <a:avLst/>
          </a:prstGeom>
        </p:spPr>
        <p:txBody>
          <a:bodyPr vert="horz" wrap="square" lIns="0" tIns="64769" rIns="0" bIns="0" rtlCol="0">
            <a:spAutoFit/>
          </a:bodyPr>
          <a:lstStyle/>
          <a:p>
            <a:pPr marL="355600" marR="63500" indent="-342900">
              <a:lnSpc>
                <a:spcPts val="3240"/>
              </a:lnSpc>
              <a:spcBef>
                <a:spcPts val="509"/>
              </a:spcBef>
            </a:pPr>
            <a:r>
              <a:rPr sz="3000" b="1" spc="-5" dirty="0">
                <a:latin typeface="Courier New"/>
                <a:cs typeface="Courier New"/>
              </a:rPr>
              <a:t>But there are some fields that are  not dependent on</a:t>
            </a:r>
            <a:r>
              <a:rPr sz="3000" b="1" spc="-30" dirty="0">
                <a:latin typeface="Courier New"/>
                <a:cs typeface="Courier New"/>
              </a:rPr>
              <a:t> </a:t>
            </a:r>
            <a:r>
              <a:rPr sz="3000" b="1" spc="-5" dirty="0">
                <a:latin typeface="Courier New"/>
                <a:cs typeface="Courier New"/>
              </a:rPr>
              <a:t>OrderID:</a:t>
            </a:r>
            <a:endParaRPr sz="3000" dirty="0">
              <a:latin typeface="Courier New"/>
              <a:cs typeface="Courier New"/>
            </a:endParaRPr>
          </a:p>
          <a:p>
            <a:pPr marL="396240" marR="218440" indent="-6350">
              <a:lnSpc>
                <a:spcPct val="90000"/>
              </a:lnSpc>
              <a:spcBef>
                <a:spcPts val="645"/>
              </a:spcBef>
            </a:pPr>
            <a:r>
              <a:rPr sz="2800" b="1" spc="-10" dirty="0">
                <a:latin typeface="Courier New"/>
                <a:cs typeface="Courier New"/>
              </a:rPr>
              <a:t>Total </a:t>
            </a:r>
            <a:r>
              <a:rPr sz="2800" b="1" spc="-5" dirty="0">
                <a:latin typeface="Courier New"/>
                <a:cs typeface="Courier New"/>
              </a:rPr>
              <a:t>is </a:t>
            </a:r>
            <a:r>
              <a:rPr sz="2800" b="1" spc="-10" dirty="0">
                <a:latin typeface="Courier New"/>
                <a:cs typeface="Courier New"/>
              </a:rPr>
              <a:t>the simple product of  Price*Quantity. </a:t>
            </a:r>
            <a:r>
              <a:rPr sz="2800" b="1" spc="-5" dirty="0">
                <a:latin typeface="Courier New"/>
                <a:cs typeface="Courier New"/>
              </a:rPr>
              <a:t>As </a:t>
            </a:r>
            <a:r>
              <a:rPr sz="2800" b="1" spc="-10" dirty="0">
                <a:latin typeface="Courier New"/>
                <a:cs typeface="Courier New"/>
              </a:rPr>
              <a:t>such, has </a:t>
            </a:r>
            <a:r>
              <a:rPr sz="2800" b="1" spc="-5" dirty="0">
                <a:latin typeface="Courier New"/>
                <a:cs typeface="Courier New"/>
              </a:rPr>
              <a:t>a  </a:t>
            </a:r>
            <a:r>
              <a:rPr sz="2800" b="1" spc="-10" dirty="0">
                <a:latin typeface="Courier New"/>
                <a:cs typeface="Courier New"/>
              </a:rPr>
              <a:t>transitive dependency </a:t>
            </a:r>
            <a:r>
              <a:rPr sz="2800" b="1" spc="-5" dirty="0">
                <a:latin typeface="Courier New"/>
                <a:cs typeface="Courier New"/>
              </a:rPr>
              <a:t>to </a:t>
            </a:r>
            <a:r>
              <a:rPr sz="2800" b="1" spc="-10" dirty="0">
                <a:latin typeface="Courier New"/>
                <a:cs typeface="Courier New"/>
              </a:rPr>
              <a:t>Price and  Quantity.</a:t>
            </a:r>
            <a:endParaRPr sz="2800" dirty="0">
              <a:latin typeface="Courier New"/>
              <a:cs typeface="Courier New"/>
            </a:endParaRPr>
          </a:p>
          <a:p>
            <a:pPr marL="390525">
              <a:lnSpc>
                <a:spcPts val="3190"/>
              </a:lnSpc>
              <a:spcBef>
                <a:spcPts val="335"/>
              </a:spcBef>
            </a:pPr>
            <a:r>
              <a:rPr sz="2800" b="1" spc="-10" dirty="0">
                <a:latin typeface="Courier New"/>
                <a:cs typeface="Courier New"/>
              </a:rPr>
              <a:t>Because </a:t>
            </a:r>
            <a:r>
              <a:rPr sz="2800" b="1" spc="-5" dirty="0">
                <a:latin typeface="Courier New"/>
                <a:cs typeface="Courier New"/>
              </a:rPr>
              <a:t>it is a </a:t>
            </a:r>
            <a:r>
              <a:rPr sz="2800" b="1" spc="-10" dirty="0">
                <a:latin typeface="Courier New"/>
                <a:cs typeface="Courier New"/>
              </a:rPr>
              <a:t>calculated</a:t>
            </a:r>
            <a:r>
              <a:rPr sz="2800" b="1" spc="-75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value,</a:t>
            </a:r>
            <a:endParaRPr sz="2800" dirty="0">
              <a:latin typeface="Courier New"/>
              <a:cs typeface="Courier New"/>
            </a:endParaRPr>
          </a:p>
          <a:p>
            <a:pPr marL="396240">
              <a:lnSpc>
                <a:spcPts val="3190"/>
              </a:lnSpc>
            </a:pPr>
            <a:r>
              <a:rPr sz="2800" b="1" spc="-10" dirty="0">
                <a:latin typeface="Courier New"/>
                <a:cs typeface="Courier New"/>
              </a:rPr>
              <a:t>doesn’t need to </a:t>
            </a:r>
            <a:r>
              <a:rPr sz="2800" b="1" spc="-5" dirty="0">
                <a:latin typeface="Courier New"/>
                <a:cs typeface="Courier New"/>
              </a:rPr>
              <a:t>be </a:t>
            </a:r>
            <a:r>
              <a:rPr sz="2800" b="1" spc="-10" dirty="0">
                <a:latin typeface="Courier New"/>
                <a:cs typeface="Courier New"/>
              </a:rPr>
              <a:t>included </a:t>
            </a:r>
            <a:r>
              <a:rPr sz="2800" b="1" spc="-5" dirty="0">
                <a:latin typeface="Courier New"/>
                <a:cs typeface="Courier New"/>
              </a:rPr>
              <a:t>at</a:t>
            </a:r>
            <a:r>
              <a:rPr sz="2800" b="1" spc="-75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all.</a:t>
            </a:r>
            <a:endParaRPr sz="2800" dirty="0">
              <a:latin typeface="Courier New"/>
              <a:cs typeface="Courier New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7942923"/>
              </p:ext>
            </p:extLst>
          </p:nvPr>
        </p:nvGraphicFramePr>
        <p:xfrm>
          <a:off x="1066800" y="686613"/>
          <a:ext cx="6802752" cy="299142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674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9029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931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572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4175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5282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7462">
                <a:tc>
                  <a:txBody>
                    <a:bodyPr/>
                    <a:lstStyle/>
                    <a:p>
                      <a:pPr marL="88265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350" b="1" spc="-15" dirty="0">
                          <a:latin typeface="Arial"/>
                          <a:cs typeface="Arial"/>
                        </a:rPr>
                        <a:t>OrderID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0960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350" b="1" spc="-10" dirty="0">
                          <a:latin typeface="Arial"/>
                          <a:cs typeface="Arial"/>
                        </a:rPr>
                        <a:t>C</a:t>
                      </a:r>
                      <a:r>
                        <a:rPr sz="2350" b="1" spc="-45" dirty="0">
                          <a:latin typeface="Arial"/>
                          <a:cs typeface="Arial"/>
                        </a:rPr>
                        <a:t>u</a:t>
                      </a:r>
                      <a:r>
                        <a:rPr sz="2350" b="1" spc="10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2350" b="1" spc="2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2350" b="1" spc="-70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2350" b="1" dirty="0">
                          <a:latin typeface="Arial"/>
                          <a:cs typeface="Arial"/>
                        </a:rPr>
                        <a:t>D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5730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350" b="1" spc="-40" dirty="0">
                          <a:latin typeface="Arial"/>
                          <a:cs typeface="Arial"/>
                        </a:rPr>
                        <a:t>ProdID</a:t>
                      </a:r>
                      <a:endParaRPr sz="2350" dirty="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4610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350" b="1" spc="-105" dirty="0">
                          <a:latin typeface="Arial"/>
                          <a:cs typeface="Arial"/>
                        </a:rPr>
                        <a:t>P</a:t>
                      </a:r>
                      <a:r>
                        <a:rPr sz="2350" b="1" spc="35" dirty="0">
                          <a:latin typeface="Arial"/>
                          <a:cs typeface="Arial"/>
                        </a:rPr>
                        <a:t>r</a:t>
                      </a:r>
                      <a:r>
                        <a:rPr sz="2350" b="1" spc="7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2350" b="1" spc="10" dirty="0">
                          <a:latin typeface="Arial"/>
                          <a:cs typeface="Arial"/>
                        </a:rPr>
                        <a:t>c</a:t>
                      </a:r>
                      <a:r>
                        <a:rPr sz="2350" b="1" dirty="0">
                          <a:latin typeface="Arial"/>
                          <a:cs typeface="Arial"/>
                        </a:rPr>
                        <a:t>e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55244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350" b="1" spc="-70" dirty="0">
                          <a:latin typeface="Arial"/>
                          <a:cs typeface="Arial"/>
                        </a:rPr>
                        <a:t>Q</a:t>
                      </a:r>
                      <a:r>
                        <a:rPr sz="2350" b="1" spc="-45" dirty="0">
                          <a:latin typeface="Arial"/>
                          <a:cs typeface="Arial"/>
                        </a:rPr>
                        <a:t>u</a:t>
                      </a:r>
                      <a:r>
                        <a:rPr sz="2350" b="1" spc="1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2350" b="1" spc="-45" dirty="0">
                          <a:latin typeface="Arial"/>
                          <a:cs typeface="Arial"/>
                        </a:rPr>
                        <a:t>n</a:t>
                      </a:r>
                      <a:r>
                        <a:rPr sz="2350" b="1" spc="2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2350" b="1" spc="7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2350" b="1" spc="2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2350" b="1" dirty="0">
                          <a:latin typeface="Arial"/>
                          <a:cs typeface="Arial"/>
                        </a:rPr>
                        <a:t>y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62560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350" b="1" dirty="0">
                          <a:latin typeface="Arial"/>
                          <a:cs typeface="Arial"/>
                        </a:rPr>
                        <a:t>Total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7524">
                <a:tc>
                  <a:txBody>
                    <a:bodyPr/>
                    <a:lstStyle/>
                    <a:p>
                      <a:pPr marR="45085" algn="r">
                        <a:lnSpc>
                          <a:spcPts val="2800"/>
                        </a:lnSpc>
                        <a:spcBef>
                          <a:spcPts val="70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70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70"/>
                        </a:spcBef>
                      </a:pPr>
                      <a:r>
                        <a:rPr sz="2350" spc="-30" dirty="0">
                          <a:latin typeface="Arial"/>
                          <a:cs typeface="Arial"/>
                        </a:rPr>
                        <a:t>AB</a:t>
                      </a:r>
                      <a:r>
                        <a:rPr sz="2350" spc="20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11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70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50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70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50" spc="15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70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50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50" spc="15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2538">
                <a:tc>
                  <a:txBody>
                    <a:bodyPr/>
                    <a:lstStyle/>
                    <a:p>
                      <a:pPr marR="4508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2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1002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-30" dirty="0">
                          <a:latin typeface="Arial"/>
                          <a:cs typeface="Arial"/>
                        </a:rPr>
                        <a:t>AB</a:t>
                      </a:r>
                      <a:r>
                        <a:rPr sz="2350" spc="20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11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60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500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30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50" spc="15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2848">
                <a:tc>
                  <a:txBody>
                    <a:bodyPr/>
                    <a:lstStyle/>
                    <a:p>
                      <a:pPr marR="4508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3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25" dirty="0">
                          <a:latin typeface="Arial"/>
                          <a:cs typeface="Arial"/>
                        </a:rPr>
                        <a:t>Z</a:t>
                      </a:r>
                      <a:r>
                        <a:rPr sz="2350" spc="-3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2350" spc="20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24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5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35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3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50" spc="15" dirty="0">
                          <a:latin typeface="Arial"/>
                          <a:cs typeface="Arial"/>
                        </a:rPr>
                        <a:t>5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2817">
                <a:tc>
                  <a:txBody>
                    <a:bodyPr/>
                    <a:lstStyle/>
                    <a:p>
                      <a:pPr marR="4508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4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1003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2350" spc="-30" dirty="0">
                          <a:latin typeface="Arial"/>
                          <a:cs typeface="Arial"/>
                        </a:rPr>
                        <a:t>B</a:t>
                      </a:r>
                      <a:r>
                        <a:rPr sz="2350" spc="20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15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3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82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25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2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50" spc="15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5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2693">
                <a:tc>
                  <a:txBody>
                    <a:bodyPr/>
                    <a:lstStyle/>
                    <a:p>
                      <a:pPr marR="4508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5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1004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25" dirty="0">
                          <a:latin typeface="Arial"/>
                          <a:cs typeface="Arial"/>
                        </a:rPr>
                        <a:t>Z</a:t>
                      </a:r>
                      <a:r>
                        <a:rPr sz="2350" spc="-3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2350" spc="20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24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5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42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420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2693">
                <a:tc>
                  <a:txBody>
                    <a:bodyPr/>
                    <a:lstStyle/>
                    <a:p>
                      <a:pPr marR="4508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6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1002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25" dirty="0">
                          <a:latin typeface="Arial"/>
                          <a:cs typeface="Arial"/>
                        </a:rPr>
                        <a:t>Z</a:t>
                      </a:r>
                      <a:r>
                        <a:rPr sz="2350" spc="-3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2350" spc="20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24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5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40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50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2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50" spc="15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2848">
                <a:tc>
                  <a:txBody>
                    <a:bodyPr/>
                    <a:lstStyle/>
                    <a:p>
                      <a:pPr marR="4508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7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-30" dirty="0">
                          <a:latin typeface="Arial"/>
                          <a:cs typeface="Arial"/>
                        </a:rPr>
                        <a:t>AB</a:t>
                      </a:r>
                      <a:r>
                        <a:rPr sz="2350" spc="20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11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75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50" spc="15" dirty="0">
                          <a:latin typeface="Arial"/>
                          <a:cs typeface="Arial"/>
                        </a:rPr>
                        <a:t>5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0</a:t>
                      </a: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3" name="object 3"/>
          <p:cNvSpPr txBox="1"/>
          <p:nvPr/>
        </p:nvSpPr>
        <p:spPr>
          <a:xfrm>
            <a:off x="444500" y="3714172"/>
            <a:ext cx="8255000" cy="2632710"/>
          </a:xfrm>
          <a:prstGeom prst="rect">
            <a:avLst/>
          </a:prstGeom>
        </p:spPr>
        <p:txBody>
          <a:bodyPr vert="horz" wrap="square" lIns="0" tIns="64769" rIns="0" bIns="0" rtlCol="0">
            <a:spAutoFit/>
          </a:bodyPr>
          <a:lstStyle/>
          <a:p>
            <a:pPr marL="355600" marR="690880" indent="-342900">
              <a:lnSpc>
                <a:spcPts val="3240"/>
              </a:lnSpc>
              <a:spcBef>
                <a:spcPts val="509"/>
              </a:spcBef>
            </a:pPr>
            <a:r>
              <a:rPr sz="3000" b="1" spc="-5" dirty="0">
                <a:latin typeface="Courier New"/>
                <a:cs typeface="Courier New"/>
              </a:rPr>
              <a:t>Also, we can see that Price isn’t  really dependent on ProdID, or  OrderID. Customer 1001</a:t>
            </a:r>
            <a:r>
              <a:rPr sz="3000" b="1" spc="-55" dirty="0">
                <a:latin typeface="Courier New"/>
                <a:cs typeface="Courier New"/>
              </a:rPr>
              <a:t> </a:t>
            </a:r>
            <a:r>
              <a:rPr sz="3000" b="1" spc="-5" dirty="0">
                <a:latin typeface="Courier New"/>
                <a:cs typeface="Courier New"/>
              </a:rPr>
              <a:t>bought</a:t>
            </a:r>
            <a:endParaRPr sz="3000" dirty="0">
              <a:latin typeface="Courier New"/>
              <a:cs typeface="Courier New"/>
            </a:endParaRPr>
          </a:p>
          <a:p>
            <a:pPr marL="241300">
              <a:lnSpc>
                <a:spcPts val="3420"/>
              </a:lnSpc>
              <a:spcBef>
                <a:spcPts val="315"/>
              </a:spcBef>
            </a:pPr>
            <a:r>
              <a:rPr sz="3000" b="1" spc="-5" dirty="0">
                <a:latin typeface="Courier New"/>
                <a:cs typeface="Courier New"/>
              </a:rPr>
              <a:t>AB-111 for £50 (in order 1) and</a:t>
            </a:r>
            <a:r>
              <a:rPr sz="3000" b="1" spc="-65" dirty="0">
                <a:latin typeface="Courier New"/>
                <a:cs typeface="Courier New"/>
              </a:rPr>
              <a:t> </a:t>
            </a:r>
            <a:r>
              <a:rPr sz="3000" b="1" spc="-5" dirty="0">
                <a:latin typeface="Courier New"/>
                <a:cs typeface="Courier New"/>
              </a:rPr>
              <a:t>for</a:t>
            </a:r>
            <a:endParaRPr sz="3000" dirty="0">
              <a:latin typeface="Courier New"/>
              <a:cs typeface="Courier New"/>
            </a:endParaRPr>
          </a:p>
          <a:p>
            <a:pPr marL="355600">
              <a:lnSpc>
                <a:spcPts val="3240"/>
              </a:lnSpc>
            </a:pPr>
            <a:r>
              <a:rPr sz="3000" b="1" spc="-5" dirty="0">
                <a:latin typeface="Courier New"/>
                <a:cs typeface="Courier New"/>
              </a:rPr>
              <a:t>£75 (in order 7), while 1002</a:t>
            </a:r>
            <a:r>
              <a:rPr sz="3000" b="1" spc="-70" dirty="0">
                <a:latin typeface="Courier New"/>
                <a:cs typeface="Courier New"/>
              </a:rPr>
              <a:t> </a:t>
            </a:r>
            <a:r>
              <a:rPr sz="3000" b="1" spc="-5" dirty="0">
                <a:latin typeface="Courier New"/>
                <a:cs typeface="Courier New"/>
              </a:rPr>
              <a:t>spent</a:t>
            </a:r>
            <a:endParaRPr sz="3000" dirty="0">
              <a:latin typeface="Courier New"/>
              <a:cs typeface="Courier New"/>
            </a:endParaRPr>
          </a:p>
          <a:p>
            <a:pPr marL="355600">
              <a:lnSpc>
                <a:spcPts val="3420"/>
              </a:lnSpc>
            </a:pPr>
            <a:r>
              <a:rPr sz="3000" b="1" spc="-5" dirty="0">
                <a:latin typeface="Courier New"/>
                <a:cs typeface="Courier New"/>
              </a:rPr>
              <a:t>£60 for each item in order</a:t>
            </a:r>
            <a:r>
              <a:rPr sz="3000" b="1" spc="-45" dirty="0">
                <a:latin typeface="Courier New"/>
                <a:cs typeface="Courier New"/>
              </a:rPr>
              <a:t> </a:t>
            </a:r>
            <a:r>
              <a:rPr sz="3000" b="1" spc="-5" dirty="0">
                <a:latin typeface="Courier New"/>
                <a:cs typeface="Courier New"/>
              </a:rPr>
              <a:t>2.</a:t>
            </a:r>
            <a:endParaRPr sz="3000" dirty="0">
              <a:latin typeface="Courier New"/>
              <a:cs typeface="Courier New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4098816"/>
              </p:ext>
            </p:extLst>
          </p:nvPr>
        </p:nvGraphicFramePr>
        <p:xfrm>
          <a:off x="990600" y="437577"/>
          <a:ext cx="6802752" cy="299142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674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9029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931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572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4175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5282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7462">
                <a:tc>
                  <a:txBody>
                    <a:bodyPr/>
                    <a:lstStyle/>
                    <a:p>
                      <a:pPr marL="88265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350" b="1" spc="-15" dirty="0">
                          <a:latin typeface="Arial"/>
                          <a:cs typeface="Arial"/>
                        </a:rPr>
                        <a:t>OrderID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0960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350" b="1" spc="-10" dirty="0">
                          <a:latin typeface="Arial"/>
                          <a:cs typeface="Arial"/>
                        </a:rPr>
                        <a:t>C</a:t>
                      </a:r>
                      <a:r>
                        <a:rPr sz="2350" b="1" spc="-45" dirty="0">
                          <a:latin typeface="Arial"/>
                          <a:cs typeface="Arial"/>
                        </a:rPr>
                        <a:t>u</a:t>
                      </a:r>
                      <a:r>
                        <a:rPr sz="2350" b="1" spc="10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2350" b="1" spc="2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2350" b="1" spc="-70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2350" b="1" dirty="0">
                          <a:latin typeface="Arial"/>
                          <a:cs typeface="Arial"/>
                        </a:rPr>
                        <a:t>D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5730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350" b="1" spc="-40" dirty="0">
                          <a:latin typeface="Arial"/>
                          <a:cs typeface="Arial"/>
                        </a:rPr>
                        <a:t>ProdID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4610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350" b="1" spc="-105" dirty="0">
                          <a:latin typeface="Arial"/>
                          <a:cs typeface="Arial"/>
                        </a:rPr>
                        <a:t>P</a:t>
                      </a:r>
                      <a:r>
                        <a:rPr sz="2350" b="1" spc="35" dirty="0">
                          <a:latin typeface="Arial"/>
                          <a:cs typeface="Arial"/>
                        </a:rPr>
                        <a:t>r</a:t>
                      </a:r>
                      <a:r>
                        <a:rPr sz="2350" b="1" spc="7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2350" b="1" spc="10" dirty="0">
                          <a:latin typeface="Arial"/>
                          <a:cs typeface="Arial"/>
                        </a:rPr>
                        <a:t>c</a:t>
                      </a:r>
                      <a:r>
                        <a:rPr sz="2350" b="1" dirty="0">
                          <a:latin typeface="Arial"/>
                          <a:cs typeface="Arial"/>
                        </a:rPr>
                        <a:t>e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55244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350" b="1" spc="-70" dirty="0">
                          <a:latin typeface="Arial"/>
                          <a:cs typeface="Arial"/>
                        </a:rPr>
                        <a:t>Q</a:t>
                      </a:r>
                      <a:r>
                        <a:rPr sz="2350" b="1" spc="-45" dirty="0">
                          <a:latin typeface="Arial"/>
                          <a:cs typeface="Arial"/>
                        </a:rPr>
                        <a:t>u</a:t>
                      </a:r>
                      <a:r>
                        <a:rPr sz="2350" b="1" spc="1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2350" b="1" spc="-45" dirty="0">
                          <a:latin typeface="Arial"/>
                          <a:cs typeface="Arial"/>
                        </a:rPr>
                        <a:t>n</a:t>
                      </a:r>
                      <a:r>
                        <a:rPr sz="2350" b="1" spc="2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2350" b="1" spc="7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2350" b="1" spc="2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2350" b="1" dirty="0">
                          <a:latin typeface="Arial"/>
                          <a:cs typeface="Arial"/>
                        </a:rPr>
                        <a:t>y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62560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350" b="1" dirty="0">
                          <a:latin typeface="Arial"/>
                          <a:cs typeface="Arial"/>
                        </a:rPr>
                        <a:t>Total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7524">
                <a:tc>
                  <a:txBody>
                    <a:bodyPr/>
                    <a:lstStyle/>
                    <a:p>
                      <a:pPr marR="45085" algn="r">
                        <a:lnSpc>
                          <a:spcPts val="2800"/>
                        </a:lnSpc>
                        <a:spcBef>
                          <a:spcPts val="70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70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70"/>
                        </a:spcBef>
                      </a:pPr>
                      <a:r>
                        <a:rPr sz="2350" spc="-30" dirty="0">
                          <a:latin typeface="Arial"/>
                          <a:cs typeface="Arial"/>
                        </a:rPr>
                        <a:t>AB</a:t>
                      </a:r>
                      <a:r>
                        <a:rPr sz="2350" spc="20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11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70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50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70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50" spc="15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70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50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50" spc="15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2538">
                <a:tc>
                  <a:txBody>
                    <a:bodyPr/>
                    <a:lstStyle/>
                    <a:p>
                      <a:pPr marR="4508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2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1002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-30" dirty="0">
                          <a:latin typeface="Arial"/>
                          <a:cs typeface="Arial"/>
                        </a:rPr>
                        <a:t>AB</a:t>
                      </a:r>
                      <a:r>
                        <a:rPr sz="2350" spc="20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11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60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500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30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50" spc="15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2848">
                <a:tc>
                  <a:txBody>
                    <a:bodyPr/>
                    <a:lstStyle/>
                    <a:p>
                      <a:pPr marR="4508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3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25" dirty="0">
                          <a:latin typeface="Arial"/>
                          <a:cs typeface="Arial"/>
                        </a:rPr>
                        <a:t>Z</a:t>
                      </a:r>
                      <a:r>
                        <a:rPr sz="2350" spc="-3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2350" spc="20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24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5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35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3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50" spc="15" dirty="0">
                          <a:latin typeface="Arial"/>
                          <a:cs typeface="Arial"/>
                        </a:rPr>
                        <a:t>5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2817">
                <a:tc>
                  <a:txBody>
                    <a:bodyPr/>
                    <a:lstStyle/>
                    <a:p>
                      <a:pPr marR="4508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4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1003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2350" spc="-30" dirty="0">
                          <a:latin typeface="Arial"/>
                          <a:cs typeface="Arial"/>
                        </a:rPr>
                        <a:t>B</a:t>
                      </a:r>
                      <a:r>
                        <a:rPr sz="2350" spc="20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15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3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82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25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2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50" spc="15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5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2693">
                <a:tc>
                  <a:txBody>
                    <a:bodyPr/>
                    <a:lstStyle/>
                    <a:p>
                      <a:pPr marR="4508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5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1004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25" dirty="0">
                          <a:latin typeface="Arial"/>
                          <a:cs typeface="Arial"/>
                        </a:rPr>
                        <a:t>Z</a:t>
                      </a:r>
                      <a:r>
                        <a:rPr sz="2350" spc="-3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2350" spc="20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24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5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42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420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2693">
                <a:tc>
                  <a:txBody>
                    <a:bodyPr/>
                    <a:lstStyle/>
                    <a:p>
                      <a:pPr marR="4508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6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1002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25" dirty="0">
                          <a:latin typeface="Arial"/>
                          <a:cs typeface="Arial"/>
                        </a:rPr>
                        <a:t>Z</a:t>
                      </a:r>
                      <a:r>
                        <a:rPr sz="2350" spc="-3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2350" spc="20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24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5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40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50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2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50" spc="15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2848">
                <a:tc>
                  <a:txBody>
                    <a:bodyPr/>
                    <a:lstStyle/>
                    <a:p>
                      <a:pPr marR="4508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7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1001</a:t>
                      </a:r>
                      <a:endParaRPr sz="2350" dirty="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-30" dirty="0">
                          <a:latin typeface="Arial"/>
                          <a:cs typeface="Arial"/>
                        </a:rPr>
                        <a:t>AB</a:t>
                      </a:r>
                      <a:r>
                        <a:rPr sz="2350" spc="20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11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75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50" spc="15" dirty="0">
                          <a:latin typeface="Arial"/>
                          <a:cs typeface="Arial"/>
                        </a:rPr>
                        <a:t>5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0</a:t>
                      </a: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3" name="object 3"/>
          <p:cNvSpPr txBox="1"/>
          <p:nvPr/>
        </p:nvSpPr>
        <p:spPr>
          <a:xfrm>
            <a:off x="550543" y="3581400"/>
            <a:ext cx="8140065" cy="3044190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355600" marR="5080" indent="-342900">
              <a:lnSpc>
                <a:spcPct val="90000"/>
              </a:lnSpc>
              <a:spcBef>
                <a:spcPts val="459"/>
              </a:spcBef>
            </a:pPr>
            <a:r>
              <a:rPr sz="3000" b="1" spc="-5" dirty="0">
                <a:latin typeface="Courier New"/>
                <a:cs typeface="Courier New"/>
              </a:rPr>
              <a:t>Maybe price is dependent on the  ProdID and Quantity: The more you  buy of </a:t>
            </a:r>
            <a:r>
              <a:rPr sz="3000" b="1" dirty="0">
                <a:latin typeface="Courier New"/>
                <a:cs typeface="Courier New"/>
              </a:rPr>
              <a:t>a </a:t>
            </a:r>
            <a:r>
              <a:rPr sz="3000" b="1" spc="-5" dirty="0">
                <a:latin typeface="Courier New"/>
                <a:cs typeface="Courier New"/>
              </a:rPr>
              <a:t>given product the cheaper  that product</a:t>
            </a:r>
            <a:r>
              <a:rPr sz="3000" b="1" spc="-20" dirty="0">
                <a:latin typeface="Courier New"/>
                <a:cs typeface="Courier New"/>
              </a:rPr>
              <a:t> </a:t>
            </a:r>
            <a:r>
              <a:rPr sz="3000" b="1" spc="-5" dirty="0">
                <a:latin typeface="Courier New"/>
                <a:cs typeface="Courier New"/>
              </a:rPr>
              <a:t>becomes!</a:t>
            </a:r>
            <a:endParaRPr sz="3000" dirty="0">
              <a:latin typeface="Courier New"/>
              <a:cs typeface="Courier New"/>
            </a:endParaRPr>
          </a:p>
          <a:p>
            <a:pPr marL="355600" marR="348615" indent="-342900">
              <a:lnSpc>
                <a:spcPts val="3240"/>
              </a:lnSpc>
              <a:spcBef>
                <a:spcPts val="770"/>
              </a:spcBef>
            </a:pPr>
            <a:r>
              <a:rPr sz="3000" b="1" spc="-5" dirty="0">
                <a:latin typeface="Courier New"/>
                <a:cs typeface="Courier New"/>
              </a:rPr>
              <a:t>So we ask the business manager and  she tells us that this is the  case.</a:t>
            </a:r>
            <a:endParaRPr sz="3000" dirty="0">
              <a:latin typeface="Courier New"/>
              <a:cs typeface="Courier New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1656631"/>
              </p:ext>
            </p:extLst>
          </p:nvPr>
        </p:nvGraphicFramePr>
        <p:xfrm>
          <a:off x="990600" y="762000"/>
          <a:ext cx="6802752" cy="299142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674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9029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931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572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4175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5282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7462">
                <a:tc>
                  <a:txBody>
                    <a:bodyPr/>
                    <a:lstStyle/>
                    <a:p>
                      <a:pPr marL="88265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350" b="1" spc="-15" dirty="0">
                          <a:latin typeface="Arial"/>
                          <a:cs typeface="Arial"/>
                        </a:rPr>
                        <a:t>OrderID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0960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350" b="1" spc="-10" dirty="0">
                          <a:latin typeface="Arial"/>
                          <a:cs typeface="Arial"/>
                        </a:rPr>
                        <a:t>C</a:t>
                      </a:r>
                      <a:r>
                        <a:rPr sz="2350" b="1" spc="-45" dirty="0">
                          <a:latin typeface="Arial"/>
                          <a:cs typeface="Arial"/>
                        </a:rPr>
                        <a:t>u</a:t>
                      </a:r>
                      <a:r>
                        <a:rPr sz="2350" b="1" spc="10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2350" b="1" spc="2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2350" b="1" spc="-70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2350" b="1" dirty="0">
                          <a:latin typeface="Arial"/>
                          <a:cs typeface="Arial"/>
                        </a:rPr>
                        <a:t>D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5730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350" b="1" spc="-40" dirty="0">
                          <a:latin typeface="Arial"/>
                          <a:cs typeface="Arial"/>
                        </a:rPr>
                        <a:t>ProdID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4610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350" b="1" spc="-105" dirty="0">
                          <a:latin typeface="Arial"/>
                          <a:cs typeface="Arial"/>
                        </a:rPr>
                        <a:t>P</a:t>
                      </a:r>
                      <a:r>
                        <a:rPr sz="2350" b="1" spc="35" dirty="0">
                          <a:latin typeface="Arial"/>
                          <a:cs typeface="Arial"/>
                        </a:rPr>
                        <a:t>r</a:t>
                      </a:r>
                      <a:r>
                        <a:rPr sz="2350" b="1" spc="7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2350" b="1" spc="10" dirty="0">
                          <a:latin typeface="Arial"/>
                          <a:cs typeface="Arial"/>
                        </a:rPr>
                        <a:t>c</a:t>
                      </a:r>
                      <a:r>
                        <a:rPr sz="2350" b="1" dirty="0">
                          <a:latin typeface="Arial"/>
                          <a:cs typeface="Arial"/>
                        </a:rPr>
                        <a:t>e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55244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350" b="1" spc="-70" dirty="0">
                          <a:latin typeface="Arial"/>
                          <a:cs typeface="Arial"/>
                        </a:rPr>
                        <a:t>Q</a:t>
                      </a:r>
                      <a:r>
                        <a:rPr sz="2350" b="1" spc="-45" dirty="0">
                          <a:latin typeface="Arial"/>
                          <a:cs typeface="Arial"/>
                        </a:rPr>
                        <a:t>u</a:t>
                      </a:r>
                      <a:r>
                        <a:rPr sz="2350" b="1" spc="1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2350" b="1" spc="-45" dirty="0">
                          <a:latin typeface="Arial"/>
                          <a:cs typeface="Arial"/>
                        </a:rPr>
                        <a:t>n</a:t>
                      </a:r>
                      <a:r>
                        <a:rPr sz="2350" b="1" spc="2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2350" b="1" spc="7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2350" b="1" spc="2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2350" b="1" dirty="0">
                          <a:latin typeface="Arial"/>
                          <a:cs typeface="Arial"/>
                        </a:rPr>
                        <a:t>y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62560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350" b="1" dirty="0">
                          <a:latin typeface="Arial"/>
                          <a:cs typeface="Arial"/>
                        </a:rPr>
                        <a:t>Total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7524">
                <a:tc>
                  <a:txBody>
                    <a:bodyPr/>
                    <a:lstStyle/>
                    <a:p>
                      <a:pPr marR="45085" algn="r">
                        <a:lnSpc>
                          <a:spcPts val="2800"/>
                        </a:lnSpc>
                        <a:spcBef>
                          <a:spcPts val="70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70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70"/>
                        </a:spcBef>
                      </a:pPr>
                      <a:r>
                        <a:rPr sz="2350" spc="-30" dirty="0">
                          <a:latin typeface="Arial"/>
                          <a:cs typeface="Arial"/>
                        </a:rPr>
                        <a:t>AB</a:t>
                      </a:r>
                      <a:r>
                        <a:rPr sz="2350" spc="20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11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70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50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70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50" spc="15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70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50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50" spc="15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2538">
                <a:tc>
                  <a:txBody>
                    <a:bodyPr/>
                    <a:lstStyle/>
                    <a:p>
                      <a:pPr marR="4508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2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1002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-30" dirty="0">
                          <a:latin typeface="Arial"/>
                          <a:cs typeface="Arial"/>
                        </a:rPr>
                        <a:t>AB</a:t>
                      </a:r>
                      <a:r>
                        <a:rPr sz="2350" spc="20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11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60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500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30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50" spc="15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2848">
                <a:tc>
                  <a:txBody>
                    <a:bodyPr/>
                    <a:lstStyle/>
                    <a:p>
                      <a:pPr marR="4508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3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25" dirty="0">
                          <a:latin typeface="Arial"/>
                          <a:cs typeface="Arial"/>
                        </a:rPr>
                        <a:t>Z</a:t>
                      </a:r>
                      <a:r>
                        <a:rPr sz="2350" spc="-3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2350" spc="20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24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5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35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3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50" spc="15" dirty="0">
                          <a:latin typeface="Arial"/>
                          <a:cs typeface="Arial"/>
                        </a:rPr>
                        <a:t>5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2817">
                <a:tc>
                  <a:txBody>
                    <a:bodyPr/>
                    <a:lstStyle/>
                    <a:p>
                      <a:pPr marR="4508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4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1003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2350" spc="-30" dirty="0">
                          <a:latin typeface="Arial"/>
                          <a:cs typeface="Arial"/>
                        </a:rPr>
                        <a:t>B</a:t>
                      </a:r>
                      <a:r>
                        <a:rPr sz="2350" spc="20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15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3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82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25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2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50" spc="15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5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2693">
                <a:tc>
                  <a:txBody>
                    <a:bodyPr/>
                    <a:lstStyle/>
                    <a:p>
                      <a:pPr marR="4508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5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1004</a:t>
                      </a:r>
                      <a:endParaRPr sz="2350" dirty="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25" dirty="0">
                          <a:latin typeface="Arial"/>
                          <a:cs typeface="Arial"/>
                        </a:rPr>
                        <a:t>Z</a:t>
                      </a:r>
                      <a:r>
                        <a:rPr sz="2350" spc="-3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2350" spc="20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24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5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42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420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2693">
                <a:tc>
                  <a:txBody>
                    <a:bodyPr/>
                    <a:lstStyle/>
                    <a:p>
                      <a:pPr marR="4508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6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1002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25" dirty="0">
                          <a:latin typeface="Arial"/>
                          <a:cs typeface="Arial"/>
                        </a:rPr>
                        <a:t>Z</a:t>
                      </a:r>
                      <a:r>
                        <a:rPr sz="2350" spc="-3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2350" spc="20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24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5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40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50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2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50" spc="15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2848">
                <a:tc>
                  <a:txBody>
                    <a:bodyPr/>
                    <a:lstStyle/>
                    <a:p>
                      <a:pPr marR="45085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dirty="0">
                          <a:latin typeface="Arial"/>
                          <a:cs typeface="Arial"/>
                        </a:rPr>
                        <a:t>7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-30" dirty="0">
                          <a:latin typeface="Arial"/>
                          <a:cs typeface="Arial"/>
                        </a:rPr>
                        <a:t>AB</a:t>
                      </a:r>
                      <a:r>
                        <a:rPr sz="2350" spc="20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11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1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75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100</a:t>
                      </a:r>
                      <a:endParaRPr sz="23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2800"/>
                        </a:lnSpc>
                        <a:spcBef>
                          <a:spcPts val="35"/>
                        </a:spcBef>
                      </a:pPr>
                      <a:r>
                        <a:rPr sz="2350" spc="1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50" spc="15" dirty="0">
                          <a:latin typeface="Arial"/>
                          <a:cs typeface="Arial"/>
                        </a:rPr>
                        <a:t>5</a:t>
                      </a:r>
                      <a:r>
                        <a:rPr sz="2350" spc="10" dirty="0">
                          <a:latin typeface="Arial"/>
                          <a:cs typeface="Arial"/>
                        </a:rPr>
                        <a:t>0</a:t>
                      </a:r>
                      <a:r>
                        <a:rPr sz="2350" dirty="0">
                          <a:latin typeface="Arial"/>
                          <a:cs typeface="Arial"/>
                        </a:rPr>
                        <a:t>0</a:t>
                      </a: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3" name="object 3"/>
          <p:cNvSpPr txBox="1"/>
          <p:nvPr/>
        </p:nvSpPr>
        <p:spPr>
          <a:xfrm>
            <a:off x="685800" y="4038600"/>
            <a:ext cx="8251825" cy="2230120"/>
          </a:xfrm>
          <a:prstGeom prst="rect">
            <a:avLst/>
          </a:prstGeom>
        </p:spPr>
        <p:txBody>
          <a:bodyPr vert="horz" wrap="square" lIns="0" tIns="60325" rIns="0" bIns="0" rtlCol="0">
            <a:spAutoFit/>
          </a:bodyPr>
          <a:lstStyle/>
          <a:p>
            <a:pPr marL="355600" marR="654685" indent="-342900">
              <a:lnSpc>
                <a:spcPts val="3030"/>
              </a:lnSpc>
              <a:spcBef>
                <a:spcPts val="475"/>
              </a:spcBef>
            </a:pPr>
            <a:r>
              <a:rPr sz="2800" b="1" spc="-5" dirty="0">
                <a:latin typeface="Courier New"/>
                <a:cs typeface="Courier New"/>
              </a:rPr>
              <a:t>We </a:t>
            </a:r>
            <a:r>
              <a:rPr sz="2800" b="1" spc="-10" dirty="0">
                <a:latin typeface="Courier New"/>
                <a:cs typeface="Courier New"/>
              </a:rPr>
              <a:t>say that Price has </a:t>
            </a:r>
            <a:r>
              <a:rPr sz="2800" b="1" spc="-5" dirty="0">
                <a:latin typeface="Courier New"/>
                <a:cs typeface="Courier New"/>
              </a:rPr>
              <a:t>a </a:t>
            </a:r>
            <a:r>
              <a:rPr sz="2800" b="1" spc="-10" dirty="0">
                <a:latin typeface="Courier New"/>
                <a:cs typeface="Courier New"/>
              </a:rPr>
              <a:t>transitive  dependency </a:t>
            </a:r>
            <a:r>
              <a:rPr sz="2800" b="1" spc="-5" dirty="0">
                <a:latin typeface="Courier New"/>
                <a:cs typeface="Courier New"/>
              </a:rPr>
              <a:t>on </a:t>
            </a:r>
            <a:r>
              <a:rPr sz="2800" b="1" spc="-10" dirty="0">
                <a:latin typeface="Courier New"/>
                <a:cs typeface="Courier New"/>
              </a:rPr>
              <a:t>ProdID and</a:t>
            </a:r>
            <a:r>
              <a:rPr sz="2800" b="1" spc="-80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Quantity.</a:t>
            </a:r>
            <a:endParaRPr sz="2800" dirty="0">
              <a:latin typeface="Courier New"/>
              <a:cs typeface="Courier New"/>
            </a:endParaRPr>
          </a:p>
          <a:p>
            <a:pPr marL="396240" marR="5080" indent="-6350">
              <a:lnSpc>
                <a:spcPct val="90000"/>
              </a:lnSpc>
              <a:spcBef>
                <a:spcPts val="550"/>
              </a:spcBef>
            </a:pPr>
            <a:r>
              <a:rPr sz="2400" b="1" spc="-5" dirty="0">
                <a:latin typeface="Courier New"/>
                <a:cs typeface="Courier New"/>
              </a:rPr>
              <a:t>This </a:t>
            </a:r>
            <a:r>
              <a:rPr sz="2400" b="1" spc="-10" dirty="0">
                <a:latin typeface="Courier New"/>
                <a:cs typeface="Courier New"/>
              </a:rPr>
              <a:t>means </a:t>
            </a:r>
            <a:r>
              <a:rPr sz="2400" b="1" spc="-5" dirty="0">
                <a:latin typeface="Courier New"/>
                <a:cs typeface="Courier New"/>
              </a:rPr>
              <a:t>that Price </a:t>
            </a:r>
            <a:r>
              <a:rPr sz="2400" b="1" spc="-10" dirty="0">
                <a:latin typeface="Courier New"/>
                <a:cs typeface="Courier New"/>
              </a:rPr>
              <a:t>isn’t just determined  </a:t>
            </a:r>
            <a:r>
              <a:rPr sz="2400" b="1" spc="-5" dirty="0">
                <a:latin typeface="Courier New"/>
                <a:cs typeface="Courier New"/>
              </a:rPr>
              <a:t>by the </a:t>
            </a:r>
            <a:r>
              <a:rPr sz="2400" b="1" spc="-10" dirty="0">
                <a:latin typeface="Courier New"/>
                <a:cs typeface="Courier New"/>
              </a:rPr>
              <a:t>OrderID. </a:t>
            </a:r>
            <a:r>
              <a:rPr sz="2400" b="1" spc="-5" dirty="0">
                <a:latin typeface="Courier New"/>
                <a:cs typeface="Courier New"/>
              </a:rPr>
              <a:t>It is </a:t>
            </a:r>
            <a:r>
              <a:rPr sz="2400" b="1" spc="-10" dirty="0">
                <a:latin typeface="Courier New"/>
                <a:cs typeface="Courier New"/>
              </a:rPr>
              <a:t>also determined by  </a:t>
            </a:r>
            <a:r>
              <a:rPr sz="2400" b="1" spc="-5" dirty="0">
                <a:latin typeface="Courier New"/>
                <a:cs typeface="Courier New"/>
              </a:rPr>
              <a:t>the </a:t>
            </a:r>
            <a:r>
              <a:rPr sz="2400" b="1" spc="-10" dirty="0">
                <a:latin typeface="Courier New"/>
                <a:cs typeface="Courier New"/>
              </a:rPr>
              <a:t>size </a:t>
            </a:r>
            <a:r>
              <a:rPr sz="2400" b="1" spc="-5" dirty="0">
                <a:latin typeface="Courier New"/>
                <a:cs typeface="Courier New"/>
              </a:rPr>
              <a:t>(or </a:t>
            </a:r>
            <a:r>
              <a:rPr sz="2400" b="1" spc="-10" dirty="0">
                <a:latin typeface="Courier New"/>
                <a:cs typeface="Courier New"/>
              </a:rPr>
              <a:t>quantity) of </a:t>
            </a:r>
            <a:r>
              <a:rPr sz="2400" b="1" spc="-5" dirty="0">
                <a:latin typeface="Courier New"/>
                <a:cs typeface="Courier New"/>
              </a:rPr>
              <a:t>the </a:t>
            </a:r>
            <a:r>
              <a:rPr sz="2400" b="1" spc="-10" dirty="0">
                <a:latin typeface="Courier New"/>
                <a:cs typeface="Courier New"/>
              </a:rPr>
              <a:t>order (and  </a:t>
            </a:r>
            <a:r>
              <a:rPr sz="2400" b="1" spc="-5" dirty="0">
                <a:latin typeface="Courier New"/>
                <a:cs typeface="Courier New"/>
              </a:rPr>
              <a:t>of </a:t>
            </a:r>
            <a:r>
              <a:rPr sz="2400" b="1" spc="-10" dirty="0">
                <a:latin typeface="Courier New"/>
                <a:cs typeface="Courier New"/>
              </a:rPr>
              <a:t>course </a:t>
            </a:r>
            <a:r>
              <a:rPr sz="2400" b="1" spc="-5" dirty="0">
                <a:latin typeface="Courier New"/>
                <a:cs typeface="Courier New"/>
              </a:rPr>
              <a:t>what </a:t>
            </a:r>
            <a:r>
              <a:rPr sz="2400" b="1" spc="-10" dirty="0">
                <a:latin typeface="Courier New"/>
                <a:cs typeface="Courier New"/>
              </a:rPr>
              <a:t>is</a:t>
            </a:r>
            <a:r>
              <a:rPr sz="2400" b="1" spc="-20" dirty="0">
                <a:latin typeface="Courier New"/>
                <a:cs typeface="Courier New"/>
              </a:rPr>
              <a:t> </a:t>
            </a:r>
            <a:r>
              <a:rPr sz="2400" b="1" spc="-10" dirty="0">
                <a:latin typeface="Courier New"/>
                <a:cs typeface="Courier New"/>
              </a:rPr>
              <a:t>ordered).</a:t>
            </a:r>
            <a:endParaRPr sz="2400" dirty="0">
              <a:latin typeface="Courier New"/>
              <a:cs typeface="Courier New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56568" y="2590800"/>
            <a:ext cx="7921625" cy="1854200"/>
          </a:xfrm>
          <a:prstGeom prst="rect">
            <a:avLst/>
          </a:prstGeom>
        </p:spPr>
        <p:txBody>
          <a:bodyPr vert="horz" wrap="square" lIns="0" tIns="577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55"/>
              </a:spcBef>
            </a:pPr>
            <a:r>
              <a:rPr sz="3000" b="1" spc="-5" dirty="0">
                <a:latin typeface="Courier New"/>
                <a:cs typeface="Courier New"/>
              </a:rPr>
              <a:t>Let’s diagram the</a:t>
            </a:r>
            <a:r>
              <a:rPr sz="3000" b="1" spc="-45" dirty="0">
                <a:latin typeface="Courier New"/>
                <a:cs typeface="Courier New"/>
              </a:rPr>
              <a:t> </a:t>
            </a:r>
            <a:r>
              <a:rPr sz="3000" b="1" spc="-5" dirty="0">
                <a:latin typeface="Courier New"/>
                <a:cs typeface="Courier New"/>
              </a:rPr>
              <a:t>dependencies.</a:t>
            </a:r>
            <a:endParaRPr sz="3000" dirty="0">
              <a:latin typeface="Courier New"/>
              <a:cs typeface="Courier New"/>
            </a:endParaRPr>
          </a:p>
          <a:p>
            <a:pPr marL="355600" marR="5080" indent="-342900">
              <a:lnSpc>
                <a:spcPct val="90000"/>
              </a:lnSpc>
              <a:spcBef>
                <a:spcPts val="720"/>
              </a:spcBef>
            </a:pPr>
            <a:r>
              <a:rPr sz="3000" b="1" spc="-5" dirty="0">
                <a:latin typeface="Courier New"/>
                <a:cs typeface="Courier New"/>
              </a:rPr>
              <a:t>We can see that all fields are  </a:t>
            </a:r>
            <a:r>
              <a:rPr sz="3000" b="1" dirty="0">
                <a:latin typeface="Courier New"/>
                <a:cs typeface="Courier New"/>
              </a:rPr>
              <a:t>dependent on OrderID, the</a:t>
            </a:r>
            <a:r>
              <a:rPr sz="3000" b="1" spc="-100" dirty="0">
                <a:latin typeface="Courier New"/>
                <a:cs typeface="Courier New"/>
              </a:rPr>
              <a:t> </a:t>
            </a:r>
            <a:r>
              <a:rPr sz="3000" b="1" dirty="0">
                <a:latin typeface="Courier New"/>
                <a:cs typeface="Courier New"/>
              </a:rPr>
              <a:t>Primary  Key (white</a:t>
            </a:r>
            <a:r>
              <a:rPr sz="3000" b="1" spc="-15" dirty="0">
                <a:latin typeface="Courier New"/>
                <a:cs typeface="Courier New"/>
              </a:rPr>
              <a:t> </a:t>
            </a:r>
            <a:r>
              <a:rPr sz="3000" b="1" dirty="0">
                <a:latin typeface="Courier New"/>
                <a:cs typeface="Courier New"/>
              </a:rPr>
              <a:t>lines)</a:t>
            </a:r>
            <a:endParaRPr sz="3000" dirty="0">
              <a:latin typeface="Courier New"/>
              <a:cs typeface="Courier New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2165371" y="311405"/>
            <a:ext cx="684530" cy="457200"/>
            <a:chOff x="2165371" y="311405"/>
            <a:chExt cx="684530" cy="457200"/>
          </a:xfrm>
        </p:grpSpPr>
        <p:sp>
          <p:nvSpPr>
            <p:cNvPr id="4" name="object 4"/>
            <p:cNvSpPr/>
            <p:nvPr/>
          </p:nvSpPr>
          <p:spPr>
            <a:xfrm>
              <a:off x="2166324" y="312357"/>
              <a:ext cx="682625" cy="455295"/>
            </a:xfrm>
            <a:custGeom>
              <a:avLst/>
              <a:gdLst/>
              <a:ahLst/>
              <a:cxnLst/>
              <a:rect l="l" t="t" r="r" b="b"/>
              <a:pathLst>
                <a:path w="682625" h="455295">
                  <a:moveTo>
                    <a:pt x="682513" y="0"/>
                  </a:moveTo>
                  <a:lnTo>
                    <a:pt x="0" y="0"/>
                  </a:lnTo>
                  <a:lnTo>
                    <a:pt x="0" y="454826"/>
                  </a:lnTo>
                  <a:lnTo>
                    <a:pt x="682513" y="454826"/>
                  </a:lnTo>
                  <a:lnTo>
                    <a:pt x="682513" y="0"/>
                  </a:lnTo>
                  <a:close/>
                </a:path>
              </a:pathLst>
            </a:custGeom>
            <a:solidFill>
              <a:srgbClr val="808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2166324" y="312357"/>
              <a:ext cx="682625" cy="455295"/>
            </a:xfrm>
            <a:custGeom>
              <a:avLst/>
              <a:gdLst/>
              <a:ahLst/>
              <a:cxnLst/>
              <a:rect l="l" t="t" r="r" b="b"/>
              <a:pathLst>
                <a:path w="682625" h="455295">
                  <a:moveTo>
                    <a:pt x="0" y="454826"/>
                  </a:moveTo>
                  <a:lnTo>
                    <a:pt x="682513" y="454826"/>
                  </a:lnTo>
                  <a:lnTo>
                    <a:pt x="682513" y="0"/>
                  </a:lnTo>
                  <a:lnTo>
                    <a:pt x="0" y="0"/>
                  </a:lnTo>
                  <a:lnTo>
                    <a:pt x="0" y="454826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2166324" y="312357"/>
            <a:ext cx="682625" cy="455295"/>
          </a:xfrm>
          <a:prstGeom prst="rect">
            <a:avLst/>
          </a:prstGeom>
        </p:spPr>
        <p:txBody>
          <a:bodyPr vert="horz" wrap="square" lIns="0" tIns="120650" rIns="0" bIns="0" rtlCol="0">
            <a:spAutoFit/>
          </a:bodyPr>
          <a:lstStyle/>
          <a:p>
            <a:pPr marL="71120">
              <a:lnSpc>
                <a:spcPct val="100000"/>
              </a:lnSpc>
              <a:spcBef>
                <a:spcPts val="950"/>
              </a:spcBef>
            </a:pPr>
            <a:r>
              <a:rPr sz="1200" spc="-5" dirty="0">
                <a:latin typeface="Arial"/>
                <a:cs typeface="Arial"/>
              </a:rPr>
              <a:t>OrderID</a:t>
            </a:r>
            <a:endParaRPr sz="1200">
              <a:latin typeface="Arial"/>
              <a:cs typeface="Arial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2847881" y="311405"/>
            <a:ext cx="1367155" cy="457200"/>
            <a:chOff x="2847881" y="311405"/>
            <a:chExt cx="1367155" cy="457200"/>
          </a:xfrm>
        </p:grpSpPr>
        <p:sp>
          <p:nvSpPr>
            <p:cNvPr id="8" name="object 8"/>
            <p:cNvSpPr/>
            <p:nvPr/>
          </p:nvSpPr>
          <p:spPr>
            <a:xfrm>
              <a:off x="2848834" y="312357"/>
              <a:ext cx="682625" cy="455295"/>
            </a:xfrm>
            <a:custGeom>
              <a:avLst/>
              <a:gdLst/>
              <a:ahLst/>
              <a:cxnLst/>
              <a:rect l="l" t="t" r="r" b="b"/>
              <a:pathLst>
                <a:path w="682625" h="455295">
                  <a:moveTo>
                    <a:pt x="682387" y="0"/>
                  </a:moveTo>
                  <a:lnTo>
                    <a:pt x="0" y="0"/>
                  </a:lnTo>
                  <a:lnTo>
                    <a:pt x="0" y="454826"/>
                  </a:lnTo>
                  <a:lnTo>
                    <a:pt x="682387" y="454826"/>
                  </a:lnTo>
                  <a:lnTo>
                    <a:pt x="682387" y="0"/>
                  </a:lnTo>
                  <a:close/>
                </a:path>
              </a:pathLst>
            </a:custGeom>
            <a:solidFill>
              <a:srgbClr val="808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2848834" y="312357"/>
              <a:ext cx="682625" cy="455295"/>
            </a:xfrm>
            <a:custGeom>
              <a:avLst/>
              <a:gdLst/>
              <a:ahLst/>
              <a:cxnLst/>
              <a:rect l="l" t="t" r="r" b="b"/>
              <a:pathLst>
                <a:path w="682625" h="455295">
                  <a:moveTo>
                    <a:pt x="0" y="454826"/>
                  </a:moveTo>
                  <a:lnTo>
                    <a:pt x="682387" y="454826"/>
                  </a:lnTo>
                  <a:lnTo>
                    <a:pt x="682387" y="0"/>
                  </a:lnTo>
                  <a:lnTo>
                    <a:pt x="0" y="0"/>
                  </a:lnTo>
                  <a:lnTo>
                    <a:pt x="0" y="454826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3531221" y="312357"/>
              <a:ext cx="682625" cy="455295"/>
            </a:xfrm>
            <a:custGeom>
              <a:avLst/>
              <a:gdLst/>
              <a:ahLst/>
              <a:cxnLst/>
              <a:rect l="l" t="t" r="r" b="b"/>
              <a:pathLst>
                <a:path w="682625" h="455295">
                  <a:moveTo>
                    <a:pt x="682513" y="0"/>
                  </a:moveTo>
                  <a:lnTo>
                    <a:pt x="0" y="0"/>
                  </a:lnTo>
                  <a:lnTo>
                    <a:pt x="0" y="454826"/>
                  </a:lnTo>
                  <a:lnTo>
                    <a:pt x="682513" y="454826"/>
                  </a:lnTo>
                  <a:lnTo>
                    <a:pt x="682513" y="0"/>
                  </a:lnTo>
                  <a:close/>
                </a:path>
              </a:pathLst>
            </a:custGeom>
            <a:solidFill>
              <a:srgbClr val="808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3531221" y="312357"/>
              <a:ext cx="682625" cy="455295"/>
            </a:xfrm>
            <a:custGeom>
              <a:avLst/>
              <a:gdLst/>
              <a:ahLst/>
              <a:cxnLst/>
              <a:rect l="l" t="t" r="r" b="b"/>
              <a:pathLst>
                <a:path w="682625" h="455295">
                  <a:moveTo>
                    <a:pt x="0" y="454826"/>
                  </a:moveTo>
                  <a:lnTo>
                    <a:pt x="682513" y="454826"/>
                  </a:lnTo>
                  <a:lnTo>
                    <a:pt x="682513" y="0"/>
                  </a:lnTo>
                  <a:lnTo>
                    <a:pt x="0" y="0"/>
                  </a:lnTo>
                  <a:lnTo>
                    <a:pt x="0" y="454826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2958028" y="420761"/>
            <a:ext cx="1163320" cy="2076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  <a:tabLst>
                <a:tab pos="678180" algn="l"/>
              </a:tabLst>
            </a:pPr>
            <a:r>
              <a:rPr sz="1200" spc="-5" dirty="0">
                <a:latin typeface="Arial"/>
                <a:cs typeface="Arial"/>
              </a:rPr>
              <a:t>CustID	ProdID</a:t>
            </a:r>
            <a:endParaRPr sz="1200">
              <a:latin typeface="Arial"/>
              <a:cs typeface="Arial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4212846" y="311405"/>
            <a:ext cx="2049780" cy="457200"/>
            <a:chOff x="4212846" y="311405"/>
            <a:chExt cx="2049780" cy="457200"/>
          </a:xfrm>
        </p:grpSpPr>
        <p:sp>
          <p:nvSpPr>
            <p:cNvPr id="14" name="object 14"/>
            <p:cNvSpPr/>
            <p:nvPr/>
          </p:nvSpPr>
          <p:spPr>
            <a:xfrm>
              <a:off x="4213798" y="312357"/>
              <a:ext cx="682625" cy="455295"/>
            </a:xfrm>
            <a:custGeom>
              <a:avLst/>
              <a:gdLst/>
              <a:ahLst/>
              <a:cxnLst/>
              <a:rect l="l" t="t" r="r" b="b"/>
              <a:pathLst>
                <a:path w="682625" h="455295">
                  <a:moveTo>
                    <a:pt x="682513" y="0"/>
                  </a:moveTo>
                  <a:lnTo>
                    <a:pt x="0" y="0"/>
                  </a:lnTo>
                  <a:lnTo>
                    <a:pt x="0" y="454826"/>
                  </a:lnTo>
                  <a:lnTo>
                    <a:pt x="682513" y="454826"/>
                  </a:lnTo>
                  <a:lnTo>
                    <a:pt x="682513" y="0"/>
                  </a:lnTo>
                  <a:close/>
                </a:path>
              </a:pathLst>
            </a:custGeom>
            <a:solidFill>
              <a:srgbClr val="808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4213798" y="312357"/>
              <a:ext cx="682625" cy="455295"/>
            </a:xfrm>
            <a:custGeom>
              <a:avLst/>
              <a:gdLst/>
              <a:ahLst/>
              <a:cxnLst/>
              <a:rect l="l" t="t" r="r" b="b"/>
              <a:pathLst>
                <a:path w="682625" h="455295">
                  <a:moveTo>
                    <a:pt x="0" y="454826"/>
                  </a:moveTo>
                  <a:lnTo>
                    <a:pt x="682513" y="454826"/>
                  </a:lnTo>
                  <a:lnTo>
                    <a:pt x="682513" y="0"/>
                  </a:lnTo>
                  <a:lnTo>
                    <a:pt x="0" y="0"/>
                  </a:lnTo>
                  <a:lnTo>
                    <a:pt x="0" y="454826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4896312" y="312357"/>
              <a:ext cx="682625" cy="455295"/>
            </a:xfrm>
            <a:custGeom>
              <a:avLst/>
              <a:gdLst/>
              <a:ahLst/>
              <a:cxnLst/>
              <a:rect l="l" t="t" r="r" b="b"/>
              <a:pathLst>
                <a:path w="682625" h="455295">
                  <a:moveTo>
                    <a:pt x="682387" y="0"/>
                  </a:moveTo>
                  <a:lnTo>
                    <a:pt x="0" y="0"/>
                  </a:lnTo>
                  <a:lnTo>
                    <a:pt x="0" y="454826"/>
                  </a:lnTo>
                  <a:lnTo>
                    <a:pt x="682387" y="454826"/>
                  </a:lnTo>
                  <a:lnTo>
                    <a:pt x="682387" y="0"/>
                  </a:lnTo>
                  <a:close/>
                </a:path>
              </a:pathLst>
            </a:custGeom>
            <a:solidFill>
              <a:srgbClr val="808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4896312" y="312357"/>
              <a:ext cx="682625" cy="455295"/>
            </a:xfrm>
            <a:custGeom>
              <a:avLst/>
              <a:gdLst/>
              <a:ahLst/>
              <a:cxnLst/>
              <a:rect l="l" t="t" r="r" b="b"/>
              <a:pathLst>
                <a:path w="682625" h="455295">
                  <a:moveTo>
                    <a:pt x="0" y="454826"/>
                  </a:moveTo>
                  <a:lnTo>
                    <a:pt x="682387" y="454826"/>
                  </a:lnTo>
                  <a:lnTo>
                    <a:pt x="682387" y="0"/>
                  </a:lnTo>
                  <a:lnTo>
                    <a:pt x="0" y="0"/>
                  </a:lnTo>
                  <a:lnTo>
                    <a:pt x="0" y="454826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5578700" y="312357"/>
              <a:ext cx="682625" cy="455295"/>
            </a:xfrm>
            <a:custGeom>
              <a:avLst/>
              <a:gdLst/>
              <a:ahLst/>
              <a:cxnLst/>
              <a:rect l="l" t="t" r="r" b="b"/>
              <a:pathLst>
                <a:path w="682625" h="455295">
                  <a:moveTo>
                    <a:pt x="682513" y="0"/>
                  </a:moveTo>
                  <a:lnTo>
                    <a:pt x="0" y="0"/>
                  </a:lnTo>
                  <a:lnTo>
                    <a:pt x="0" y="454826"/>
                  </a:lnTo>
                  <a:lnTo>
                    <a:pt x="682513" y="454826"/>
                  </a:lnTo>
                  <a:lnTo>
                    <a:pt x="682513" y="0"/>
                  </a:lnTo>
                  <a:close/>
                </a:path>
              </a:pathLst>
            </a:custGeom>
            <a:solidFill>
              <a:srgbClr val="808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5578700" y="312357"/>
              <a:ext cx="682625" cy="455295"/>
            </a:xfrm>
            <a:custGeom>
              <a:avLst/>
              <a:gdLst/>
              <a:ahLst/>
              <a:cxnLst/>
              <a:rect l="l" t="t" r="r" b="b"/>
              <a:pathLst>
                <a:path w="682625" h="455295">
                  <a:moveTo>
                    <a:pt x="0" y="454826"/>
                  </a:moveTo>
                  <a:lnTo>
                    <a:pt x="682513" y="454826"/>
                  </a:lnTo>
                  <a:lnTo>
                    <a:pt x="682513" y="0"/>
                  </a:lnTo>
                  <a:lnTo>
                    <a:pt x="0" y="0"/>
                  </a:lnTo>
                  <a:lnTo>
                    <a:pt x="0" y="454826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4382106" y="420761"/>
            <a:ext cx="1719580" cy="2076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  <a:tabLst>
                <a:tab pos="572135" algn="l"/>
                <a:tab pos="1369060" algn="l"/>
              </a:tabLst>
            </a:pPr>
            <a:r>
              <a:rPr sz="1200" spc="-5" dirty="0">
                <a:latin typeface="Arial"/>
                <a:cs typeface="Arial"/>
              </a:rPr>
              <a:t>Price	Quantity	Total</a:t>
            </a:r>
            <a:endParaRPr sz="1200">
              <a:latin typeface="Arial"/>
              <a:cs typeface="Arial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2500687" y="79513"/>
            <a:ext cx="3419475" cy="1490345"/>
            <a:chOff x="2500687" y="79513"/>
            <a:chExt cx="3419475" cy="1490345"/>
          </a:xfrm>
        </p:grpSpPr>
        <p:sp>
          <p:nvSpPr>
            <p:cNvPr id="22" name="object 22"/>
            <p:cNvSpPr/>
            <p:nvPr/>
          </p:nvSpPr>
          <p:spPr>
            <a:xfrm>
              <a:off x="2507520" y="767184"/>
              <a:ext cx="639445" cy="227965"/>
            </a:xfrm>
            <a:custGeom>
              <a:avLst/>
              <a:gdLst/>
              <a:ahLst/>
              <a:cxnLst/>
              <a:rect l="l" t="t" r="r" b="b"/>
              <a:pathLst>
                <a:path w="639444" h="227965">
                  <a:moveTo>
                    <a:pt x="0" y="0"/>
                  </a:moveTo>
                  <a:lnTo>
                    <a:pt x="24257" y="31809"/>
                  </a:lnTo>
                  <a:lnTo>
                    <a:pt x="49279" y="60773"/>
                  </a:lnTo>
                  <a:lnTo>
                    <a:pt x="98565" y="112250"/>
                  </a:lnTo>
                  <a:lnTo>
                    <a:pt x="147996" y="153988"/>
                  </a:lnTo>
                  <a:lnTo>
                    <a:pt x="197282" y="186557"/>
                  </a:lnTo>
                  <a:lnTo>
                    <a:pt x="245811" y="209260"/>
                  </a:lnTo>
                  <a:lnTo>
                    <a:pt x="295084" y="222920"/>
                  </a:lnTo>
                  <a:lnTo>
                    <a:pt x="344345" y="227473"/>
                  </a:lnTo>
                  <a:lnTo>
                    <a:pt x="369417" y="225955"/>
                  </a:lnTo>
                  <a:lnTo>
                    <a:pt x="417920" y="216090"/>
                  </a:lnTo>
                  <a:lnTo>
                    <a:pt x="467181" y="196422"/>
                  </a:lnTo>
                  <a:lnTo>
                    <a:pt x="516505" y="167585"/>
                  </a:lnTo>
                  <a:lnTo>
                    <a:pt x="565765" y="128945"/>
                  </a:lnTo>
                  <a:lnTo>
                    <a:pt x="615026" y="81199"/>
                  </a:lnTo>
                  <a:lnTo>
                    <a:pt x="639341" y="53943"/>
                  </a:lnTo>
                </a:path>
              </a:pathLst>
            </a:custGeom>
            <a:ln w="1366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3123304" y="767184"/>
              <a:ext cx="67310" cy="74930"/>
            </a:xfrm>
            <a:custGeom>
              <a:avLst/>
              <a:gdLst/>
              <a:ahLst/>
              <a:cxnLst/>
              <a:rect l="l" t="t" r="r" b="b"/>
              <a:pathLst>
                <a:path w="67310" h="74930">
                  <a:moveTo>
                    <a:pt x="66754" y="0"/>
                  </a:moveTo>
                  <a:lnTo>
                    <a:pt x="0" y="43192"/>
                  </a:lnTo>
                  <a:lnTo>
                    <a:pt x="39471" y="74369"/>
                  </a:lnTo>
                  <a:lnTo>
                    <a:pt x="6675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2507520" y="767184"/>
              <a:ext cx="1315085" cy="398145"/>
            </a:xfrm>
            <a:custGeom>
              <a:avLst/>
              <a:gdLst/>
              <a:ahLst/>
              <a:cxnLst/>
              <a:rect l="l" t="t" r="r" b="b"/>
              <a:pathLst>
                <a:path w="1315085" h="398144">
                  <a:moveTo>
                    <a:pt x="0" y="0"/>
                  </a:moveTo>
                  <a:lnTo>
                    <a:pt x="31842" y="44836"/>
                  </a:lnTo>
                  <a:lnTo>
                    <a:pt x="63685" y="85753"/>
                  </a:lnTo>
                  <a:lnTo>
                    <a:pt x="95534" y="125151"/>
                  </a:lnTo>
                  <a:lnTo>
                    <a:pt x="128892" y="160755"/>
                  </a:lnTo>
                  <a:lnTo>
                    <a:pt x="162408" y="194904"/>
                  </a:lnTo>
                  <a:lnTo>
                    <a:pt x="195767" y="225955"/>
                  </a:lnTo>
                  <a:lnTo>
                    <a:pt x="229883" y="254742"/>
                  </a:lnTo>
                  <a:lnTo>
                    <a:pt x="264763" y="280512"/>
                  </a:lnTo>
                  <a:lnTo>
                    <a:pt x="299631" y="303999"/>
                  </a:lnTo>
                  <a:lnTo>
                    <a:pt x="335250" y="324464"/>
                  </a:lnTo>
                  <a:lnTo>
                    <a:pt x="370933" y="342645"/>
                  </a:lnTo>
                  <a:lnTo>
                    <a:pt x="407310" y="358563"/>
                  </a:lnTo>
                  <a:lnTo>
                    <a:pt x="443687" y="371596"/>
                  </a:lnTo>
                  <a:lnTo>
                    <a:pt x="480822" y="382208"/>
                  </a:lnTo>
                  <a:lnTo>
                    <a:pt x="518778" y="389784"/>
                  </a:lnTo>
                  <a:lnTo>
                    <a:pt x="556671" y="395090"/>
                  </a:lnTo>
                  <a:lnTo>
                    <a:pt x="595322" y="398119"/>
                  </a:lnTo>
                  <a:lnTo>
                    <a:pt x="634036" y="398119"/>
                  </a:lnTo>
                  <a:lnTo>
                    <a:pt x="673444" y="395843"/>
                  </a:lnTo>
                  <a:lnTo>
                    <a:pt x="712853" y="390543"/>
                  </a:lnTo>
                  <a:lnTo>
                    <a:pt x="753019" y="382961"/>
                  </a:lnTo>
                  <a:lnTo>
                    <a:pt x="794007" y="372355"/>
                  </a:lnTo>
                  <a:lnTo>
                    <a:pt x="834931" y="359322"/>
                  </a:lnTo>
                  <a:lnTo>
                    <a:pt x="876613" y="344163"/>
                  </a:lnTo>
                  <a:lnTo>
                    <a:pt x="918359" y="325975"/>
                  </a:lnTo>
                  <a:lnTo>
                    <a:pt x="960799" y="305517"/>
                  </a:lnTo>
                  <a:lnTo>
                    <a:pt x="1003239" y="282782"/>
                  </a:lnTo>
                  <a:lnTo>
                    <a:pt x="1046500" y="257019"/>
                  </a:lnTo>
                  <a:lnTo>
                    <a:pt x="1090455" y="228232"/>
                  </a:lnTo>
                  <a:lnTo>
                    <a:pt x="1134601" y="197181"/>
                  </a:lnTo>
                  <a:lnTo>
                    <a:pt x="1179314" y="163791"/>
                  </a:lnTo>
                  <a:lnTo>
                    <a:pt x="1224028" y="127428"/>
                  </a:lnTo>
                  <a:lnTo>
                    <a:pt x="1269562" y="88788"/>
                  </a:lnTo>
                  <a:lnTo>
                    <a:pt x="1315034" y="47872"/>
                  </a:lnTo>
                </a:path>
              </a:pathLst>
            </a:custGeom>
            <a:ln w="1366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3801334" y="767184"/>
              <a:ext cx="71755" cy="71120"/>
            </a:xfrm>
            <a:custGeom>
              <a:avLst/>
              <a:gdLst/>
              <a:ahLst/>
              <a:cxnLst/>
              <a:rect l="l" t="t" r="r" b="b"/>
              <a:pathLst>
                <a:path w="71754" h="71119">
                  <a:moveTo>
                    <a:pt x="71238" y="0"/>
                  </a:moveTo>
                  <a:lnTo>
                    <a:pt x="0" y="34086"/>
                  </a:lnTo>
                  <a:lnTo>
                    <a:pt x="34103" y="70575"/>
                  </a:lnTo>
                  <a:lnTo>
                    <a:pt x="7123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2507520" y="767184"/>
              <a:ext cx="1993264" cy="511809"/>
            </a:xfrm>
            <a:custGeom>
              <a:avLst/>
              <a:gdLst/>
              <a:ahLst/>
              <a:cxnLst/>
              <a:rect l="l" t="t" r="r" b="b"/>
              <a:pathLst>
                <a:path w="1993264" h="511809">
                  <a:moveTo>
                    <a:pt x="0" y="0"/>
                  </a:moveTo>
                  <a:lnTo>
                    <a:pt x="37147" y="50149"/>
                  </a:lnTo>
                  <a:lnTo>
                    <a:pt x="75059" y="97895"/>
                  </a:lnTo>
                  <a:lnTo>
                    <a:pt x="112971" y="142605"/>
                  </a:lnTo>
                  <a:lnTo>
                    <a:pt x="152550" y="185039"/>
                  </a:lnTo>
                  <a:lnTo>
                    <a:pt x="192735" y="224437"/>
                  </a:lnTo>
                  <a:lnTo>
                    <a:pt x="232921" y="261566"/>
                  </a:lnTo>
                  <a:lnTo>
                    <a:pt x="274622" y="296423"/>
                  </a:lnTo>
                  <a:lnTo>
                    <a:pt x="317062" y="328252"/>
                  </a:lnTo>
                  <a:lnTo>
                    <a:pt x="359565" y="357804"/>
                  </a:lnTo>
                  <a:lnTo>
                    <a:pt x="403521" y="384478"/>
                  </a:lnTo>
                  <a:lnTo>
                    <a:pt x="448234" y="408724"/>
                  </a:lnTo>
                  <a:lnTo>
                    <a:pt x="493011" y="430707"/>
                  </a:lnTo>
                  <a:lnTo>
                    <a:pt x="539240" y="449647"/>
                  </a:lnTo>
                  <a:lnTo>
                    <a:pt x="585470" y="466317"/>
                  </a:lnTo>
                  <a:lnTo>
                    <a:pt x="633278" y="480717"/>
                  </a:lnTo>
                  <a:lnTo>
                    <a:pt x="681023" y="492087"/>
                  </a:lnTo>
                  <a:lnTo>
                    <a:pt x="730284" y="500422"/>
                  </a:lnTo>
                  <a:lnTo>
                    <a:pt x="779608" y="506480"/>
                  </a:lnTo>
                  <a:lnTo>
                    <a:pt x="830384" y="510269"/>
                  </a:lnTo>
                  <a:lnTo>
                    <a:pt x="881160" y="511786"/>
                  </a:lnTo>
                  <a:lnTo>
                    <a:pt x="932758" y="510269"/>
                  </a:lnTo>
                  <a:lnTo>
                    <a:pt x="985808" y="505728"/>
                  </a:lnTo>
                  <a:lnTo>
                    <a:pt x="1038921" y="498904"/>
                  </a:lnTo>
                  <a:lnTo>
                    <a:pt x="1092729" y="489810"/>
                  </a:lnTo>
                  <a:lnTo>
                    <a:pt x="1148242" y="478446"/>
                  </a:lnTo>
                  <a:lnTo>
                    <a:pt x="1203566" y="464047"/>
                  </a:lnTo>
                  <a:lnTo>
                    <a:pt x="1259710" y="446618"/>
                  </a:lnTo>
                  <a:lnTo>
                    <a:pt x="1316550" y="426912"/>
                  </a:lnTo>
                  <a:lnTo>
                    <a:pt x="1374147" y="404936"/>
                  </a:lnTo>
                  <a:lnTo>
                    <a:pt x="1433323" y="380690"/>
                  </a:lnTo>
                  <a:lnTo>
                    <a:pt x="1492436" y="353257"/>
                  </a:lnTo>
                  <a:lnTo>
                    <a:pt x="1552370" y="322946"/>
                  </a:lnTo>
                  <a:lnTo>
                    <a:pt x="1612998" y="291117"/>
                  </a:lnTo>
                  <a:lnTo>
                    <a:pt x="1674448" y="255501"/>
                  </a:lnTo>
                  <a:lnTo>
                    <a:pt x="1736592" y="218366"/>
                  </a:lnTo>
                  <a:lnTo>
                    <a:pt x="1799557" y="178209"/>
                  </a:lnTo>
                  <a:lnTo>
                    <a:pt x="1863218" y="135016"/>
                  </a:lnTo>
                  <a:lnTo>
                    <a:pt x="1927635" y="90306"/>
                  </a:lnTo>
                  <a:lnTo>
                    <a:pt x="1992874" y="41675"/>
                  </a:lnTo>
                </a:path>
              </a:pathLst>
            </a:custGeom>
            <a:ln w="1366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4479933" y="767184"/>
              <a:ext cx="75565" cy="66675"/>
            </a:xfrm>
            <a:custGeom>
              <a:avLst/>
              <a:gdLst/>
              <a:ahLst/>
              <a:cxnLst/>
              <a:rect l="l" t="t" r="r" b="b"/>
              <a:pathLst>
                <a:path w="75564" h="66675">
                  <a:moveTo>
                    <a:pt x="75027" y="0"/>
                  </a:moveTo>
                  <a:lnTo>
                    <a:pt x="0" y="25738"/>
                  </a:lnTo>
                  <a:lnTo>
                    <a:pt x="30314" y="66085"/>
                  </a:lnTo>
                  <a:lnTo>
                    <a:pt x="7502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2507520" y="767184"/>
              <a:ext cx="2675890" cy="682625"/>
            </a:xfrm>
            <a:custGeom>
              <a:avLst/>
              <a:gdLst/>
              <a:ahLst/>
              <a:cxnLst/>
              <a:rect l="l" t="t" r="r" b="b"/>
              <a:pathLst>
                <a:path w="2675890" h="682625">
                  <a:moveTo>
                    <a:pt x="0" y="0"/>
                  </a:moveTo>
                  <a:lnTo>
                    <a:pt x="43974" y="58496"/>
                  </a:lnTo>
                  <a:lnTo>
                    <a:pt x="88707" y="114527"/>
                  </a:lnTo>
                  <a:lnTo>
                    <a:pt x="133439" y="167585"/>
                  </a:lnTo>
                  <a:lnTo>
                    <a:pt x="179845" y="218366"/>
                  </a:lnTo>
                  <a:lnTo>
                    <a:pt x="226852" y="266112"/>
                  </a:lnTo>
                  <a:lnTo>
                    <a:pt x="273864" y="311582"/>
                  </a:lnTo>
                  <a:lnTo>
                    <a:pt x="322367" y="354016"/>
                  </a:lnTo>
                  <a:lnTo>
                    <a:pt x="370933" y="394331"/>
                  </a:lnTo>
                  <a:lnTo>
                    <a:pt x="420951" y="431459"/>
                  </a:lnTo>
                  <a:lnTo>
                    <a:pt x="470970" y="466317"/>
                  </a:lnTo>
                  <a:lnTo>
                    <a:pt x="521810" y="498904"/>
                  </a:lnTo>
                  <a:lnTo>
                    <a:pt x="573344" y="528456"/>
                  </a:lnTo>
                  <a:lnTo>
                    <a:pt x="625699" y="555738"/>
                  </a:lnTo>
                  <a:lnTo>
                    <a:pt x="678749" y="579990"/>
                  </a:lnTo>
                  <a:lnTo>
                    <a:pt x="732557" y="601966"/>
                  </a:lnTo>
                  <a:lnTo>
                    <a:pt x="787186" y="620907"/>
                  </a:lnTo>
                  <a:lnTo>
                    <a:pt x="842510" y="637583"/>
                  </a:lnTo>
                  <a:lnTo>
                    <a:pt x="898654" y="651224"/>
                  </a:lnTo>
                  <a:lnTo>
                    <a:pt x="954736" y="662588"/>
                  </a:lnTo>
                  <a:lnTo>
                    <a:pt x="1012333" y="671682"/>
                  </a:lnTo>
                  <a:lnTo>
                    <a:pt x="1070751" y="677746"/>
                  </a:lnTo>
                  <a:lnTo>
                    <a:pt x="1129106" y="681534"/>
                  </a:lnTo>
                  <a:lnTo>
                    <a:pt x="1188409" y="682287"/>
                  </a:lnTo>
                  <a:lnTo>
                    <a:pt x="1249100" y="680776"/>
                  </a:lnTo>
                  <a:lnTo>
                    <a:pt x="1309729" y="676229"/>
                  </a:lnTo>
                  <a:lnTo>
                    <a:pt x="1371115" y="669405"/>
                  </a:lnTo>
                  <a:lnTo>
                    <a:pt x="1433323" y="659559"/>
                  </a:lnTo>
                  <a:lnTo>
                    <a:pt x="1496225" y="647429"/>
                  </a:lnTo>
                  <a:lnTo>
                    <a:pt x="1560706" y="633036"/>
                  </a:lnTo>
                  <a:lnTo>
                    <a:pt x="1624366" y="615607"/>
                  </a:lnTo>
                  <a:lnTo>
                    <a:pt x="1689605" y="595902"/>
                  </a:lnTo>
                  <a:lnTo>
                    <a:pt x="1755539" y="573167"/>
                  </a:lnTo>
                  <a:lnTo>
                    <a:pt x="1822293" y="548162"/>
                  </a:lnTo>
                  <a:lnTo>
                    <a:pt x="1889743" y="520121"/>
                  </a:lnTo>
                  <a:lnTo>
                    <a:pt x="1957255" y="489810"/>
                  </a:lnTo>
                  <a:lnTo>
                    <a:pt x="2026220" y="457223"/>
                  </a:lnTo>
                  <a:lnTo>
                    <a:pt x="2095248" y="421613"/>
                  </a:lnTo>
                  <a:lnTo>
                    <a:pt x="2165918" y="382961"/>
                  </a:lnTo>
                  <a:lnTo>
                    <a:pt x="2236399" y="341893"/>
                  </a:lnTo>
                  <a:lnTo>
                    <a:pt x="2307701" y="298694"/>
                  </a:lnTo>
                  <a:lnTo>
                    <a:pt x="2379697" y="252472"/>
                  </a:lnTo>
                  <a:lnTo>
                    <a:pt x="2452515" y="203948"/>
                  </a:lnTo>
                  <a:lnTo>
                    <a:pt x="2526027" y="153229"/>
                  </a:lnTo>
                  <a:lnTo>
                    <a:pt x="2600360" y="99412"/>
                  </a:lnTo>
                  <a:lnTo>
                    <a:pt x="2675388" y="42433"/>
                  </a:lnTo>
                </a:path>
              </a:pathLst>
            </a:custGeom>
            <a:ln w="1366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5163204" y="767184"/>
              <a:ext cx="74930" cy="66675"/>
            </a:xfrm>
            <a:custGeom>
              <a:avLst/>
              <a:gdLst/>
              <a:ahLst/>
              <a:cxnLst/>
              <a:rect l="l" t="t" r="r" b="b"/>
              <a:pathLst>
                <a:path w="74929" h="66675">
                  <a:moveTo>
                    <a:pt x="74333" y="0"/>
                  </a:moveTo>
                  <a:lnTo>
                    <a:pt x="0" y="26497"/>
                  </a:lnTo>
                  <a:lnTo>
                    <a:pt x="30314" y="66085"/>
                  </a:lnTo>
                  <a:lnTo>
                    <a:pt x="7433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2507520" y="767184"/>
              <a:ext cx="3355975" cy="795655"/>
            </a:xfrm>
            <a:custGeom>
              <a:avLst/>
              <a:gdLst/>
              <a:ahLst/>
              <a:cxnLst/>
              <a:rect l="l" t="t" r="r" b="b"/>
              <a:pathLst>
                <a:path w="3355975" h="795655">
                  <a:moveTo>
                    <a:pt x="0" y="0"/>
                  </a:moveTo>
                  <a:lnTo>
                    <a:pt x="44732" y="63050"/>
                  </a:lnTo>
                  <a:lnTo>
                    <a:pt x="89465" y="123633"/>
                  </a:lnTo>
                  <a:lnTo>
                    <a:pt x="136477" y="181245"/>
                  </a:lnTo>
                  <a:lnTo>
                    <a:pt x="183635" y="235821"/>
                  </a:lnTo>
                  <a:lnTo>
                    <a:pt x="232163" y="288847"/>
                  </a:lnTo>
                  <a:lnTo>
                    <a:pt x="281443" y="338098"/>
                  </a:lnTo>
                  <a:lnTo>
                    <a:pt x="332219" y="385996"/>
                  </a:lnTo>
                  <a:lnTo>
                    <a:pt x="383816" y="430707"/>
                  </a:lnTo>
                  <a:lnTo>
                    <a:pt x="436109" y="472382"/>
                  </a:lnTo>
                  <a:lnTo>
                    <a:pt x="489980" y="512545"/>
                  </a:lnTo>
                  <a:lnTo>
                    <a:pt x="543788" y="548921"/>
                  </a:lnTo>
                  <a:lnTo>
                    <a:pt x="599869" y="583778"/>
                  </a:lnTo>
                  <a:lnTo>
                    <a:pt x="656014" y="615607"/>
                  </a:lnTo>
                  <a:lnTo>
                    <a:pt x="713611" y="644400"/>
                  </a:lnTo>
                  <a:lnTo>
                    <a:pt x="772029" y="670923"/>
                  </a:lnTo>
                  <a:lnTo>
                    <a:pt x="831142" y="695327"/>
                  </a:lnTo>
                  <a:lnTo>
                    <a:pt x="891834" y="716544"/>
                  </a:lnTo>
                  <a:lnTo>
                    <a:pt x="953220" y="735484"/>
                  </a:lnTo>
                  <a:lnTo>
                    <a:pt x="1016122" y="752161"/>
                  </a:lnTo>
                  <a:lnTo>
                    <a:pt x="1079088" y="765801"/>
                  </a:lnTo>
                  <a:lnTo>
                    <a:pt x="1143695" y="777166"/>
                  </a:lnTo>
                  <a:lnTo>
                    <a:pt x="1209629" y="785501"/>
                  </a:lnTo>
                  <a:lnTo>
                    <a:pt x="1275625" y="791565"/>
                  </a:lnTo>
                  <a:lnTo>
                    <a:pt x="1343075" y="794595"/>
                  </a:lnTo>
                  <a:lnTo>
                    <a:pt x="1412103" y="795353"/>
                  </a:lnTo>
                  <a:lnTo>
                    <a:pt x="1481068" y="793836"/>
                  </a:lnTo>
                  <a:lnTo>
                    <a:pt x="1551612" y="789289"/>
                  </a:lnTo>
                  <a:lnTo>
                    <a:pt x="1622850" y="782471"/>
                  </a:lnTo>
                  <a:lnTo>
                    <a:pt x="1695668" y="772619"/>
                  </a:lnTo>
                  <a:lnTo>
                    <a:pt x="1769180" y="760496"/>
                  </a:lnTo>
                  <a:lnTo>
                    <a:pt x="1843513" y="746096"/>
                  </a:lnTo>
                  <a:lnTo>
                    <a:pt x="1919299" y="728667"/>
                  </a:lnTo>
                  <a:lnTo>
                    <a:pt x="1995906" y="708962"/>
                  </a:lnTo>
                  <a:lnTo>
                    <a:pt x="2073270" y="686081"/>
                  </a:lnTo>
                  <a:lnTo>
                    <a:pt x="2151519" y="661070"/>
                  </a:lnTo>
                  <a:lnTo>
                    <a:pt x="2231094" y="633788"/>
                  </a:lnTo>
                  <a:lnTo>
                    <a:pt x="2311490" y="603478"/>
                  </a:lnTo>
                  <a:lnTo>
                    <a:pt x="2393339" y="570138"/>
                  </a:lnTo>
                  <a:lnTo>
                    <a:pt x="2476008" y="535280"/>
                  </a:lnTo>
                  <a:lnTo>
                    <a:pt x="2559436" y="497387"/>
                  </a:lnTo>
                  <a:lnTo>
                    <a:pt x="2643558" y="456470"/>
                  </a:lnTo>
                  <a:lnTo>
                    <a:pt x="2729259" y="413271"/>
                  </a:lnTo>
                  <a:lnTo>
                    <a:pt x="2815655" y="367657"/>
                  </a:lnTo>
                  <a:lnTo>
                    <a:pt x="2902872" y="319158"/>
                  </a:lnTo>
                  <a:lnTo>
                    <a:pt x="2991604" y="268383"/>
                  </a:lnTo>
                  <a:lnTo>
                    <a:pt x="3081031" y="214572"/>
                  </a:lnTo>
                  <a:lnTo>
                    <a:pt x="3171406" y="158478"/>
                  </a:lnTo>
                  <a:lnTo>
                    <a:pt x="3263170" y="100171"/>
                  </a:lnTo>
                  <a:lnTo>
                    <a:pt x="3355692" y="38639"/>
                  </a:lnTo>
                </a:path>
              </a:pathLst>
            </a:custGeom>
            <a:ln w="1366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5844265" y="767184"/>
              <a:ext cx="76200" cy="63500"/>
            </a:xfrm>
            <a:custGeom>
              <a:avLst/>
              <a:gdLst/>
              <a:ahLst/>
              <a:cxnLst/>
              <a:rect l="l" t="t" r="r" b="b"/>
              <a:pathLst>
                <a:path w="76200" h="63500">
                  <a:moveTo>
                    <a:pt x="75785" y="0"/>
                  </a:moveTo>
                  <a:lnTo>
                    <a:pt x="0" y="21944"/>
                  </a:lnTo>
                  <a:lnTo>
                    <a:pt x="28040" y="63050"/>
                  </a:lnTo>
                  <a:lnTo>
                    <a:pt x="7578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3872573" y="86345"/>
              <a:ext cx="640715" cy="226060"/>
            </a:xfrm>
            <a:custGeom>
              <a:avLst/>
              <a:gdLst/>
              <a:ahLst/>
              <a:cxnLst/>
              <a:rect l="l" t="t" r="r" b="b"/>
              <a:pathLst>
                <a:path w="640714" h="226060">
                  <a:moveTo>
                    <a:pt x="0" y="226018"/>
                  </a:moveTo>
                  <a:lnTo>
                    <a:pt x="25830" y="194904"/>
                  </a:lnTo>
                  <a:lnTo>
                    <a:pt x="51597" y="166130"/>
                  </a:lnTo>
                  <a:lnTo>
                    <a:pt x="103131" y="114590"/>
                  </a:lnTo>
                  <a:lnTo>
                    <a:pt x="153908" y="72788"/>
                  </a:lnTo>
                  <a:lnTo>
                    <a:pt x="204747" y="40916"/>
                  </a:lnTo>
                  <a:lnTo>
                    <a:pt x="254766" y="17454"/>
                  </a:lnTo>
                  <a:lnTo>
                    <a:pt x="304848" y="3794"/>
                  </a:lnTo>
                  <a:lnTo>
                    <a:pt x="354108" y="0"/>
                  </a:lnTo>
                  <a:lnTo>
                    <a:pt x="378360" y="1517"/>
                  </a:lnTo>
                  <a:lnTo>
                    <a:pt x="426926" y="11383"/>
                  </a:lnTo>
                  <a:lnTo>
                    <a:pt x="475429" y="30355"/>
                  </a:lnTo>
                  <a:lnTo>
                    <a:pt x="523174" y="59129"/>
                  </a:lnTo>
                  <a:lnTo>
                    <a:pt x="570224" y="97136"/>
                  </a:lnTo>
                  <a:lnTo>
                    <a:pt x="617211" y="144123"/>
                  </a:lnTo>
                  <a:lnTo>
                    <a:pt x="640705" y="171443"/>
                  </a:lnTo>
                </a:path>
              </a:pathLst>
            </a:custGeom>
            <a:ln w="13664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4489785" y="238057"/>
              <a:ext cx="65405" cy="74930"/>
            </a:xfrm>
            <a:custGeom>
              <a:avLst/>
              <a:gdLst/>
              <a:ahLst/>
              <a:cxnLst/>
              <a:rect l="l" t="t" r="r" b="b"/>
              <a:pathLst>
                <a:path w="65404" h="74929">
                  <a:moveTo>
                    <a:pt x="39408" y="0"/>
                  </a:moveTo>
                  <a:lnTo>
                    <a:pt x="0" y="30355"/>
                  </a:lnTo>
                  <a:lnTo>
                    <a:pt x="65175" y="74306"/>
                  </a:lnTo>
                  <a:lnTo>
                    <a:pt x="39408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4596706" y="86345"/>
              <a:ext cx="641350" cy="226060"/>
            </a:xfrm>
            <a:custGeom>
              <a:avLst/>
              <a:gdLst/>
              <a:ahLst/>
              <a:cxnLst/>
              <a:rect l="l" t="t" r="r" b="b"/>
              <a:pathLst>
                <a:path w="641350" h="226060">
                  <a:moveTo>
                    <a:pt x="640831" y="226018"/>
                  </a:moveTo>
                  <a:lnTo>
                    <a:pt x="615064" y="194904"/>
                  </a:lnTo>
                  <a:lnTo>
                    <a:pt x="589234" y="166130"/>
                  </a:lnTo>
                  <a:lnTo>
                    <a:pt x="537699" y="114590"/>
                  </a:lnTo>
                  <a:lnTo>
                    <a:pt x="486923" y="72788"/>
                  </a:lnTo>
                  <a:lnTo>
                    <a:pt x="436083" y="40916"/>
                  </a:lnTo>
                  <a:lnTo>
                    <a:pt x="386065" y="17454"/>
                  </a:lnTo>
                  <a:lnTo>
                    <a:pt x="336046" y="3794"/>
                  </a:lnTo>
                  <a:lnTo>
                    <a:pt x="286722" y="0"/>
                  </a:lnTo>
                  <a:lnTo>
                    <a:pt x="262471" y="1517"/>
                  </a:lnTo>
                  <a:lnTo>
                    <a:pt x="213968" y="11383"/>
                  </a:lnTo>
                  <a:lnTo>
                    <a:pt x="165402" y="30355"/>
                  </a:lnTo>
                  <a:lnTo>
                    <a:pt x="117657" y="59129"/>
                  </a:lnTo>
                  <a:lnTo>
                    <a:pt x="70670" y="97136"/>
                  </a:lnTo>
                  <a:lnTo>
                    <a:pt x="23493" y="144123"/>
                  </a:lnTo>
                  <a:lnTo>
                    <a:pt x="0" y="171443"/>
                  </a:lnTo>
                </a:path>
              </a:pathLst>
            </a:custGeom>
            <a:ln w="13664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4554960" y="238057"/>
              <a:ext cx="65405" cy="74930"/>
            </a:xfrm>
            <a:custGeom>
              <a:avLst/>
              <a:gdLst/>
              <a:ahLst/>
              <a:cxnLst/>
              <a:rect l="l" t="t" r="r" b="b"/>
              <a:pathLst>
                <a:path w="65404" h="74929">
                  <a:moveTo>
                    <a:pt x="25830" y="0"/>
                  </a:moveTo>
                  <a:lnTo>
                    <a:pt x="0" y="74306"/>
                  </a:lnTo>
                  <a:lnTo>
                    <a:pt x="65238" y="30355"/>
                  </a:lnTo>
                  <a:lnTo>
                    <a:pt x="25830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5237538" y="767184"/>
              <a:ext cx="627380" cy="170815"/>
            </a:xfrm>
            <a:custGeom>
              <a:avLst/>
              <a:gdLst/>
              <a:ahLst/>
              <a:cxnLst/>
              <a:rect l="l" t="t" r="r" b="b"/>
              <a:pathLst>
                <a:path w="627379" h="170815">
                  <a:moveTo>
                    <a:pt x="0" y="0"/>
                  </a:moveTo>
                  <a:lnTo>
                    <a:pt x="41682" y="51666"/>
                  </a:lnTo>
                  <a:lnTo>
                    <a:pt x="85637" y="93341"/>
                  </a:lnTo>
                  <a:lnTo>
                    <a:pt x="131930" y="125910"/>
                  </a:lnTo>
                  <a:lnTo>
                    <a:pt x="180433" y="150194"/>
                  </a:lnTo>
                  <a:lnTo>
                    <a:pt x="231967" y="164549"/>
                  </a:lnTo>
                  <a:lnTo>
                    <a:pt x="285838" y="170620"/>
                  </a:lnTo>
                  <a:lnTo>
                    <a:pt x="313879" y="169862"/>
                  </a:lnTo>
                  <a:lnTo>
                    <a:pt x="371539" y="162273"/>
                  </a:lnTo>
                  <a:lnTo>
                    <a:pt x="431536" y="145641"/>
                  </a:lnTo>
                  <a:lnTo>
                    <a:pt x="494502" y="119839"/>
                  </a:lnTo>
                  <a:lnTo>
                    <a:pt x="559677" y="84994"/>
                  </a:lnTo>
                  <a:lnTo>
                    <a:pt x="593086" y="64567"/>
                  </a:lnTo>
                  <a:lnTo>
                    <a:pt x="627190" y="40916"/>
                  </a:lnTo>
                </a:path>
              </a:pathLst>
            </a:custGeom>
            <a:ln w="13664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5845024" y="767184"/>
              <a:ext cx="75565" cy="65405"/>
            </a:xfrm>
            <a:custGeom>
              <a:avLst/>
              <a:gdLst/>
              <a:ahLst/>
              <a:cxnLst/>
              <a:rect l="l" t="t" r="r" b="b"/>
              <a:pathLst>
                <a:path w="75564" h="65405">
                  <a:moveTo>
                    <a:pt x="75027" y="0"/>
                  </a:moveTo>
                  <a:lnTo>
                    <a:pt x="0" y="24979"/>
                  </a:lnTo>
                  <a:lnTo>
                    <a:pt x="29556" y="65326"/>
                  </a:lnTo>
                  <a:lnTo>
                    <a:pt x="75027" y="0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4554960" y="767184"/>
              <a:ext cx="1309370" cy="340995"/>
            </a:xfrm>
            <a:custGeom>
              <a:avLst/>
              <a:gdLst/>
              <a:ahLst/>
              <a:cxnLst/>
              <a:rect l="l" t="t" r="r" b="b"/>
              <a:pathLst>
                <a:path w="1309370" h="340994">
                  <a:moveTo>
                    <a:pt x="0" y="0"/>
                  </a:moveTo>
                  <a:lnTo>
                    <a:pt x="24314" y="39398"/>
                  </a:lnTo>
                  <a:lnTo>
                    <a:pt x="50081" y="75887"/>
                  </a:lnTo>
                  <a:lnTo>
                    <a:pt x="75975" y="110037"/>
                  </a:lnTo>
                  <a:lnTo>
                    <a:pt x="103321" y="141087"/>
                  </a:lnTo>
                  <a:lnTo>
                    <a:pt x="132119" y="170620"/>
                  </a:lnTo>
                  <a:lnTo>
                    <a:pt x="160918" y="197940"/>
                  </a:lnTo>
                  <a:lnTo>
                    <a:pt x="191232" y="222161"/>
                  </a:lnTo>
                  <a:lnTo>
                    <a:pt x="222304" y="244896"/>
                  </a:lnTo>
                  <a:lnTo>
                    <a:pt x="286785" y="282024"/>
                  </a:lnTo>
                  <a:lnTo>
                    <a:pt x="355750" y="310823"/>
                  </a:lnTo>
                  <a:lnTo>
                    <a:pt x="428568" y="329763"/>
                  </a:lnTo>
                  <a:lnTo>
                    <a:pt x="466461" y="335069"/>
                  </a:lnTo>
                  <a:lnTo>
                    <a:pt x="505112" y="338857"/>
                  </a:lnTo>
                  <a:lnTo>
                    <a:pt x="544583" y="340375"/>
                  </a:lnTo>
                  <a:lnTo>
                    <a:pt x="585508" y="338857"/>
                  </a:lnTo>
                  <a:lnTo>
                    <a:pt x="626432" y="335069"/>
                  </a:lnTo>
                  <a:lnTo>
                    <a:pt x="669693" y="329763"/>
                  </a:lnTo>
                  <a:lnTo>
                    <a:pt x="712891" y="321428"/>
                  </a:lnTo>
                  <a:lnTo>
                    <a:pt x="756847" y="310823"/>
                  </a:lnTo>
                  <a:lnTo>
                    <a:pt x="802381" y="297941"/>
                  </a:lnTo>
                  <a:lnTo>
                    <a:pt x="848610" y="282782"/>
                  </a:lnTo>
                  <a:lnTo>
                    <a:pt x="896356" y="265354"/>
                  </a:lnTo>
                  <a:lnTo>
                    <a:pt x="944164" y="244896"/>
                  </a:lnTo>
                  <a:lnTo>
                    <a:pt x="993424" y="222920"/>
                  </a:lnTo>
                  <a:lnTo>
                    <a:pt x="1043443" y="197940"/>
                  </a:lnTo>
                  <a:lnTo>
                    <a:pt x="1095167" y="171379"/>
                  </a:lnTo>
                  <a:lnTo>
                    <a:pt x="1146764" y="141846"/>
                  </a:lnTo>
                  <a:lnTo>
                    <a:pt x="1199814" y="110037"/>
                  </a:lnTo>
                  <a:lnTo>
                    <a:pt x="1253622" y="75887"/>
                  </a:lnTo>
                  <a:lnTo>
                    <a:pt x="1309009" y="39398"/>
                  </a:lnTo>
                </a:path>
              </a:pathLst>
            </a:custGeom>
            <a:ln w="13664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5844265" y="767184"/>
              <a:ext cx="76200" cy="64135"/>
            </a:xfrm>
            <a:custGeom>
              <a:avLst/>
              <a:gdLst/>
              <a:ahLst/>
              <a:cxnLst/>
              <a:rect l="l" t="t" r="r" b="b"/>
              <a:pathLst>
                <a:path w="76200" h="64134">
                  <a:moveTo>
                    <a:pt x="75785" y="0"/>
                  </a:moveTo>
                  <a:lnTo>
                    <a:pt x="0" y="22703"/>
                  </a:lnTo>
                  <a:lnTo>
                    <a:pt x="28798" y="63808"/>
                  </a:lnTo>
                  <a:lnTo>
                    <a:pt x="75785" y="0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14400" y="2133600"/>
            <a:ext cx="7921625" cy="3372485"/>
          </a:xfrm>
          <a:prstGeom prst="rect">
            <a:avLst/>
          </a:prstGeom>
        </p:spPr>
        <p:txBody>
          <a:bodyPr vert="horz" wrap="square" lIns="0" tIns="64135" rIns="0" bIns="0" rtlCol="0">
            <a:spAutoFit/>
          </a:bodyPr>
          <a:lstStyle/>
          <a:p>
            <a:pPr marL="355600" marR="5080" indent="-342900">
              <a:lnSpc>
                <a:spcPts val="3240"/>
              </a:lnSpc>
              <a:spcBef>
                <a:spcPts val="505"/>
              </a:spcBef>
            </a:pPr>
            <a:r>
              <a:rPr sz="3000" b="1" spc="-5" dirty="0">
                <a:latin typeface="Courier New"/>
                <a:cs typeface="Courier New"/>
              </a:rPr>
              <a:t>But Total is also determined by  </a:t>
            </a:r>
            <a:r>
              <a:rPr sz="3000" b="1" dirty="0">
                <a:latin typeface="Courier New"/>
                <a:cs typeface="Courier New"/>
              </a:rPr>
              <a:t>Price and Quantity (yellow</a:t>
            </a:r>
            <a:r>
              <a:rPr sz="3000" b="1" spc="-60" dirty="0">
                <a:latin typeface="Courier New"/>
                <a:cs typeface="Courier New"/>
              </a:rPr>
              <a:t> </a:t>
            </a:r>
            <a:r>
              <a:rPr sz="3000" b="1" dirty="0">
                <a:latin typeface="Courier New"/>
                <a:cs typeface="Courier New"/>
              </a:rPr>
              <a:t>lines)</a:t>
            </a:r>
            <a:endParaRPr sz="3000" dirty="0">
              <a:latin typeface="Courier New"/>
              <a:cs typeface="Courier New"/>
            </a:endParaRPr>
          </a:p>
          <a:p>
            <a:pPr marL="396240" marR="1978025" indent="-6350">
              <a:lnSpc>
                <a:spcPts val="3020"/>
              </a:lnSpc>
              <a:spcBef>
                <a:spcPts val="695"/>
              </a:spcBef>
            </a:pPr>
            <a:r>
              <a:rPr sz="2800" b="1" spc="-5" dirty="0">
                <a:latin typeface="Courier New"/>
                <a:cs typeface="Courier New"/>
              </a:rPr>
              <a:t>This is a </a:t>
            </a:r>
            <a:r>
              <a:rPr sz="2800" b="1" spc="-10" dirty="0">
                <a:latin typeface="Courier New"/>
                <a:cs typeface="Courier New"/>
              </a:rPr>
              <a:t>derived field  (Price </a:t>
            </a:r>
            <a:r>
              <a:rPr sz="2800" b="1" spc="-5" dirty="0">
                <a:latin typeface="Courier New"/>
                <a:cs typeface="Courier New"/>
              </a:rPr>
              <a:t>x </a:t>
            </a:r>
            <a:r>
              <a:rPr sz="2800" b="1" spc="-10" dirty="0">
                <a:latin typeface="Courier New"/>
                <a:cs typeface="Courier New"/>
              </a:rPr>
              <a:t>Quantity </a:t>
            </a:r>
            <a:r>
              <a:rPr sz="2800" b="1" spc="-5" dirty="0">
                <a:latin typeface="Courier New"/>
                <a:cs typeface="Courier New"/>
              </a:rPr>
              <a:t>=</a:t>
            </a:r>
            <a:r>
              <a:rPr sz="2800" b="1" spc="-25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Total)</a:t>
            </a:r>
            <a:endParaRPr sz="2800" dirty="0">
              <a:latin typeface="Courier New"/>
              <a:cs typeface="Courier New"/>
            </a:endParaRPr>
          </a:p>
          <a:p>
            <a:pPr marL="396240" marR="62230" indent="-6350">
              <a:lnSpc>
                <a:spcPct val="90000"/>
              </a:lnSpc>
              <a:spcBef>
                <a:spcPts val="635"/>
              </a:spcBef>
            </a:pPr>
            <a:r>
              <a:rPr sz="2800" b="1" spc="-5" dirty="0">
                <a:latin typeface="Courier New"/>
                <a:cs typeface="Courier New"/>
              </a:rPr>
              <a:t>We </a:t>
            </a:r>
            <a:r>
              <a:rPr sz="2800" b="1" spc="-10" dirty="0">
                <a:latin typeface="Courier New"/>
                <a:cs typeface="Courier New"/>
              </a:rPr>
              <a:t>can save </a:t>
            </a:r>
            <a:r>
              <a:rPr sz="2800" b="1" spc="-5" dirty="0">
                <a:latin typeface="Courier New"/>
                <a:cs typeface="Courier New"/>
              </a:rPr>
              <a:t>a </a:t>
            </a:r>
            <a:r>
              <a:rPr sz="2800" b="1" spc="-10" dirty="0">
                <a:latin typeface="Courier New"/>
                <a:cs typeface="Courier New"/>
              </a:rPr>
              <a:t>lot </a:t>
            </a:r>
            <a:r>
              <a:rPr sz="2800" b="1" spc="-5" dirty="0">
                <a:latin typeface="Courier New"/>
                <a:cs typeface="Courier New"/>
              </a:rPr>
              <a:t>of </a:t>
            </a:r>
            <a:r>
              <a:rPr sz="2800" b="1" spc="-10" dirty="0">
                <a:latin typeface="Courier New"/>
                <a:cs typeface="Courier New"/>
              </a:rPr>
              <a:t>space by  getting rid </a:t>
            </a:r>
            <a:r>
              <a:rPr sz="2800" b="1" spc="-5" dirty="0">
                <a:latin typeface="Courier New"/>
                <a:cs typeface="Courier New"/>
              </a:rPr>
              <a:t>of it </a:t>
            </a:r>
            <a:r>
              <a:rPr sz="2800" b="1" spc="-10" dirty="0">
                <a:latin typeface="Courier New"/>
                <a:cs typeface="Courier New"/>
              </a:rPr>
              <a:t>altogether </a:t>
            </a:r>
            <a:r>
              <a:rPr sz="2800" b="1" spc="-5" dirty="0">
                <a:latin typeface="Courier New"/>
                <a:cs typeface="Courier New"/>
              </a:rPr>
              <a:t>and  just </a:t>
            </a:r>
            <a:r>
              <a:rPr sz="2800" b="1" spc="-10" dirty="0">
                <a:latin typeface="Courier New"/>
                <a:cs typeface="Courier New"/>
              </a:rPr>
              <a:t>calculating total when </a:t>
            </a:r>
            <a:r>
              <a:rPr sz="2800" b="1" spc="-5" dirty="0">
                <a:latin typeface="Courier New"/>
                <a:cs typeface="Courier New"/>
              </a:rPr>
              <a:t>we </a:t>
            </a:r>
            <a:r>
              <a:rPr sz="2800" b="1" spc="-10" dirty="0">
                <a:latin typeface="Courier New"/>
                <a:cs typeface="Courier New"/>
              </a:rPr>
              <a:t>need  </a:t>
            </a:r>
            <a:r>
              <a:rPr sz="2800" b="1" spc="-5" dirty="0">
                <a:latin typeface="Courier New"/>
                <a:cs typeface="Courier New"/>
              </a:rPr>
              <a:t>it</a:t>
            </a:r>
            <a:endParaRPr sz="2800" dirty="0">
              <a:latin typeface="Courier New"/>
              <a:cs typeface="Courier New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2058534" y="481759"/>
            <a:ext cx="671830" cy="370205"/>
            <a:chOff x="2058534" y="481759"/>
            <a:chExt cx="671830" cy="370205"/>
          </a:xfrm>
        </p:grpSpPr>
        <p:sp>
          <p:nvSpPr>
            <p:cNvPr id="4" name="object 4"/>
            <p:cNvSpPr/>
            <p:nvPr/>
          </p:nvSpPr>
          <p:spPr>
            <a:xfrm>
              <a:off x="2059486" y="482711"/>
              <a:ext cx="669925" cy="368300"/>
            </a:xfrm>
            <a:custGeom>
              <a:avLst/>
              <a:gdLst/>
              <a:ahLst/>
              <a:cxnLst/>
              <a:rect l="l" t="t" r="r" b="b"/>
              <a:pathLst>
                <a:path w="669925" h="368300">
                  <a:moveTo>
                    <a:pt x="669607" y="0"/>
                  </a:moveTo>
                  <a:lnTo>
                    <a:pt x="0" y="0"/>
                  </a:lnTo>
                  <a:lnTo>
                    <a:pt x="0" y="367839"/>
                  </a:lnTo>
                  <a:lnTo>
                    <a:pt x="669607" y="367839"/>
                  </a:lnTo>
                  <a:lnTo>
                    <a:pt x="669607" y="0"/>
                  </a:lnTo>
                  <a:close/>
                </a:path>
              </a:pathLst>
            </a:custGeom>
            <a:solidFill>
              <a:srgbClr val="808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2059486" y="482711"/>
              <a:ext cx="669925" cy="368300"/>
            </a:xfrm>
            <a:custGeom>
              <a:avLst/>
              <a:gdLst/>
              <a:ahLst/>
              <a:cxnLst/>
              <a:rect l="l" t="t" r="r" b="b"/>
              <a:pathLst>
                <a:path w="669925" h="368300">
                  <a:moveTo>
                    <a:pt x="0" y="367839"/>
                  </a:moveTo>
                  <a:lnTo>
                    <a:pt x="669607" y="367839"/>
                  </a:lnTo>
                  <a:lnTo>
                    <a:pt x="669607" y="0"/>
                  </a:lnTo>
                  <a:lnTo>
                    <a:pt x="0" y="0"/>
                  </a:lnTo>
                  <a:lnTo>
                    <a:pt x="0" y="367839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2059486" y="482711"/>
            <a:ext cx="669925" cy="368300"/>
          </a:xfrm>
          <a:prstGeom prst="rect">
            <a:avLst/>
          </a:prstGeom>
        </p:spPr>
        <p:txBody>
          <a:bodyPr vert="horz" wrap="square" lIns="0" tIns="99695" rIns="0" bIns="0" rtlCol="0">
            <a:spAutoFit/>
          </a:bodyPr>
          <a:lstStyle/>
          <a:p>
            <a:pPr marL="69850">
              <a:lnSpc>
                <a:spcPct val="100000"/>
              </a:lnSpc>
              <a:spcBef>
                <a:spcPts val="785"/>
              </a:spcBef>
            </a:pPr>
            <a:r>
              <a:rPr sz="950" spc="110" dirty="0">
                <a:latin typeface="Arial"/>
                <a:cs typeface="Arial"/>
              </a:rPr>
              <a:t>OrderID</a:t>
            </a:r>
            <a:endParaRPr sz="950">
              <a:latin typeface="Arial"/>
              <a:cs typeface="Arial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2728137" y="481759"/>
            <a:ext cx="1341120" cy="370205"/>
            <a:chOff x="2728137" y="481759"/>
            <a:chExt cx="1341120" cy="370205"/>
          </a:xfrm>
        </p:grpSpPr>
        <p:sp>
          <p:nvSpPr>
            <p:cNvPr id="8" name="object 8"/>
            <p:cNvSpPr/>
            <p:nvPr/>
          </p:nvSpPr>
          <p:spPr>
            <a:xfrm>
              <a:off x="2729090" y="482711"/>
              <a:ext cx="669925" cy="368300"/>
            </a:xfrm>
            <a:custGeom>
              <a:avLst/>
              <a:gdLst/>
              <a:ahLst/>
              <a:cxnLst/>
              <a:rect l="l" t="t" r="r" b="b"/>
              <a:pathLst>
                <a:path w="669925" h="368300">
                  <a:moveTo>
                    <a:pt x="669483" y="0"/>
                  </a:moveTo>
                  <a:lnTo>
                    <a:pt x="0" y="0"/>
                  </a:lnTo>
                  <a:lnTo>
                    <a:pt x="0" y="367839"/>
                  </a:lnTo>
                  <a:lnTo>
                    <a:pt x="669483" y="367839"/>
                  </a:lnTo>
                  <a:lnTo>
                    <a:pt x="669483" y="0"/>
                  </a:lnTo>
                  <a:close/>
                </a:path>
              </a:pathLst>
            </a:custGeom>
            <a:solidFill>
              <a:srgbClr val="808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2729090" y="482711"/>
              <a:ext cx="669925" cy="368300"/>
            </a:xfrm>
            <a:custGeom>
              <a:avLst/>
              <a:gdLst/>
              <a:ahLst/>
              <a:cxnLst/>
              <a:rect l="l" t="t" r="r" b="b"/>
              <a:pathLst>
                <a:path w="669925" h="368300">
                  <a:moveTo>
                    <a:pt x="0" y="367839"/>
                  </a:moveTo>
                  <a:lnTo>
                    <a:pt x="669483" y="367839"/>
                  </a:lnTo>
                  <a:lnTo>
                    <a:pt x="669483" y="0"/>
                  </a:lnTo>
                  <a:lnTo>
                    <a:pt x="0" y="0"/>
                  </a:lnTo>
                  <a:lnTo>
                    <a:pt x="0" y="367839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3398574" y="482711"/>
              <a:ext cx="669925" cy="368300"/>
            </a:xfrm>
            <a:custGeom>
              <a:avLst/>
              <a:gdLst/>
              <a:ahLst/>
              <a:cxnLst/>
              <a:rect l="l" t="t" r="r" b="b"/>
              <a:pathLst>
                <a:path w="669925" h="368300">
                  <a:moveTo>
                    <a:pt x="669607" y="0"/>
                  </a:moveTo>
                  <a:lnTo>
                    <a:pt x="0" y="0"/>
                  </a:lnTo>
                  <a:lnTo>
                    <a:pt x="0" y="367839"/>
                  </a:lnTo>
                  <a:lnTo>
                    <a:pt x="669607" y="367839"/>
                  </a:lnTo>
                  <a:lnTo>
                    <a:pt x="669607" y="0"/>
                  </a:lnTo>
                  <a:close/>
                </a:path>
              </a:pathLst>
            </a:custGeom>
            <a:solidFill>
              <a:srgbClr val="808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3398574" y="482711"/>
              <a:ext cx="669925" cy="368300"/>
            </a:xfrm>
            <a:custGeom>
              <a:avLst/>
              <a:gdLst/>
              <a:ahLst/>
              <a:cxnLst/>
              <a:rect l="l" t="t" r="r" b="b"/>
              <a:pathLst>
                <a:path w="669925" h="368300">
                  <a:moveTo>
                    <a:pt x="0" y="367839"/>
                  </a:moveTo>
                  <a:lnTo>
                    <a:pt x="669607" y="367839"/>
                  </a:lnTo>
                  <a:lnTo>
                    <a:pt x="669607" y="0"/>
                  </a:lnTo>
                  <a:lnTo>
                    <a:pt x="0" y="0"/>
                  </a:lnTo>
                  <a:lnTo>
                    <a:pt x="0" y="367839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2836220" y="567954"/>
            <a:ext cx="1141730" cy="17335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14"/>
              </a:spcBef>
              <a:tabLst>
                <a:tab pos="665480" algn="l"/>
              </a:tabLst>
            </a:pPr>
            <a:r>
              <a:rPr sz="950" spc="110" dirty="0">
                <a:latin typeface="Arial"/>
                <a:cs typeface="Arial"/>
              </a:rPr>
              <a:t>CustID	ProdID</a:t>
            </a:r>
            <a:endParaRPr sz="950">
              <a:latin typeface="Arial"/>
              <a:cs typeface="Arial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4067291" y="481759"/>
            <a:ext cx="2011045" cy="370205"/>
            <a:chOff x="4067291" y="481759"/>
            <a:chExt cx="2011045" cy="370205"/>
          </a:xfrm>
        </p:grpSpPr>
        <p:sp>
          <p:nvSpPr>
            <p:cNvPr id="14" name="object 14"/>
            <p:cNvSpPr/>
            <p:nvPr/>
          </p:nvSpPr>
          <p:spPr>
            <a:xfrm>
              <a:off x="4068243" y="482711"/>
              <a:ext cx="669925" cy="368300"/>
            </a:xfrm>
            <a:custGeom>
              <a:avLst/>
              <a:gdLst/>
              <a:ahLst/>
              <a:cxnLst/>
              <a:rect l="l" t="t" r="r" b="b"/>
              <a:pathLst>
                <a:path w="669925" h="368300">
                  <a:moveTo>
                    <a:pt x="669607" y="0"/>
                  </a:moveTo>
                  <a:lnTo>
                    <a:pt x="0" y="0"/>
                  </a:lnTo>
                  <a:lnTo>
                    <a:pt x="0" y="367839"/>
                  </a:lnTo>
                  <a:lnTo>
                    <a:pt x="669607" y="367839"/>
                  </a:lnTo>
                  <a:lnTo>
                    <a:pt x="669607" y="0"/>
                  </a:lnTo>
                  <a:close/>
                </a:path>
              </a:pathLst>
            </a:custGeom>
            <a:solidFill>
              <a:srgbClr val="808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4068243" y="482711"/>
              <a:ext cx="669925" cy="368300"/>
            </a:xfrm>
            <a:custGeom>
              <a:avLst/>
              <a:gdLst/>
              <a:ahLst/>
              <a:cxnLst/>
              <a:rect l="l" t="t" r="r" b="b"/>
              <a:pathLst>
                <a:path w="669925" h="368300">
                  <a:moveTo>
                    <a:pt x="0" y="367839"/>
                  </a:moveTo>
                  <a:lnTo>
                    <a:pt x="669607" y="367839"/>
                  </a:lnTo>
                  <a:lnTo>
                    <a:pt x="669607" y="0"/>
                  </a:lnTo>
                  <a:lnTo>
                    <a:pt x="0" y="0"/>
                  </a:lnTo>
                  <a:lnTo>
                    <a:pt x="0" y="367839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4737851" y="482711"/>
              <a:ext cx="669925" cy="368300"/>
            </a:xfrm>
            <a:custGeom>
              <a:avLst/>
              <a:gdLst/>
              <a:ahLst/>
              <a:cxnLst/>
              <a:rect l="l" t="t" r="r" b="b"/>
              <a:pathLst>
                <a:path w="669925" h="368300">
                  <a:moveTo>
                    <a:pt x="669483" y="0"/>
                  </a:moveTo>
                  <a:lnTo>
                    <a:pt x="0" y="0"/>
                  </a:lnTo>
                  <a:lnTo>
                    <a:pt x="0" y="367839"/>
                  </a:lnTo>
                  <a:lnTo>
                    <a:pt x="669483" y="367839"/>
                  </a:lnTo>
                  <a:lnTo>
                    <a:pt x="669483" y="0"/>
                  </a:lnTo>
                  <a:close/>
                </a:path>
              </a:pathLst>
            </a:custGeom>
            <a:solidFill>
              <a:srgbClr val="808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4737851" y="482711"/>
              <a:ext cx="669925" cy="368300"/>
            </a:xfrm>
            <a:custGeom>
              <a:avLst/>
              <a:gdLst/>
              <a:ahLst/>
              <a:cxnLst/>
              <a:rect l="l" t="t" r="r" b="b"/>
              <a:pathLst>
                <a:path w="669925" h="368300">
                  <a:moveTo>
                    <a:pt x="0" y="367839"/>
                  </a:moveTo>
                  <a:lnTo>
                    <a:pt x="669483" y="367839"/>
                  </a:lnTo>
                  <a:lnTo>
                    <a:pt x="669483" y="0"/>
                  </a:lnTo>
                  <a:lnTo>
                    <a:pt x="0" y="0"/>
                  </a:lnTo>
                  <a:lnTo>
                    <a:pt x="0" y="367839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5407335" y="482711"/>
              <a:ext cx="669925" cy="368300"/>
            </a:xfrm>
            <a:custGeom>
              <a:avLst/>
              <a:gdLst/>
              <a:ahLst/>
              <a:cxnLst/>
              <a:rect l="l" t="t" r="r" b="b"/>
              <a:pathLst>
                <a:path w="669925" h="368300">
                  <a:moveTo>
                    <a:pt x="669607" y="0"/>
                  </a:moveTo>
                  <a:lnTo>
                    <a:pt x="0" y="0"/>
                  </a:lnTo>
                  <a:lnTo>
                    <a:pt x="0" y="367839"/>
                  </a:lnTo>
                  <a:lnTo>
                    <a:pt x="669607" y="367839"/>
                  </a:lnTo>
                  <a:lnTo>
                    <a:pt x="669607" y="0"/>
                  </a:lnTo>
                  <a:close/>
                </a:path>
              </a:pathLst>
            </a:custGeom>
            <a:solidFill>
              <a:srgbClr val="808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5407335" y="482711"/>
              <a:ext cx="669925" cy="368300"/>
            </a:xfrm>
            <a:custGeom>
              <a:avLst/>
              <a:gdLst/>
              <a:ahLst/>
              <a:cxnLst/>
              <a:rect l="l" t="t" r="r" b="b"/>
              <a:pathLst>
                <a:path w="669925" h="368300">
                  <a:moveTo>
                    <a:pt x="0" y="367839"/>
                  </a:moveTo>
                  <a:lnTo>
                    <a:pt x="669607" y="367839"/>
                  </a:lnTo>
                  <a:lnTo>
                    <a:pt x="669607" y="0"/>
                  </a:lnTo>
                  <a:lnTo>
                    <a:pt x="0" y="0"/>
                  </a:lnTo>
                  <a:lnTo>
                    <a:pt x="0" y="367839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4233368" y="567954"/>
            <a:ext cx="1687195" cy="17335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14"/>
              </a:spcBef>
              <a:tabLst>
                <a:tab pos="561340" algn="l"/>
                <a:tab pos="1343660" algn="l"/>
              </a:tabLst>
            </a:pPr>
            <a:r>
              <a:rPr sz="950" spc="100" dirty="0">
                <a:latin typeface="Arial"/>
                <a:cs typeface="Arial"/>
              </a:rPr>
              <a:t>Price	Quantity	</a:t>
            </a:r>
            <a:r>
              <a:rPr sz="950" spc="95" dirty="0">
                <a:latin typeface="Arial"/>
                <a:cs typeface="Arial"/>
              </a:rPr>
              <a:t>Total</a:t>
            </a:r>
            <a:endParaRPr sz="950">
              <a:latin typeface="Arial"/>
              <a:cs typeface="Arial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2388573" y="294269"/>
            <a:ext cx="3354070" cy="1205230"/>
            <a:chOff x="2388573" y="294269"/>
            <a:chExt cx="3354070" cy="1205230"/>
          </a:xfrm>
        </p:grpSpPr>
        <p:sp>
          <p:nvSpPr>
            <p:cNvPr id="22" name="object 22"/>
            <p:cNvSpPr/>
            <p:nvPr/>
          </p:nvSpPr>
          <p:spPr>
            <a:xfrm>
              <a:off x="2394230" y="850551"/>
              <a:ext cx="627380" cy="184150"/>
            </a:xfrm>
            <a:custGeom>
              <a:avLst/>
              <a:gdLst/>
              <a:ahLst/>
              <a:cxnLst/>
              <a:rect l="l" t="t" r="r" b="b"/>
              <a:pathLst>
                <a:path w="627380" h="184150">
                  <a:moveTo>
                    <a:pt x="0" y="0"/>
                  </a:moveTo>
                  <a:lnTo>
                    <a:pt x="48347" y="49150"/>
                  </a:lnTo>
                  <a:lnTo>
                    <a:pt x="96701" y="90782"/>
                  </a:lnTo>
                  <a:lnTo>
                    <a:pt x="145198" y="124537"/>
                  </a:lnTo>
                  <a:lnTo>
                    <a:pt x="193552" y="150877"/>
                  </a:lnTo>
                  <a:lnTo>
                    <a:pt x="241162" y="169238"/>
                  </a:lnTo>
                  <a:lnTo>
                    <a:pt x="289504" y="180285"/>
                  </a:lnTo>
                  <a:lnTo>
                    <a:pt x="337833" y="183968"/>
                  </a:lnTo>
                  <a:lnTo>
                    <a:pt x="362432" y="182740"/>
                  </a:lnTo>
                  <a:lnTo>
                    <a:pt x="410017" y="174762"/>
                  </a:lnTo>
                  <a:lnTo>
                    <a:pt x="458346" y="158856"/>
                  </a:lnTo>
                  <a:lnTo>
                    <a:pt x="506738" y="135534"/>
                  </a:lnTo>
                  <a:lnTo>
                    <a:pt x="555067" y="104284"/>
                  </a:lnTo>
                  <a:lnTo>
                    <a:pt x="603396" y="65670"/>
                  </a:lnTo>
                  <a:lnTo>
                    <a:pt x="627251" y="43626"/>
                  </a:lnTo>
                </a:path>
              </a:pathLst>
            </a:custGeom>
            <a:ln w="1123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2998370" y="850551"/>
              <a:ext cx="66040" cy="60325"/>
            </a:xfrm>
            <a:custGeom>
              <a:avLst/>
              <a:gdLst/>
              <a:ahLst/>
              <a:cxnLst/>
              <a:rect l="l" t="t" r="r" b="b"/>
              <a:pathLst>
                <a:path w="66039" h="60325">
                  <a:moveTo>
                    <a:pt x="65492" y="0"/>
                  </a:moveTo>
                  <a:lnTo>
                    <a:pt x="0" y="34931"/>
                  </a:lnTo>
                  <a:lnTo>
                    <a:pt x="38725" y="60146"/>
                  </a:lnTo>
                  <a:lnTo>
                    <a:pt x="6549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2394230" y="850551"/>
              <a:ext cx="1290320" cy="322580"/>
            </a:xfrm>
            <a:custGeom>
              <a:avLst/>
              <a:gdLst/>
              <a:ahLst/>
              <a:cxnLst/>
              <a:rect l="l" t="t" r="r" b="b"/>
              <a:pathLst>
                <a:path w="1290320" h="322580">
                  <a:moveTo>
                    <a:pt x="0" y="0"/>
                  </a:moveTo>
                  <a:lnTo>
                    <a:pt x="31240" y="36261"/>
                  </a:lnTo>
                  <a:lnTo>
                    <a:pt x="62481" y="69352"/>
                  </a:lnTo>
                  <a:lnTo>
                    <a:pt x="93727" y="101215"/>
                  </a:lnTo>
                  <a:lnTo>
                    <a:pt x="126455" y="130010"/>
                  </a:lnTo>
                  <a:lnTo>
                    <a:pt x="159337" y="157628"/>
                  </a:lnTo>
                  <a:lnTo>
                    <a:pt x="192065" y="182740"/>
                  </a:lnTo>
                  <a:lnTo>
                    <a:pt x="225536" y="206022"/>
                  </a:lnTo>
                  <a:lnTo>
                    <a:pt x="259757" y="226863"/>
                  </a:lnTo>
                  <a:lnTo>
                    <a:pt x="293965" y="245858"/>
                  </a:lnTo>
                  <a:lnTo>
                    <a:pt x="328911" y="262409"/>
                  </a:lnTo>
                  <a:lnTo>
                    <a:pt x="399608" y="289986"/>
                  </a:lnTo>
                  <a:lnTo>
                    <a:pt x="471730" y="309109"/>
                  </a:lnTo>
                  <a:lnTo>
                    <a:pt x="546145" y="319528"/>
                  </a:lnTo>
                  <a:lnTo>
                    <a:pt x="584064" y="321977"/>
                  </a:lnTo>
                  <a:lnTo>
                    <a:pt x="622046" y="321977"/>
                  </a:lnTo>
                  <a:lnTo>
                    <a:pt x="660710" y="320136"/>
                  </a:lnTo>
                  <a:lnTo>
                    <a:pt x="699373" y="315850"/>
                  </a:lnTo>
                  <a:lnTo>
                    <a:pt x="738780" y="309718"/>
                  </a:lnTo>
                  <a:lnTo>
                    <a:pt x="778992" y="301141"/>
                  </a:lnTo>
                  <a:lnTo>
                    <a:pt x="819143" y="290600"/>
                  </a:lnTo>
                  <a:lnTo>
                    <a:pt x="860037" y="278341"/>
                  </a:lnTo>
                  <a:lnTo>
                    <a:pt x="900993" y="263631"/>
                  </a:lnTo>
                  <a:lnTo>
                    <a:pt x="942630" y="247086"/>
                  </a:lnTo>
                  <a:lnTo>
                    <a:pt x="984268" y="228699"/>
                  </a:lnTo>
                  <a:lnTo>
                    <a:pt x="1026710" y="207863"/>
                  </a:lnTo>
                  <a:lnTo>
                    <a:pt x="1069835" y="184582"/>
                  </a:lnTo>
                  <a:lnTo>
                    <a:pt x="1113145" y="159469"/>
                  </a:lnTo>
                  <a:lnTo>
                    <a:pt x="1157014" y="132465"/>
                  </a:lnTo>
                  <a:lnTo>
                    <a:pt x="1200882" y="103057"/>
                  </a:lnTo>
                  <a:lnTo>
                    <a:pt x="1245555" y="71807"/>
                  </a:lnTo>
                  <a:lnTo>
                    <a:pt x="1290167" y="38716"/>
                  </a:lnTo>
                </a:path>
              </a:pathLst>
            </a:custGeom>
            <a:ln w="1118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3663579" y="850551"/>
              <a:ext cx="70485" cy="57150"/>
            </a:xfrm>
            <a:custGeom>
              <a:avLst/>
              <a:gdLst/>
              <a:ahLst/>
              <a:cxnLst/>
              <a:rect l="l" t="t" r="r" b="b"/>
              <a:pathLst>
                <a:path w="70485" h="57150">
                  <a:moveTo>
                    <a:pt x="69891" y="0"/>
                  </a:moveTo>
                  <a:lnTo>
                    <a:pt x="0" y="27567"/>
                  </a:lnTo>
                  <a:lnTo>
                    <a:pt x="33458" y="57077"/>
                  </a:lnTo>
                  <a:lnTo>
                    <a:pt x="6989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2394230" y="850551"/>
              <a:ext cx="1955800" cy="414020"/>
            </a:xfrm>
            <a:custGeom>
              <a:avLst/>
              <a:gdLst/>
              <a:ahLst/>
              <a:cxnLst/>
              <a:rect l="l" t="t" r="r" b="b"/>
              <a:pathLst>
                <a:path w="1955800" h="414019">
                  <a:moveTo>
                    <a:pt x="0" y="0"/>
                  </a:moveTo>
                  <a:lnTo>
                    <a:pt x="36445" y="40557"/>
                  </a:lnTo>
                  <a:lnTo>
                    <a:pt x="73640" y="79172"/>
                  </a:lnTo>
                  <a:lnTo>
                    <a:pt x="110835" y="115331"/>
                  </a:lnTo>
                  <a:lnTo>
                    <a:pt x="149665" y="149650"/>
                  </a:lnTo>
                  <a:lnTo>
                    <a:pt x="189091" y="181513"/>
                  </a:lnTo>
                  <a:lnTo>
                    <a:pt x="228516" y="211540"/>
                  </a:lnTo>
                  <a:lnTo>
                    <a:pt x="269429" y="239731"/>
                  </a:lnTo>
                  <a:lnTo>
                    <a:pt x="311066" y="265472"/>
                  </a:lnTo>
                  <a:lnTo>
                    <a:pt x="352766" y="289372"/>
                  </a:lnTo>
                  <a:lnTo>
                    <a:pt x="395890" y="310945"/>
                  </a:lnTo>
                  <a:lnTo>
                    <a:pt x="439758" y="330554"/>
                  </a:lnTo>
                  <a:lnTo>
                    <a:pt x="483688" y="348332"/>
                  </a:lnTo>
                  <a:lnTo>
                    <a:pt x="529043" y="363650"/>
                  </a:lnTo>
                  <a:lnTo>
                    <a:pt x="574399" y="377132"/>
                  </a:lnTo>
                  <a:lnTo>
                    <a:pt x="621303" y="388778"/>
                  </a:lnTo>
                  <a:lnTo>
                    <a:pt x="668145" y="397974"/>
                  </a:lnTo>
                  <a:lnTo>
                    <a:pt x="716474" y="404715"/>
                  </a:lnTo>
                  <a:lnTo>
                    <a:pt x="764865" y="409614"/>
                  </a:lnTo>
                  <a:lnTo>
                    <a:pt x="814682" y="412678"/>
                  </a:lnTo>
                  <a:lnTo>
                    <a:pt x="864498" y="413905"/>
                  </a:lnTo>
                  <a:lnTo>
                    <a:pt x="915120" y="412678"/>
                  </a:lnTo>
                  <a:lnTo>
                    <a:pt x="967166" y="409006"/>
                  </a:lnTo>
                  <a:lnTo>
                    <a:pt x="1019275" y="403487"/>
                  </a:lnTo>
                  <a:lnTo>
                    <a:pt x="1072066" y="396132"/>
                  </a:lnTo>
                  <a:lnTo>
                    <a:pt x="1126529" y="386942"/>
                  </a:lnTo>
                  <a:lnTo>
                    <a:pt x="1180806" y="375296"/>
                  </a:lnTo>
                  <a:lnTo>
                    <a:pt x="1235889" y="361200"/>
                  </a:lnTo>
                  <a:lnTo>
                    <a:pt x="1291654" y="345264"/>
                  </a:lnTo>
                  <a:lnTo>
                    <a:pt x="1348162" y="327491"/>
                  </a:lnTo>
                  <a:lnTo>
                    <a:pt x="1406219" y="307882"/>
                  </a:lnTo>
                  <a:lnTo>
                    <a:pt x="1464214" y="285695"/>
                  </a:lnTo>
                  <a:lnTo>
                    <a:pt x="1523014" y="261181"/>
                  </a:lnTo>
                  <a:lnTo>
                    <a:pt x="1582497" y="235440"/>
                  </a:lnTo>
                  <a:lnTo>
                    <a:pt x="1642784" y="206635"/>
                  </a:lnTo>
                  <a:lnTo>
                    <a:pt x="1703753" y="176603"/>
                  </a:lnTo>
                  <a:lnTo>
                    <a:pt x="1765528" y="144126"/>
                  </a:lnTo>
                  <a:lnTo>
                    <a:pt x="1827984" y="109194"/>
                  </a:lnTo>
                  <a:lnTo>
                    <a:pt x="1891184" y="73034"/>
                  </a:lnTo>
                  <a:lnTo>
                    <a:pt x="1955189" y="33704"/>
                  </a:lnTo>
                </a:path>
              </a:pathLst>
            </a:custGeom>
            <a:ln w="1115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4329345" y="850551"/>
              <a:ext cx="73660" cy="53975"/>
            </a:xfrm>
            <a:custGeom>
              <a:avLst/>
              <a:gdLst/>
              <a:ahLst/>
              <a:cxnLst/>
              <a:rect l="l" t="t" r="r" b="b"/>
              <a:pathLst>
                <a:path w="73660" h="53975">
                  <a:moveTo>
                    <a:pt x="73609" y="0"/>
                  </a:moveTo>
                  <a:lnTo>
                    <a:pt x="0" y="20815"/>
                  </a:lnTo>
                  <a:lnTo>
                    <a:pt x="29741" y="53446"/>
                  </a:lnTo>
                  <a:lnTo>
                    <a:pt x="7360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2394230" y="850551"/>
              <a:ext cx="2625090" cy="551815"/>
            </a:xfrm>
            <a:custGeom>
              <a:avLst/>
              <a:gdLst/>
              <a:ahLst/>
              <a:cxnLst/>
              <a:rect l="l" t="t" r="r" b="b"/>
              <a:pathLst>
                <a:path w="2625090" h="551815">
                  <a:moveTo>
                    <a:pt x="0" y="0"/>
                  </a:moveTo>
                  <a:lnTo>
                    <a:pt x="43143" y="47309"/>
                  </a:lnTo>
                  <a:lnTo>
                    <a:pt x="87029" y="92623"/>
                  </a:lnTo>
                  <a:lnTo>
                    <a:pt x="130916" y="135534"/>
                  </a:lnTo>
                  <a:lnTo>
                    <a:pt x="176445" y="176603"/>
                  </a:lnTo>
                  <a:lnTo>
                    <a:pt x="222562" y="215217"/>
                  </a:lnTo>
                  <a:lnTo>
                    <a:pt x="268685" y="251991"/>
                  </a:lnTo>
                  <a:lnTo>
                    <a:pt x="316271" y="286309"/>
                  </a:lnTo>
                  <a:lnTo>
                    <a:pt x="363919" y="318914"/>
                  </a:lnTo>
                  <a:lnTo>
                    <a:pt x="412991" y="348941"/>
                  </a:lnTo>
                  <a:lnTo>
                    <a:pt x="462064" y="377132"/>
                  </a:lnTo>
                  <a:lnTo>
                    <a:pt x="511942" y="403487"/>
                  </a:lnTo>
                  <a:lnTo>
                    <a:pt x="562502" y="427387"/>
                  </a:lnTo>
                  <a:lnTo>
                    <a:pt x="613867" y="449451"/>
                  </a:lnTo>
                  <a:lnTo>
                    <a:pt x="665914" y="469065"/>
                  </a:lnTo>
                  <a:lnTo>
                    <a:pt x="718705" y="486838"/>
                  </a:lnTo>
                  <a:lnTo>
                    <a:pt x="772300" y="502156"/>
                  </a:lnTo>
                  <a:lnTo>
                    <a:pt x="826578" y="515643"/>
                  </a:lnTo>
                  <a:lnTo>
                    <a:pt x="881661" y="526675"/>
                  </a:lnTo>
                  <a:lnTo>
                    <a:pt x="936682" y="535866"/>
                  </a:lnTo>
                  <a:lnTo>
                    <a:pt x="993190" y="543220"/>
                  </a:lnTo>
                  <a:lnTo>
                    <a:pt x="1050503" y="548125"/>
                  </a:lnTo>
                  <a:lnTo>
                    <a:pt x="1107755" y="551189"/>
                  </a:lnTo>
                  <a:lnTo>
                    <a:pt x="1165936" y="551797"/>
                  </a:lnTo>
                  <a:lnTo>
                    <a:pt x="1225480" y="550575"/>
                  </a:lnTo>
                  <a:lnTo>
                    <a:pt x="1284962" y="546898"/>
                  </a:lnTo>
                  <a:lnTo>
                    <a:pt x="1345188" y="541379"/>
                  </a:lnTo>
                  <a:lnTo>
                    <a:pt x="1406219" y="533416"/>
                  </a:lnTo>
                  <a:lnTo>
                    <a:pt x="1467932" y="523606"/>
                  </a:lnTo>
                  <a:lnTo>
                    <a:pt x="1531193" y="511966"/>
                  </a:lnTo>
                  <a:lnTo>
                    <a:pt x="1593649" y="497870"/>
                  </a:lnTo>
                  <a:lnTo>
                    <a:pt x="1657655" y="481933"/>
                  </a:lnTo>
                  <a:lnTo>
                    <a:pt x="1722342" y="463547"/>
                  </a:lnTo>
                  <a:lnTo>
                    <a:pt x="1787834" y="443324"/>
                  </a:lnTo>
                  <a:lnTo>
                    <a:pt x="1854008" y="420646"/>
                  </a:lnTo>
                  <a:lnTo>
                    <a:pt x="1920243" y="396132"/>
                  </a:lnTo>
                  <a:lnTo>
                    <a:pt x="1987904" y="369777"/>
                  </a:lnTo>
                  <a:lnTo>
                    <a:pt x="2055627" y="340978"/>
                  </a:lnTo>
                  <a:lnTo>
                    <a:pt x="2124961" y="309718"/>
                  </a:lnTo>
                  <a:lnTo>
                    <a:pt x="2194109" y="276504"/>
                  </a:lnTo>
                  <a:lnTo>
                    <a:pt x="2264063" y="241567"/>
                  </a:lnTo>
                  <a:lnTo>
                    <a:pt x="2334698" y="204185"/>
                  </a:lnTo>
                  <a:lnTo>
                    <a:pt x="2406138" y="164942"/>
                  </a:lnTo>
                  <a:lnTo>
                    <a:pt x="2478260" y="123924"/>
                  </a:lnTo>
                  <a:lnTo>
                    <a:pt x="2551188" y="80399"/>
                  </a:lnTo>
                  <a:lnTo>
                    <a:pt x="2624797" y="34318"/>
                  </a:lnTo>
                </a:path>
              </a:pathLst>
            </a:custGeom>
            <a:ln w="11151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4999696" y="850551"/>
              <a:ext cx="73025" cy="53975"/>
            </a:xfrm>
            <a:custGeom>
              <a:avLst/>
              <a:gdLst/>
              <a:ahLst/>
              <a:cxnLst/>
              <a:rect l="l" t="t" r="r" b="b"/>
              <a:pathLst>
                <a:path w="73025" h="53975">
                  <a:moveTo>
                    <a:pt x="72927" y="0"/>
                  </a:moveTo>
                  <a:lnTo>
                    <a:pt x="0" y="21429"/>
                  </a:lnTo>
                  <a:lnTo>
                    <a:pt x="29741" y="53446"/>
                  </a:lnTo>
                  <a:lnTo>
                    <a:pt x="7292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2394230" y="850551"/>
              <a:ext cx="3292475" cy="643255"/>
            </a:xfrm>
            <a:custGeom>
              <a:avLst/>
              <a:gdLst/>
              <a:ahLst/>
              <a:cxnLst/>
              <a:rect l="l" t="t" r="r" b="b"/>
              <a:pathLst>
                <a:path w="3292475" h="643255">
                  <a:moveTo>
                    <a:pt x="0" y="0"/>
                  </a:moveTo>
                  <a:lnTo>
                    <a:pt x="43886" y="50991"/>
                  </a:lnTo>
                  <a:lnTo>
                    <a:pt x="87773" y="99988"/>
                  </a:lnTo>
                  <a:lnTo>
                    <a:pt x="133896" y="146581"/>
                  </a:lnTo>
                  <a:lnTo>
                    <a:pt x="180162" y="190719"/>
                  </a:lnTo>
                  <a:lnTo>
                    <a:pt x="227773" y="233604"/>
                  </a:lnTo>
                  <a:lnTo>
                    <a:pt x="276120" y="273436"/>
                  </a:lnTo>
                  <a:lnTo>
                    <a:pt x="325937" y="312173"/>
                  </a:lnTo>
                  <a:lnTo>
                    <a:pt x="376559" y="348332"/>
                  </a:lnTo>
                  <a:lnTo>
                    <a:pt x="427862" y="382037"/>
                  </a:lnTo>
                  <a:lnTo>
                    <a:pt x="480714" y="414519"/>
                  </a:lnTo>
                  <a:lnTo>
                    <a:pt x="533505" y="443938"/>
                  </a:lnTo>
                  <a:lnTo>
                    <a:pt x="588526" y="472129"/>
                  </a:lnTo>
                  <a:lnTo>
                    <a:pt x="643608" y="497870"/>
                  </a:lnTo>
                  <a:lnTo>
                    <a:pt x="700116" y="521156"/>
                  </a:lnTo>
                  <a:lnTo>
                    <a:pt x="757430" y="542606"/>
                  </a:lnTo>
                  <a:lnTo>
                    <a:pt x="815425" y="562343"/>
                  </a:lnTo>
                  <a:lnTo>
                    <a:pt x="874969" y="579502"/>
                  </a:lnTo>
                  <a:lnTo>
                    <a:pt x="935195" y="594820"/>
                  </a:lnTo>
                  <a:lnTo>
                    <a:pt x="996907" y="608307"/>
                  </a:lnTo>
                  <a:lnTo>
                    <a:pt x="1058682" y="619339"/>
                  </a:lnTo>
                  <a:lnTo>
                    <a:pt x="1122068" y="628530"/>
                  </a:lnTo>
                  <a:lnTo>
                    <a:pt x="1186755" y="635271"/>
                  </a:lnTo>
                  <a:lnTo>
                    <a:pt x="1251503" y="640176"/>
                  </a:lnTo>
                  <a:lnTo>
                    <a:pt x="1317677" y="642626"/>
                  </a:lnTo>
                  <a:lnTo>
                    <a:pt x="1385400" y="643239"/>
                  </a:lnTo>
                  <a:lnTo>
                    <a:pt x="1453061" y="642012"/>
                  </a:lnTo>
                  <a:lnTo>
                    <a:pt x="1522271" y="638334"/>
                  </a:lnTo>
                  <a:lnTo>
                    <a:pt x="1592162" y="632821"/>
                  </a:lnTo>
                  <a:lnTo>
                    <a:pt x="1663603" y="624853"/>
                  </a:lnTo>
                  <a:lnTo>
                    <a:pt x="1735725" y="615048"/>
                  </a:lnTo>
                  <a:lnTo>
                    <a:pt x="1808653" y="603402"/>
                  </a:lnTo>
                  <a:lnTo>
                    <a:pt x="1883005" y="589307"/>
                  </a:lnTo>
                  <a:lnTo>
                    <a:pt x="1958163" y="573370"/>
                  </a:lnTo>
                  <a:lnTo>
                    <a:pt x="2034065" y="554866"/>
                  </a:lnTo>
                  <a:lnTo>
                    <a:pt x="2110834" y="534638"/>
                  </a:lnTo>
                  <a:lnTo>
                    <a:pt x="2188904" y="512574"/>
                  </a:lnTo>
                  <a:lnTo>
                    <a:pt x="2267780" y="488060"/>
                  </a:lnTo>
                  <a:lnTo>
                    <a:pt x="2348081" y="461097"/>
                  </a:lnTo>
                  <a:lnTo>
                    <a:pt x="2429187" y="432906"/>
                  </a:lnTo>
                  <a:lnTo>
                    <a:pt x="2511037" y="402260"/>
                  </a:lnTo>
                  <a:lnTo>
                    <a:pt x="2593569" y="369169"/>
                  </a:lnTo>
                  <a:lnTo>
                    <a:pt x="2677649" y="334232"/>
                  </a:lnTo>
                  <a:lnTo>
                    <a:pt x="2762411" y="297341"/>
                  </a:lnTo>
                  <a:lnTo>
                    <a:pt x="2847979" y="258118"/>
                  </a:lnTo>
                  <a:lnTo>
                    <a:pt x="2935033" y="217054"/>
                  </a:lnTo>
                  <a:lnTo>
                    <a:pt x="3022769" y="173534"/>
                  </a:lnTo>
                  <a:lnTo>
                    <a:pt x="3111435" y="128169"/>
                  </a:lnTo>
                  <a:lnTo>
                    <a:pt x="3201464" y="81013"/>
                  </a:lnTo>
                  <a:lnTo>
                    <a:pt x="3292236" y="31249"/>
                  </a:lnTo>
                </a:path>
              </a:pathLst>
            </a:custGeom>
            <a:ln w="11138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5667878" y="850551"/>
              <a:ext cx="74930" cy="51435"/>
            </a:xfrm>
            <a:custGeom>
              <a:avLst/>
              <a:gdLst/>
              <a:ahLst/>
              <a:cxnLst/>
              <a:rect l="l" t="t" r="r" b="b"/>
              <a:pathLst>
                <a:path w="74929" h="51434">
                  <a:moveTo>
                    <a:pt x="74352" y="0"/>
                  </a:moveTo>
                  <a:lnTo>
                    <a:pt x="0" y="17747"/>
                  </a:lnTo>
                  <a:lnTo>
                    <a:pt x="27510" y="50991"/>
                  </a:lnTo>
                  <a:lnTo>
                    <a:pt x="7435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3733470" y="299924"/>
              <a:ext cx="628650" cy="182880"/>
            </a:xfrm>
            <a:custGeom>
              <a:avLst/>
              <a:gdLst/>
              <a:ahLst/>
              <a:cxnLst/>
              <a:rect l="l" t="t" r="r" b="b"/>
              <a:pathLst>
                <a:path w="628650" h="182879">
                  <a:moveTo>
                    <a:pt x="0" y="182792"/>
                  </a:moveTo>
                  <a:lnTo>
                    <a:pt x="50621" y="134357"/>
                  </a:lnTo>
                  <a:lnTo>
                    <a:pt x="101181" y="92674"/>
                  </a:lnTo>
                  <a:lnTo>
                    <a:pt x="150997" y="58867"/>
                  </a:lnTo>
                  <a:lnTo>
                    <a:pt x="200876" y="33090"/>
                  </a:lnTo>
                  <a:lnTo>
                    <a:pt x="249948" y="14116"/>
                  </a:lnTo>
                  <a:lnTo>
                    <a:pt x="299083" y="3068"/>
                  </a:lnTo>
                  <a:lnTo>
                    <a:pt x="347412" y="0"/>
                  </a:lnTo>
                  <a:lnTo>
                    <a:pt x="371205" y="1227"/>
                  </a:lnTo>
                  <a:lnTo>
                    <a:pt x="418853" y="9206"/>
                  </a:lnTo>
                  <a:lnTo>
                    <a:pt x="466438" y="24549"/>
                  </a:lnTo>
                  <a:lnTo>
                    <a:pt x="513281" y="47820"/>
                  </a:lnTo>
                  <a:lnTo>
                    <a:pt x="559441" y="78558"/>
                  </a:lnTo>
                  <a:lnTo>
                    <a:pt x="605540" y="116559"/>
                  </a:lnTo>
                  <a:lnTo>
                    <a:pt x="628589" y="138653"/>
                  </a:lnTo>
                </a:path>
              </a:pathLst>
            </a:custGeom>
            <a:ln w="11234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4339011" y="422621"/>
              <a:ext cx="64135" cy="60325"/>
            </a:xfrm>
            <a:custGeom>
              <a:avLst/>
              <a:gdLst/>
              <a:ahLst/>
              <a:cxnLst/>
              <a:rect l="l" t="t" r="r" b="b"/>
              <a:pathLst>
                <a:path w="64135" h="60325">
                  <a:moveTo>
                    <a:pt x="38663" y="0"/>
                  </a:moveTo>
                  <a:lnTo>
                    <a:pt x="0" y="24549"/>
                  </a:lnTo>
                  <a:lnTo>
                    <a:pt x="63943" y="60095"/>
                  </a:lnTo>
                  <a:lnTo>
                    <a:pt x="38663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4443910" y="299924"/>
              <a:ext cx="629285" cy="182880"/>
            </a:xfrm>
            <a:custGeom>
              <a:avLst/>
              <a:gdLst/>
              <a:ahLst/>
              <a:cxnLst/>
              <a:rect l="l" t="t" r="r" b="b"/>
              <a:pathLst>
                <a:path w="629285" h="182879">
                  <a:moveTo>
                    <a:pt x="628713" y="182792"/>
                  </a:moveTo>
                  <a:lnTo>
                    <a:pt x="578091" y="134357"/>
                  </a:lnTo>
                  <a:lnTo>
                    <a:pt x="527532" y="92674"/>
                  </a:lnTo>
                  <a:lnTo>
                    <a:pt x="477715" y="58867"/>
                  </a:lnTo>
                  <a:lnTo>
                    <a:pt x="427837" y="33090"/>
                  </a:lnTo>
                  <a:lnTo>
                    <a:pt x="378764" y="14116"/>
                  </a:lnTo>
                  <a:lnTo>
                    <a:pt x="329692" y="3068"/>
                  </a:lnTo>
                  <a:lnTo>
                    <a:pt x="281300" y="0"/>
                  </a:lnTo>
                  <a:lnTo>
                    <a:pt x="257508" y="1227"/>
                  </a:lnTo>
                  <a:lnTo>
                    <a:pt x="209922" y="9206"/>
                  </a:lnTo>
                  <a:lnTo>
                    <a:pt x="162274" y="24549"/>
                  </a:lnTo>
                  <a:lnTo>
                    <a:pt x="115432" y="47820"/>
                  </a:lnTo>
                  <a:lnTo>
                    <a:pt x="69333" y="78558"/>
                  </a:lnTo>
                  <a:lnTo>
                    <a:pt x="23049" y="116559"/>
                  </a:lnTo>
                  <a:lnTo>
                    <a:pt x="0" y="138653"/>
                  </a:lnTo>
                </a:path>
              </a:pathLst>
            </a:custGeom>
            <a:ln w="11234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4402954" y="422621"/>
              <a:ext cx="64135" cy="60325"/>
            </a:xfrm>
            <a:custGeom>
              <a:avLst/>
              <a:gdLst/>
              <a:ahLst/>
              <a:cxnLst/>
              <a:rect l="l" t="t" r="r" b="b"/>
              <a:pathLst>
                <a:path w="64135" h="60325">
                  <a:moveTo>
                    <a:pt x="25341" y="0"/>
                  </a:moveTo>
                  <a:lnTo>
                    <a:pt x="0" y="60095"/>
                  </a:lnTo>
                  <a:lnTo>
                    <a:pt x="64005" y="24549"/>
                  </a:lnTo>
                  <a:lnTo>
                    <a:pt x="25341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5072623" y="850551"/>
              <a:ext cx="615950" cy="138430"/>
            </a:xfrm>
            <a:custGeom>
              <a:avLst/>
              <a:gdLst/>
              <a:ahLst/>
              <a:cxnLst/>
              <a:rect l="l" t="t" r="r" b="b"/>
              <a:pathLst>
                <a:path w="615950" h="138430">
                  <a:moveTo>
                    <a:pt x="0" y="0"/>
                  </a:moveTo>
                  <a:lnTo>
                    <a:pt x="40893" y="41785"/>
                  </a:lnTo>
                  <a:lnTo>
                    <a:pt x="84018" y="75489"/>
                  </a:lnTo>
                  <a:lnTo>
                    <a:pt x="129435" y="101829"/>
                  </a:lnTo>
                  <a:lnTo>
                    <a:pt x="177021" y="121469"/>
                  </a:lnTo>
                  <a:lnTo>
                    <a:pt x="227581" y="133079"/>
                  </a:lnTo>
                  <a:lnTo>
                    <a:pt x="280433" y="137989"/>
                  </a:lnTo>
                  <a:lnTo>
                    <a:pt x="307943" y="137375"/>
                  </a:lnTo>
                  <a:lnTo>
                    <a:pt x="364513" y="131237"/>
                  </a:lnTo>
                  <a:lnTo>
                    <a:pt x="423376" y="117786"/>
                  </a:lnTo>
                  <a:lnTo>
                    <a:pt x="485151" y="96919"/>
                  </a:lnTo>
                  <a:lnTo>
                    <a:pt x="549094" y="68738"/>
                  </a:lnTo>
                  <a:lnTo>
                    <a:pt x="581871" y="52218"/>
                  </a:lnTo>
                  <a:lnTo>
                    <a:pt x="615330" y="33090"/>
                  </a:lnTo>
                </a:path>
              </a:pathLst>
            </a:custGeom>
            <a:ln w="11164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5668622" y="850551"/>
              <a:ext cx="73660" cy="53340"/>
            </a:xfrm>
            <a:custGeom>
              <a:avLst/>
              <a:gdLst/>
              <a:ahLst/>
              <a:cxnLst/>
              <a:rect l="l" t="t" r="r" b="b"/>
              <a:pathLst>
                <a:path w="73660" h="53340">
                  <a:moveTo>
                    <a:pt x="73609" y="0"/>
                  </a:moveTo>
                  <a:lnTo>
                    <a:pt x="0" y="20202"/>
                  </a:lnTo>
                  <a:lnTo>
                    <a:pt x="28997" y="52832"/>
                  </a:lnTo>
                  <a:lnTo>
                    <a:pt x="73609" y="0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4402954" y="850551"/>
              <a:ext cx="1284605" cy="275590"/>
            </a:xfrm>
            <a:custGeom>
              <a:avLst/>
              <a:gdLst/>
              <a:ahLst/>
              <a:cxnLst/>
              <a:rect l="l" t="t" r="r" b="b"/>
              <a:pathLst>
                <a:path w="1284604" h="275590">
                  <a:moveTo>
                    <a:pt x="0" y="0"/>
                  </a:moveTo>
                  <a:lnTo>
                    <a:pt x="23854" y="31863"/>
                  </a:lnTo>
                  <a:lnTo>
                    <a:pt x="49134" y="61373"/>
                  </a:lnTo>
                  <a:lnTo>
                    <a:pt x="101367" y="114104"/>
                  </a:lnTo>
                  <a:lnTo>
                    <a:pt x="157875" y="160083"/>
                  </a:lnTo>
                  <a:lnTo>
                    <a:pt x="218101" y="198058"/>
                  </a:lnTo>
                  <a:lnTo>
                    <a:pt x="281362" y="228085"/>
                  </a:lnTo>
                  <a:lnTo>
                    <a:pt x="349023" y="251377"/>
                  </a:lnTo>
                  <a:lnTo>
                    <a:pt x="420464" y="266695"/>
                  </a:lnTo>
                  <a:lnTo>
                    <a:pt x="495560" y="274049"/>
                  </a:lnTo>
                  <a:lnTo>
                    <a:pt x="534285" y="275277"/>
                  </a:lnTo>
                  <a:lnTo>
                    <a:pt x="574436" y="274049"/>
                  </a:lnTo>
                  <a:lnTo>
                    <a:pt x="614586" y="270986"/>
                  </a:lnTo>
                  <a:lnTo>
                    <a:pt x="657029" y="266695"/>
                  </a:lnTo>
                  <a:lnTo>
                    <a:pt x="699410" y="259954"/>
                  </a:lnTo>
                  <a:lnTo>
                    <a:pt x="742535" y="251377"/>
                  </a:lnTo>
                  <a:lnTo>
                    <a:pt x="787208" y="240959"/>
                  </a:lnTo>
                  <a:lnTo>
                    <a:pt x="832563" y="228699"/>
                  </a:lnTo>
                  <a:lnTo>
                    <a:pt x="879405" y="214604"/>
                  </a:lnTo>
                  <a:lnTo>
                    <a:pt x="926310" y="198058"/>
                  </a:lnTo>
                  <a:lnTo>
                    <a:pt x="974639" y="180285"/>
                  </a:lnTo>
                  <a:lnTo>
                    <a:pt x="1023712" y="160083"/>
                  </a:lnTo>
                  <a:lnTo>
                    <a:pt x="1074457" y="138602"/>
                  </a:lnTo>
                  <a:lnTo>
                    <a:pt x="1125079" y="114718"/>
                  </a:lnTo>
                  <a:lnTo>
                    <a:pt x="1177126" y="88992"/>
                  </a:lnTo>
                  <a:lnTo>
                    <a:pt x="1229916" y="61373"/>
                  </a:lnTo>
                  <a:lnTo>
                    <a:pt x="1284256" y="31863"/>
                  </a:lnTo>
                </a:path>
              </a:pathLst>
            </a:custGeom>
            <a:ln w="11155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5667878" y="850551"/>
              <a:ext cx="74930" cy="52069"/>
            </a:xfrm>
            <a:custGeom>
              <a:avLst/>
              <a:gdLst/>
              <a:ahLst/>
              <a:cxnLst/>
              <a:rect l="l" t="t" r="r" b="b"/>
              <a:pathLst>
                <a:path w="74929" h="52069">
                  <a:moveTo>
                    <a:pt x="74352" y="0"/>
                  </a:moveTo>
                  <a:lnTo>
                    <a:pt x="0" y="18361"/>
                  </a:lnTo>
                  <a:lnTo>
                    <a:pt x="28254" y="51605"/>
                  </a:lnTo>
                  <a:lnTo>
                    <a:pt x="74352" y="0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42390" y="2286000"/>
            <a:ext cx="8150225" cy="2540635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355600" marR="5080" indent="-342900">
              <a:lnSpc>
                <a:spcPct val="90000"/>
              </a:lnSpc>
              <a:spcBef>
                <a:spcPts val="459"/>
              </a:spcBef>
            </a:pPr>
            <a:r>
              <a:rPr sz="3000" b="1" spc="-5" dirty="0">
                <a:latin typeface="Courier New"/>
                <a:cs typeface="Courier New"/>
              </a:rPr>
              <a:t>Price is also determined by both  </a:t>
            </a:r>
            <a:r>
              <a:rPr sz="3000" b="1" dirty="0">
                <a:latin typeface="Courier New"/>
                <a:cs typeface="Courier New"/>
              </a:rPr>
              <a:t>ProdID and Quantity rather than  the primary key (red lines). This  is called a transitive</a:t>
            </a:r>
            <a:r>
              <a:rPr sz="3000" b="1" spc="-100" dirty="0">
                <a:latin typeface="Courier New"/>
                <a:cs typeface="Courier New"/>
              </a:rPr>
              <a:t> </a:t>
            </a:r>
            <a:r>
              <a:rPr sz="3000" b="1" dirty="0">
                <a:latin typeface="Courier New"/>
                <a:cs typeface="Courier New"/>
              </a:rPr>
              <a:t>dependency.  We must get rid of transitive  dependencies to have</a:t>
            </a:r>
            <a:r>
              <a:rPr sz="3000" b="1" spc="-25" dirty="0">
                <a:latin typeface="Courier New"/>
                <a:cs typeface="Courier New"/>
              </a:rPr>
              <a:t> </a:t>
            </a:r>
            <a:r>
              <a:rPr sz="3000" b="1" dirty="0">
                <a:latin typeface="Courier New"/>
                <a:cs typeface="Courier New"/>
              </a:rPr>
              <a:t>3NF.</a:t>
            </a:r>
            <a:endParaRPr sz="3000">
              <a:latin typeface="Courier New"/>
              <a:cs typeface="Courier New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2529830" y="319652"/>
            <a:ext cx="702945" cy="469265"/>
            <a:chOff x="2529830" y="319652"/>
            <a:chExt cx="702945" cy="469265"/>
          </a:xfrm>
        </p:grpSpPr>
        <p:sp>
          <p:nvSpPr>
            <p:cNvPr id="4" name="object 4"/>
            <p:cNvSpPr/>
            <p:nvPr/>
          </p:nvSpPr>
          <p:spPr>
            <a:xfrm>
              <a:off x="2530783" y="320605"/>
              <a:ext cx="701040" cy="467359"/>
            </a:xfrm>
            <a:custGeom>
              <a:avLst/>
              <a:gdLst/>
              <a:ahLst/>
              <a:cxnLst/>
              <a:rect l="l" t="t" r="r" b="b"/>
              <a:pathLst>
                <a:path w="701039" h="467359">
                  <a:moveTo>
                    <a:pt x="700775" y="0"/>
                  </a:moveTo>
                  <a:lnTo>
                    <a:pt x="0" y="0"/>
                  </a:lnTo>
                  <a:lnTo>
                    <a:pt x="0" y="466880"/>
                  </a:lnTo>
                  <a:lnTo>
                    <a:pt x="700775" y="466880"/>
                  </a:lnTo>
                  <a:lnTo>
                    <a:pt x="700775" y="0"/>
                  </a:lnTo>
                  <a:close/>
                </a:path>
              </a:pathLst>
            </a:custGeom>
            <a:solidFill>
              <a:srgbClr val="808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2530783" y="320605"/>
              <a:ext cx="701040" cy="467359"/>
            </a:xfrm>
            <a:custGeom>
              <a:avLst/>
              <a:gdLst/>
              <a:ahLst/>
              <a:cxnLst/>
              <a:rect l="l" t="t" r="r" b="b"/>
              <a:pathLst>
                <a:path w="701039" h="467359">
                  <a:moveTo>
                    <a:pt x="0" y="466880"/>
                  </a:moveTo>
                  <a:lnTo>
                    <a:pt x="700775" y="466880"/>
                  </a:lnTo>
                  <a:lnTo>
                    <a:pt x="700775" y="0"/>
                  </a:lnTo>
                  <a:lnTo>
                    <a:pt x="0" y="0"/>
                  </a:lnTo>
                  <a:lnTo>
                    <a:pt x="0" y="46688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2530783" y="320605"/>
            <a:ext cx="701040" cy="467359"/>
          </a:xfrm>
          <a:prstGeom prst="rect">
            <a:avLst/>
          </a:prstGeom>
        </p:spPr>
        <p:txBody>
          <a:bodyPr vert="horz" wrap="square" lIns="0" tIns="127635" rIns="0" bIns="0" rtlCol="0">
            <a:spAutoFit/>
          </a:bodyPr>
          <a:lstStyle/>
          <a:p>
            <a:pPr marL="73025">
              <a:lnSpc>
                <a:spcPct val="100000"/>
              </a:lnSpc>
              <a:spcBef>
                <a:spcPts val="1005"/>
              </a:spcBef>
            </a:pPr>
            <a:r>
              <a:rPr sz="1200" spc="10" dirty="0">
                <a:latin typeface="Arial"/>
                <a:cs typeface="Arial"/>
              </a:rPr>
              <a:t>OrderID</a:t>
            </a:r>
            <a:endParaRPr sz="1200">
              <a:latin typeface="Arial"/>
              <a:cs typeface="Arial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3230602" y="319652"/>
            <a:ext cx="1403985" cy="469265"/>
            <a:chOff x="3230602" y="319652"/>
            <a:chExt cx="1403985" cy="469265"/>
          </a:xfrm>
        </p:grpSpPr>
        <p:sp>
          <p:nvSpPr>
            <p:cNvPr id="8" name="object 8"/>
            <p:cNvSpPr/>
            <p:nvPr/>
          </p:nvSpPr>
          <p:spPr>
            <a:xfrm>
              <a:off x="3231554" y="320605"/>
              <a:ext cx="701040" cy="467359"/>
            </a:xfrm>
            <a:custGeom>
              <a:avLst/>
              <a:gdLst/>
              <a:ahLst/>
              <a:cxnLst/>
              <a:rect l="l" t="t" r="r" b="b"/>
              <a:pathLst>
                <a:path w="701039" h="467359">
                  <a:moveTo>
                    <a:pt x="700969" y="0"/>
                  </a:moveTo>
                  <a:lnTo>
                    <a:pt x="0" y="0"/>
                  </a:lnTo>
                  <a:lnTo>
                    <a:pt x="0" y="466880"/>
                  </a:lnTo>
                  <a:lnTo>
                    <a:pt x="700969" y="466880"/>
                  </a:lnTo>
                  <a:lnTo>
                    <a:pt x="700969" y="0"/>
                  </a:lnTo>
                  <a:close/>
                </a:path>
              </a:pathLst>
            </a:custGeom>
            <a:solidFill>
              <a:srgbClr val="808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3231554" y="320605"/>
              <a:ext cx="701040" cy="467359"/>
            </a:xfrm>
            <a:custGeom>
              <a:avLst/>
              <a:gdLst/>
              <a:ahLst/>
              <a:cxnLst/>
              <a:rect l="l" t="t" r="r" b="b"/>
              <a:pathLst>
                <a:path w="701039" h="467359">
                  <a:moveTo>
                    <a:pt x="0" y="466880"/>
                  </a:moveTo>
                  <a:lnTo>
                    <a:pt x="700969" y="466880"/>
                  </a:lnTo>
                  <a:lnTo>
                    <a:pt x="700969" y="0"/>
                  </a:lnTo>
                  <a:lnTo>
                    <a:pt x="0" y="0"/>
                  </a:lnTo>
                  <a:lnTo>
                    <a:pt x="0" y="46688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3932524" y="320605"/>
              <a:ext cx="701040" cy="467359"/>
            </a:xfrm>
            <a:custGeom>
              <a:avLst/>
              <a:gdLst/>
              <a:ahLst/>
              <a:cxnLst/>
              <a:rect l="l" t="t" r="r" b="b"/>
              <a:pathLst>
                <a:path w="701039" h="467359">
                  <a:moveTo>
                    <a:pt x="700775" y="0"/>
                  </a:moveTo>
                  <a:lnTo>
                    <a:pt x="0" y="0"/>
                  </a:lnTo>
                  <a:lnTo>
                    <a:pt x="0" y="466880"/>
                  </a:lnTo>
                  <a:lnTo>
                    <a:pt x="700775" y="466880"/>
                  </a:lnTo>
                  <a:lnTo>
                    <a:pt x="700775" y="0"/>
                  </a:lnTo>
                  <a:close/>
                </a:path>
              </a:pathLst>
            </a:custGeom>
            <a:solidFill>
              <a:srgbClr val="808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3932524" y="320605"/>
              <a:ext cx="701040" cy="467359"/>
            </a:xfrm>
            <a:custGeom>
              <a:avLst/>
              <a:gdLst/>
              <a:ahLst/>
              <a:cxnLst/>
              <a:rect l="l" t="t" r="r" b="b"/>
              <a:pathLst>
                <a:path w="701039" h="467359">
                  <a:moveTo>
                    <a:pt x="0" y="466880"/>
                  </a:moveTo>
                  <a:lnTo>
                    <a:pt x="700775" y="466880"/>
                  </a:lnTo>
                  <a:lnTo>
                    <a:pt x="700775" y="0"/>
                  </a:lnTo>
                  <a:lnTo>
                    <a:pt x="0" y="0"/>
                  </a:lnTo>
                  <a:lnTo>
                    <a:pt x="0" y="46688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3343865" y="432088"/>
            <a:ext cx="1194435" cy="2127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25"/>
              </a:spcBef>
              <a:tabLst>
                <a:tab pos="696595" algn="l"/>
              </a:tabLst>
            </a:pPr>
            <a:r>
              <a:rPr sz="1200" spc="10" dirty="0">
                <a:latin typeface="Arial"/>
                <a:cs typeface="Arial"/>
              </a:rPr>
              <a:t>CustID	ProdID</a:t>
            </a:r>
            <a:endParaRPr sz="1200">
              <a:latin typeface="Arial"/>
              <a:cs typeface="Arial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4632411" y="319652"/>
            <a:ext cx="1403985" cy="469265"/>
            <a:chOff x="4632411" y="319652"/>
            <a:chExt cx="1403985" cy="469265"/>
          </a:xfrm>
        </p:grpSpPr>
        <p:sp>
          <p:nvSpPr>
            <p:cNvPr id="14" name="object 14"/>
            <p:cNvSpPr/>
            <p:nvPr/>
          </p:nvSpPr>
          <p:spPr>
            <a:xfrm>
              <a:off x="4633364" y="320605"/>
              <a:ext cx="701040" cy="467359"/>
            </a:xfrm>
            <a:custGeom>
              <a:avLst/>
              <a:gdLst/>
              <a:ahLst/>
              <a:cxnLst/>
              <a:rect l="l" t="t" r="r" b="b"/>
              <a:pathLst>
                <a:path w="701039" h="467359">
                  <a:moveTo>
                    <a:pt x="700969" y="0"/>
                  </a:moveTo>
                  <a:lnTo>
                    <a:pt x="0" y="0"/>
                  </a:lnTo>
                  <a:lnTo>
                    <a:pt x="0" y="466880"/>
                  </a:lnTo>
                  <a:lnTo>
                    <a:pt x="700969" y="466880"/>
                  </a:lnTo>
                  <a:lnTo>
                    <a:pt x="700969" y="0"/>
                  </a:lnTo>
                  <a:close/>
                </a:path>
              </a:pathLst>
            </a:custGeom>
            <a:solidFill>
              <a:srgbClr val="808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4633364" y="320605"/>
              <a:ext cx="701040" cy="467359"/>
            </a:xfrm>
            <a:custGeom>
              <a:avLst/>
              <a:gdLst/>
              <a:ahLst/>
              <a:cxnLst/>
              <a:rect l="l" t="t" r="r" b="b"/>
              <a:pathLst>
                <a:path w="701039" h="467359">
                  <a:moveTo>
                    <a:pt x="0" y="466880"/>
                  </a:moveTo>
                  <a:lnTo>
                    <a:pt x="700969" y="466880"/>
                  </a:lnTo>
                  <a:lnTo>
                    <a:pt x="700969" y="0"/>
                  </a:lnTo>
                  <a:lnTo>
                    <a:pt x="0" y="0"/>
                  </a:lnTo>
                  <a:lnTo>
                    <a:pt x="0" y="46688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5334269" y="320605"/>
              <a:ext cx="701040" cy="467359"/>
            </a:xfrm>
            <a:custGeom>
              <a:avLst/>
              <a:gdLst/>
              <a:ahLst/>
              <a:cxnLst/>
              <a:rect l="l" t="t" r="r" b="b"/>
              <a:pathLst>
                <a:path w="701039" h="467359">
                  <a:moveTo>
                    <a:pt x="700775" y="0"/>
                  </a:moveTo>
                  <a:lnTo>
                    <a:pt x="0" y="0"/>
                  </a:lnTo>
                  <a:lnTo>
                    <a:pt x="0" y="466880"/>
                  </a:lnTo>
                  <a:lnTo>
                    <a:pt x="700775" y="466880"/>
                  </a:lnTo>
                  <a:lnTo>
                    <a:pt x="700775" y="0"/>
                  </a:lnTo>
                  <a:close/>
                </a:path>
              </a:pathLst>
            </a:custGeom>
            <a:solidFill>
              <a:srgbClr val="808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5334269" y="320605"/>
              <a:ext cx="701040" cy="467359"/>
            </a:xfrm>
            <a:custGeom>
              <a:avLst/>
              <a:gdLst/>
              <a:ahLst/>
              <a:cxnLst/>
              <a:rect l="l" t="t" r="r" b="b"/>
              <a:pathLst>
                <a:path w="701039" h="467359">
                  <a:moveTo>
                    <a:pt x="0" y="466880"/>
                  </a:moveTo>
                  <a:lnTo>
                    <a:pt x="700775" y="466880"/>
                  </a:lnTo>
                  <a:lnTo>
                    <a:pt x="700775" y="0"/>
                  </a:lnTo>
                  <a:lnTo>
                    <a:pt x="0" y="0"/>
                  </a:lnTo>
                  <a:lnTo>
                    <a:pt x="0" y="46688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4806304" y="432088"/>
            <a:ext cx="1180465" cy="2127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25"/>
              </a:spcBef>
              <a:tabLst>
                <a:tab pos="587375" algn="l"/>
              </a:tabLst>
            </a:pPr>
            <a:r>
              <a:rPr sz="1200" spc="10" dirty="0">
                <a:latin typeface="Arial"/>
                <a:cs typeface="Arial"/>
              </a:rPr>
              <a:t>Price	Quantity</a:t>
            </a:r>
            <a:endParaRPr sz="1200">
              <a:latin typeface="Arial"/>
              <a:cs typeface="Arial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2874250" y="80875"/>
            <a:ext cx="2817495" cy="1414145"/>
            <a:chOff x="2874250" y="80875"/>
            <a:chExt cx="2817495" cy="1414145"/>
          </a:xfrm>
        </p:grpSpPr>
        <p:sp>
          <p:nvSpPr>
            <p:cNvPr id="20" name="object 20"/>
            <p:cNvSpPr/>
            <p:nvPr/>
          </p:nvSpPr>
          <p:spPr>
            <a:xfrm>
              <a:off x="2881264" y="787485"/>
              <a:ext cx="656590" cy="233679"/>
            </a:xfrm>
            <a:custGeom>
              <a:avLst/>
              <a:gdLst/>
              <a:ahLst/>
              <a:cxnLst/>
              <a:rect l="l" t="t" r="r" b="b"/>
              <a:pathLst>
                <a:path w="656589" h="233680">
                  <a:moveTo>
                    <a:pt x="0" y="0"/>
                  </a:moveTo>
                  <a:lnTo>
                    <a:pt x="24906" y="32652"/>
                  </a:lnTo>
                  <a:lnTo>
                    <a:pt x="50598" y="62254"/>
                  </a:lnTo>
                  <a:lnTo>
                    <a:pt x="101202" y="115160"/>
                  </a:lnTo>
                  <a:lnTo>
                    <a:pt x="151801" y="157913"/>
                  </a:lnTo>
                  <a:lnTo>
                    <a:pt x="202405" y="191358"/>
                  </a:lnTo>
                  <a:lnTo>
                    <a:pt x="252232" y="214695"/>
                  </a:lnTo>
                  <a:lnTo>
                    <a:pt x="302824" y="228698"/>
                  </a:lnTo>
                  <a:lnTo>
                    <a:pt x="353402" y="233365"/>
                  </a:lnTo>
                  <a:lnTo>
                    <a:pt x="379146" y="231814"/>
                  </a:lnTo>
                  <a:lnTo>
                    <a:pt x="429076" y="220921"/>
                  </a:lnTo>
                  <a:lnTo>
                    <a:pt x="479720" y="201472"/>
                  </a:lnTo>
                  <a:lnTo>
                    <a:pt x="530298" y="171916"/>
                  </a:lnTo>
                  <a:lnTo>
                    <a:pt x="580942" y="132233"/>
                  </a:lnTo>
                  <a:lnTo>
                    <a:pt x="631521" y="83221"/>
                  </a:lnTo>
                  <a:lnTo>
                    <a:pt x="656421" y="55243"/>
                  </a:lnTo>
                </a:path>
              </a:pathLst>
            </a:custGeom>
            <a:ln w="1402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3513563" y="787485"/>
              <a:ext cx="68580" cy="76835"/>
            </a:xfrm>
            <a:custGeom>
              <a:avLst/>
              <a:gdLst/>
              <a:ahLst/>
              <a:cxnLst/>
              <a:rect l="l" t="t" r="r" b="b"/>
              <a:pathLst>
                <a:path w="68579" h="76834">
                  <a:moveTo>
                    <a:pt x="68475" y="0"/>
                  </a:moveTo>
                  <a:lnTo>
                    <a:pt x="0" y="44337"/>
                  </a:lnTo>
                  <a:lnTo>
                    <a:pt x="40463" y="76211"/>
                  </a:lnTo>
                  <a:lnTo>
                    <a:pt x="6847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2881264" y="787485"/>
              <a:ext cx="1350645" cy="408940"/>
            </a:xfrm>
            <a:custGeom>
              <a:avLst/>
              <a:gdLst/>
              <a:ahLst/>
              <a:cxnLst/>
              <a:rect l="l" t="t" r="r" b="b"/>
              <a:pathLst>
                <a:path w="1350645" h="408940">
                  <a:moveTo>
                    <a:pt x="0" y="0"/>
                  </a:moveTo>
                  <a:lnTo>
                    <a:pt x="32694" y="45116"/>
                  </a:lnTo>
                  <a:lnTo>
                    <a:pt x="65389" y="87895"/>
                  </a:lnTo>
                  <a:lnTo>
                    <a:pt x="98090" y="127559"/>
                  </a:lnTo>
                  <a:lnTo>
                    <a:pt x="132341" y="164911"/>
                  </a:lnTo>
                  <a:lnTo>
                    <a:pt x="166598" y="199920"/>
                  </a:lnTo>
                  <a:lnTo>
                    <a:pt x="200849" y="231814"/>
                  </a:lnTo>
                  <a:lnTo>
                    <a:pt x="235878" y="260591"/>
                  </a:lnTo>
                  <a:lnTo>
                    <a:pt x="271692" y="287816"/>
                  </a:lnTo>
                  <a:lnTo>
                    <a:pt x="307492" y="311933"/>
                  </a:lnTo>
                  <a:lnTo>
                    <a:pt x="344065" y="332933"/>
                  </a:lnTo>
                  <a:lnTo>
                    <a:pt x="380702" y="351603"/>
                  </a:lnTo>
                  <a:lnTo>
                    <a:pt x="418182" y="367935"/>
                  </a:lnTo>
                  <a:lnTo>
                    <a:pt x="455597" y="381165"/>
                  </a:lnTo>
                  <a:lnTo>
                    <a:pt x="493726" y="392052"/>
                  </a:lnTo>
                  <a:lnTo>
                    <a:pt x="532633" y="399828"/>
                  </a:lnTo>
                  <a:lnTo>
                    <a:pt x="571539" y="405275"/>
                  </a:lnTo>
                  <a:lnTo>
                    <a:pt x="611289" y="407612"/>
                  </a:lnTo>
                  <a:lnTo>
                    <a:pt x="650974" y="408391"/>
                  </a:lnTo>
                  <a:lnTo>
                    <a:pt x="691437" y="405275"/>
                  </a:lnTo>
                  <a:lnTo>
                    <a:pt x="731965" y="400607"/>
                  </a:lnTo>
                  <a:lnTo>
                    <a:pt x="773206" y="392831"/>
                  </a:lnTo>
                  <a:lnTo>
                    <a:pt x="815225" y="381938"/>
                  </a:lnTo>
                  <a:lnTo>
                    <a:pt x="857244" y="368714"/>
                  </a:lnTo>
                  <a:lnTo>
                    <a:pt x="900236" y="353161"/>
                  </a:lnTo>
                  <a:lnTo>
                    <a:pt x="943034" y="334491"/>
                  </a:lnTo>
                  <a:lnTo>
                    <a:pt x="986674" y="313491"/>
                  </a:lnTo>
                  <a:lnTo>
                    <a:pt x="1030250" y="289374"/>
                  </a:lnTo>
                  <a:lnTo>
                    <a:pt x="1074603" y="262928"/>
                  </a:lnTo>
                  <a:lnTo>
                    <a:pt x="1119800" y="234144"/>
                  </a:lnTo>
                  <a:lnTo>
                    <a:pt x="1164932" y="202251"/>
                  </a:lnTo>
                  <a:lnTo>
                    <a:pt x="1210842" y="168027"/>
                  </a:lnTo>
                  <a:lnTo>
                    <a:pt x="1256817" y="130675"/>
                  </a:lnTo>
                  <a:lnTo>
                    <a:pt x="1303505" y="91011"/>
                  </a:lnTo>
                  <a:lnTo>
                    <a:pt x="1350193" y="49011"/>
                  </a:lnTo>
                </a:path>
              </a:pathLst>
            </a:custGeom>
            <a:ln w="1402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4209669" y="787485"/>
              <a:ext cx="73660" cy="71755"/>
            </a:xfrm>
            <a:custGeom>
              <a:avLst/>
              <a:gdLst/>
              <a:ahLst/>
              <a:cxnLst/>
              <a:rect l="l" t="t" r="r" b="b"/>
              <a:pathLst>
                <a:path w="73660" h="71755">
                  <a:moveTo>
                    <a:pt x="73339" y="0"/>
                  </a:moveTo>
                  <a:lnTo>
                    <a:pt x="0" y="34210"/>
                  </a:lnTo>
                  <a:lnTo>
                    <a:pt x="35080" y="71537"/>
                  </a:lnTo>
                  <a:lnTo>
                    <a:pt x="7333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2881264" y="787485"/>
              <a:ext cx="2046605" cy="524510"/>
            </a:xfrm>
            <a:custGeom>
              <a:avLst/>
              <a:gdLst/>
              <a:ahLst/>
              <a:cxnLst/>
              <a:rect l="l" t="t" r="r" b="b"/>
              <a:pathLst>
                <a:path w="2046604" h="524510">
                  <a:moveTo>
                    <a:pt x="0" y="0"/>
                  </a:moveTo>
                  <a:lnTo>
                    <a:pt x="38141" y="51348"/>
                  </a:lnTo>
                  <a:lnTo>
                    <a:pt x="77067" y="100359"/>
                  </a:lnTo>
                  <a:lnTo>
                    <a:pt x="115993" y="146242"/>
                  </a:lnTo>
                  <a:lnTo>
                    <a:pt x="156476" y="189807"/>
                  </a:lnTo>
                  <a:lnTo>
                    <a:pt x="197736" y="230256"/>
                  </a:lnTo>
                  <a:lnTo>
                    <a:pt x="238997" y="268368"/>
                  </a:lnTo>
                  <a:lnTo>
                    <a:pt x="281814" y="304156"/>
                  </a:lnTo>
                  <a:lnTo>
                    <a:pt x="325389" y="336821"/>
                  </a:lnTo>
                  <a:lnTo>
                    <a:pt x="369030" y="367163"/>
                  </a:lnTo>
                  <a:lnTo>
                    <a:pt x="414291" y="394388"/>
                  </a:lnTo>
                  <a:lnTo>
                    <a:pt x="460266" y="419277"/>
                  </a:lnTo>
                  <a:lnTo>
                    <a:pt x="506176" y="441835"/>
                  </a:lnTo>
                  <a:lnTo>
                    <a:pt x="553642" y="461284"/>
                  </a:lnTo>
                  <a:lnTo>
                    <a:pt x="601173" y="478552"/>
                  </a:lnTo>
                  <a:lnTo>
                    <a:pt x="650196" y="492554"/>
                  </a:lnTo>
                  <a:lnTo>
                    <a:pt x="699218" y="504219"/>
                  </a:lnTo>
                  <a:lnTo>
                    <a:pt x="749862" y="513554"/>
                  </a:lnTo>
                  <a:lnTo>
                    <a:pt x="800441" y="519780"/>
                  </a:lnTo>
                  <a:lnTo>
                    <a:pt x="852576" y="523668"/>
                  </a:lnTo>
                  <a:lnTo>
                    <a:pt x="904905" y="524447"/>
                  </a:lnTo>
                  <a:lnTo>
                    <a:pt x="957883" y="522889"/>
                  </a:lnTo>
                  <a:lnTo>
                    <a:pt x="1012353" y="519001"/>
                  </a:lnTo>
                  <a:lnTo>
                    <a:pt x="1066822" y="512003"/>
                  </a:lnTo>
                  <a:lnTo>
                    <a:pt x="1122135" y="502668"/>
                  </a:lnTo>
                  <a:lnTo>
                    <a:pt x="1178938" y="490217"/>
                  </a:lnTo>
                  <a:lnTo>
                    <a:pt x="1235807" y="475442"/>
                  </a:lnTo>
                  <a:lnTo>
                    <a:pt x="1293389" y="458175"/>
                  </a:lnTo>
                  <a:lnTo>
                    <a:pt x="1351749" y="437947"/>
                  </a:lnTo>
                  <a:lnTo>
                    <a:pt x="1411082" y="415389"/>
                  </a:lnTo>
                  <a:lnTo>
                    <a:pt x="1471841" y="389721"/>
                  </a:lnTo>
                  <a:lnTo>
                    <a:pt x="1532536" y="361716"/>
                  </a:lnTo>
                  <a:lnTo>
                    <a:pt x="1594073" y="331381"/>
                  </a:lnTo>
                  <a:lnTo>
                    <a:pt x="1656324" y="297930"/>
                  </a:lnTo>
                  <a:lnTo>
                    <a:pt x="1719353" y="262149"/>
                  </a:lnTo>
                  <a:lnTo>
                    <a:pt x="1783225" y="223251"/>
                  </a:lnTo>
                  <a:lnTo>
                    <a:pt x="1847810" y="182030"/>
                  </a:lnTo>
                  <a:lnTo>
                    <a:pt x="1913368" y="138465"/>
                  </a:lnTo>
                  <a:lnTo>
                    <a:pt x="1979574" y="91790"/>
                  </a:lnTo>
                  <a:lnTo>
                    <a:pt x="2046494" y="42779"/>
                  </a:lnTo>
                </a:path>
              </a:pathLst>
            </a:custGeom>
            <a:ln w="1402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4906748" y="787485"/>
              <a:ext cx="77470" cy="67310"/>
            </a:xfrm>
            <a:custGeom>
              <a:avLst/>
              <a:gdLst/>
              <a:ahLst/>
              <a:cxnLst/>
              <a:rect l="l" t="t" r="r" b="b"/>
              <a:pathLst>
                <a:path w="77470" h="67309">
                  <a:moveTo>
                    <a:pt x="77100" y="0"/>
                  </a:moveTo>
                  <a:lnTo>
                    <a:pt x="0" y="26420"/>
                  </a:lnTo>
                  <a:lnTo>
                    <a:pt x="31125" y="66928"/>
                  </a:lnTo>
                  <a:lnTo>
                    <a:pt x="771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2881264" y="787485"/>
              <a:ext cx="2747645" cy="700405"/>
            </a:xfrm>
            <a:custGeom>
              <a:avLst/>
              <a:gdLst/>
              <a:ahLst/>
              <a:cxnLst/>
              <a:rect l="l" t="t" r="r" b="b"/>
              <a:pathLst>
                <a:path w="2747645" h="700405">
                  <a:moveTo>
                    <a:pt x="0" y="0"/>
                  </a:moveTo>
                  <a:lnTo>
                    <a:pt x="45151" y="59917"/>
                  </a:lnTo>
                  <a:lnTo>
                    <a:pt x="91080" y="117432"/>
                  </a:lnTo>
                  <a:lnTo>
                    <a:pt x="137010" y="171916"/>
                  </a:lnTo>
                  <a:lnTo>
                    <a:pt x="184502" y="223251"/>
                  </a:lnTo>
                  <a:lnTo>
                    <a:pt x="232766" y="273035"/>
                  </a:lnTo>
                  <a:lnTo>
                    <a:pt x="281036" y="318930"/>
                  </a:lnTo>
                  <a:lnTo>
                    <a:pt x="330836" y="363274"/>
                  </a:lnTo>
                  <a:lnTo>
                    <a:pt x="380702" y="404496"/>
                  </a:lnTo>
                  <a:lnTo>
                    <a:pt x="432188" y="442614"/>
                  </a:lnTo>
                  <a:lnTo>
                    <a:pt x="483610" y="478552"/>
                  </a:lnTo>
                  <a:lnTo>
                    <a:pt x="535745" y="512003"/>
                  </a:lnTo>
                  <a:lnTo>
                    <a:pt x="588723" y="542338"/>
                  </a:lnTo>
                  <a:lnTo>
                    <a:pt x="642414" y="569564"/>
                  </a:lnTo>
                  <a:lnTo>
                    <a:pt x="696884" y="595231"/>
                  </a:lnTo>
                  <a:lnTo>
                    <a:pt x="752196" y="617010"/>
                  </a:lnTo>
                  <a:lnTo>
                    <a:pt x="808222" y="637238"/>
                  </a:lnTo>
                  <a:lnTo>
                    <a:pt x="865091" y="654350"/>
                  </a:lnTo>
                  <a:lnTo>
                    <a:pt x="922802" y="668352"/>
                  </a:lnTo>
                  <a:lnTo>
                    <a:pt x="980449" y="680024"/>
                  </a:lnTo>
                  <a:lnTo>
                    <a:pt x="1039587" y="689359"/>
                  </a:lnTo>
                  <a:lnTo>
                    <a:pt x="1099569" y="695578"/>
                  </a:lnTo>
                  <a:lnTo>
                    <a:pt x="1159485" y="698687"/>
                  </a:lnTo>
                  <a:lnTo>
                    <a:pt x="1220179" y="700245"/>
                  </a:lnTo>
                  <a:lnTo>
                    <a:pt x="1282495" y="697915"/>
                  </a:lnTo>
                  <a:lnTo>
                    <a:pt x="1344746" y="694020"/>
                  </a:lnTo>
                  <a:lnTo>
                    <a:pt x="1407969" y="687022"/>
                  </a:lnTo>
                  <a:lnTo>
                    <a:pt x="1471841" y="676908"/>
                  </a:lnTo>
                  <a:lnTo>
                    <a:pt x="1537204" y="664464"/>
                  </a:lnTo>
                  <a:lnTo>
                    <a:pt x="1602633" y="649683"/>
                  </a:lnTo>
                  <a:lnTo>
                    <a:pt x="1667996" y="631792"/>
                  </a:lnTo>
                  <a:lnTo>
                    <a:pt x="1734980" y="611571"/>
                  </a:lnTo>
                  <a:lnTo>
                    <a:pt x="1802678" y="588233"/>
                  </a:lnTo>
                  <a:lnTo>
                    <a:pt x="1871219" y="562566"/>
                  </a:lnTo>
                  <a:lnTo>
                    <a:pt x="1940602" y="533782"/>
                  </a:lnTo>
                  <a:lnTo>
                    <a:pt x="2009921" y="502668"/>
                  </a:lnTo>
                  <a:lnTo>
                    <a:pt x="2080732" y="468282"/>
                  </a:lnTo>
                  <a:lnTo>
                    <a:pt x="2151607" y="431722"/>
                  </a:lnTo>
                  <a:lnTo>
                    <a:pt x="2223973" y="392831"/>
                  </a:lnTo>
                  <a:lnTo>
                    <a:pt x="2296405" y="350824"/>
                  </a:lnTo>
                  <a:lnTo>
                    <a:pt x="2369549" y="306486"/>
                  </a:lnTo>
                  <a:lnTo>
                    <a:pt x="2443667" y="259039"/>
                  </a:lnTo>
                  <a:lnTo>
                    <a:pt x="2518432" y="209255"/>
                  </a:lnTo>
                  <a:lnTo>
                    <a:pt x="2594689" y="156356"/>
                  </a:lnTo>
                  <a:lnTo>
                    <a:pt x="2671012" y="101138"/>
                  </a:lnTo>
                  <a:lnTo>
                    <a:pt x="2747334" y="43558"/>
                  </a:lnTo>
                </a:path>
              </a:pathLst>
            </a:custGeom>
            <a:ln w="1402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5608301" y="787485"/>
              <a:ext cx="76835" cy="67945"/>
            </a:xfrm>
            <a:custGeom>
              <a:avLst/>
              <a:gdLst/>
              <a:ahLst/>
              <a:cxnLst/>
              <a:rect l="l" t="t" r="r" b="b"/>
              <a:pathLst>
                <a:path w="76835" h="67944">
                  <a:moveTo>
                    <a:pt x="76322" y="0"/>
                  </a:moveTo>
                  <a:lnTo>
                    <a:pt x="0" y="27199"/>
                  </a:lnTo>
                  <a:lnTo>
                    <a:pt x="31190" y="67707"/>
                  </a:lnTo>
                  <a:lnTo>
                    <a:pt x="7632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4283008" y="87888"/>
              <a:ext cx="658495" cy="233045"/>
            </a:xfrm>
            <a:custGeom>
              <a:avLst/>
              <a:gdLst/>
              <a:ahLst/>
              <a:cxnLst/>
              <a:rect l="l" t="t" r="r" b="b"/>
              <a:pathLst>
                <a:path w="658495" h="233045">
                  <a:moveTo>
                    <a:pt x="0" y="232722"/>
                  </a:moveTo>
                  <a:lnTo>
                    <a:pt x="26456" y="200849"/>
                  </a:lnTo>
                  <a:lnTo>
                    <a:pt x="52978" y="170468"/>
                  </a:lnTo>
                  <a:lnTo>
                    <a:pt x="105891" y="118211"/>
                  </a:lnTo>
                  <a:lnTo>
                    <a:pt x="158026" y="75432"/>
                  </a:lnTo>
                  <a:lnTo>
                    <a:pt x="210226" y="42000"/>
                  </a:lnTo>
                  <a:lnTo>
                    <a:pt x="261582" y="18630"/>
                  </a:lnTo>
                  <a:lnTo>
                    <a:pt x="312939" y="4673"/>
                  </a:lnTo>
                  <a:lnTo>
                    <a:pt x="363583" y="0"/>
                  </a:lnTo>
                  <a:lnTo>
                    <a:pt x="388483" y="1557"/>
                  </a:lnTo>
                  <a:lnTo>
                    <a:pt x="438284" y="11619"/>
                  </a:lnTo>
                  <a:lnTo>
                    <a:pt x="488279" y="31873"/>
                  </a:lnTo>
                  <a:lnTo>
                    <a:pt x="537301" y="60631"/>
                  </a:lnTo>
                  <a:lnTo>
                    <a:pt x="585611" y="99580"/>
                  </a:lnTo>
                  <a:lnTo>
                    <a:pt x="633855" y="148527"/>
                  </a:lnTo>
                  <a:lnTo>
                    <a:pt x="657977" y="176700"/>
                  </a:lnTo>
                </a:path>
              </a:pathLst>
            </a:custGeom>
            <a:ln w="14026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4916864" y="243426"/>
              <a:ext cx="67310" cy="77470"/>
            </a:xfrm>
            <a:custGeom>
              <a:avLst/>
              <a:gdLst/>
              <a:ahLst/>
              <a:cxnLst/>
              <a:rect l="l" t="t" r="r" b="b"/>
              <a:pathLst>
                <a:path w="67310" h="77470">
                  <a:moveTo>
                    <a:pt x="40463" y="0"/>
                  </a:moveTo>
                  <a:lnTo>
                    <a:pt x="0" y="31289"/>
                  </a:lnTo>
                  <a:lnTo>
                    <a:pt x="66984" y="77184"/>
                  </a:lnTo>
                  <a:lnTo>
                    <a:pt x="40463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5026646" y="87888"/>
              <a:ext cx="658495" cy="233045"/>
            </a:xfrm>
            <a:custGeom>
              <a:avLst/>
              <a:gdLst/>
              <a:ahLst/>
              <a:cxnLst/>
              <a:rect l="l" t="t" r="r" b="b"/>
              <a:pathLst>
                <a:path w="658495" h="233045">
                  <a:moveTo>
                    <a:pt x="657977" y="232722"/>
                  </a:moveTo>
                  <a:lnTo>
                    <a:pt x="631521" y="200849"/>
                  </a:lnTo>
                  <a:lnTo>
                    <a:pt x="605064" y="170468"/>
                  </a:lnTo>
                  <a:lnTo>
                    <a:pt x="552086" y="118211"/>
                  </a:lnTo>
                  <a:lnTo>
                    <a:pt x="499951" y="75432"/>
                  </a:lnTo>
                  <a:lnTo>
                    <a:pt x="447751" y="42000"/>
                  </a:lnTo>
                  <a:lnTo>
                    <a:pt x="396394" y="18630"/>
                  </a:lnTo>
                  <a:lnTo>
                    <a:pt x="345037" y="4673"/>
                  </a:lnTo>
                  <a:lnTo>
                    <a:pt x="294394" y="0"/>
                  </a:lnTo>
                  <a:lnTo>
                    <a:pt x="269493" y="1557"/>
                  </a:lnTo>
                  <a:lnTo>
                    <a:pt x="219498" y="11619"/>
                  </a:lnTo>
                  <a:lnTo>
                    <a:pt x="169698" y="31873"/>
                  </a:lnTo>
                  <a:lnTo>
                    <a:pt x="120675" y="60631"/>
                  </a:lnTo>
                  <a:lnTo>
                    <a:pt x="72366" y="99580"/>
                  </a:lnTo>
                  <a:lnTo>
                    <a:pt x="24122" y="148527"/>
                  </a:lnTo>
                  <a:lnTo>
                    <a:pt x="0" y="176700"/>
                  </a:lnTo>
                </a:path>
              </a:pathLst>
            </a:custGeom>
            <a:ln w="14026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4983848" y="243426"/>
              <a:ext cx="67310" cy="77470"/>
            </a:xfrm>
            <a:custGeom>
              <a:avLst/>
              <a:gdLst/>
              <a:ahLst/>
              <a:cxnLst/>
              <a:rect l="l" t="t" r="r" b="b"/>
              <a:pathLst>
                <a:path w="67310" h="77470">
                  <a:moveTo>
                    <a:pt x="26456" y="0"/>
                  </a:moveTo>
                  <a:lnTo>
                    <a:pt x="0" y="77184"/>
                  </a:lnTo>
                  <a:lnTo>
                    <a:pt x="66919" y="31289"/>
                  </a:lnTo>
                  <a:lnTo>
                    <a:pt x="26456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79216" y="2362200"/>
            <a:ext cx="8025765" cy="894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3420"/>
              </a:lnSpc>
              <a:spcBef>
                <a:spcPts val="100"/>
              </a:spcBef>
            </a:pPr>
            <a:r>
              <a:rPr sz="3000" b="1" spc="-5" dirty="0">
                <a:latin typeface="Courier New"/>
                <a:cs typeface="Courier New"/>
              </a:rPr>
              <a:t>We do this by moving the</a:t>
            </a:r>
            <a:r>
              <a:rPr sz="3000" b="1" spc="-75" dirty="0">
                <a:latin typeface="Courier New"/>
                <a:cs typeface="Courier New"/>
              </a:rPr>
              <a:t> </a:t>
            </a:r>
            <a:r>
              <a:rPr sz="3000" b="1" spc="-5" dirty="0">
                <a:latin typeface="Courier New"/>
                <a:cs typeface="Courier New"/>
              </a:rPr>
              <a:t>transitive</a:t>
            </a:r>
            <a:endParaRPr sz="3000" dirty="0">
              <a:latin typeface="Courier New"/>
              <a:cs typeface="Courier New"/>
            </a:endParaRPr>
          </a:p>
          <a:p>
            <a:pPr marL="355600">
              <a:lnSpc>
                <a:spcPts val="3420"/>
              </a:lnSpc>
            </a:pPr>
            <a:r>
              <a:rPr sz="3000" b="1" dirty="0">
                <a:latin typeface="Courier New"/>
                <a:cs typeface="Courier New"/>
              </a:rPr>
              <a:t>dependency into a second</a:t>
            </a:r>
            <a:r>
              <a:rPr sz="3000" b="1" spc="-40" dirty="0">
                <a:latin typeface="Courier New"/>
                <a:cs typeface="Courier New"/>
              </a:rPr>
              <a:t> </a:t>
            </a:r>
            <a:r>
              <a:rPr sz="3000" b="1" dirty="0">
                <a:latin typeface="Courier New"/>
                <a:cs typeface="Courier New"/>
              </a:rPr>
              <a:t>table…</a:t>
            </a:r>
            <a:endParaRPr sz="3000" dirty="0">
              <a:latin typeface="Courier New"/>
              <a:cs typeface="Courier New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2419713" y="357751"/>
            <a:ext cx="795655" cy="531495"/>
            <a:chOff x="2419713" y="357751"/>
            <a:chExt cx="795655" cy="531495"/>
          </a:xfrm>
        </p:grpSpPr>
        <p:sp>
          <p:nvSpPr>
            <p:cNvPr id="4" name="object 4"/>
            <p:cNvSpPr/>
            <p:nvPr/>
          </p:nvSpPr>
          <p:spPr>
            <a:xfrm>
              <a:off x="2420665" y="358704"/>
              <a:ext cx="793750" cy="529590"/>
            </a:xfrm>
            <a:custGeom>
              <a:avLst/>
              <a:gdLst/>
              <a:ahLst/>
              <a:cxnLst/>
              <a:rect l="l" t="t" r="r" b="b"/>
              <a:pathLst>
                <a:path w="793750" h="529590">
                  <a:moveTo>
                    <a:pt x="793605" y="0"/>
                  </a:moveTo>
                  <a:lnTo>
                    <a:pt x="0" y="0"/>
                  </a:lnTo>
                  <a:lnTo>
                    <a:pt x="0" y="528969"/>
                  </a:lnTo>
                  <a:lnTo>
                    <a:pt x="793605" y="528969"/>
                  </a:lnTo>
                  <a:lnTo>
                    <a:pt x="793605" y="0"/>
                  </a:lnTo>
                  <a:close/>
                </a:path>
              </a:pathLst>
            </a:custGeom>
            <a:solidFill>
              <a:srgbClr val="808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2420665" y="358704"/>
              <a:ext cx="793750" cy="529590"/>
            </a:xfrm>
            <a:custGeom>
              <a:avLst/>
              <a:gdLst/>
              <a:ahLst/>
              <a:cxnLst/>
              <a:rect l="l" t="t" r="r" b="b"/>
              <a:pathLst>
                <a:path w="793750" h="529590">
                  <a:moveTo>
                    <a:pt x="0" y="528969"/>
                  </a:moveTo>
                  <a:lnTo>
                    <a:pt x="793605" y="528969"/>
                  </a:lnTo>
                  <a:lnTo>
                    <a:pt x="793605" y="0"/>
                  </a:lnTo>
                  <a:lnTo>
                    <a:pt x="0" y="0"/>
                  </a:lnTo>
                  <a:lnTo>
                    <a:pt x="0" y="528969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2420665" y="358704"/>
            <a:ext cx="793750" cy="529590"/>
          </a:xfrm>
          <a:prstGeom prst="rect">
            <a:avLst/>
          </a:prstGeom>
        </p:spPr>
        <p:txBody>
          <a:bodyPr vert="horz" wrap="square" lIns="0" tIns="139065" rIns="0" bIns="0" rtlCol="0">
            <a:spAutoFit/>
          </a:bodyPr>
          <a:lstStyle/>
          <a:p>
            <a:pPr marL="82550">
              <a:lnSpc>
                <a:spcPct val="100000"/>
              </a:lnSpc>
              <a:spcBef>
                <a:spcPts val="1095"/>
              </a:spcBef>
            </a:pPr>
            <a:r>
              <a:rPr sz="1400" spc="-10" dirty="0">
                <a:latin typeface="Arial"/>
                <a:cs typeface="Arial"/>
              </a:rPr>
              <a:t>OrderID</a:t>
            </a:r>
            <a:endParaRPr sz="1400">
              <a:latin typeface="Arial"/>
              <a:cs typeface="Arial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3213313" y="357751"/>
            <a:ext cx="1589405" cy="531495"/>
            <a:chOff x="3213313" y="357751"/>
            <a:chExt cx="1589405" cy="531495"/>
          </a:xfrm>
        </p:grpSpPr>
        <p:sp>
          <p:nvSpPr>
            <p:cNvPr id="8" name="object 8"/>
            <p:cNvSpPr/>
            <p:nvPr/>
          </p:nvSpPr>
          <p:spPr>
            <a:xfrm>
              <a:off x="3214266" y="358704"/>
              <a:ext cx="794385" cy="529590"/>
            </a:xfrm>
            <a:custGeom>
              <a:avLst/>
              <a:gdLst/>
              <a:ahLst/>
              <a:cxnLst/>
              <a:rect l="l" t="t" r="r" b="b"/>
              <a:pathLst>
                <a:path w="794385" h="529590">
                  <a:moveTo>
                    <a:pt x="793825" y="0"/>
                  </a:moveTo>
                  <a:lnTo>
                    <a:pt x="0" y="0"/>
                  </a:lnTo>
                  <a:lnTo>
                    <a:pt x="0" y="528969"/>
                  </a:lnTo>
                  <a:lnTo>
                    <a:pt x="793825" y="528969"/>
                  </a:lnTo>
                  <a:lnTo>
                    <a:pt x="793825" y="0"/>
                  </a:lnTo>
                  <a:close/>
                </a:path>
              </a:pathLst>
            </a:custGeom>
            <a:solidFill>
              <a:srgbClr val="808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3214266" y="358704"/>
              <a:ext cx="794385" cy="529590"/>
            </a:xfrm>
            <a:custGeom>
              <a:avLst/>
              <a:gdLst/>
              <a:ahLst/>
              <a:cxnLst/>
              <a:rect l="l" t="t" r="r" b="b"/>
              <a:pathLst>
                <a:path w="794385" h="529590">
                  <a:moveTo>
                    <a:pt x="0" y="528969"/>
                  </a:moveTo>
                  <a:lnTo>
                    <a:pt x="793825" y="528969"/>
                  </a:lnTo>
                  <a:lnTo>
                    <a:pt x="793825" y="0"/>
                  </a:lnTo>
                  <a:lnTo>
                    <a:pt x="0" y="0"/>
                  </a:lnTo>
                  <a:lnTo>
                    <a:pt x="0" y="528969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4008091" y="358704"/>
              <a:ext cx="793750" cy="529590"/>
            </a:xfrm>
            <a:custGeom>
              <a:avLst/>
              <a:gdLst/>
              <a:ahLst/>
              <a:cxnLst/>
              <a:rect l="l" t="t" r="r" b="b"/>
              <a:pathLst>
                <a:path w="793750" h="529590">
                  <a:moveTo>
                    <a:pt x="793605" y="0"/>
                  </a:moveTo>
                  <a:lnTo>
                    <a:pt x="0" y="0"/>
                  </a:lnTo>
                  <a:lnTo>
                    <a:pt x="0" y="528969"/>
                  </a:lnTo>
                  <a:lnTo>
                    <a:pt x="793605" y="528969"/>
                  </a:lnTo>
                  <a:lnTo>
                    <a:pt x="793605" y="0"/>
                  </a:lnTo>
                  <a:close/>
                </a:path>
              </a:pathLst>
            </a:custGeom>
            <a:solidFill>
              <a:srgbClr val="808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4008091" y="358704"/>
              <a:ext cx="793750" cy="529590"/>
            </a:xfrm>
            <a:custGeom>
              <a:avLst/>
              <a:gdLst/>
              <a:ahLst/>
              <a:cxnLst/>
              <a:rect l="l" t="t" r="r" b="b"/>
              <a:pathLst>
                <a:path w="793750" h="529590">
                  <a:moveTo>
                    <a:pt x="0" y="528969"/>
                  </a:moveTo>
                  <a:lnTo>
                    <a:pt x="793605" y="528969"/>
                  </a:lnTo>
                  <a:lnTo>
                    <a:pt x="793605" y="0"/>
                  </a:lnTo>
                  <a:lnTo>
                    <a:pt x="0" y="0"/>
                  </a:lnTo>
                  <a:lnTo>
                    <a:pt x="0" y="528969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3341454" y="486702"/>
            <a:ext cx="1350645" cy="23749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0"/>
              </a:spcBef>
              <a:tabLst>
                <a:tab pos="788670" algn="l"/>
              </a:tabLst>
            </a:pPr>
            <a:r>
              <a:rPr sz="1400" spc="-10" dirty="0">
                <a:latin typeface="Arial"/>
                <a:cs typeface="Arial"/>
              </a:rPr>
              <a:t>CustID	ProdID</a:t>
            </a:r>
            <a:endParaRPr sz="1400">
              <a:latin typeface="Arial"/>
              <a:cs typeface="Arial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4800817" y="357751"/>
            <a:ext cx="796290" cy="531495"/>
            <a:chOff x="4800817" y="357751"/>
            <a:chExt cx="796290" cy="531495"/>
          </a:xfrm>
        </p:grpSpPr>
        <p:sp>
          <p:nvSpPr>
            <p:cNvPr id="14" name="object 14"/>
            <p:cNvSpPr/>
            <p:nvPr/>
          </p:nvSpPr>
          <p:spPr>
            <a:xfrm>
              <a:off x="4801770" y="358704"/>
              <a:ext cx="794385" cy="529590"/>
            </a:xfrm>
            <a:custGeom>
              <a:avLst/>
              <a:gdLst/>
              <a:ahLst/>
              <a:cxnLst/>
              <a:rect l="l" t="t" r="r" b="b"/>
              <a:pathLst>
                <a:path w="794385" h="529590">
                  <a:moveTo>
                    <a:pt x="793825" y="0"/>
                  </a:moveTo>
                  <a:lnTo>
                    <a:pt x="0" y="0"/>
                  </a:lnTo>
                  <a:lnTo>
                    <a:pt x="0" y="528969"/>
                  </a:lnTo>
                  <a:lnTo>
                    <a:pt x="793825" y="528969"/>
                  </a:lnTo>
                  <a:lnTo>
                    <a:pt x="793825" y="0"/>
                  </a:lnTo>
                  <a:close/>
                </a:path>
              </a:pathLst>
            </a:custGeom>
            <a:solidFill>
              <a:srgbClr val="808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4801770" y="358704"/>
              <a:ext cx="794385" cy="529590"/>
            </a:xfrm>
            <a:custGeom>
              <a:avLst/>
              <a:gdLst/>
              <a:ahLst/>
              <a:cxnLst/>
              <a:rect l="l" t="t" r="r" b="b"/>
              <a:pathLst>
                <a:path w="794385" h="529590">
                  <a:moveTo>
                    <a:pt x="0" y="528969"/>
                  </a:moveTo>
                  <a:lnTo>
                    <a:pt x="793825" y="528969"/>
                  </a:lnTo>
                  <a:lnTo>
                    <a:pt x="793825" y="0"/>
                  </a:lnTo>
                  <a:lnTo>
                    <a:pt x="0" y="0"/>
                  </a:lnTo>
                  <a:lnTo>
                    <a:pt x="0" y="528969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 txBox="1"/>
          <p:nvPr/>
        </p:nvSpPr>
        <p:spPr>
          <a:xfrm>
            <a:off x="4997619" y="486702"/>
            <a:ext cx="414655" cy="23749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0"/>
              </a:spcBef>
            </a:pPr>
            <a:r>
              <a:rPr sz="1400" spc="-10" dirty="0">
                <a:latin typeface="Arial"/>
                <a:cs typeface="Arial"/>
              </a:rPr>
              <a:t>Price</a:t>
            </a:r>
            <a:endParaRPr sz="1400">
              <a:latin typeface="Arial"/>
              <a:cs typeface="Arial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5594569" y="357751"/>
            <a:ext cx="795655" cy="531495"/>
            <a:chOff x="5594569" y="357751"/>
            <a:chExt cx="795655" cy="531495"/>
          </a:xfrm>
        </p:grpSpPr>
        <p:sp>
          <p:nvSpPr>
            <p:cNvPr id="18" name="object 18"/>
            <p:cNvSpPr/>
            <p:nvPr/>
          </p:nvSpPr>
          <p:spPr>
            <a:xfrm>
              <a:off x="5595521" y="358704"/>
              <a:ext cx="793750" cy="529590"/>
            </a:xfrm>
            <a:custGeom>
              <a:avLst/>
              <a:gdLst/>
              <a:ahLst/>
              <a:cxnLst/>
              <a:rect l="l" t="t" r="r" b="b"/>
              <a:pathLst>
                <a:path w="793750" h="529590">
                  <a:moveTo>
                    <a:pt x="793605" y="0"/>
                  </a:moveTo>
                  <a:lnTo>
                    <a:pt x="0" y="0"/>
                  </a:lnTo>
                  <a:lnTo>
                    <a:pt x="0" y="528969"/>
                  </a:lnTo>
                  <a:lnTo>
                    <a:pt x="793605" y="528969"/>
                  </a:lnTo>
                  <a:lnTo>
                    <a:pt x="793605" y="0"/>
                  </a:lnTo>
                  <a:close/>
                </a:path>
              </a:pathLst>
            </a:custGeom>
            <a:solidFill>
              <a:srgbClr val="808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5595521" y="358704"/>
              <a:ext cx="793750" cy="529590"/>
            </a:xfrm>
            <a:custGeom>
              <a:avLst/>
              <a:gdLst/>
              <a:ahLst/>
              <a:cxnLst/>
              <a:rect l="l" t="t" r="r" b="b"/>
              <a:pathLst>
                <a:path w="793750" h="529590">
                  <a:moveTo>
                    <a:pt x="0" y="528969"/>
                  </a:moveTo>
                  <a:lnTo>
                    <a:pt x="793605" y="528969"/>
                  </a:lnTo>
                  <a:lnTo>
                    <a:pt x="793605" y="0"/>
                  </a:lnTo>
                  <a:lnTo>
                    <a:pt x="0" y="0"/>
                  </a:lnTo>
                  <a:lnTo>
                    <a:pt x="0" y="528969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5663448" y="486702"/>
            <a:ext cx="669925" cy="23749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0"/>
              </a:spcBef>
            </a:pPr>
            <a:r>
              <a:rPr sz="1400" spc="-10" dirty="0">
                <a:latin typeface="Arial"/>
                <a:cs typeface="Arial"/>
              </a:rPr>
              <a:t>Quantity</a:t>
            </a:r>
            <a:endParaRPr sz="1400">
              <a:latin typeface="Arial"/>
              <a:cs typeface="Arial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2809627" y="87093"/>
            <a:ext cx="3190875" cy="1602105"/>
            <a:chOff x="2809627" y="87093"/>
            <a:chExt cx="3190875" cy="1602105"/>
          </a:xfrm>
        </p:grpSpPr>
        <p:sp>
          <p:nvSpPr>
            <p:cNvPr id="22" name="object 22"/>
            <p:cNvSpPr/>
            <p:nvPr/>
          </p:nvSpPr>
          <p:spPr>
            <a:xfrm>
              <a:off x="2817573" y="887673"/>
              <a:ext cx="743585" cy="264795"/>
            </a:xfrm>
            <a:custGeom>
              <a:avLst/>
              <a:gdLst/>
              <a:ahLst/>
              <a:cxnLst/>
              <a:rect l="l" t="t" r="r" b="b"/>
              <a:pathLst>
                <a:path w="743585" h="264794">
                  <a:moveTo>
                    <a:pt x="0" y="0"/>
                  </a:moveTo>
                  <a:lnTo>
                    <a:pt x="28206" y="36995"/>
                  </a:lnTo>
                  <a:lnTo>
                    <a:pt x="57300" y="70533"/>
                  </a:lnTo>
                  <a:lnTo>
                    <a:pt x="85514" y="102232"/>
                  </a:lnTo>
                  <a:lnTo>
                    <a:pt x="114608" y="130475"/>
                  </a:lnTo>
                  <a:lnTo>
                    <a:pt x="171909" y="178914"/>
                  </a:lnTo>
                  <a:lnTo>
                    <a:pt x="229217" y="216806"/>
                  </a:lnTo>
                  <a:lnTo>
                    <a:pt x="285644" y="243247"/>
                  </a:lnTo>
                  <a:lnTo>
                    <a:pt x="342938" y="259112"/>
                  </a:lnTo>
                  <a:lnTo>
                    <a:pt x="400217" y="264400"/>
                  </a:lnTo>
                  <a:lnTo>
                    <a:pt x="429370" y="262642"/>
                  </a:lnTo>
                  <a:lnTo>
                    <a:pt x="485915" y="250300"/>
                  </a:lnTo>
                  <a:lnTo>
                    <a:pt x="543267" y="228265"/>
                  </a:lnTo>
                  <a:lnTo>
                    <a:pt x="600546" y="194779"/>
                  </a:lnTo>
                  <a:lnTo>
                    <a:pt x="657898" y="149818"/>
                  </a:lnTo>
                  <a:lnTo>
                    <a:pt x="686097" y="123414"/>
                  </a:lnTo>
                  <a:lnTo>
                    <a:pt x="715177" y="94289"/>
                  </a:lnTo>
                  <a:lnTo>
                    <a:pt x="743375" y="62589"/>
                  </a:lnTo>
                </a:path>
              </a:pathLst>
            </a:custGeom>
            <a:ln w="15891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3533632" y="887673"/>
              <a:ext cx="78105" cy="86360"/>
            </a:xfrm>
            <a:custGeom>
              <a:avLst/>
              <a:gdLst/>
              <a:ahLst/>
              <a:cxnLst/>
              <a:rect l="l" t="t" r="r" b="b"/>
              <a:pathLst>
                <a:path w="78104" h="86359">
                  <a:moveTo>
                    <a:pt x="77546" y="0"/>
                  </a:moveTo>
                  <a:lnTo>
                    <a:pt x="0" y="50233"/>
                  </a:lnTo>
                  <a:lnTo>
                    <a:pt x="45823" y="86346"/>
                  </a:lnTo>
                  <a:lnTo>
                    <a:pt x="7754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2817573" y="887673"/>
              <a:ext cx="1529080" cy="462915"/>
            </a:xfrm>
            <a:custGeom>
              <a:avLst/>
              <a:gdLst/>
              <a:ahLst/>
              <a:cxnLst/>
              <a:rect l="l" t="t" r="r" b="b"/>
              <a:pathLst>
                <a:path w="1529079" h="462915">
                  <a:moveTo>
                    <a:pt x="0" y="0"/>
                  </a:moveTo>
                  <a:lnTo>
                    <a:pt x="37025" y="51116"/>
                  </a:lnTo>
                  <a:lnTo>
                    <a:pt x="74051" y="99584"/>
                  </a:lnTo>
                  <a:lnTo>
                    <a:pt x="111084" y="144523"/>
                  </a:lnTo>
                  <a:lnTo>
                    <a:pt x="149872" y="186843"/>
                  </a:lnTo>
                  <a:lnTo>
                    <a:pt x="188667" y="226507"/>
                  </a:lnTo>
                  <a:lnTo>
                    <a:pt x="227455" y="262642"/>
                  </a:lnTo>
                  <a:lnTo>
                    <a:pt x="267124" y="295246"/>
                  </a:lnTo>
                  <a:lnTo>
                    <a:pt x="307682" y="326092"/>
                  </a:lnTo>
                  <a:lnTo>
                    <a:pt x="348225" y="353416"/>
                  </a:lnTo>
                  <a:lnTo>
                    <a:pt x="389642" y="377209"/>
                  </a:lnTo>
                  <a:lnTo>
                    <a:pt x="431133" y="398361"/>
                  </a:lnTo>
                  <a:lnTo>
                    <a:pt x="473578" y="416866"/>
                  </a:lnTo>
                  <a:lnTo>
                    <a:pt x="515949" y="431855"/>
                  </a:lnTo>
                  <a:lnTo>
                    <a:pt x="559129" y="444190"/>
                  </a:lnTo>
                  <a:lnTo>
                    <a:pt x="603189" y="453001"/>
                  </a:lnTo>
                  <a:lnTo>
                    <a:pt x="647250" y="459171"/>
                  </a:lnTo>
                  <a:lnTo>
                    <a:pt x="692265" y="461819"/>
                  </a:lnTo>
                  <a:lnTo>
                    <a:pt x="737207" y="462702"/>
                  </a:lnTo>
                  <a:lnTo>
                    <a:pt x="783030" y="459171"/>
                  </a:lnTo>
                  <a:lnTo>
                    <a:pt x="828926" y="453883"/>
                  </a:lnTo>
                  <a:lnTo>
                    <a:pt x="875631" y="445072"/>
                  </a:lnTo>
                  <a:lnTo>
                    <a:pt x="923216" y="432731"/>
                  </a:lnTo>
                  <a:lnTo>
                    <a:pt x="970802" y="417749"/>
                  </a:lnTo>
                  <a:lnTo>
                    <a:pt x="1019489" y="400127"/>
                  </a:lnTo>
                  <a:lnTo>
                    <a:pt x="1067955" y="378974"/>
                  </a:lnTo>
                  <a:lnTo>
                    <a:pt x="1117377" y="355181"/>
                  </a:lnTo>
                  <a:lnTo>
                    <a:pt x="1166724" y="327858"/>
                  </a:lnTo>
                  <a:lnTo>
                    <a:pt x="1216954" y="297894"/>
                  </a:lnTo>
                  <a:lnTo>
                    <a:pt x="1268137" y="265282"/>
                  </a:lnTo>
                  <a:lnTo>
                    <a:pt x="1319248" y="229148"/>
                  </a:lnTo>
                  <a:lnTo>
                    <a:pt x="1371239" y="190373"/>
                  </a:lnTo>
                  <a:lnTo>
                    <a:pt x="1423304" y="148053"/>
                  </a:lnTo>
                  <a:lnTo>
                    <a:pt x="1476177" y="103115"/>
                  </a:lnTo>
                  <a:lnTo>
                    <a:pt x="1529050" y="55529"/>
                  </a:lnTo>
                </a:path>
              </a:pathLst>
            </a:custGeom>
            <a:ln w="15891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4321950" y="887673"/>
              <a:ext cx="83185" cy="81280"/>
            </a:xfrm>
            <a:custGeom>
              <a:avLst/>
              <a:gdLst/>
              <a:ahLst/>
              <a:cxnLst/>
              <a:rect l="l" t="t" r="r" b="b"/>
              <a:pathLst>
                <a:path w="83185" h="81280">
                  <a:moveTo>
                    <a:pt x="83054" y="0"/>
                  </a:moveTo>
                  <a:lnTo>
                    <a:pt x="0" y="38760"/>
                  </a:lnTo>
                  <a:lnTo>
                    <a:pt x="39727" y="81050"/>
                  </a:lnTo>
                  <a:lnTo>
                    <a:pt x="8305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2817573" y="887673"/>
              <a:ext cx="2317750" cy="594360"/>
            </a:xfrm>
            <a:custGeom>
              <a:avLst/>
              <a:gdLst/>
              <a:ahLst/>
              <a:cxnLst/>
              <a:rect l="l" t="t" r="r" b="b"/>
              <a:pathLst>
                <a:path w="2317750" h="594360">
                  <a:moveTo>
                    <a:pt x="0" y="0"/>
                  </a:moveTo>
                  <a:lnTo>
                    <a:pt x="43194" y="58177"/>
                  </a:lnTo>
                  <a:lnTo>
                    <a:pt x="87276" y="113706"/>
                  </a:lnTo>
                  <a:lnTo>
                    <a:pt x="131359" y="165690"/>
                  </a:lnTo>
                  <a:lnTo>
                    <a:pt x="177204" y="215049"/>
                  </a:lnTo>
                  <a:lnTo>
                    <a:pt x="223930" y="260877"/>
                  </a:lnTo>
                  <a:lnTo>
                    <a:pt x="270656" y="304057"/>
                  </a:lnTo>
                  <a:lnTo>
                    <a:pt x="319145" y="344605"/>
                  </a:lnTo>
                  <a:lnTo>
                    <a:pt x="368493" y="381614"/>
                  </a:lnTo>
                  <a:lnTo>
                    <a:pt x="417914" y="415991"/>
                  </a:lnTo>
                  <a:lnTo>
                    <a:pt x="469172" y="446837"/>
                  </a:lnTo>
                  <a:lnTo>
                    <a:pt x="521237" y="475036"/>
                  </a:lnTo>
                  <a:lnTo>
                    <a:pt x="573228" y="500594"/>
                  </a:lnTo>
                  <a:lnTo>
                    <a:pt x="626982" y="522629"/>
                  </a:lnTo>
                  <a:lnTo>
                    <a:pt x="680809" y="542193"/>
                  </a:lnTo>
                  <a:lnTo>
                    <a:pt x="736326" y="558058"/>
                  </a:lnTo>
                  <a:lnTo>
                    <a:pt x="791842" y="571274"/>
                  </a:lnTo>
                  <a:lnTo>
                    <a:pt x="849194" y="581851"/>
                  </a:lnTo>
                  <a:lnTo>
                    <a:pt x="906473" y="588904"/>
                  </a:lnTo>
                  <a:lnTo>
                    <a:pt x="965514" y="593310"/>
                  </a:lnTo>
                  <a:lnTo>
                    <a:pt x="1024776" y="594192"/>
                  </a:lnTo>
                  <a:lnTo>
                    <a:pt x="1084772" y="592427"/>
                  </a:lnTo>
                  <a:lnTo>
                    <a:pt x="1146457" y="588021"/>
                  </a:lnTo>
                  <a:lnTo>
                    <a:pt x="1208141" y="580093"/>
                  </a:lnTo>
                  <a:lnTo>
                    <a:pt x="1270781" y="569517"/>
                  </a:lnTo>
                  <a:lnTo>
                    <a:pt x="1335109" y="555410"/>
                  </a:lnTo>
                  <a:lnTo>
                    <a:pt x="1399511" y="538670"/>
                  </a:lnTo>
                  <a:lnTo>
                    <a:pt x="1464721" y="519106"/>
                  </a:lnTo>
                  <a:lnTo>
                    <a:pt x="1530812" y="496189"/>
                  </a:lnTo>
                  <a:lnTo>
                    <a:pt x="1598004" y="470630"/>
                  </a:lnTo>
                  <a:lnTo>
                    <a:pt x="1666812" y="441549"/>
                  </a:lnTo>
                  <a:lnTo>
                    <a:pt x="1735547" y="409820"/>
                  </a:lnTo>
                  <a:lnTo>
                    <a:pt x="1805236" y="375451"/>
                  </a:lnTo>
                  <a:lnTo>
                    <a:pt x="1875733" y="337551"/>
                  </a:lnTo>
                  <a:lnTo>
                    <a:pt x="1947111" y="297011"/>
                  </a:lnTo>
                  <a:lnTo>
                    <a:pt x="2019444" y="252941"/>
                  </a:lnTo>
                  <a:lnTo>
                    <a:pt x="2092585" y="206237"/>
                  </a:lnTo>
                  <a:lnTo>
                    <a:pt x="2166827" y="156879"/>
                  </a:lnTo>
                  <a:lnTo>
                    <a:pt x="2241803" y="103997"/>
                  </a:lnTo>
                  <a:lnTo>
                    <a:pt x="2317588" y="48468"/>
                  </a:lnTo>
                </a:path>
              </a:pathLst>
            </a:custGeom>
            <a:ln w="158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5111369" y="887673"/>
              <a:ext cx="87630" cy="76200"/>
            </a:xfrm>
            <a:custGeom>
              <a:avLst/>
              <a:gdLst/>
              <a:ahLst/>
              <a:cxnLst/>
              <a:rect l="l" t="t" r="r" b="b"/>
              <a:pathLst>
                <a:path w="87629" h="76200">
                  <a:moveTo>
                    <a:pt x="87313" y="0"/>
                  </a:moveTo>
                  <a:lnTo>
                    <a:pt x="0" y="29934"/>
                  </a:lnTo>
                  <a:lnTo>
                    <a:pt x="35248" y="75828"/>
                  </a:lnTo>
                  <a:lnTo>
                    <a:pt x="8731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2817573" y="887673"/>
              <a:ext cx="3111500" cy="793750"/>
            </a:xfrm>
            <a:custGeom>
              <a:avLst/>
              <a:gdLst/>
              <a:ahLst/>
              <a:cxnLst/>
              <a:rect l="l" t="t" r="r" b="b"/>
              <a:pathLst>
                <a:path w="3111500" h="793750">
                  <a:moveTo>
                    <a:pt x="0" y="0"/>
                  </a:moveTo>
                  <a:lnTo>
                    <a:pt x="51132" y="67885"/>
                  </a:lnTo>
                  <a:lnTo>
                    <a:pt x="103145" y="133049"/>
                  </a:lnTo>
                  <a:lnTo>
                    <a:pt x="155159" y="194779"/>
                  </a:lnTo>
                  <a:lnTo>
                    <a:pt x="208942" y="252941"/>
                  </a:lnTo>
                  <a:lnTo>
                    <a:pt x="263599" y="309345"/>
                  </a:lnTo>
                  <a:lnTo>
                    <a:pt x="318264" y="361344"/>
                  </a:lnTo>
                  <a:lnTo>
                    <a:pt x="374662" y="411585"/>
                  </a:lnTo>
                  <a:lnTo>
                    <a:pt x="431133" y="458289"/>
                  </a:lnTo>
                  <a:lnTo>
                    <a:pt x="489439" y="501477"/>
                  </a:lnTo>
                  <a:lnTo>
                    <a:pt x="547673" y="542193"/>
                  </a:lnTo>
                  <a:lnTo>
                    <a:pt x="606714" y="580093"/>
                  </a:lnTo>
                  <a:lnTo>
                    <a:pt x="666710" y="614462"/>
                  </a:lnTo>
                  <a:lnTo>
                    <a:pt x="727514" y="645309"/>
                  </a:lnTo>
                  <a:lnTo>
                    <a:pt x="789198" y="674390"/>
                  </a:lnTo>
                  <a:lnTo>
                    <a:pt x="851838" y="699065"/>
                  </a:lnTo>
                  <a:lnTo>
                    <a:pt x="915285" y="721983"/>
                  </a:lnTo>
                  <a:lnTo>
                    <a:pt x="979687" y="741371"/>
                  </a:lnTo>
                  <a:lnTo>
                    <a:pt x="1045044" y="757235"/>
                  </a:lnTo>
                  <a:lnTo>
                    <a:pt x="1110327" y="770459"/>
                  </a:lnTo>
                  <a:lnTo>
                    <a:pt x="1177299" y="781035"/>
                  </a:lnTo>
                  <a:lnTo>
                    <a:pt x="1245226" y="788081"/>
                  </a:lnTo>
                  <a:lnTo>
                    <a:pt x="1313079" y="791604"/>
                  </a:lnTo>
                  <a:lnTo>
                    <a:pt x="1381814" y="793369"/>
                  </a:lnTo>
                  <a:lnTo>
                    <a:pt x="1452384" y="790729"/>
                  </a:lnTo>
                  <a:lnTo>
                    <a:pt x="1522881" y="786316"/>
                  </a:lnTo>
                  <a:lnTo>
                    <a:pt x="1594480" y="778388"/>
                  </a:lnTo>
                  <a:lnTo>
                    <a:pt x="1666812" y="766929"/>
                  </a:lnTo>
                  <a:lnTo>
                    <a:pt x="1740834" y="752829"/>
                  </a:lnTo>
                  <a:lnTo>
                    <a:pt x="1814929" y="736082"/>
                  </a:lnTo>
                  <a:lnTo>
                    <a:pt x="1888951" y="715812"/>
                  </a:lnTo>
                  <a:lnTo>
                    <a:pt x="1964809" y="692902"/>
                  </a:lnTo>
                  <a:lnTo>
                    <a:pt x="2041474" y="666461"/>
                  </a:lnTo>
                  <a:lnTo>
                    <a:pt x="2119095" y="637380"/>
                  </a:lnTo>
                  <a:lnTo>
                    <a:pt x="2197669" y="604769"/>
                  </a:lnTo>
                  <a:lnTo>
                    <a:pt x="2276171" y="569517"/>
                  </a:lnTo>
                  <a:lnTo>
                    <a:pt x="2356361" y="530558"/>
                  </a:lnTo>
                  <a:lnTo>
                    <a:pt x="2436625" y="489135"/>
                  </a:lnTo>
                  <a:lnTo>
                    <a:pt x="2518577" y="445072"/>
                  </a:lnTo>
                  <a:lnTo>
                    <a:pt x="2600604" y="397479"/>
                  </a:lnTo>
                  <a:lnTo>
                    <a:pt x="2683438" y="347245"/>
                  </a:lnTo>
                  <a:lnTo>
                    <a:pt x="2767373" y="293488"/>
                  </a:lnTo>
                  <a:lnTo>
                    <a:pt x="2852043" y="237084"/>
                  </a:lnTo>
                  <a:lnTo>
                    <a:pt x="2938402" y="177149"/>
                  </a:lnTo>
                  <a:lnTo>
                    <a:pt x="3024834" y="114588"/>
                  </a:lnTo>
                  <a:lnTo>
                    <a:pt x="3111266" y="49351"/>
                  </a:lnTo>
                </a:path>
              </a:pathLst>
            </a:custGeom>
            <a:ln w="158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5905855" y="887673"/>
              <a:ext cx="86995" cy="76835"/>
            </a:xfrm>
            <a:custGeom>
              <a:avLst/>
              <a:gdLst/>
              <a:ahLst/>
              <a:cxnLst/>
              <a:rect l="l" t="t" r="r" b="b"/>
              <a:pathLst>
                <a:path w="86995" h="76834">
                  <a:moveTo>
                    <a:pt x="86432" y="0"/>
                  </a:moveTo>
                  <a:lnTo>
                    <a:pt x="0" y="30816"/>
                  </a:lnTo>
                  <a:lnTo>
                    <a:pt x="35321" y="76711"/>
                  </a:lnTo>
                  <a:lnTo>
                    <a:pt x="8643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4405004" y="95039"/>
              <a:ext cx="745490" cy="264160"/>
            </a:xfrm>
            <a:custGeom>
              <a:avLst/>
              <a:gdLst/>
              <a:ahLst/>
              <a:cxnLst/>
              <a:rect l="l" t="t" r="r" b="b"/>
              <a:pathLst>
                <a:path w="745489" h="264160">
                  <a:moveTo>
                    <a:pt x="0" y="263672"/>
                  </a:moveTo>
                  <a:lnTo>
                    <a:pt x="29961" y="227559"/>
                  </a:lnTo>
                  <a:lnTo>
                    <a:pt x="59995" y="193138"/>
                  </a:lnTo>
                  <a:lnTo>
                    <a:pt x="89957" y="162174"/>
                  </a:lnTo>
                  <a:lnTo>
                    <a:pt x="119918" y="133932"/>
                  </a:lnTo>
                  <a:lnTo>
                    <a:pt x="149879" y="108410"/>
                  </a:lnTo>
                  <a:lnTo>
                    <a:pt x="208920" y="65164"/>
                  </a:lnTo>
                  <a:lnTo>
                    <a:pt x="267154" y="33464"/>
                  </a:lnTo>
                  <a:lnTo>
                    <a:pt x="325314" y="11400"/>
                  </a:lnTo>
                  <a:lnTo>
                    <a:pt x="382666" y="1765"/>
                  </a:lnTo>
                  <a:lnTo>
                    <a:pt x="411746" y="0"/>
                  </a:lnTo>
                  <a:lnTo>
                    <a:pt x="439945" y="1765"/>
                  </a:lnTo>
                  <a:lnTo>
                    <a:pt x="496342" y="13165"/>
                  </a:lnTo>
                  <a:lnTo>
                    <a:pt x="552960" y="36112"/>
                  </a:lnTo>
                  <a:lnTo>
                    <a:pt x="608477" y="68694"/>
                  </a:lnTo>
                  <a:lnTo>
                    <a:pt x="663185" y="112823"/>
                  </a:lnTo>
                  <a:lnTo>
                    <a:pt x="717820" y="168279"/>
                  </a:lnTo>
                  <a:lnTo>
                    <a:pt x="745138" y="200199"/>
                  </a:lnTo>
                </a:path>
              </a:pathLst>
            </a:custGeom>
            <a:ln w="15891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5122825" y="271262"/>
              <a:ext cx="76200" cy="87630"/>
            </a:xfrm>
            <a:custGeom>
              <a:avLst/>
              <a:gdLst/>
              <a:ahLst/>
              <a:cxnLst/>
              <a:rect l="l" t="t" r="r" b="b"/>
              <a:pathLst>
                <a:path w="76200" h="87629">
                  <a:moveTo>
                    <a:pt x="45823" y="0"/>
                  </a:moveTo>
                  <a:lnTo>
                    <a:pt x="0" y="35450"/>
                  </a:lnTo>
                  <a:lnTo>
                    <a:pt x="75857" y="87449"/>
                  </a:lnTo>
                  <a:lnTo>
                    <a:pt x="45823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5247149" y="95039"/>
              <a:ext cx="745490" cy="264160"/>
            </a:xfrm>
            <a:custGeom>
              <a:avLst/>
              <a:gdLst/>
              <a:ahLst/>
              <a:cxnLst/>
              <a:rect l="l" t="t" r="r" b="b"/>
              <a:pathLst>
                <a:path w="745489" h="264160">
                  <a:moveTo>
                    <a:pt x="745138" y="263672"/>
                  </a:moveTo>
                  <a:lnTo>
                    <a:pt x="715177" y="227559"/>
                  </a:lnTo>
                  <a:lnTo>
                    <a:pt x="685215" y="193138"/>
                  </a:lnTo>
                  <a:lnTo>
                    <a:pt x="655181" y="162174"/>
                  </a:lnTo>
                  <a:lnTo>
                    <a:pt x="625220" y="133932"/>
                  </a:lnTo>
                  <a:lnTo>
                    <a:pt x="595258" y="108410"/>
                  </a:lnTo>
                  <a:lnTo>
                    <a:pt x="536217" y="65164"/>
                  </a:lnTo>
                  <a:lnTo>
                    <a:pt x="477984" y="33464"/>
                  </a:lnTo>
                  <a:lnTo>
                    <a:pt x="419824" y="11400"/>
                  </a:lnTo>
                  <a:lnTo>
                    <a:pt x="362545" y="1765"/>
                  </a:lnTo>
                  <a:lnTo>
                    <a:pt x="333391" y="0"/>
                  </a:lnTo>
                  <a:lnTo>
                    <a:pt x="305193" y="1765"/>
                  </a:lnTo>
                  <a:lnTo>
                    <a:pt x="248575" y="13165"/>
                  </a:lnTo>
                  <a:lnTo>
                    <a:pt x="192177" y="36112"/>
                  </a:lnTo>
                  <a:lnTo>
                    <a:pt x="136661" y="68694"/>
                  </a:lnTo>
                  <a:lnTo>
                    <a:pt x="81952" y="112823"/>
                  </a:lnTo>
                  <a:lnTo>
                    <a:pt x="27317" y="168279"/>
                  </a:lnTo>
                  <a:lnTo>
                    <a:pt x="0" y="200199"/>
                  </a:lnTo>
                </a:path>
              </a:pathLst>
            </a:custGeom>
            <a:ln w="15891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5198682" y="271262"/>
              <a:ext cx="76200" cy="87630"/>
            </a:xfrm>
            <a:custGeom>
              <a:avLst/>
              <a:gdLst/>
              <a:ahLst/>
              <a:cxnLst/>
              <a:rect l="l" t="t" r="r" b="b"/>
              <a:pathLst>
                <a:path w="76200" h="87629">
                  <a:moveTo>
                    <a:pt x="29961" y="0"/>
                  </a:moveTo>
                  <a:lnTo>
                    <a:pt x="0" y="87449"/>
                  </a:lnTo>
                  <a:lnTo>
                    <a:pt x="75784" y="35450"/>
                  </a:lnTo>
                  <a:lnTo>
                    <a:pt x="29961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44376" y="1954367"/>
            <a:ext cx="3855720" cy="3524885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12700" marR="5080">
              <a:lnSpc>
                <a:spcPct val="90000"/>
              </a:lnSpc>
              <a:spcBef>
                <a:spcPts val="430"/>
              </a:spcBef>
            </a:pPr>
            <a:r>
              <a:rPr sz="2800" b="1" spc="-5" dirty="0">
                <a:latin typeface="Courier New"/>
                <a:cs typeface="Courier New"/>
              </a:rPr>
              <a:t>By </a:t>
            </a:r>
            <a:r>
              <a:rPr sz="2800" b="1" spc="-10" dirty="0">
                <a:latin typeface="Courier New"/>
                <a:cs typeface="Courier New"/>
              </a:rPr>
              <a:t>splitting </a:t>
            </a:r>
            <a:r>
              <a:rPr sz="2800" b="1" spc="-15" dirty="0">
                <a:latin typeface="Courier New"/>
                <a:cs typeface="Courier New"/>
              </a:rPr>
              <a:t>out  </a:t>
            </a:r>
            <a:r>
              <a:rPr sz="2800" b="1" spc="-10" dirty="0">
                <a:latin typeface="Courier New"/>
                <a:cs typeface="Courier New"/>
              </a:rPr>
              <a:t>the table, </a:t>
            </a:r>
            <a:r>
              <a:rPr sz="2800" b="1" spc="-5" dirty="0">
                <a:latin typeface="Courier New"/>
                <a:cs typeface="Courier New"/>
              </a:rPr>
              <a:t>we </a:t>
            </a:r>
            <a:r>
              <a:rPr sz="2800" b="1" spc="-10" dirty="0">
                <a:latin typeface="Courier New"/>
                <a:cs typeface="Courier New"/>
              </a:rPr>
              <a:t>can  quickly adjust</a:t>
            </a:r>
            <a:r>
              <a:rPr sz="2800" b="1" spc="-85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our  price table to  meet our  competitor, </a:t>
            </a:r>
            <a:r>
              <a:rPr sz="2800" b="1" spc="-5" dirty="0">
                <a:latin typeface="Courier New"/>
                <a:cs typeface="Courier New"/>
              </a:rPr>
              <a:t>or </a:t>
            </a:r>
            <a:r>
              <a:rPr sz="2800" b="1" spc="-10" dirty="0">
                <a:latin typeface="Courier New"/>
                <a:cs typeface="Courier New"/>
              </a:rPr>
              <a:t>if  the prices</a:t>
            </a:r>
            <a:r>
              <a:rPr sz="2800" b="1" spc="-80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changes  from our  suppliers.</a:t>
            </a:r>
            <a:endParaRPr sz="2800" dirty="0">
              <a:latin typeface="Courier New"/>
              <a:cs typeface="Courier New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4659195" y="2461246"/>
            <a:ext cx="1006475" cy="672465"/>
            <a:chOff x="4659195" y="2461246"/>
            <a:chExt cx="1006475" cy="672465"/>
          </a:xfrm>
        </p:grpSpPr>
        <p:sp>
          <p:nvSpPr>
            <p:cNvPr id="4" name="object 4"/>
            <p:cNvSpPr/>
            <p:nvPr/>
          </p:nvSpPr>
          <p:spPr>
            <a:xfrm>
              <a:off x="4660465" y="2462516"/>
              <a:ext cx="1003935" cy="669925"/>
            </a:xfrm>
            <a:custGeom>
              <a:avLst/>
              <a:gdLst/>
              <a:ahLst/>
              <a:cxnLst/>
              <a:rect l="l" t="t" r="r" b="b"/>
              <a:pathLst>
                <a:path w="1003935" h="669925">
                  <a:moveTo>
                    <a:pt x="1003724" y="0"/>
                  </a:moveTo>
                  <a:lnTo>
                    <a:pt x="0" y="0"/>
                  </a:lnTo>
                  <a:lnTo>
                    <a:pt x="0" y="669459"/>
                  </a:lnTo>
                  <a:lnTo>
                    <a:pt x="1003724" y="669459"/>
                  </a:lnTo>
                  <a:lnTo>
                    <a:pt x="1003724" y="0"/>
                  </a:lnTo>
                  <a:close/>
                </a:path>
              </a:pathLst>
            </a:custGeom>
            <a:solidFill>
              <a:srgbClr val="808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660465" y="2462516"/>
              <a:ext cx="1003935" cy="669925"/>
            </a:xfrm>
            <a:custGeom>
              <a:avLst/>
              <a:gdLst/>
              <a:ahLst/>
              <a:cxnLst/>
              <a:rect l="l" t="t" r="r" b="b"/>
              <a:pathLst>
                <a:path w="1003935" h="669925">
                  <a:moveTo>
                    <a:pt x="0" y="669459"/>
                  </a:moveTo>
                  <a:lnTo>
                    <a:pt x="1003724" y="669459"/>
                  </a:lnTo>
                  <a:lnTo>
                    <a:pt x="1003724" y="0"/>
                  </a:lnTo>
                  <a:lnTo>
                    <a:pt x="0" y="0"/>
                  </a:lnTo>
                  <a:lnTo>
                    <a:pt x="0" y="669459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79070" rIns="0" bIns="0" rtlCol="0">
            <a:spAutoFit/>
          </a:bodyPr>
          <a:lstStyle/>
          <a:p>
            <a:pPr marL="1285240">
              <a:lnSpc>
                <a:spcPct val="100000"/>
              </a:lnSpc>
              <a:spcBef>
                <a:spcPts val="1410"/>
              </a:spcBef>
            </a:pPr>
            <a:r>
              <a:rPr dirty="0"/>
              <a:t>OrderID</a:t>
            </a:r>
          </a:p>
        </p:txBody>
      </p:sp>
      <p:grpSp>
        <p:nvGrpSpPr>
          <p:cNvPr id="7" name="object 7"/>
          <p:cNvGrpSpPr/>
          <p:nvPr/>
        </p:nvGrpSpPr>
        <p:grpSpPr>
          <a:xfrm>
            <a:off x="5662914" y="2461246"/>
            <a:ext cx="1007110" cy="672465"/>
            <a:chOff x="5662914" y="2461246"/>
            <a:chExt cx="1007110" cy="672465"/>
          </a:xfrm>
        </p:grpSpPr>
        <p:sp>
          <p:nvSpPr>
            <p:cNvPr id="8" name="object 8"/>
            <p:cNvSpPr/>
            <p:nvPr/>
          </p:nvSpPr>
          <p:spPr>
            <a:xfrm>
              <a:off x="5664184" y="2462516"/>
              <a:ext cx="1004569" cy="669925"/>
            </a:xfrm>
            <a:custGeom>
              <a:avLst/>
              <a:gdLst/>
              <a:ahLst/>
              <a:cxnLst/>
              <a:rect l="l" t="t" r="r" b="b"/>
              <a:pathLst>
                <a:path w="1004570" h="669925">
                  <a:moveTo>
                    <a:pt x="1004003" y="0"/>
                  </a:moveTo>
                  <a:lnTo>
                    <a:pt x="0" y="0"/>
                  </a:lnTo>
                  <a:lnTo>
                    <a:pt x="0" y="669459"/>
                  </a:lnTo>
                  <a:lnTo>
                    <a:pt x="1004003" y="669459"/>
                  </a:lnTo>
                  <a:lnTo>
                    <a:pt x="1004003" y="0"/>
                  </a:lnTo>
                  <a:close/>
                </a:path>
              </a:pathLst>
            </a:custGeom>
            <a:solidFill>
              <a:srgbClr val="808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5664184" y="2462516"/>
              <a:ext cx="1004569" cy="669925"/>
            </a:xfrm>
            <a:custGeom>
              <a:avLst/>
              <a:gdLst/>
              <a:ahLst/>
              <a:cxnLst/>
              <a:rect l="l" t="t" r="r" b="b"/>
              <a:pathLst>
                <a:path w="1004570" h="669925">
                  <a:moveTo>
                    <a:pt x="0" y="669459"/>
                  </a:moveTo>
                  <a:lnTo>
                    <a:pt x="1004003" y="669459"/>
                  </a:lnTo>
                  <a:lnTo>
                    <a:pt x="1004003" y="0"/>
                  </a:lnTo>
                  <a:lnTo>
                    <a:pt x="0" y="0"/>
                  </a:lnTo>
                  <a:lnTo>
                    <a:pt x="0" y="669459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5824769" y="2628069"/>
            <a:ext cx="694690" cy="2940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10"/>
              </a:spcBef>
            </a:pPr>
            <a:r>
              <a:rPr sz="1750" dirty="0">
                <a:latin typeface="Arial"/>
                <a:cs typeface="Arial"/>
              </a:rPr>
              <a:t>CustID</a:t>
            </a:r>
            <a:endParaRPr sz="1750">
              <a:latin typeface="Arial"/>
              <a:cs typeface="Arial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6666917" y="2461246"/>
            <a:ext cx="2010410" cy="672465"/>
            <a:chOff x="6666917" y="2461246"/>
            <a:chExt cx="2010410" cy="672465"/>
          </a:xfrm>
        </p:grpSpPr>
        <p:sp>
          <p:nvSpPr>
            <p:cNvPr id="12" name="object 12"/>
            <p:cNvSpPr/>
            <p:nvPr/>
          </p:nvSpPr>
          <p:spPr>
            <a:xfrm>
              <a:off x="6668187" y="2462516"/>
              <a:ext cx="1003935" cy="669925"/>
            </a:xfrm>
            <a:custGeom>
              <a:avLst/>
              <a:gdLst/>
              <a:ahLst/>
              <a:cxnLst/>
              <a:rect l="l" t="t" r="r" b="b"/>
              <a:pathLst>
                <a:path w="1003934" h="669925">
                  <a:moveTo>
                    <a:pt x="1003724" y="0"/>
                  </a:moveTo>
                  <a:lnTo>
                    <a:pt x="0" y="0"/>
                  </a:lnTo>
                  <a:lnTo>
                    <a:pt x="0" y="669459"/>
                  </a:lnTo>
                  <a:lnTo>
                    <a:pt x="1003724" y="669459"/>
                  </a:lnTo>
                  <a:lnTo>
                    <a:pt x="1003724" y="0"/>
                  </a:lnTo>
                  <a:close/>
                </a:path>
              </a:pathLst>
            </a:custGeom>
            <a:solidFill>
              <a:srgbClr val="808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68187" y="2462516"/>
              <a:ext cx="1003935" cy="669925"/>
            </a:xfrm>
            <a:custGeom>
              <a:avLst/>
              <a:gdLst/>
              <a:ahLst/>
              <a:cxnLst/>
              <a:rect l="l" t="t" r="r" b="b"/>
              <a:pathLst>
                <a:path w="1003934" h="669925">
                  <a:moveTo>
                    <a:pt x="0" y="669459"/>
                  </a:moveTo>
                  <a:lnTo>
                    <a:pt x="1003724" y="669459"/>
                  </a:lnTo>
                  <a:lnTo>
                    <a:pt x="1003724" y="0"/>
                  </a:lnTo>
                  <a:lnTo>
                    <a:pt x="0" y="0"/>
                  </a:lnTo>
                  <a:lnTo>
                    <a:pt x="0" y="669459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7672005" y="2462516"/>
              <a:ext cx="1003935" cy="669925"/>
            </a:xfrm>
            <a:custGeom>
              <a:avLst/>
              <a:gdLst/>
              <a:ahLst/>
              <a:cxnLst/>
              <a:rect l="l" t="t" r="r" b="b"/>
              <a:pathLst>
                <a:path w="1003934" h="669925">
                  <a:moveTo>
                    <a:pt x="1003724" y="0"/>
                  </a:moveTo>
                  <a:lnTo>
                    <a:pt x="0" y="0"/>
                  </a:lnTo>
                  <a:lnTo>
                    <a:pt x="0" y="669459"/>
                  </a:lnTo>
                  <a:lnTo>
                    <a:pt x="1003724" y="669459"/>
                  </a:lnTo>
                  <a:lnTo>
                    <a:pt x="1003724" y="0"/>
                  </a:lnTo>
                  <a:close/>
                </a:path>
              </a:pathLst>
            </a:custGeom>
            <a:solidFill>
              <a:srgbClr val="808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7672005" y="2462516"/>
              <a:ext cx="1003935" cy="669925"/>
            </a:xfrm>
            <a:custGeom>
              <a:avLst/>
              <a:gdLst/>
              <a:ahLst/>
              <a:cxnLst/>
              <a:rect l="l" t="t" r="r" b="b"/>
              <a:pathLst>
                <a:path w="1003934" h="669925">
                  <a:moveTo>
                    <a:pt x="0" y="669459"/>
                  </a:moveTo>
                  <a:lnTo>
                    <a:pt x="1003724" y="669459"/>
                  </a:lnTo>
                  <a:lnTo>
                    <a:pt x="1003724" y="0"/>
                  </a:lnTo>
                  <a:lnTo>
                    <a:pt x="0" y="0"/>
                  </a:lnTo>
                  <a:lnTo>
                    <a:pt x="0" y="669459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 txBox="1"/>
          <p:nvPr/>
        </p:nvSpPr>
        <p:spPr>
          <a:xfrm>
            <a:off x="6823200" y="2628069"/>
            <a:ext cx="1778000" cy="2940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10"/>
              </a:spcBef>
              <a:tabLst>
                <a:tab pos="934085" algn="l"/>
              </a:tabLst>
            </a:pPr>
            <a:r>
              <a:rPr sz="1750" dirty="0">
                <a:latin typeface="Arial"/>
                <a:cs typeface="Arial"/>
              </a:rPr>
              <a:t>ProdID	Quantity</a:t>
            </a:r>
            <a:endParaRPr sz="1750">
              <a:latin typeface="Arial"/>
              <a:cs typeface="Arial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5152405" y="3121919"/>
            <a:ext cx="3021330" cy="772795"/>
            <a:chOff x="5152405" y="3121919"/>
            <a:chExt cx="3021330" cy="772795"/>
          </a:xfrm>
        </p:grpSpPr>
        <p:sp>
          <p:nvSpPr>
            <p:cNvPr id="18" name="object 18"/>
            <p:cNvSpPr/>
            <p:nvPr/>
          </p:nvSpPr>
          <p:spPr>
            <a:xfrm>
              <a:off x="5162461" y="3131975"/>
              <a:ext cx="940435" cy="334010"/>
            </a:xfrm>
            <a:custGeom>
              <a:avLst/>
              <a:gdLst/>
              <a:ahLst/>
              <a:cxnLst/>
              <a:rect l="l" t="t" r="r" b="b"/>
              <a:pathLst>
                <a:path w="940435" h="334010">
                  <a:moveTo>
                    <a:pt x="0" y="0"/>
                  </a:moveTo>
                  <a:lnTo>
                    <a:pt x="35674" y="45703"/>
                  </a:lnTo>
                  <a:lnTo>
                    <a:pt x="72472" y="89173"/>
                  </a:lnTo>
                  <a:lnTo>
                    <a:pt x="108155" y="128267"/>
                  </a:lnTo>
                  <a:lnTo>
                    <a:pt x="144953" y="164104"/>
                  </a:lnTo>
                  <a:lnTo>
                    <a:pt x="180637" y="197614"/>
                  </a:lnTo>
                  <a:lnTo>
                    <a:pt x="217425" y="226563"/>
                  </a:lnTo>
                  <a:lnTo>
                    <a:pt x="253109" y="252253"/>
                  </a:lnTo>
                  <a:lnTo>
                    <a:pt x="289907" y="274593"/>
                  </a:lnTo>
                  <a:lnTo>
                    <a:pt x="325590" y="292372"/>
                  </a:lnTo>
                  <a:lnTo>
                    <a:pt x="361274" y="308010"/>
                  </a:lnTo>
                  <a:lnTo>
                    <a:pt x="398062" y="319180"/>
                  </a:lnTo>
                  <a:lnTo>
                    <a:pt x="470516" y="332584"/>
                  </a:lnTo>
                  <a:lnTo>
                    <a:pt x="506181" y="333701"/>
                  </a:lnTo>
                  <a:lnTo>
                    <a:pt x="543053" y="331467"/>
                  </a:lnTo>
                  <a:lnTo>
                    <a:pt x="614383" y="316946"/>
                  </a:lnTo>
                  <a:lnTo>
                    <a:pt x="651162" y="304659"/>
                  </a:lnTo>
                  <a:lnTo>
                    <a:pt x="686827" y="287904"/>
                  </a:lnTo>
                  <a:lnTo>
                    <a:pt x="723885" y="269008"/>
                  </a:lnTo>
                  <a:lnTo>
                    <a:pt x="759550" y="245551"/>
                  </a:lnTo>
                  <a:lnTo>
                    <a:pt x="796329" y="219954"/>
                  </a:lnTo>
                  <a:lnTo>
                    <a:pt x="832087" y="189795"/>
                  </a:lnTo>
                  <a:lnTo>
                    <a:pt x="867752" y="156099"/>
                  </a:lnTo>
                  <a:lnTo>
                    <a:pt x="904531" y="119331"/>
                  </a:lnTo>
                  <a:lnTo>
                    <a:pt x="940196" y="79120"/>
                  </a:lnTo>
                </a:path>
              </a:pathLst>
            </a:custGeom>
            <a:ln w="2011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068107" y="3131975"/>
              <a:ext cx="98425" cy="109855"/>
            </a:xfrm>
            <a:custGeom>
              <a:avLst/>
              <a:gdLst/>
              <a:ahLst/>
              <a:cxnLst/>
              <a:rect l="l" t="t" r="r" b="b"/>
              <a:pathLst>
                <a:path w="98425" h="109855">
                  <a:moveTo>
                    <a:pt x="98078" y="0"/>
                  </a:moveTo>
                  <a:lnTo>
                    <a:pt x="0" y="62458"/>
                  </a:lnTo>
                  <a:lnTo>
                    <a:pt x="57955" y="109278"/>
                  </a:lnTo>
                  <a:lnTo>
                    <a:pt x="9807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5162461" y="3131975"/>
              <a:ext cx="1934210" cy="584835"/>
            </a:xfrm>
            <a:custGeom>
              <a:avLst/>
              <a:gdLst/>
              <a:ahLst/>
              <a:cxnLst/>
              <a:rect l="l" t="t" r="r" b="b"/>
              <a:pathLst>
                <a:path w="1934209" h="584835">
                  <a:moveTo>
                    <a:pt x="0" y="0"/>
                  </a:moveTo>
                  <a:lnTo>
                    <a:pt x="46828" y="64692"/>
                  </a:lnTo>
                  <a:lnTo>
                    <a:pt x="93657" y="126033"/>
                  </a:lnTo>
                  <a:lnTo>
                    <a:pt x="140495" y="183093"/>
                  </a:lnTo>
                  <a:lnTo>
                    <a:pt x="189553" y="236615"/>
                  </a:lnTo>
                  <a:lnTo>
                    <a:pt x="238620" y="285763"/>
                  </a:lnTo>
                  <a:lnTo>
                    <a:pt x="287678" y="331467"/>
                  </a:lnTo>
                  <a:lnTo>
                    <a:pt x="337850" y="373819"/>
                  </a:lnTo>
                  <a:lnTo>
                    <a:pt x="389146" y="411797"/>
                  </a:lnTo>
                  <a:lnTo>
                    <a:pt x="440424" y="446331"/>
                  </a:lnTo>
                  <a:lnTo>
                    <a:pt x="492806" y="477606"/>
                  </a:lnTo>
                  <a:lnTo>
                    <a:pt x="545282" y="504321"/>
                  </a:lnTo>
                  <a:lnTo>
                    <a:pt x="598779" y="526661"/>
                  </a:lnTo>
                  <a:lnTo>
                    <a:pt x="652277" y="545650"/>
                  </a:lnTo>
                  <a:lnTo>
                    <a:pt x="707167" y="561195"/>
                  </a:lnTo>
                  <a:lnTo>
                    <a:pt x="762894" y="573481"/>
                  </a:lnTo>
                  <a:lnTo>
                    <a:pt x="818620" y="581300"/>
                  </a:lnTo>
                  <a:lnTo>
                    <a:pt x="875554" y="584651"/>
                  </a:lnTo>
                  <a:lnTo>
                    <a:pt x="932395" y="584651"/>
                  </a:lnTo>
                  <a:lnTo>
                    <a:pt x="990350" y="581300"/>
                  </a:lnTo>
                  <a:lnTo>
                    <a:pt x="1048398" y="573481"/>
                  </a:lnTo>
                  <a:lnTo>
                    <a:pt x="1107468" y="562312"/>
                  </a:lnTo>
                  <a:lnTo>
                    <a:pt x="1167653" y="547791"/>
                  </a:lnTo>
                  <a:lnTo>
                    <a:pt x="1227837" y="528895"/>
                  </a:lnTo>
                  <a:lnTo>
                    <a:pt x="1289229" y="505438"/>
                  </a:lnTo>
                  <a:lnTo>
                    <a:pt x="1350528" y="479840"/>
                  </a:lnTo>
                  <a:lnTo>
                    <a:pt x="1412942" y="448565"/>
                  </a:lnTo>
                  <a:lnTo>
                    <a:pt x="1475448" y="415148"/>
                  </a:lnTo>
                  <a:lnTo>
                    <a:pt x="1539162" y="377170"/>
                  </a:lnTo>
                  <a:lnTo>
                    <a:pt x="1603897" y="334818"/>
                  </a:lnTo>
                  <a:lnTo>
                    <a:pt x="1668540" y="290138"/>
                  </a:lnTo>
                  <a:lnTo>
                    <a:pt x="1734297" y="239966"/>
                  </a:lnTo>
                  <a:lnTo>
                    <a:pt x="1800147" y="187561"/>
                  </a:lnTo>
                  <a:lnTo>
                    <a:pt x="1867019" y="130501"/>
                  </a:lnTo>
                  <a:lnTo>
                    <a:pt x="1933890" y="69067"/>
                  </a:lnTo>
                </a:path>
              </a:pathLst>
            </a:custGeom>
            <a:ln w="20111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7065145" y="3131975"/>
              <a:ext cx="105410" cy="102870"/>
            </a:xfrm>
            <a:custGeom>
              <a:avLst/>
              <a:gdLst/>
              <a:ahLst/>
              <a:cxnLst/>
              <a:rect l="l" t="t" r="r" b="b"/>
              <a:pathLst>
                <a:path w="105409" h="102869">
                  <a:moveTo>
                    <a:pt x="104858" y="0"/>
                  </a:moveTo>
                  <a:lnTo>
                    <a:pt x="0" y="49054"/>
                  </a:lnTo>
                  <a:lnTo>
                    <a:pt x="50246" y="102577"/>
                  </a:lnTo>
                  <a:lnTo>
                    <a:pt x="10485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5162461" y="3131975"/>
              <a:ext cx="2931160" cy="752475"/>
            </a:xfrm>
            <a:custGeom>
              <a:avLst/>
              <a:gdLst/>
              <a:ahLst/>
              <a:cxnLst/>
              <a:rect l="l" t="t" r="r" b="b"/>
              <a:pathLst>
                <a:path w="2931159" h="752475">
                  <a:moveTo>
                    <a:pt x="0" y="0"/>
                  </a:moveTo>
                  <a:lnTo>
                    <a:pt x="54630" y="73535"/>
                  </a:lnTo>
                  <a:lnTo>
                    <a:pt x="110384" y="142695"/>
                  </a:lnTo>
                  <a:lnTo>
                    <a:pt x="166138" y="209901"/>
                  </a:lnTo>
                  <a:lnTo>
                    <a:pt x="224122" y="271242"/>
                  </a:lnTo>
                  <a:lnTo>
                    <a:pt x="283219" y="330350"/>
                  </a:lnTo>
                  <a:lnTo>
                    <a:pt x="342317" y="384989"/>
                  </a:lnTo>
                  <a:lnTo>
                    <a:pt x="403644" y="435161"/>
                  </a:lnTo>
                  <a:lnTo>
                    <a:pt x="466058" y="483098"/>
                  </a:lnTo>
                  <a:lnTo>
                    <a:pt x="528564" y="525544"/>
                  </a:lnTo>
                  <a:lnTo>
                    <a:pt x="593207" y="565662"/>
                  </a:lnTo>
                  <a:lnTo>
                    <a:pt x="658964" y="601406"/>
                  </a:lnTo>
                  <a:lnTo>
                    <a:pt x="725000" y="632589"/>
                  </a:lnTo>
                  <a:lnTo>
                    <a:pt x="792986" y="661631"/>
                  </a:lnTo>
                  <a:lnTo>
                    <a:pt x="861065" y="684994"/>
                  </a:lnTo>
                  <a:lnTo>
                    <a:pt x="931280" y="706217"/>
                  </a:lnTo>
                  <a:lnTo>
                    <a:pt x="1001495" y="723158"/>
                  </a:lnTo>
                  <a:lnTo>
                    <a:pt x="1074032" y="736562"/>
                  </a:lnTo>
                  <a:lnTo>
                    <a:pt x="1146477" y="745498"/>
                  </a:lnTo>
                  <a:lnTo>
                    <a:pt x="1221150" y="751083"/>
                  </a:lnTo>
                  <a:lnTo>
                    <a:pt x="1295916" y="752200"/>
                  </a:lnTo>
                  <a:lnTo>
                    <a:pt x="1371704" y="749966"/>
                  </a:lnTo>
                  <a:lnTo>
                    <a:pt x="1449814" y="744381"/>
                  </a:lnTo>
                  <a:lnTo>
                    <a:pt x="1528017" y="734328"/>
                  </a:lnTo>
                  <a:lnTo>
                    <a:pt x="1607241" y="720924"/>
                  </a:lnTo>
                  <a:lnTo>
                    <a:pt x="1688601" y="702866"/>
                  </a:lnTo>
                  <a:lnTo>
                    <a:pt x="1770055" y="681643"/>
                  </a:lnTo>
                  <a:lnTo>
                    <a:pt x="1852530" y="657163"/>
                  </a:lnTo>
                  <a:lnTo>
                    <a:pt x="1936119" y="628121"/>
                  </a:lnTo>
                  <a:lnTo>
                    <a:pt x="2020916" y="595821"/>
                  </a:lnTo>
                  <a:lnTo>
                    <a:pt x="2107850" y="558961"/>
                  </a:lnTo>
                  <a:lnTo>
                    <a:pt x="2194876" y="518842"/>
                  </a:lnTo>
                  <a:lnTo>
                    <a:pt x="2282923" y="475372"/>
                  </a:lnTo>
                  <a:lnTo>
                    <a:pt x="2372364" y="427342"/>
                  </a:lnTo>
                  <a:lnTo>
                    <a:pt x="2462641" y="376053"/>
                  </a:lnTo>
                  <a:lnTo>
                    <a:pt x="2554125" y="320297"/>
                  </a:lnTo>
                  <a:lnTo>
                    <a:pt x="2646631" y="261189"/>
                  </a:lnTo>
                  <a:lnTo>
                    <a:pt x="2740344" y="198731"/>
                  </a:lnTo>
                  <a:lnTo>
                    <a:pt x="2835079" y="131525"/>
                  </a:lnTo>
                  <a:lnTo>
                    <a:pt x="2931021" y="61341"/>
                  </a:lnTo>
                </a:path>
              </a:pathLst>
            </a:custGeom>
            <a:ln w="2011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8063390" y="3131975"/>
              <a:ext cx="110489" cy="95885"/>
            </a:xfrm>
            <a:custGeom>
              <a:avLst/>
              <a:gdLst/>
              <a:ahLst/>
              <a:cxnLst/>
              <a:rect l="l" t="t" r="r" b="b"/>
              <a:pathLst>
                <a:path w="110490" h="95885">
                  <a:moveTo>
                    <a:pt x="110338" y="0"/>
                  </a:moveTo>
                  <a:lnTo>
                    <a:pt x="0" y="37884"/>
                  </a:lnTo>
                  <a:lnTo>
                    <a:pt x="44581" y="95875"/>
                  </a:lnTo>
                  <a:lnTo>
                    <a:pt x="11033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4" name="object 24"/>
          <p:cNvGrpSpPr/>
          <p:nvPr/>
        </p:nvGrpSpPr>
        <p:grpSpPr>
          <a:xfrm>
            <a:off x="4659195" y="4594723"/>
            <a:ext cx="3014345" cy="672465"/>
            <a:chOff x="4659195" y="4594723"/>
            <a:chExt cx="3014345" cy="672465"/>
          </a:xfrm>
        </p:grpSpPr>
        <p:sp>
          <p:nvSpPr>
            <p:cNvPr id="25" name="object 25"/>
            <p:cNvSpPr/>
            <p:nvPr/>
          </p:nvSpPr>
          <p:spPr>
            <a:xfrm>
              <a:off x="4660465" y="4595993"/>
              <a:ext cx="1003935" cy="669925"/>
            </a:xfrm>
            <a:custGeom>
              <a:avLst/>
              <a:gdLst/>
              <a:ahLst/>
              <a:cxnLst/>
              <a:rect l="l" t="t" r="r" b="b"/>
              <a:pathLst>
                <a:path w="1003935" h="669925">
                  <a:moveTo>
                    <a:pt x="1003724" y="0"/>
                  </a:moveTo>
                  <a:lnTo>
                    <a:pt x="0" y="0"/>
                  </a:lnTo>
                  <a:lnTo>
                    <a:pt x="0" y="669459"/>
                  </a:lnTo>
                  <a:lnTo>
                    <a:pt x="1003724" y="669459"/>
                  </a:lnTo>
                  <a:lnTo>
                    <a:pt x="1003724" y="0"/>
                  </a:lnTo>
                  <a:close/>
                </a:path>
              </a:pathLst>
            </a:custGeom>
            <a:solidFill>
              <a:srgbClr val="808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4660465" y="4595993"/>
              <a:ext cx="1003935" cy="669925"/>
            </a:xfrm>
            <a:custGeom>
              <a:avLst/>
              <a:gdLst/>
              <a:ahLst/>
              <a:cxnLst/>
              <a:rect l="l" t="t" r="r" b="b"/>
              <a:pathLst>
                <a:path w="1003935" h="669925">
                  <a:moveTo>
                    <a:pt x="0" y="669459"/>
                  </a:moveTo>
                  <a:lnTo>
                    <a:pt x="1003724" y="669459"/>
                  </a:lnTo>
                  <a:lnTo>
                    <a:pt x="1003724" y="0"/>
                  </a:lnTo>
                  <a:lnTo>
                    <a:pt x="0" y="0"/>
                  </a:lnTo>
                  <a:lnTo>
                    <a:pt x="0" y="669459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668188" y="4595993"/>
              <a:ext cx="1003935" cy="669925"/>
            </a:xfrm>
            <a:custGeom>
              <a:avLst/>
              <a:gdLst/>
              <a:ahLst/>
              <a:cxnLst/>
              <a:rect l="l" t="t" r="r" b="b"/>
              <a:pathLst>
                <a:path w="1003934" h="669925">
                  <a:moveTo>
                    <a:pt x="1003724" y="0"/>
                  </a:moveTo>
                  <a:lnTo>
                    <a:pt x="0" y="0"/>
                  </a:lnTo>
                  <a:lnTo>
                    <a:pt x="0" y="669459"/>
                  </a:lnTo>
                  <a:lnTo>
                    <a:pt x="1003724" y="669459"/>
                  </a:lnTo>
                  <a:lnTo>
                    <a:pt x="1003724" y="0"/>
                  </a:lnTo>
                  <a:close/>
                </a:path>
              </a:pathLst>
            </a:custGeom>
            <a:solidFill>
              <a:srgbClr val="808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668188" y="4595993"/>
              <a:ext cx="1003935" cy="669925"/>
            </a:xfrm>
            <a:custGeom>
              <a:avLst/>
              <a:gdLst/>
              <a:ahLst/>
              <a:cxnLst/>
              <a:rect l="l" t="t" r="r" b="b"/>
              <a:pathLst>
                <a:path w="1003934" h="669925">
                  <a:moveTo>
                    <a:pt x="0" y="669459"/>
                  </a:moveTo>
                  <a:lnTo>
                    <a:pt x="1003724" y="669459"/>
                  </a:lnTo>
                  <a:lnTo>
                    <a:pt x="1003724" y="0"/>
                  </a:lnTo>
                  <a:lnTo>
                    <a:pt x="0" y="0"/>
                  </a:lnTo>
                  <a:lnTo>
                    <a:pt x="0" y="669459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9" name="object 29"/>
          <p:cNvSpPr txBox="1"/>
          <p:nvPr/>
        </p:nvSpPr>
        <p:spPr>
          <a:xfrm>
            <a:off x="6668188" y="4595993"/>
            <a:ext cx="1003935" cy="669925"/>
          </a:xfrm>
          <a:prstGeom prst="rect">
            <a:avLst/>
          </a:prstGeom>
        </p:spPr>
        <p:txBody>
          <a:bodyPr vert="horz" wrap="square" lIns="0" tIns="179070" rIns="0" bIns="0" rtlCol="0">
            <a:spAutoFit/>
          </a:bodyPr>
          <a:lstStyle/>
          <a:p>
            <a:pPr marL="247015">
              <a:lnSpc>
                <a:spcPct val="100000"/>
              </a:lnSpc>
              <a:spcBef>
                <a:spcPts val="1410"/>
              </a:spcBef>
            </a:pPr>
            <a:r>
              <a:rPr sz="1750" dirty="0">
                <a:latin typeface="Arial"/>
                <a:cs typeface="Arial"/>
              </a:rPr>
              <a:t>Price</a:t>
            </a:r>
            <a:endParaRPr sz="1750">
              <a:latin typeface="Arial"/>
              <a:cs typeface="Arial"/>
            </a:endParaRPr>
          </a:p>
        </p:txBody>
      </p:sp>
      <p:grpSp>
        <p:nvGrpSpPr>
          <p:cNvPr id="30" name="object 30"/>
          <p:cNvGrpSpPr/>
          <p:nvPr/>
        </p:nvGrpSpPr>
        <p:grpSpPr>
          <a:xfrm>
            <a:off x="5662914" y="4594723"/>
            <a:ext cx="1007110" cy="672465"/>
            <a:chOff x="5662914" y="4594723"/>
            <a:chExt cx="1007110" cy="672465"/>
          </a:xfrm>
        </p:grpSpPr>
        <p:sp>
          <p:nvSpPr>
            <p:cNvPr id="31" name="object 31"/>
            <p:cNvSpPr/>
            <p:nvPr/>
          </p:nvSpPr>
          <p:spPr>
            <a:xfrm>
              <a:off x="5664184" y="4595993"/>
              <a:ext cx="1004569" cy="669925"/>
            </a:xfrm>
            <a:custGeom>
              <a:avLst/>
              <a:gdLst/>
              <a:ahLst/>
              <a:cxnLst/>
              <a:rect l="l" t="t" r="r" b="b"/>
              <a:pathLst>
                <a:path w="1004570" h="669925">
                  <a:moveTo>
                    <a:pt x="1004003" y="0"/>
                  </a:moveTo>
                  <a:lnTo>
                    <a:pt x="0" y="0"/>
                  </a:lnTo>
                  <a:lnTo>
                    <a:pt x="0" y="669459"/>
                  </a:lnTo>
                  <a:lnTo>
                    <a:pt x="1004003" y="669459"/>
                  </a:lnTo>
                  <a:lnTo>
                    <a:pt x="1004003" y="0"/>
                  </a:lnTo>
                  <a:close/>
                </a:path>
              </a:pathLst>
            </a:custGeom>
            <a:solidFill>
              <a:srgbClr val="808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5664184" y="4595993"/>
              <a:ext cx="1004569" cy="669925"/>
            </a:xfrm>
            <a:custGeom>
              <a:avLst/>
              <a:gdLst/>
              <a:ahLst/>
              <a:cxnLst/>
              <a:rect l="l" t="t" r="r" b="b"/>
              <a:pathLst>
                <a:path w="1004570" h="669925">
                  <a:moveTo>
                    <a:pt x="0" y="669459"/>
                  </a:moveTo>
                  <a:lnTo>
                    <a:pt x="1004003" y="669459"/>
                  </a:lnTo>
                  <a:lnTo>
                    <a:pt x="1004003" y="0"/>
                  </a:lnTo>
                  <a:lnTo>
                    <a:pt x="0" y="0"/>
                  </a:lnTo>
                  <a:lnTo>
                    <a:pt x="0" y="669459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3" name="object 33"/>
          <p:cNvSpPr txBox="1"/>
          <p:nvPr/>
        </p:nvSpPr>
        <p:spPr>
          <a:xfrm>
            <a:off x="4660465" y="4595993"/>
            <a:ext cx="2007870" cy="669925"/>
          </a:xfrm>
          <a:prstGeom prst="rect">
            <a:avLst/>
          </a:prstGeom>
        </p:spPr>
        <p:txBody>
          <a:bodyPr vert="horz" wrap="square" lIns="0" tIns="179070" rIns="0" bIns="0" rtlCol="0">
            <a:spAutoFit/>
          </a:bodyPr>
          <a:lstStyle/>
          <a:p>
            <a:pPr marL="154940">
              <a:lnSpc>
                <a:spcPct val="100000"/>
              </a:lnSpc>
              <a:spcBef>
                <a:spcPts val="1410"/>
              </a:spcBef>
              <a:tabLst>
                <a:tab pos="1089025" algn="l"/>
              </a:tabLst>
            </a:pPr>
            <a:r>
              <a:rPr sz="1750" dirty="0">
                <a:latin typeface="Arial"/>
                <a:cs typeface="Arial"/>
              </a:rPr>
              <a:t>ProdID	Quantity</a:t>
            </a:r>
            <a:endParaRPr sz="1750">
              <a:latin typeface="Arial"/>
              <a:cs typeface="Arial"/>
            </a:endParaRPr>
          </a:p>
        </p:txBody>
      </p:sp>
      <p:grpSp>
        <p:nvGrpSpPr>
          <p:cNvPr id="34" name="object 34"/>
          <p:cNvGrpSpPr/>
          <p:nvPr/>
        </p:nvGrpSpPr>
        <p:grpSpPr>
          <a:xfrm>
            <a:off x="5152405" y="4084859"/>
            <a:ext cx="2018030" cy="521334"/>
            <a:chOff x="5152405" y="4084859"/>
            <a:chExt cx="2018030" cy="521334"/>
          </a:xfrm>
        </p:grpSpPr>
        <p:sp>
          <p:nvSpPr>
            <p:cNvPr id="35" name="object 35"/>
            <p:cNvSpPr/>
            <p:nvPr/>
          </p:nvSpPr>
          <p:spPr>
            <a:xfrm>
              <a:off x="5162461" y="4094915"/>
              <a:ext cx="1943100" cy="501650"/>
            </a:xfrm>
            <a:custGeom>
              <a:avLst/>
              <a:gdLst/>
              <a:ahLst/>
              <a:cxnLst/>
              <a:rect l="l" t="t" r="r" b="b"/>
              <a:pathLst>
                <a:path w="1943100" h="501650">
                  <a:moveTo>
                    <a:pt x="0" y="501082"/>
                  </a:moveTo>
                  <a:lnTo>
                    <a:pt x="73586" y="443082"/>
                  </a:lnTo>
                  <a:lnTo>
                    <a:pt x="144953" y="388424"/>
                  </a:lnTo>
                  <a:lnTo>
                    <a:pt x="217425" y="337117"/>
                  </a:lnTo>
                  <a:lnTo>
                    <a:pt x="287678" y="288928"/>
                  </a:lnTo>
                  <a:lnTo>
                    <a:pt x="357921" y="245458"/>
                  </a:lnTo>
                  <a:lnTo>
                    <a:pt x="427049" y="205247"/>
                  </a:lnTo>
                  <a:lnTo>
                    <a:pt x="495035" y="168479"/>
                  </a:lnTo>
                  <a:lnTo>
                    <a:pt x="563114" y="134969"/>
                  </a:lnTo>
                  <a:lnTo>
                    <a:pt x="628872" y="106021"/>
                  </a:lnTo>
                  <a:lnTo>
                    <a:pt x="695743" y="80330"/>
                  </a:lnTo>
                  <a:lnTo>
                    <a:pt x="760664" y="58083"/>
                  </a:lnTo>
                  <a:lnTo>
                    <a:pt x="825307" y="39094"/>
                  </a:lnTo>
                  <a:lnTo>
                    <a:pt x="888928" y="23456"/>
                  </a:lnTo>
                  <a:lnTo>
                    <a:pt x="951342" y="12286"/>
                  </a:lnTo>
                  <a:lnTo>
                    <a:pt x="1012641" y="4467"/>
                  </a:lnTo>
                  <a:lnTo>
                    <a:pt x="1074032" y="0"/>
                  </a:lnTo>
                  <a:lnTo>
                    <a:pt x="1134217" y="0"/>
                  </a:lnTo>
                  <a:lnTo>
                    <a:pt x="1194401" y="2233"/>
                  </a:lnTo>
                  <a:lnTo>
                    <a:pt x="1252450" y="8935"/>
                  </a:lnTo>
                  <a:lnTo>
                    <a:pt x="1310405" y="18988"/>
                  </a:lnTo>
                  <a:lnTo>
                    <a:pt x="1368361" y="33509"/>
                  </a:lnTo>
                  <a:lnTo>
                    <a:pt x="1424087" y="50264"/>
                  </a:lnTo>
                  <a:lnTo>
                    <a:pt x="1479906" y="71394"/>
                  </a:lnTo>
                  <a:lnTo>
                    <a:pt x="1534704" y="95968"/>
                  </a:lnTo>
                  <a:lnTo>
                    <a:pt x="1588294" y="123892"/>
                  </a:lnTo>
                  <a:lnTo>
                    <a:pt x="1641791" y="156192"/>
                  </a:lnTo>
                  <a:lnTo>
                    <a:pt x="1694174" y="191936"/>
                  </a:lnTo>
                  <a:lnTo>
                    <a:pt x="1745442" y="230937"/>
                  </a:lnTo>
                  <a:lnTo>
                    <a:pt x="1795689" y="273318"/>
                  </a:lnTo>
                  <a:lnTo>
                    <a:pt x="1845843" y="319273"/>
                  </a:lnTo>
                  <a:lnTo>
                    <a:pt x="1894882" y="369463"/>
                  </a:lnTo>
                  <a:lnTo>
                    <a:pt x="1942807" y="423004"/>
                  </a:lnTo>
                </a:path>
              </a:pathLst>
            </a:custGeom>
            <a:ln w="2011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7071832" y="4487798"/>
              <a:ext cx="98425" cy="108585"/>
            </a:xfrm>
            <a:custGeom>
              <a:avLst/>
              <a:gdLst/>
              <a:ahLst/>
              <a:cxnLst/>
              <a:rect l="l" t="t" r="r" b="b"/>
              <a:pathLst>
                <a:path w="98425" h="108585">
                  <a:moveTo>
                    <a:pt x="56933" y="0"/>
                  </a:moveTo>
                  <a:lnTo>
                    <a:pt x="0" y="46848"/>
                  </a:lnTo>
                  <a:lnTo>
                    <a:pt x="98171" y="108199"/>
                  </a:lnTo>
                  <a:lnTo>
                    <a:pt x="5693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166186" y="4261160"/>
              <a:ext cx="941705" cy="335280"/>
            </a:xfrm>
            <a:custGeom>
              <a:avLst/>
              <a:gdLst/>
              <a:ahLst/>
              <a:cxnLst/>
              <a:rect l="l" t="t" r="r" b="b"/>
              <a:pathLst>
                <a:path w="941704" h="335279">
                  <a:moveTo>
                    <a:pt x="0" y="334836"/>
                  </a:moveTo>
                  <a:lnTo>
                    <a:pt x="36872" y="289105"/>
                  </a:lnTo>
                  <a:lnTo>
                    <a:pt x="73651" y="245598"/>
                  </a:lnTo>
                  <a:lnTo>
                    <a:pt x="111545" y="206559"/>
                  </a:lnTo>
                  <a:lnTo>
                    <a:pt x="148325" y="169754"/>
                  </a:lnTo>
                  <a:lnTo>
                    <a:pt x="185104" y="137185"/>
                  </a:lnTo>
                  <a:lnTo>
                    <a:pt x="221883" y="108189"/>
                  </a:lnTo>
                  <a:lnTo>
                    <a:pt x="258756" y="82564"/>
                  </a:lnTo>
                  <a:lnTo>
                    <a:pt x="294421" y="60224"/>
                  </a:lnTo>
                  <a:lnTo>
                    <a:pt x="331200" y="41235"/>
                  </a:lnTo>
                  <a:lnTo>
                    <a:pt x="367979" y="26807"/>
                  </a:lnTo>
                  <a:lnTo>
                    <a:pt x="440516" y="6701"/>
                  </a:lnTo>
                  <a:lnTo>
                    <a:pt x="513147" y="0"/>
                  </a:lnTo>
                  <a:lnTo>
                    <a:pt x="548904" y="2233"/>
                  </a:lnTo>
                  <a:lnTo>
                    <a:pt x="621349" y="16754"/>
                  </a:lnTo>
                  <a:lnTo>
                    <a:pt x="692678" y="45703"/>
                  </a:lnTo>
                  <a:lnTo>
                    <a:pt x="728343" y="65809"/>
                  </a:lnTo>
                  <a:lnTo>
                    <a:pt x="764101" y="88149"/>
                  </a:lnTo>
                  <a:lnTo>
                    <a:pt x="799766" y="114882"/>
                  </a:lnTo>
                  <a:lnTo>
                    <a:pt x="835431" y="144994"/>
                  </a:lnTo>
                  <a:lnTo>
                    <a:pt x="871096" y="178681"/>
                  </a:lnTo>
                  <a:lnTo>
                    <a:pt x="906760" y="215486"/>
                  </a:lnTo>
                  <a:lnTo>
                    <a:pt x="941311" y="255642"/>
                  </a:lnTo>
                </a:path>
              </a:pathLst>
            </a:custGeom>
            <a:ln w="2011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7072947" y="4486690"/>
              <a:ext cx="97155" cy="109855"/>
            </a:xfrm>
            <a:custGeom>
              <a:avLst/>
              <a:gdLst/>
              <a:ahLst/>
              <a:cxnLst/>
              <a:rect l="l" t="t" r="r" b="b"/>
              <a:pathLst>
                <a:path w="97154" h="109854">
                  <a:moveTo>
                    <a:pt x="58048" y="0"/>
                  </a:moveTo>
                  <a:lnTo>
                    <a:pt x="0" y="45722"/>
                  </a:lnTo>
                  <a:lnTo>
                    <a:pt x="97056" y="109306"/>
                  </a:lnTo>
                  <a:lnTo>
                    <a:pt x="5804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1679149"/>
              </p:ext>
            </p:extLst>
          </p:nvPr>
        </p:nvGraphicFramePr>
        <p:xfrm>
          <a:off x="838200" y="762000"/>
          <a:ext cx="7228204" cy="257536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807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39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9631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557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954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9631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5633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73342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333677"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000" b="1" spc="15" dirty="0">
                          <a:latin typeface="Arial"/>
                          <a:cs typeface="Arial"/>
                        </a:rPr>
                        <a:t>OrderID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marR="57785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000" b="1" spc="30" dirty="0">
                          <a:latin typeface="Arial"/>
                          <a:cs typeface="Arial"/>
                        </a:rPr>
                        <a:t>Cu</a:t>
                      </a:r>
                      <a:r>
                        <a:rPr sz="2000" b="1" dirty="0">
                          <a:latin typeface="Arial"/>
                          <a:cs typeface="Arial"/>
                        </a:rPr>
                        <a:t>st</a:t>
                      </a:r>
                      <a:r>
                        <a:rPr sz="2000" b="1" spc="2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2000" b="1" dirty="0">
                          <a:latin typeface="Arial"/>
                          <a:cs typeface="Arial"/>
                        </a:rPr>
                        <a:t>D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3340" algn="ct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000" b="1" spc="20" dirty="0">
                          <a:latin typeface="Arial"/>
                          <a:cs typeface="Arial"/>
                        </a:rPr>
                        <a:t>ProdID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2230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000" b="1" dirty="0">
                          <a:latin typeface="Arial"/>
                          <a:cs typeface="Arial"/>
                        </a:rPr>
                        <a:t>Q</a:t>
                      </a:r>
                      <a:r>
                        <a:rPr sz="2000" b="1" spc="30" dirty="0">
                          <a:latin typeface="Arial"/>
                          <a:cs typeface="Arial"/>
                        </a:rPr>
                        <a:t>u</a:t>
                      </a:r>
                      <a:r>
                        <a:rPr sz="2000" b="1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2000" b="1" spc="30" dirty="0">
                          <a:latin typeface="Arial"/>
                          <a:cs typeface="Arial"/>
                        </a:rPr>
                        <a:t>n</a:t>
                      </a:r>
                      <a:r>
                        <a:rPr sz="2000" b="1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2000" b="1" spc="30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2000" b="1" dirty="0">
                          <a:latin typeface="Arial"/>
                          <a:cs typeface="Arial"/>
                        </a:rPr>
                        <a:t>ty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8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800000"/>
                    </a:solidFill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000" b="1" spc="20" dirty="0">
                          <a:latin typeface="Arial"/>
                          <a:cs typeface="Arial"/>
                        </a:rPr>
                        <a:t>ProdID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marR="62865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000" b="1" dirty="0">
                          <a:latin typeface="Arial"/>
                          <a:cs typeface="Arial"/>
                        </a:rPr>
                        <a:t>Q</a:t>
                      </a:r>
                      <a:r>
                        <a:rPr sz="2000" b="1" spc="30" dirty="0">
                          <a:latin typeface="Arial"/>
                          <a:cs typeface="Arial"/>
                        </a:rPr>
                        <a:t>u</a:t>
                      </a:r>
                      <a:r>
                        <a:rPr sz="2000" b="1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2000" b="1" spc="30" dirty="0">
                          <a:latin typeface="Arial"/>
                          <a:cs typeface="Arial"/>
                        </a:rPr>
                        <a:t>n</a:t>
                      </a:r>
                      <a:r>
                        <a:rPr sz="2000" b="1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2000" b="1" spc="30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2000" b="1" dirty="0">
                          <a:latin typeface="Arial"/>
                          <a:cs typeface="Arial"/>
                        </a:rPr>
                        <a:t>ty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marR="53340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000" b="1" dirty="0">
                          <a:latin typeface="Arial"/>
                          <a:cs typeface="Arial"/>
                        </a:rPr>
                        <a:t>P</a:t>
                      </a:r>
                      <a:r>
                        <a:rPr sz="2000" b="1" spc="25" dirty="0">
                          <a:latin typeface="Arial"/>
                          <a:cs typeface="Arial"/>
                        </a:rPr>
                        <a:t>r</a:t>
                      </a:r>
                      <a:r>
                        <a:rPr sz="2000" b="1" spc="30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2000" b="1" dirty="0">
                          <a:latin typeface="Arial"/>
                          <a:cs typeface="Arial"/>
                        </a:rPr>
                        <a:t>ce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4375"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70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1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70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1001</a:t>
                      </a:r>
                      <a:endParaRPr sz="2000" dirty="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 algn="ctr">
                        <a:lnSpc>
                          <a:spcPts val="2380"/>
                        </a:lnSpc>
                        <a:spcBef>
                          <a:spcPts val="70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AB-111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33020" algn="r">
                        <a:lnSpc>
                          <a:spcPts val="2380"/>
                        </a:lnSpc>
                        <a:spcBef>
                          <a:spcPts val="70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2000" spc="3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000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800000"/>
                    </a:solidFill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70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2000" spc="-10" dirty="0">
                          <a:latin typeface="Arial"/>
                          <a:cs typeface="Arial"/>
                        </a:rPr>
                        <a:t>B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-1</a:t>
                      </a:r>
                      <a:r>
                        <a:rPr sz="2000" spc="-10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1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70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1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34290" algn="r">
                        <a:lnSpc>
                          <a:spcPts val="2380"/>
                        </a:lnSpc>
                        <a:spcBef>
                          <a:spcPts val="70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75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9349"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2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1002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 algn="ct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AB-111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500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800000"/>
                    </a:solidFill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2000" spc="-10" dirty="0">
                          <a:latin typeface="Arial"/>
                          <a:cs typeface="Arial"/>
                        </a:rPr>
                        <a:t>B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-1</a:t>
                      </a:r>
                      <a:r>
                        <a:rPr sz="2000" spc="-10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1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101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34290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60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9661"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3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1001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 algn="ct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ZA-245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100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800000"/>
                    </a:solidFill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2000" spc="-10" dirty="0">
                          <a:latin typeface="Arial"/>
                          <a:cs typeface="Arial"/>
                        </a:rPr>
                        <a:t>B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-1</a:t>
                      </a:r>
                      <a:r>
                        <a:rPr sz="2000" spc="-10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1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501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34290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50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9630"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4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1003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9050" algn="ct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MB-153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marR="34290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25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CCFFCC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800000"/>
                    </a:solidFill>
                  </a:tcPr>
                </a:tc>
                <a:tc>
                  <a:txBody>
                    <a:bodyPr/>
                    <a:lstStyle/>
                    <a:p>
                      <a:pPr marR="33020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30" dirty="0">
                          <a:latin typeface="Arial"/>
                          <a:cs typeface="Arial"/>
                        </a:rPr>
                        <a:t>Z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A-</a:t>
                      </a:r>
                      <a:r>
                        <a:rPr sz="2000" spc="-10" dirty="0">
                          <a:latin typeface="Arial"/>
                          <a:cs typeface="Arial"/>
                        </a:rPr>
                        <a:t>2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45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1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R="34290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42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9505"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5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1004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 algn="ct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ZA-245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R="34290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10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800000"/>
                    </a:solidFill>
                  </a:tcPr>
                </a:tc>
                <a:tc>
                  <a:txBody>
                    <a:bodyPr/>
                    <a:lstStyle/>
                    <a:p>
                      <a:pPr marR="33020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30" dirty="0">
                          <a:latin typeface="Arial"/>
                          <a:cs typeface="Arial"/>
                        </a:rPr>
                        <a:t>Z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A-</a:t>
                      </a:r>
                      <a:r>
                        <a:rPr sz="2000" spc="-10" dirty="0">
                          <a:latin typeface="Arial"/>
                          <a:cs typeface="Arial"/>
                        </a:rPr>
                        <a:t>2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45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11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R="34290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40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9505"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6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1002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 algn="ct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ZA-245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R="34290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50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800000"/>
                    </a:solidFill>
                  </a:tcPr>
                </a:tc>
                <a:tc>
                  <a:txBody>
                    <a:bodyPr/>
                    <a:lstStyle/>
                    <a:p>
                      <a:pPr marR="33020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30" dirty="0">
                          <a:latin typeface="Arial"/>
                          <a:cs typeface="Arial"/>
                        </a:rPr>
                        <a:t>Z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A-</a:t>
                      </a:r>
                      <a:r>
                        <a:rPr sz="2000" spc="-10" dirty="0">
                          <a:latin typeface="Arial"/>
                          <a:cs typeface="Arial"/>
                        </a:rPr>
                        <a:t>2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45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51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R="34290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35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9661"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7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1001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 algn="ct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AB-111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100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800000"/>
                    </a:solidFill>
                  </a:tcPr>
                </a:tc>
                <a:tc>
                  <a:txBody>
                    <a:bodyPr/>
                    <a:lstStyle/>
                    <a:p>
                      <a:pPr marL="60960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MB-153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1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marR="34290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82</a:t>
                      </a:r>
                      <a:endParaRPr sz="2000" dirty="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CC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838200" y="3520638"/>
            <a:ext cx="7897495" cy="965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0100"/>
              </a:lnSpc>
              <a:spcBef>
                <a:spcPts val="100"/>
              </a:spcBef>
            </a:pPr>
            <a:r>
              <a:rPr sz="2800" b="1" spc="-10" dirty="0">
                <a:latin typeface="Courier New"/>
                <a:cs typeface="Courier New"/>
              </a:rPr>
              <a:t>The second table </a:t>
            </a:r>
            <a:r>
              <a:rPr sz="2800" b="1" spc="-5" dirty="0">
                <a:latin typeface="Courier New"/>
                <a:cs typeface="Courier New"/>
              </a:rPr>
              <a:t>is </a:t>
            </a:r>
            <a:r>
              <a:rPr sz="2800" b="1" spc="-10" dirty="0">
                <a:latin typeface="Courier New"/>
                <a:cs typeface="Courier New"/>
              </a:rPr>
              <a:t>our pricing list.  Think </a:t>
            </a:r>
            <a:r>
              <a:rPr sz="2800" b="1" spc="-5" dirty="0">
                <a:latin typeface="Courier New"/>
                <a:cs typeface="Courier New"/>
              </a:rPr>
              <a:t>of </a:t>
            </a:r>
            <a:r>
              <a:rPr sz="2800" b="1" spc="-10" dirty="0">
                <a:latin typeface="Courier New"/>
                <a:cs typeface="Courier New"/>
              </a:rPr>
              <a:t>Quantity as </a:t>
            </a:r>
            <a:r>
              <a:rPr sz="2800" b="1" spc="-5" dirty="0">
                <a:latin typeface="Courier New"/>
                <a:cs typeface="Courier New"/>
              </a:rPr>
              <a:t>a</a:t>
            </a:r>
            <a:r>
              <a:rPr sz="2800" b="1" spc="-30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range:</a:t>
            </a:r>
            <a:endParaRPr sz="2800" dirty="0">
              <a:latin typeface="Courier New"/>
              <a:cs typeface="Courier New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23252" y="4572000"/>
            <a:ext cx="7897495" cy="19545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90525">
              <a:lnSpc>
                <a:spcPts val="2735"/>
              </a:lnSpc>
              <a:spcBef>
                <a:spcPts val="100"/>
              </a:spcBef>
            </a:pPr>
            <a:r>
              <a:rPr sz="2400" b="1" spc="-5" dirty="0">
                <a:latin typeface="Courier New"/>
                <a:cs typeface="Courier New"/>
              </a:rPr>
              <a:t>AB-111: 1-100, 101-500, 501 and</a:t>
            </a:r>
            <a:r>
              <a:rPr sz="2400" b="1" spc="-114" dirty="0">
                <a:latin typeface="Courier New"/>
                <a:cs typeface="Courier New"/>
              </a:rPr>
              <a:t> </a:t>
            </a:r>
            <a:r>
              <a:rPr sz="2400" b="1" spc="-5" dirty="0">
                <a:latin typeface="Courier New"/>
                <a:cs typeface="Courier New"/>
              </a:rPr>
              <a:t>more</a:t>
            </a:r>
            <a:endParaRPr sz="2400" dirty="0">
              <a:latin typeface="Courier New"/>
              <a:cs typeface="Courier New"/>
            </a:endParaRPr>
          </a:p>
          <a:p>
            <a:pPr marL="396240">
              <a:lnSpc>
                <a:spcPts val="2735"/>
              </a:lnSpc>
            </a:pPr>
            <a:r>
              <a:rPr sz="2400" b="1" spc="-5" dirty="0">
                <a:latin typeface="Courier New"/>
                <a:cs typeface="Courier New"/>
              </a:rPr>
              <a:t>ZA-245: 1-10, </a:t>
            </a:r>
            <a:r>
              <a:rPr sz="2400" b="1" spc="-10" dirty="0">
                <a:latin typeface="Courier New"/>
                <a:cs typeface="Courier New"/>
              </a:rPr>
              <a:t>11-50, </a:t>
            </a:r>
            <a:r>
              <a:rPr sz="2400" b="1" spc="-5" dirty="0">
                <a:latin typeface="Courier New"/>
                <a:cs typeface="Courier New"/>
              </a:rPr>
              <a:t>51 and</a:t>
            </a:r>
            <a:r>
              <a:rPr sz="2400" b="1" spc="-55" dirty="0">
                <a:latin typeface="Courier New"/>
                <a:cs typeface="Courier New"/>
              </a:rPr>
              <a:t> </a:t>
            </a:r>
            <a:r>
              <a:rPr sz="2400" b="1" spc="-10" dirty="0">
                <a:latin typeface="Courier New"/>
                <a:cs typeface="Courier New"/>
              </a:rPr>
              <a:t>more</a:t>
            </a:r>
            <a:endParaRPr sz="2400" dirty="0">
              <a:latin typeface="Courier New"/>
              <a:cs typeface="Courier New"/>
            </a:endParaRPr>
          </a:p>
          <a:p>
            <a:pPr marL="355600" marR="5080" indent="-342900">
              <a:lnSpc>
                <a:spcPct val="90000"/>
              </a:lnSpc>
              <a:spcBef>
                <a:spcPts val="640"/>
              </a:spcBef>
            </a:pPr>
            <a:r>
              <a:rPr sz="2800" b="1" spc="-10" dirty="0">
                <a:latin typeface="Courier New"/>
                <a:cs typeface="Courier New"/>
              </a:rPr>
              <a:t>The primary Key for this second table  </a:t>
            </a:r>
            <a:r>
              <a:rPr sz="2800" b="1" spc="-5" dirty="0">
                <a:latin typeface="Courier New"/>
                <a:cs typeface="Courier New"/>
              </a:rPr>
              <a:t>is a </a:t>
            </a:r>
            <a:r>
              <a:rPr sz="2800" b="1" spc="-10" dirty="0">
                <a:latin typeface="Courier New"/>
                <a:cs typeface="Courier New"/>
              </a:rPr>
              <a:t>composite </a:t>
            </a:r>
            <a:r>
              <a:rPr sz="2800" b="1" spc="-5" dirty="0">
                <a:latin typeface="Courier New"/>
                <a:cs typeface="Courier New"/>
              </a:rPr>
              <a:t>of </a:t>
            </a:r>
            <a:r>
              <a:rPr sz="2800" b="1" spc="-10" dirty="0">
                <a:latin typeface="Courier New"/>
                <a:cs typeface="Courier New"/>
              </a:rPr>
              <a:t>ProdID and  Quantity.</a:t>
            </a:r>
            <a:endParaRPr sz="2800" dirty="0">
              <a:latin typeface="Courier New"/>
              <a:cs typeface="Courier New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6028821"/>
              </p:ext>
            </p:extLst>
          </p:nvPr>
        </p:nvGraphicFramePr>
        <p:xfrm>
          <a:off x="838200" y="1219200"/>
          <a:ext cx="7228204" cy="257536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807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39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9631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557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954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9631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5633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73342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333677"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000" b="1" spc="15" dirty="0">
                          <a:latin typeface="Arial"/>
                          <a:cs typeface="Arial"/>
                        </a:rPr>
                        <a:t>OrderID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marR="57785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000" b="1" spc="30" dirty="0">
                          <a:latin typeface="Arial"/>
                          <a:cs typeface="Arial"/>
                        </a:rPr>
                        <a:t>Cu</a:t>
                      </a:r>
                      <a:r>
                        <a:rPr sz="2000" b="1" dirty="0">
                          <a:latin typeface="Arial"/>
                          <a:cs typeface="Arial"/>
                        </a:rPr>
                        <a:t>st</a:t>
                      </a:r>
                      <a:r>
                        <a:rPr sz="2000" b="1" spc="2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2000" b="1" dirty="0">
                          <a:latin typeface="Arial"/>
                          <a:cs typeface="Arial"/>
                        </a:rPr>
                        <a:t>D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2545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000" b="1" spc="20" dirty="0">
                          <a:latin typeface="Arial"/>
                          <a:cs typeface="Arial"/>
                        </a:rPr>
                        <a:t>ProdID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2230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000" b="1" dirty="0">
                          <a:latin typeface="Arial"/>
                          <a:cs typeface="Arial"/>
                        </a:rPr>
                        <a:t>Q</a:t>
                      </a:r>
                      <a:r>
                        <a:rPr sz="2000" b="1" spc="30" dirty="0">
                          <a:latin typeface="Arial"/>
                          <a:cs typeface="Arial"/>
                        </a:rPr>
                        <a:t>u</a:t>
                      </a:r>
                      <a:r>
                        <a:rPr sz="2000" b="1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2000" b="1" spc="30" dirty="0">
                          <a:latin typeface="Arial"/>
                          <a:cs typeface="Arial"/>
                        </a:rPr>
                        <a:t>n</a:t>
                      </a:r>
                      <a:r>
                        <a:rPr sz="2000" b="1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2000" b="1" spc="30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2000" b="1" dirty="0">
                          <a:latin typeface="Arial"/>
                          <a:cs typeface="Arial"/>
                        </a:rPr>
                        <a:t>ty</a:t>
                      </a:r>
                      <a:endParaRPr sz="2000" dirty="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8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800000"/>
                    </a:solidFill>
                  </a:tcPr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000" b="1" spc="20" dirty="0">
                          <a:latin typeface="Arial"/>
                          <a:cs typeface="Arial"/>
                        </a:rPr>
                        <a:t>ProdID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marR="62865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000" b="1" dirty="0">
                          <a:latin typeface="Arial"/>
                          <a:cs typeface="Arial"/>
                        </a:rPr>
                        <a:t>Q</a:t>
                      </a:r>
                      <a:r>
                        <a:rPr sz="2000" b="1" spc="30" dirty="0">
                          <a:latin typeface="Arial"/>
                          <a:cs typeface="Arial"/>
                        </a:rPr>
                        <a:t>u</a:t>
                      </a:r>
                      <a:r>
                        <a:rPr sz="2000" b="1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2000" b="1" spc="30" dirty="0">
                          <a:latin typeface="Arial"/>
                          <a:cs typeface="Arial"/>
                        </a:rPr>
                        <a:t>n</a:t>
                      </a:r>
                      <a:r>
                        <a:rPr sz="2000" b="1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2000" b="1" spc="30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2000" b="1" dirty="0">
                          <a:latin typeface="Arial"/>
                          <a:cs typeface="Arial"/>
                        </a:rPr>
                        <a:t>ty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marR="53340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000" b="1" dirty="0">
                          <a:latin typeface="Arial"/>
                          <a:cs typeface="Arial"/>
                        </a:rPr>
                        <a:t>P</a:t>
                      </a:r>
                      <a:r>
                        <a:rPr sz="2000" b="1" spc="25" dirty="0">
                          <a:latin typeface="Arial"/>
                          <a:cs typeface="Arial"/>
                        </a:rPr>
                        <a:t>r</a:t>
                      </a:r>
                      <a:r>
                        <a:rPr sz="2000" b="1" spc="30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2000" b="1" dirty="0">
                          <a:latin typeface="Arial"/>
                          <a:cs typeface="Arial"/>
                        </a:rPr>
                        <a:t>ce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4375"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70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1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70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1001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70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2000" spc="-10" dirty="0">
                          <a:latin typeface="Arial"/>
                          <a:cs typeface="Arial"/>
                        </a:rPr>
                        <a:t>B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-1</a:t>
                      </a:r>
                      <a:r>
                        <a:rPr sz="2000" spc="-10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1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33020" algn="r">
                        <a:lnSpc>
                          <a:spcPts val="2380"/>
                        </a:lnSpc>
                        <a:spcBef>
                          <a:spcPts val="70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2000" spc="3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000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800000"/>
                    </a:solidFill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70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2000" spc="-10" dirty="0">
                          <a:latin typeface="Arial"/>
                          <a:cs typeface="Arial"/>
                        </a:rPr>
                        <a:t>B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-1</a:t>
                      </a:r>
                      <a:r>
                        <a:rPr sz="2000" spc="-10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1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70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1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34290" algn="r">
                        <a:lnSpc>
                          <a:spcPts val="2380"/>
                        </a:lnSpc>
                        <a:spcBef>
                          <a:spcPts val="70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75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9349"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2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1002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2000" spc="-10" dirty="0">
                          <a:latin typeface="Arial"/>
                          <a:cs typeface="Arial"/>
                        </a:rPr>
                        <a:t>B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-1</a:t>
                      </a:r>
                      <a:r>
                        <a:rPr sz="2000" spc="-10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1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500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800000"/>
                    </a:solidFill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2000" spc="-10" dirty="0">
                          <a:latin typeface="Arial"/>
                          <a:cs typeface="Arial"/>
                        </a:rPr>
                        <a:t>B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-1</a:t>
                      </a:r>
                      <a:r>
                        <a:rPr sz="2000" spc="-10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1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101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34290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60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9661"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3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1001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30" dirty="0">
                          <a:latin typeface="Arial"/>
                          <a:cs typeface="Arial"/>
                        </a:rPr>
                        <a:t>Z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A-</a:t>
                      </a:r>
                      <a:r>
                        <a:rPr sz="2000" spc="-10" dirty="0">
                          <a:latin typeface="Arial"/>
                          <a:cs typeface="Arial"/>
                        </a:rPr>
                        <a:t>2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45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100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800000"/>
                    </a:solidFill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2000" spc="-10" dirty="0">
                          <a:latin typeface="Arial"/>
                          <a:cs typeface="Arial"/>
                        </a:rPr>
                        <a:t>B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-1</a:t>
                      </a:r>
                      <a:r>
                        <a:rPr sz="2000" spc="-10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1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501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34290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50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9630"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4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1003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30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B-</a:t>
                      </a:r>
                      <a:r>
                        <a:rPr sz="2000" spc="-10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53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marR="34290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25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CCFFCC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800000"/>
                    </a:solidFill>
                  </a:tcPr>
                </a:tc>
                <a:tc>
                  <a:txBody>
                    <a:bodyPr/>
                    <a:lstStyle/>
                    <a:p>
                      <a:pPr marR="33020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30" dirty="0">
                          <a:latin typeface="Arial"/>
                          <a:cs typeface="Arial"/>
                        </a:rPr>
                        <a:t>Z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A-</a:t>
                      </a:r>
                      <a:r>
                        <a:rPr sz="2000" spc="-10" dirty="0">
                          <a:latin typeface="Arial"/>
                          <a:cs typeface="Arial"/>
                        </a:rPr>
                        <a:t>2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45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1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R="34290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42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9505"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5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1004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30" dirty="0">
                          <a:latin typeface="Arial"/>
                          <a:cs typeface="Arial"/>
                        </a:rPr>
                        <a:t>Z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A-</a:t>
                      </a:r>
                      <a:r>
                        <a:rPr sz="2000" spc="-10" dirty="0">
                          <a:latin typeface="Arial"/>
                          <a:cs typeface="Arial"/>
                        </a:rPr>
                        <a:t>2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45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R="34290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10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800000"/>
                    </a:solidFill>
                  </a:tcPr>
                </a:tc>
                <a:tc>
                  <a:txBody>
                    <a:bodyPr/>
                    <a:lstStyle/>
                    <a:p>
                      <a:pPr marR="33020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30" dirty="0">
                          <a:latin typeface="Arial"/>
                          <a:cs typeface="Arial"/>
                        </a:rPr>
                        <a:t>Z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A-</a:t>
                      </a:r>
                      <a:r>
                        <a:rPr sz="2000" spc="-10" dirty="0">
                          <a:latin typeface="Arial"/>
                          <a:cs typeface="Arial"/>
                        </a:rPr>
                        <a:t>2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45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11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R="34290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40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9505"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6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1002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30" dirty="0">
                          <a:latin typeface="Arial"/>
                          <a:cs typeface="Arial"/>
                        </a:rPr>
                        <a:t>Z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A-</a:t>
                      </a:r>
                      <a:r>
                        <a:rPr sz="2000" spc="-10" dirty="0">
                          <a:latin typeface="Arial"/>
                          <a:cs typeface="Arial"/>
                        </a:rPr>
                        <a:t>2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45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R="34290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50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800000"/>
                    </a:solidFill>
                  </a:tcPr>
                </a:tc>
                <a:tc>
                  <a:txBody>
                    <a:bodyPr/>
                    <a:lstStyle/>
                    <a:p>
                      <a:pPr marR="33020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30" dirty="0">
                          <a:latin typeface="Arial"/>
                          <a:cs typeface="Arial"/>
                        </a:rPr>
                        <a:t>Z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A-</a:t>
                      </a:r>
                      <a:r>
                        <a:rPr sz="2000" spc="-10" dirty="0">
                          <a:latin typeface="Arial"/>
                          <a:cs typeface="Arial"/>
                        </a:rPr>
                        <a:t>2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45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51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R="34290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35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99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9661"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7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1001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2000" spc="-10" dirty="0">
                          <a:latin typeface="Arial"/>
                          <a:cs typeface="Arial"/>
                        </a:rPr>
                        <a:t>B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-1</a:t>
                      </a:r>
                      <a:r>
                        <a:rPr sz="2000" spc="-10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2000" dirty="0">
                          <a:latin typeface="Arial"/>
                          <a:cs typeface="Arial"/>
                        </a:rPr>
                        <a:t>1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100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99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800000"/>
                    </a:solidFill>
                  </a:tcPr>
                </a:tc>
                <a:tc>
                  <a:txBody>
                    <a:bodyPr/>
                    <a:lstStyle/>
                    <a:p>
                      <a:pPr marL="60960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MB-153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dirty="0">
                          <a:latin typeface="Arial"/>
                          <a:cs typeface="Arial"/>
                        </a:rPr>
                        <a:t>1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marR="34290" algn="r">
                        <a:lnSpc>
                          <a:spcPts val="2380"/>
                        </a:lnSpc>
                        <a:spcBef>
                          <a:spcPts val="35"/>
                        </a:spcBef>
                      </a:pPr>
                      <a:r>
                        <a:rPr sz="2000" spc="-5" dirty="0">
                          <a:latin typeface="Arial"/>
                          <a:cs typeface="Arial"/>
                        </a:rPr>
                        <a:t>82</a:t>
                      </a:r>
                      <a:endParaRPr sz="2000" dirty="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CC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3" name="object 3"/>
          <p:cNvSpPr txBox="1"/>
          <p:nvPr/>
        </p:nvSpPr>
        <p:spPr>
          <a:xfrm>
            <a:off x="762000" y="4114800"/>
            <a:ext cx="8025765" cy="1854835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59"/>
              </a:spcBef>
            </a:pPr>
            <a:r>
              <a:rPr sz="3000" b="1" spc="-5" dirty="0">
                <a:latin typeface="Courier New"/>
                <a:cs typeface="Courier New"/>
              </a:rPr>
              <a:t>Congratulations! We’re now in</a:t>
            </a:r>
            <a:r>
              <a:rPr sz="3000" b="1" spc="-70" dirty="0">
                <a:latin typeface="Courier New"/>
                <a:cs typeface="Courier New"/>
              </a:rPr>
              <a:t> </a:t>
            </a:r>
            <a:r>
              <a:rPr sz="3000" b="1" spc="-5" dirty="0">
                <a:latin typeface="Courier New"/>
                <a:cs typeface="Courier New"/>
              </a:rPr>
              <a:t>3NF!</a:t>
            </a:r>
            <a:endParaRPr sz="3000" dirty="0">
              <a:latin typeface="Courier New"/>
              <a:cs typeface="Courier New"/>
            </a:endParaRPr>
          </a:p>
          <a:p>
            <a:pPr marL="355600" marR="5080" indent="-342900">
              <a:lnSpc>
                <a:spcPts val="3240"/>
              </a:lnSpc>
              <a:spcBef>
                <a:spcPts val="770"/>
              </a:spcBef>
            </a:pPr>
            <a:r>
              <a:rPr sz="3000" b="1" spc="-5" dirty="0">
                <a:latin typeface="Courier New"/>
                <a:cs typeface="Courier New"/>
              </a:rPr>
              <a:t>We can also quickly figure out what  price to offer our customers for  any quantity they</a:t>
            </a:r>
            <a:r>
              <a:rPr sz="3000" b="1" spc="-25" dirty="0">
                <a:latin typeface="Courier New"/>
                <a:cs typeface="Courier New"/>
              </a:rPr>
              <a:t> </a:t>
            </a:r>
            <a:r>
              <a:rPr sz="3000" b="1" spc="-5" dirty="0">
                <a:latin typeface="Courier New"/>
                <a:cs typeface="Courier New"/>
              </a:rPr>
              <a:t>want.</a:t>
            </a:r>
            <a:endParaRPr sz="3000" dirty="0">
              <a:latin typeface="Courier New"/>
              <a:cs typeface="Courier New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FD93830-69E8-40D9-87AD-71A3EE3EFF66}"/>
              </a:ext>
            </a:extLst>
          </p:cNvPr>
          <p:cNvSpPr txBox="1"/>
          <p:nvPr/>
        </p:nvSpPr>
        <p:spPr>
          <a:xfrm>
            <a:off x="990600" y="838200"/>
            <a:ext cx="7834196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Normalization 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https://en.wikipedia.org/wiki/Normalization#:~:text=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Normalization%20or%20normalisation%20refers%20to,to%20be%20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regarded%20as%20%22normal%22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Database normalization, QA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Description of the database normalization basics, </a:t>
            </a:r>
            <a:r>
              <a:rPr lang="en-GB" b="1" i="0" dirty="0">
                <a:solidFill>
                  <a:srgbClr val="171717"/>
                </a:solidFill>
                <a:effectLst/>
                <a:latin typeface="Segoe UI" panose="020B0502040204020203" pitchFamily="34" charset="0"/>
                <a:hlinkClick r:id="rId3"/>
              </a:rPr>
              <a:t>https://docs</a:t>
            </a:r>
            <a:r>
              <a:rPr lang="en-GB" b="1" i="0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.</a:t>
            </a:r>
          </a:p>
          <a:p>
            <a:r>
              <a:rPr lang="en-GB" b="1" i="0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microsoft.com/</a:t>
            </a:r>
            <a:r>
              <a:rPr lang="en-GB" b="1" i="0" dirty="0" err="1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en</a:t>
            </a:r>
            <a:r>
              <a:rPr lang="en-GB" b="1" i="0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-us/office/troubleshoot/access</a:t>
            </a:r>
            <a:r>
              <a:rPr lang="en-GB" b="1" i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/database-</a:t>
            </a:r>
          </a:p>
          <a:p>
            <a:r>
              <a:rPr lang="en-GB" b="1" i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normalization-description</a:t>
            </a:r>
            <a:endParaRPr lang="en-GB" b="1" i="0" dirty="0">
              <a:solidFill>
                <a:srgbClr val="171717"/>
              </a:solidFill>
              <a:effectLst/>
              <a:latin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04965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</TotalTime>
  <Words>2157</Words>
  <Application>Microsoft Office PowerPoint</Application>
  <PresentationFormat>On-screen Show (4:3)</PresentationFormat>
  <Paragraphs>799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6" baseType="lpstr">
      <vt:lpstr>Arial</vt:lpstr>
      <vt:lpstr>Calibri</vt:lpstr>
      <vt:lpstr>Calibri Light</vt:lpstr>
      <vt:lpstr>Carlito</vt:lpstr>
      <vt:lpstr>Courier New</vt:lpstr>
      <vt:lpstr>Segoe UI</vt:lpstr>
      <vt:lpstr>Times New Roman</vt:lpstr>
      <vt:lpstr>Verdana</vt:lpstr>
      <vt:lpstr>Wingdings</vt:lpstr>
      <vt:lpstr>Office Theme</vt:lpstr>
      <vt:lpstr>PowerPoint Presentation</vt:lpstr>
      <vt:lpstr>Objectives</vt:lpstr>
      <vt:lpstr>What is Normalization</vt:lpstr>
      <vt:lpstr>Normal Forms</vt:lpstr>
      <vt:lpstr>PowerPoint Presentation</vt:lpstr>
      <vt:lpstr>Sample Data</vt:lpstr>
      <vt:lpstr>PowerPoint Presentation</vt:lpstr>
      <vt:lpstr>PowerPoint Presentation</vt:lpstr>
      <vt:lpstr>PowerPoint Presentation</vt:lpstr>
      <vt:lpstr>PowerPoint Presentation</vt:lpstr>
      <vt:lpstr>First Normal Form</vt:lpstr>
      <vt:lpstr>Atomic Data</vt:lpstr>
      <vt:lpstr>Primary Key</vt:lpstr>
      <vt:lpstr>First Normal Form</vt:lpstr>
      <vt:lpstr>First Normal Form Revised</vt:lpstr>
      <vt:lpstr>1NF: Before and After</vt:lpstr>
      <vt:lpstr>Moving to Second Normal Form</vt:lpstr>
      <vt:lpstr>PowerPoint Presentation</vt:lpstr>
      <vt:lpstr>But let’s pay  attention to the  City, State, and  Zip fields:</vt:lpstr>
      <vt:lpstr>PowerPoint Presentation</vt:lpstr>
      <vt:lpstr>To be in 2NF, this repeating data  must be in its own table. So:</vt:lpstr>
      <vt:lpstr>Our Data in 2NF</vt:lpstr>
      <vt:lpstr>Moving to 3NF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OrderID</vt:lpstr>
      <vt:lpstr>The second table is our pricing list.  Think of Quantity as a range: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2</dc:title>
  <dc:subject>Database Systems</dc:subject>
  <dc:creator>Thomas Connolly &amp; Carolyn Begg</dc:creator>
  <cp:lastModifiedBy>Abida Danish</cp:lastModifiedBy>
  <cp:revision>1</cp:revision>
  <dcterms:created xsi:type="dcterms:W3CDTF">2021-08-14T14:58:47Z</dcterms:created>
  <dcterms:modified xsi:type="dcterms:W3CDTF">2021-10-22T17:23:07Z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2018-01-20T00:00:00Z</vt:filetime>
  </property>
  <property fmtid="{D5CDD505-2E9C-101B-9397-08002B2CF9AE}" pid="3" name="Creator">
    <vt:lpwstr>Microsoft® PowerPoint® 2016</vt:lpwstr>
  </property>
  <property fmtid="{D5CDD505-2E9C-101B-9397-08002B2CF9AE}" pid="4" name="LastSaved">
    <vt:filetime>2021-08-14T00:00:00Z</vt:filetime>
  </property>
</Properties>
</file>